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57" r:id="rId5"/>
    <p:sldId id="261" r:id="rId6"/>
    <p:sldId id="286" r:id="rId7"/>
    <p:sldId id="263" r:id="rId8"/>
    <p:sldId id="269" r:id="rId9"/>
    <p:sldId id="270" r:id="rId10"/>
    <p:sldId id="271" r:id="rId11"/>
    <p:sldId id="272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7" r:id="rId20"/>
    <p:sldId id="278" r:id="rId21"/>
    <p:sldId id="279" r:id="rId22"/>
    <p:sldId id="280" r:id="rId23"/>
    <p:sldId id="285" r:id="rId24"/>
    <p:sldId id="282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7A4040-B272-4B6B-9643-F364EEA85E0D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9D520E-7F5E-42E2-9792-F74110D7FFA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06D65-E3CD-4E86-9ADB-11709B29983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645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3F38E-24BC-4D25-8BC1-C36897E1FE7C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706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CA2DF-1D9D-4E1C-9420-063B9B3DD01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747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8F2C3-ED37-4637-A239-3B196577168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757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895C5-D0EF-40AA-B147-0DA438C88A96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7782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A178B-4495-4213-AD1C-66FA1965F2DC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716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23486-477F-497C-92EF-F9989D2F0949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54D16-E1D0-4950-B2A0-4A3D54116EA0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942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D08A6-154F-4C35-82FC-257E5407EA1B}" type="slidenum">
              <a:rPr lang="ar-SA" smtClean="0"/>
              <a:pPr/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952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DD17A-7517-4DEA-B341-D8B28B6499E7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24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962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BBD81-BC72-4A17-B93B-B19E89C37153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26</a:t>
            </a:fld>
            <a:endParaRPr lang="ar-IQ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27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952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5014F-40D6-4164-A485-66E90CB0C075}" type="slidenum">
              <a:rPr lang="ar-SA" smtClean="0"/>
              <a:pPr/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573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368D6-0C96-4817-8E5F-A3A50E40C14C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593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D0A99-F0F0-40F3-B8A7-1658045D07E8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901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12F76-2D9D-494F-9032-F369F4EDA7A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20E-7F5E-42E2-9792-F74110D7FFA5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614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924F0-4494-4ACD-9CD0-983665BA9ED5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IQ" smtClean="0">
              <a:latin typeface="Arial" pitchFamily="34" charset="0"/>
            </a:endParaRPr>
          </a:p>
        </p:txBody>
      </p:sp>
      <p:sp>
        <p:nvSpPr>
          <p:cNvPr id="624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43F7E-1431-4E96-B2CF-38651CC1C7A0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86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9500-3C43-45E3-8F97-19720AD71EBF}" type="datetimeFigureOut">
              <a:rPr lang="ar-IQ" smtClean="0"/>
              <a:pPr/>
              <a:t>12/05/1435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64FA-AED1-4BA9-8AD9-02647DEA165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Sterilization</a:t>
            </a:r>
            <a:br>
              <a:rPr lang="en-US" b="1" dirty="0" smtClean="0"/>
            </a:br>
            <a:r>
              <a:rPr lang="en-US" b="1" dirty="0" err="1" smtClean="0"/>
              <a:t>perminant</a:t>
            </a:r>
            <a:r>
              <a:rPr lang="en-US" b="1" dirty="0" smtClean="0"/>
              <a:t> contraception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ubal ring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4854" r="19785" b="12387"/>
          <a:stretch>
            <a:fillRect/>
          </a:stretch>
        </p:blipFill>
        <p:spPr>
          <a:xfrm>
            <a:off x="5572132" y="1298575"/>
            <a:ext cx="3314693" cy="4676775"/>
          </a:xfrm>
          <a:noFill/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b="1" dirty="0" err="1" smtClean="0">
                <a:latin typeface="Candara" pitchFamily="34" charset="0"/>
              </a:rPr>
              <a:t>Falope</a:t>
            </a:r>
            <a:r>
              <a:rPr lang="en-US" b="1" dirty="0" smtClean="0">
                <a:latin typeface="Candara" pitchFamily="34" charset="0"/>
              </a:rPr>
              <a:t> ring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31900"/>
            <a:ext cx="5357818" cy="5626100"/>
          </a:xfrm>
        </p:spPr>
        <p:txBody>
          <a:bodyPr>
            <a:normAutofit/>
          </a:bodyPr>
          <a:lstStyle/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400" smtClean="0"/>
              <a:t>Mechanical </a:t>
            </a:r>
            <a:r>
              <a:rPr lang="en-US" sz="2400" dirty="0" smtClean="0"/>
              <a:t>occlusion invented in 1974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400" dirty="0" smtClean="0"/>
              <a:t>Tubal occlusion accomplished by placing a silicone band around the tube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400" dirty="0" smtClean="0"/>
              <a:t>Thicker tubes may be problematic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400" dirty="0" smtClean="0"/>
              <a:t>May not be suited for postpartum</a:t>
            </a:r>
          </a:p>
          <a:p>
            <a:pPr marL="228600" indent="-2286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400" b="1" dirty="0" smtClean="0"/>
              <a:t>Complications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400" dirty="0" smtClean="0"/>
              <a:t>Increased patient discomfort during recovery – large area of necrosis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768975" y="4702175"/>
            <a:ext cx="29289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Failure Rate: 17.7/1000</a:t>
            </a:r>
            <a:r>
              <a:rPr lang="en-US" baseline="30000"/>
              <a:t>1 </a:t>
            </a:r>
            <a:r>
              <a:rPr lang="en-US" b="1"/>
              <a:t>(1.8%)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Ring appli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" y="1117600"/>
            <a:ext cx="7653338" cy="4881563"/>
          </a:xfrm>
          <a:noFill/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69925" y="6154738"/>
            <a:ext cx="2609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33"/>
                </a:solidFill>
                <a:latin typeface="Arial" pitchFamily="34" charset="0"/>
              </a:rPr>
              <a:t>Falope Ring/Yoon 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Filshie</a:t>
            </a:r>
            <a:r>
              <a:rPr lang="en-US" dirty="0" smtClean="0"/>
              <a:t> Tubal Ligation System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Can be used in </a:t>
            </a:r>
            <a:r>
              <a:rPr lang="en-US" dirty="0" err="1" smtClean="0"/>
              <a:t>minilaparatomy</a:t>
            </a:r>
            <a:r>
              <a:rPr lang="en-US" dirty="0" smtClean="0"/>
              <a:t> &amp; </a:t>
            </a:r>
            <a:r>
              <a:rPr lang="en-US" dirty="0" err="1" smtClean="0"/>
              <a:t>laparascopy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Used as interval or postpartum </a:t>
            </a:r>
            <a:r>
              <a:rPr lang="en-US" dirty="0" err="1" smtClean="0"/>
              <a:t>srerilization</a:t>
            </a:r>
            <a:endParaRPr lang="ar-IQ" dirty="0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4829175" y="1857364"/>
          <a:ext cx="3676650" cy="4000527"/>
        </p:xfrm>
        <a:graphic>
          <a:graphicData uri="http://schemas.openxmlformats.org/presentationml/2006/ole">
            <p:oleObj spid="_x0000_s1026" name="Bitmap Image" r:id="rId4" imgW="3677163" imgH="2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ndara" pitchFamily="34" charset="0"/>
              </a:rPr>
              <a:t>Methods of Female Sterilization</a:t>
            </a:r>
          </a:p>
        </p:txBody>
      </p:sp>
      <p:pic>
        <p:nvPicPr>
          <p:cNvPr id="22531" name="Picture 4" descr="A job well done !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6950" y="1398588"/>
            <a:ext cx="7481888" cy="4522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10pomeroy procedure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2051"/>
          <a:stretch>
            <a:fillRect/>
          </a:stretch>
        </p:blipFill>
        <p:spPr>
          <a:xfrm>
            <a:off x="5357818" y="857232"/>
            <a:ext cx="3595682" cy="5715040"/>
          </a:xfrm>
          <a:noFill/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Pomeroy technique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8670"/>
            <a:ext cx="4165600" cy="5929330"/>
          </a:xfrm>
        </p:spPr>
        <p:txBody>
          <a:bodyPr>
            <a:normAutofit/>
          </a:bodyPr>
          <a:lstStyle/>
          <a:p>
            <a:pPr marL="342900" lvl="1" indent="-228600" algn="l" eaLnBrk="1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Incision – </a:t>
            </a:r>
            <a:r>
              <a:rPr lang="en-US" dirty="0" err="1" smtClean="0"/>
              <a:t>suprapubic</a:t>
            </a:r>
            <a:r>
              <a:rPr lang="en-US" dirty="0" smtClean="0"/>
              <a:t> and </a:t>
            </a:r>
            <a:r>
              <a:rPr lang="en-US" dirty="0" err="1" smtClean="0"/>
              <a:t>subumbilical</a:t>
            </a:r>
            <a:endParaRPr lang="en-US" dirty="0" smtClean="0"/>
          </a:p>
          <a:p>
            <a:pPr marL="342900" lvl="1" indent="-228600" algn="l" eaLnBrk="1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err="1" smtClean="0"/>
              <a:t>Isthmic</a:t>
            </a:r>
            <a:r>
              <a:rPr lang="en-US" dirty="0" smtClean="0"/>
              <a:t> portion is </a:t>
            </a:r>
            <a:r>
              <a:rPr lang="en-US" dirty="0" err="1" smtClean="0"/>
              <a:t>ligated</a:t>
            </a:r>
            <a:r>
              <a:rPr lang="en-US" dirty="0" smtClean="0"/>
              <a:t> twice</a:t>
            </a:r>
          </a:p>
          <a:p>
            <a:pPr marL="342900" lvl="1" indent="-228600" algn="l" eaLnBrk="1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Segment is then excised</a:t>
            </a:r>
          </a:p>
          <a:p>
            <a:pPr marL="0" indent="0" algn="l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Benefits</a:t>
            </a:r>
          </a:p>
          <a:p>
            <a:pPr marL="342900" lvl="1" indent="-228600" algn="l" eaLnBrk="1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Easy technique</a:t>
            </a:r>
          </a:p>
          <a:p>
            <a:pPr marL="342900" lvl="1" indent="-228600" algn="l" eaLnBrk="1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Highly effective</a:t>
            </a:r>
          </a:p>
          <a:p>
            <a:pPr marL="342900" lvl="1" indent="-228600" algn="l" eaLnBrk="1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dirty="0" smtClean="0"/>
              <a:t>Relatively inexpensive)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199063" y="2505075"/>
            <a:ext cx="63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Tied</a:t>
            </a:r>
          </a:p>
          <a:p>
            <a:endParaRPr lang="en-US" sz="2000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6589713" y="3390900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Cut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7431088" y="4167188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Final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Candara" pitchFamily="34" charset="0"/>
              </a:rPr>
              <a:t>Parkland technique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7232"/>
            <a:ext cx="5214942" cy="6000768"/>
          </a:xfrm>
        </p:spPr>
        <p:txBody>
          <a:bodyPr>
            <a:noAutofit/>
          </a:bodyPr>
          <a:lstStyle/>
          <a:p>
            <a:pPr marL="266700" indent="-2667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err="1" smtClean="0"/>
              <a:t>Isthmic</a:t>
            </a:r>
            <a:r>
              <a:rPr lang="en-US" sz="2800" dirty="0" smtClean="0"/>
              <a:t> portion of tube is segmented and </a:t>
            </a:r>
            <a:r>
              <a:rPr lang="en-US" sz="2800" dirty="0" err="1" smtClean="0"/>
              <a:t>ligated</a:t>
            </a:r>
            <a:r>
              <a:rPr lang="en-US" sz="2800" dirty="0" smtClean="0"/>
              <a:t> at two points</a:t>
            </a:r>
          </a:p>
          <a:p>
            <a:pPr marL="266700" indent="-2667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An </a:t>
            </a:r>
            <a:r>
              <a:rPr lang="en-US" sz="2800" dirty="0" err="1" smtClean="0"/>
              <a:t>avascular</a:t>
            </a:r>
            <a:r>
              <a:rPr lang="en-US" sz="2800" dirty="0" smtClean="0"/>
              <a:t> area in the </a:t>
            </a:r>
            <a:r>
              <a:rPr lang="en-US" sz="2800" dirty="0" err="1" smtClean="0"/>
              <a:t>mesosalpinx</a:t>
            </a:r>
            <a:r>
              <a:rPr lang="en-US" sz="2800" dirty="0" smtClean="0"/>
              <a:t> is opened</a:t>
            </a:r>
          </a:p>
          <a:p>
            <a:pPr marL="266700" indent="-2667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Proximal and distal </a:t>
            </a:r>
            <a:r>
              <a:rPr lang="en-US" sz="2800" dirty="0" err="1" smtClean="0"/>
              <a:t>ligated</a:t>
            </a:r>
            <a:r>
              <a:rPr lang="en-US" sz="2800" dirty="0" smtClean="0"/>
              <a:t> and segment </a:t>
            </a:r>
            <a:r>
              <a:rPr lang="en-US" sz="2800" dirty="0" err="1" smtClean="0"/>
              <a:t>exiced</a:t>
            </a:r>
            <a:endParaRPr lang="en-US" sz="2800" dirty="0" smtClean="0"/>
          </a:p>
          <a:p>
            <a:pPr marL="266700" indent="-2667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b="1" dirty="0" smtClean="0"/>
              <a:t>Benefits</a:t>
            </a:r>
          </a:p>
          <a:p>
            <a:pPr marL="266700" indent="-266700" algn="l">
              <a:spcBef>
                <a:spcPct val="0"/>
              </a:spcBef>
              <a:spcAft>
                <a:spcPct val="25000"/>
              </a:spcAft>
              <a:buNone/>
            </a:pPr>
            <a:endParaRPr lang="en-US" sz="2800" dirty="0" smtClean="0"/>
          </a:p>
          <a:p>
            <a:pPr marL="266700" indent="-2667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Good success rates</a:t>
            </a:r>
          </a:p>
          <a:p>
            <a:pPr marL="266700" indent="-2667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Few complications</a:t>
            </a:r>
          </a:p>
          <a:p>
            <a:pPr marL="266700" indent="-2667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Inexpensive to perform </a:t>
            </a:r>
          </a:p>
        </p:txBody>
      </p:sp>
      <p:pic>
        <p:nvPicPr>
          <p:cNvPr id="27653" name="Picture 6" descr="4parkland procedure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4000"/>
          <a:stretch>
            <a:fillRect/>
          </a:stretch>
        </p:blipFill>
        <p:spPr>
          <a:xfrm>
            <a:off x="5786446" y="928670"/>
            <a:ext cx="3167054" cy="557216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revised irving proced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7660" b="12491"/>
          <a:stretch>
            <a:fillRect/>
          </a:stretch>
        </p:blipFill>
        <p:spPr>
          <a:xfrm>
            <a:off x="5357818" y="714356"/>
            <a:ext cx="3297230" cy="5500726"/>
          </a:xfrm>
          <a:noFill/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>
                <a:latin typeface="Candara" pitchFamily="34" charset="0"/>
              </a:rPr>
              <a:t>Irving technique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746500" cy="4991100"/>
          </a:xfrm>
        </p:spPr>
        <p:txBody>
          <a:bodyPr>
            <a:normAutofit fontScale="92500" lnSpcReduction="10000"/>
          </a:bodyPr>
          <a:lstStyle/>
          <a:p>
            <a:pPr marL="228600" indent="-228600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endParaRPr lang="en-US" sz="1800" dirty="0" smtClean="0"/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Bury the proximal tubal stump within the </a:t>
            </a:r>
            <a:r>
              <a:rPr lang="en-US" sz="2800" dirty="0" err="1" smtClean="0"/>
              <a:t>myometrium</a:t>
            </a:r>
            <a:endParaRPr lang="en-US" sz="2800" dirty="0" smtClean="0"/>
          </a:p>
          <a:p>
            <a:pPr marL="228600" indent="-2286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b="1" dirty="0" smtClean="0"/>
              <a:t>Benefits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Used in conjunction with cesarean delivery</a:t>
            </a:r>
          </a:p>
          <a:p>
            <a:pPr marL="228600" indent="-228600" algn="l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b="1" dirty="0" smtClean="0"/>
              <a:t>Complications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Moderate level of difficulty to perform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sz="2800" dirty="0" smtClean="0"/>
              <a:t>Pomeroy and Parkland are quicker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5765800" y="5210175"/>
            <a:ext cx="20288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Failure rate: 1/1000</a:t>
            </a:r>
            <a:r>
              <a:rPr lang="en-US" baseline="30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74"/>
            <a:ext cx="8786842" cy="5072098"/>
          </a:xfrm>
        </p:spPr>
        <p:txBody>
          <a:bodyPr>
            <a:noAutofit/>
          </a:bodyPr>
          <a:lstStyle/>
          <a:p>
            <a:pPr marL="0" indent="0" algn="l" eaLnBrk="1" hangingPunct="1">
              <a:buFontTx/>
              <a:buNone/>
            </a:pPr>
            <a:r>
              <a:rPr lang="en-US" sz="2800" dirty="0" err="1" smtClean="0"/>
              <a:t>Hysteroscopic</a:t>
            </a:r>
            <a:r>
              <a:rPr lang="en-US" sz="2800" dirty="0" smtClean="0"/>
              <a:t>  procedure</a:t>
            </a:r>
          </a:p>
          <a:p>
            <a:pPr marL="342900" lvl="1" indent="-228600" algn="l"/>
            <a:r>
              <a:rPr lang="en-US" dirty="0" smtClean="0"/>
              <a:t>Approved in 2002 </a:t>
            </a:r>
          </a:p>
          <a:p>
            <a:pPr marL="342900" lvl="1" indent="-228600" algn="l"/>
            <a:r>
              <a:rPr lang="en-US" dirty="0" smtClean="0"/>
              <a:t>The coil-like device is inserted under local anesthesia into the fallopian tubes where it is incorporated by tissue</a:t>
            </a:r>
          </a:p>
          <a:p>
            <a:pPr marL="342900" lvl="1" indent="-228600" algn="l"/>
            <a:r>
              <a:rPr lang="en-US" dirty="0" smtClean="0"/>
              <a:t>Micro-insert placed into each tube, The device induces a local inflammatory response and, eventually, fibrosis of the intramural tubal lumen. these fibers stimulate in-growth over several weeks</a:t>
            </a:r>
          </a:p>
          <a:p>
            <a:pPr marL="342900" lvl="1" indent="-228600" algn="l" eaLnBrk="1" hangingPunct="1">
              <a:buNone/>
            </a:pPr>
            <a:endParaRPr lang="en-US" dirty="0" smtClean="0"/>
          </a:p>
          <a:p>
            <a:pPr marL="342900" lvl="1" indent="-228600" algn="l" eaLnBrk="1" hangingPunct="1">
              <a:buNone/>
            </a:pPr>
            <a:r>
              <a:rPr lang="en-US" dirty="0" smtClean="0"/>
              <a:t> </a:t>
            </a: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00010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Essure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b="1" dirty="0"/>
          </a:p>
        </p:txBody>
      </p:sp>
      <p:sp>
        <p:nvSpPr>
          <p:cNvPr id="9" name="مستطيل 8"/>
          <p:cNvSpPr/>
          <p:nvPr/>
        </p:nvSpPr>
        <p:spPr>
          <a:xfrm>
            <a:off x="0" y="571480"/>
            <a:ext cx="5490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/>
              <a:t>Essure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microinsert</a:t>
            </a:r>
            <a:r>
              <a:rPr lang="en-US" sz="2800" b="1" dirty="0" smtClean="0"/>
              <a:t> sterilization device</a:t>
            </a:r>
            <a:endParaRPr lang="ar-IQ" sz="2800" dirty="0"/>
          </a:p>
        </p:txBody>
      </p:sp>
      <p:pic>
        <p:nvPicPr>
          <p:cNvPr id="10" name="Picture 3" descr="Screen shot 2010-05-23 at 12.10.1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357166"/>
            <a:ext cx="37671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9"/>
            <a:ext cx="9144000" cy="6215082"/>
          </a:xfrm>
        </p:spPr>
        <p:txBody>
          <a:bodyPr>
            <a:normAutofit/>
          </a:bodyPr>
          <a:lstStyle/>
          <a:p>
            <a:pPr marL="342900" lvl="1" indent="-228600" algn="l"/>
            <a:r>
              <a:rPr lang="en-US" sz="2800" b="1" dirty="0"/>
              <a:t> </a:t>
            </a:r>
            <a:r>
              <a:rPr lang="en-US" dirty="0" smtClean="0"/>
              <a:t>86% Success Rate for 1</a:t>
            </a:r>
            <a:r>
              <a:rPr lang="en-US" baseline="30000" dirty="0" smtClean="0"/>
              <a:t>st</a:t>
            </a:r>
            <a:r>
              <a:rPr lang="en-US" dirty="0" smtClean="0"/>
              <a:t> time</a:t>
            </a:r>
          </a:p>
          <a:p>
            <a:pPr marL="342900" lvl="1" indent="-228600" algn="l"/>
            <a:r>
              <a:rPr lang="en-US" dirty="0" smtClean="0"/>
              <a:t> placements of micro-inserts</a:t>
            </a:r>
          </a:p>
          <a:p>
            <a:pPr marL="342900" lvl="1" indent="-228600" algn="l"/>
            <a:r>
              <a:rPr lang="en-US" dirty="0" smtClean="0"/>
              <a:t>The woman is advised to use</a:t>
            </a:r>
          </a:p>
          <a:p>
            <a:pPr marL="342900" lvl="1" indent="-228600" algn="l"/>
            <a:r>
              <a:rPr lang="en-US" dirty="0" smtClean="0"/>
              <a:t> contraception for 3 months  </a:t>
            </a:r>
          </a:p>
          <a:p>
            <a:pPr marL="342900" lvl="1" indent="-228600" algn="l"/>
            <a:r>
              <a:rPr lang="en-US" dirty="0" smtClean="0"/>
              <a:t>until </a:t>
            </a:r>
            <a:r>
              <a:rPr lang="en-US" dirty="0" err="1" smtClean="0"/>
              <a:t>hysterosalpingography</a:t>
            </a:r>
            <a:r>
              <a:rPr lang="en-US" dirty="0" smtClean="0"/>
              <a:t> </a:t>
            </a:r>
          </a:p>
          <a:p>
            <a:pPr marL="342900" lvl="1" indent="-228600" algn="l"/>
            <a:r>
              <a:rPr lang="en-US" dirty="0" smtClean="0"/>
              <a:t>HSG procedure confirms </a:t>
            </a:r>
          </a:p>
          <a:p>
            <a:pPr marL="342900" lvl="1" indent="-228600" algn="l"/>
            <a:r>
              <a:rPr lang="en-US" dirty="0" smtClean="0"/>
              <a:t>occlusion of both tubes</a:t>
            </a:r>
          </a:p>
          <a:p>
            <a:pPr algn="l" rtl="0">
              <a:buFontTx/>
              <a:buNone/>
            </a:pPr>
            <a:endParaRPr lang="en-US" sz="2800" b="1" dirty="0" smtClean="0"/>
          </a:p>
        </p:txBody>
      </p:sp>
      <p:pic>
        <p:nvPicPr>
          <p:cNvPr id="5" name="Picture 7" descr="essure"/>
          <p:cNvPicPr>
            <a:picLocks noChangeAspect="1" noChangeArrowheads="1"/>
          </p:cNvPicPr>
          <p:nvPr/>
        </p:nvPicPr>
        <p:blipFill>
          <a:blip r:embed="rId3"/>
          <a:srcRect l="14937" b="12178"/>
          <a:stretch>
            <a:fillRect/>
          </a:stretch>
        </p:blipFill>
        <p:spPr bwMode="auto">
          <a:xfrm>
            <a:off x="5429256" y="928670"/>
            <a:ext cx="35623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complications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-Short term</a:t>
            </a:r>
          </a:p>
          <a:p>
            <a:pPr algn="l" rtl="0"/>
            <a:r>
              <a:rPr lang="en-US" dirty="0" smtClean="0"/>
              <a:t>Anesthetic problems.</a:t>
            </a:r>
          </a:p>
          <a:p>
            <a:pPr algn="l" rtl="0"/>
            <a:r>
              <a:rPr lang="en-US" dirty="0" smtClean="0"/>
              <a:t>Intra-abdominal organ damage.</a:t>
            </a:r>
          </a:p>
          <a:p>
            <a:pPr algn="l" rtl="0"/>
            <a:r>
              <a:rPr lang="en-US" dirty="0" smtClean="0"/>
              <a:t>Gas embolism.</a:t>
            </a:r>
          </a:p>
          <a:p>
            <a:pPr algn="l" rtl="0"/>
            <a:r>
              <a:rPr lang="en-US" dirty="0" err="1" smtClean="0"/>
              <a:t>Thromboembolic</a:t>
            </a:r>
            <a:r>
              <a:rPr lang="en-US" dirty="0" smtClean="0"/>
              <a:t> disease.</a:t>
            </a:r>
          </a:p>
          <a:p>
            <a:pPr algn="l" rtl="0"/>
            <a:r>
              <a:rPr lang="en-US" dirty="0" smtClean="0"/>
              <a:t>Wound infection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 smtClean="0"/>
              <a:t>Female sterilization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dirty="0" smtClean="0"/>
              <a:t>This involves the mechanical blockage of both fallopian tubes to prevent sperm reaching &amp; fertilizing  the </a:t>
            </a:r>
            <a:r>
              <a:rPr lang="en-US" dirty="0" err="1" smtClean="0"/>
              <a:t>oocyte</a:t>
            </a:r>
            <a:r>
              <a:rPr lang="en-US" dirty="0" smtClean="0"/>
              <a:t>.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Bilateral </a:t>
            </a:r>
            <a:r>
              <a:rPr lang="en-US" dirty="0" err="1" smtClean="0"/>
              <a:t>salpingectomy</a:t>
            </a:r>
            <a:r>
              <a:rPr lang="en-US" dirty="0" smtClean="0"/>
              <a:t> or hysterectomy may be used if there is coexistent </a:t>
            </a:r>
            <a:r>
              <a:rPr lang="en-US" dirty="0" err="1" smtClean="0"/>
              <a:t>gynaecological</a:t>
            </a:r>
            <a:r>
              <a:rPr lang="en-US" dirty="0" smtClean="0"/>
              <a:t> pathology.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Long term</a:t>
            </a:r>
            <a:r>
              <a:rPr lang="ar-IQ" dirty="0" smtClean="0"/>
              <a:t>-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 smtClean="0"/>
              <a:t>Women may experience regret post-procedure</a:t>
            </a:r>
          </a:p>
          <a:p>
            <a:pPr marL="228600" indent="-228600" algn="l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 smtClean="0"/>
              <a:t>Ectopic pregnancy </a:t>
            </a:r>
          </a:p>
          <a:p>
            <a:pPr marL="228600" indent="-228600" algn="l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 smtClean="0"/>
              <a:t>Failure rate 1-2/1000 operation.</a:t>
            </a:r>
          </a:p>
          <a:p>
            <a:pPr marL="609600" indent="-609600" algn="l" rtl="0">
              <a:lnSpc>
                <a:spcPct val="80000"/>
              </a:lnSpc>
              <a:buNone/>
            </a:pPr>
            <a:r>
              <a:rPr lang="en-US" dirty="0" smtClean="0"/>
              <a:t>Menstrual disorders</a:t>
            </a:r>
          </a:p>
          <a:p>
            <a:pPr marL="609600" indent="-609600" algn="l" rtl="0">
              <a:lnSpc>
                <a:spcPct val="80000"/>
              </a:lnSpc>
              <a:buNone/>
            </a:pPr>
            <a:endParaRPr lang="en-US" dirty="0" smtClean="0"/>
          </a:p>
          <a:p>
            <a:pPr marL="609600" indent="-609600" algn="l" rtl="0">
              <a:lnSpc>
                <a:spcPct val="80000"/>
              </a:lnSpc>
              <a:buNone/>
            </a:pPr>
            <a:r>
              <a:rPr lang="en-US" dirty="0" smtClean="0"/>
              <a:t>Psychological disorders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Reversibility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495800" cy="514353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3200" dirty="0" smtClean="0"/>
              <a:t>All surgical tubal occlusion procedures are considered to be permanent female sterilization methods</a:t>
            </a:r>
          </a:p>
          <a:p>
            <a:pPr algn="l">
              <a:buNone/>
            </a:pPr>
            <a:r>
              <a:rPr lang="en-US" sz="3200" dirty="0" smtClean="0"/>
              <a:t>success restoration of tubes does not mean always success of pregnancy and carries a significant risk of </a:t>
            </a:r>
            <a:r>
              <a:rPr lang="en-US" dirty="0" smtClean="0"/>
              <a:t>ectopic pregnancy </a:t>
            </a:r>
            <a:endParaRPr lang="ar-IQ" dirty="0"/>
          </a:p>
        </p:txBody>
      </p:sp>
      <p:pic>
        <p:nvPicPr>
          <p:cNvPr id="5" name="Picture 5" descr="7tubal anastomosis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13049"/>
          <a:stretch>
            <a:fillRect/>
          </a:stretch>
        </p:blipFill>
        <p:spPr>
          <a:xfrm>
            <a:off x="5214938" y="785794"/>
            <a:ext cx="3471862" cy="528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Male sterilization(vasectomy)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-Safe and permanent birth control procedure</a:t>
            </a:r>
          </a:p>
          <a:p>
            <a:pPr algn="l">
              <a:buNone/>
            </a:pPr>
            <a:r>
              <a:rPr lang="en-US" dirty="0" smtClean="0"/>
              <a:t>- Involve division or occlusion of the vas deference on each side to prevent the passage of sperm &amp; seminal fluid from </a:t>
            </a:r>
            <a:r>
              <a:rPr lang="en-US" dirty="0" err="1" smtClean="0"/>
              <a:t>epididymis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Its </a:t>
            </a:r>
            <a:r>
              <a:rPr lang="en-US" b="1" dirty="0" err="1" smtClean="0"/>
              <a:t>advatages</a:t>
            </a:r>
            <a:r>
              <a:rPr lang="en-US" b="1" dirty="0" smtClean="0"/>
              <a:t> </a:t>
            </a:r>
            <a:r>
              <a:rPr lang="en-US" dirty="0" smtClean="0"/>
              <a:t>are-safe, </a:t>
            </a:r>
            <a:r>
              <a:rPr lang="en-US" dirty="0" err="1" smtClean="0"/>
              <a:t>inexpensive,done</a:t>
            </a:r>
            <a:r>
              <a:rPr lang="en-US" dirty="0" smtClean="0"/>
              <a:t> under local anesthesia&amp; with less complications than </a:t>
            </a:r>
          </a:p>
          <a:p>
            <a:pPr algn="l">
              <a:buNone/>
            </a:pPr>
            <a:r>
              <a:rPr lang="en-US" dirty="0" smtClean="0"/>
              <a:t>female </a:t>
            </a:r>
            <a:r>
              <a:rPr lang="en-US" dirty="0" err="1" smtClean="0"/>
              <a:t>sterilization.i</a:t>
            </a:r>
            <a:endParaRPr lang="en-US" dirty="0" smtClean="0"/>
          </a:p>
          <a:p>
            <a:pPr algn="l">
              <a:buNone/>
            </a:pPr>
            <a:r>
              <a:rPr lang="ar-IQ" b="1" dirty="0" smtClean="0"/>
              <a:t> </a:t>
            </a:r>
            <a:r>
              <a:rPr lang="en-US" b="1" dirty="0" smtClean="0"/>
              <a:t> Its disadvantages is</a:t>
            </a:r>
            <a:r>
              <a:rPr lang="en-US" dirty="0" smtClean="0"/>
              <a:t> not effective immediately,</a:t>
            </a:r>
          </a:p>
          <a:p>
            <a:pPr algn="l">
              <a:buNone/>
            </a:pPr>
            <a:r>
              <a:rPr lang="en-US" dirty="0" smtClean="0"/>
              <a:t>Need 12- 16 weeks to be effective.</a:t>
            </a:r>
          </a:p>
          <a:p>
            <a:pPr algn="l">
              <a:buNone/>
            </a:pPr>
            <a:r>
              <a:rPr lang="en-US" dirty="0" smtClean="0"/>
              <a:t>The man should have </a:t>
            </a:r>
            <a:r>
              <a:rPr lang="en-US" dirty="0" err="1" smtClean="0"/>
              <a:t>semin</a:t>
            </a:r>
            <a:r>
              <a:rPr lang="en-US" dirty="0" smtClean="0"/>
              <a:t> analysis till two samples free from sperms.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2165350" y="1318026"/>
          <a:ext cx="4997450" cy="4535088"/>
        </p:xfrm>
        <a:graphic>
          <a:graphicData uri="http://schemas.openxmlformats.org/presentationml/2006/ole">
            <p:oleObj spid="_x0000_s44034" name="Photo Editor Photo" r:id="rId4" imgW="4839375" imgH="3704762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857224" y="1071546"/>
          <a:ext cx="7215238" cy="5143536"/>
        </p:xfrm>
        <a:graphic>
          <a:graphicData uri="http://schemas.openxmlformats.org/presentationml/2006/ole">
            <p:oleObj spid="_x0000_s44035" name="Photo Editor Photo" r:id="rId5" imgW="4839375" imgH="3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3200"/>
            <a:ext cx="7772400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Vasectomy procedure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0"/>
            <a:ext cx="8358246" cy="592933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Office visit – approximately 1 hour</a:t>
            </a:r>
          </a:p>
          <a:p>
            <a:pPr algn="l">
              <a:buNone/>
            </a:pPr>
            <a:r>
              <a:rPr lang="en-US" sz="2800" dirty="0" smtClean="0"/>
              <a:t>Local anesthetic to the overlying skin</a:t>
            </a:r>
          </a:p>
          <a:p>
            <a:pPr algn="l">
              <a:buNone/>
            </a:pPr>
            <a:r>
              <a:rPr lang="en-US" sz="2800" dirty="0" smtClean="0"/>
              <a:t>Clamp the vas through the skin</a:t>
            </a:r>
          </a:p>
          <a:p>
            <a:pPr algn="l">
              <a:buNone/>
            </a:pPr>
            <a:r>
              <a:rPr lang="en-US" sz="2800" dirty="0" smtClean="0"/>
              <a:t>Incision made 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Small segment removed (3 mm)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Cut segments </a:t>
            </a:r>
          </a:p>
          <a:p>
            <a:pPr lvl="2" algn="l">
              <a:spcAft>
                <a:spcPct val="20000"/>
              </a:spcAft>
              <a:buNone/>
            </a:pPr>
            <a:r>
              <a:rPr lang="en-US" sz="2800" dirty="0" smtClean="0"/>
              <a:t>-Tied</a:t>
            </a:r>
          </a:p>
          <a:p>
            <a:pPr lvl="2" algn="l">
              <a:spcAft>
                <a:spcPct val="20000"/>
              </a:spcAft>
              <a:buNone/>
            </a:pPr>
            <a:r>
              <a:rPr lang="en-US" sz="2800" dirty="0" smtClean="0"/>
              <a:t>-Cauterized</a:t>
            </a:r>
          </a:p>
          <a:p>
            <a:pPr lvl="2" algn="l">
              <a:spcAft>
                <a:spcPct val="20000"/>
              </a:spcAft>
              <a:buNone/>
            </a:pPr>
            <a:r>
              <a:rPr lang="en-US" sz="2800" dirty="0" smtClean="0"/>
              <a:t>-Clippe</a:t>
            </a:r>
            <a:r>
              <a:rPr lang="en-US" dirty="0" smtClean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en-US" b="1" dirty="0" smtClean="0"/>
              <a:t>complications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-Bleeding ,hematoma :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-Infection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-Sperm </a:t>
            </a:r>
            <a:r>
              <a:rPr lang="en-US" dirty="0" err="1" smtClean="0"/>
              <a:t>granuloma</a:t>
            </a:r>
            <a:r>
              <a:rPr lang="en-US" dirty="0" smtClean="0"/>
              <a:t> at the cut ends of the vas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 -</a:t>
            </a:r>
            <a:r>
              <a:rPr lang="en-US" dirty="0" err="1" smtClean="0"/>
              <a:t>antisperm</a:t>
            </a:r>
            <a:r>
              <a:rPr lang="en-US" dirty="0" smtClean="0"/>
              <a:t> Antibodies development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-Chronic pain:   </a:t>
            </a:r>
          </a:p>
          <a:p>
            <a:pPr lvl="1" algn="l">
              <a:spcAft>
                <a:spcPct val="20000"/>
              </a:spcAft>
              <a:buNone/>
            </a:pPr>
            <a:r>
              <a:rPr lang="en-US" dirty="0" smtClean="0"/>
              <a:t> -Failure as 1 in 1000</a:t>
            </a:r>
          </a:p>
          <a:p>
            <a:pPr algn="l">
              <a:buNone/>
            </a:pPr>
            <a:r>
              <a:rPr lang="en-US" sz="3000" dirty="0" smtClean="0"/>
              <a:t> -Concerns of testicular and prostate cancer but </a:t>
            </a:r>
          </a:p>
          <a:p>
            <a:pPr lvl="1" algn="l">
              <a:spcAft>
                <a:spcPct val="20000"/>
              </a:spcAft>
            </a:pPr>
            <a:r>
              <a:rPr lang="en-US" sz="3000" dirty="0" smtClean="0"/>
              <a:t>Data do not support a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reversal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>
              <a:spcAft>
                <a:spcPct val="20000"/>
              </a:spcAft>
            </a:pPr>
            <a:r>
              <a:rPr lang="en-US" dirty="0" smtClean="0"/>
              <a:t>50-70% who had procedure reversed are fertile</a:t>
            </a:r>
          </a:p>
          <a:p>
            <a:pPr lvl="1" algn="l">
              <a:spcAft>
                <a:spcPct val="20000"/>
              </a:spcAft>
            </a:pPr>
            <a:r>
              <a:rPr lang="en-US" dirty="0" smtClean="0"/>
              <a:t>Better success the shorter the interval from procedure to reversal</a:t>
            </a:r>
          </a:p>
          <a:p>
            <a:pPr lvl="2" algn="l">
              <a:spcAft>
                <a:spcPct val="20000"/>
              </a:spcAft>
            </a:pPr>
            <a:r>
              <a:rPr lang="en-US" dirty="0" smtClean="0"/>
              <a:t>&lt;3 yrs – 76% successful</a:t>
            </a:r>
          </a:p>
          <a:p>
            <a:pPr lvl="2" algn="l">
              <a:spcAft>
                <a:spcPct val="20000"/>
              </a:spcAft>
            </a:pPr>
            <a:r>
              <a:rPr lang="en-US" dirty="0" smtClean="0"/>
              <a:t>&gt;15 yrs – 30% successful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It is most commonly performed by laparascopy under general anesthesia as a day case.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Alternative technique is mini-laparatomy with small suprapubic incision or through the posterior vaginal fornix[colpotomy].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Avariety of methods used for tubal occlusion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Include: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Ligation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Electrocautery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Laser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Falope ring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/>
              <a:t>clips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Candara" pitchFamily="34" charset="0"/>
              </a:rPr>
              <a:t>Female Sterilization Overview</a:t>
            </a:r>
          </a:p>
        </p:txBody>
      </p:sp>
      <p:pic>
        <p:nvPicPr>
          <p:cNvPr id="10243" name="Picture 6" descr="1normal tube cop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1172" b="13020"/>
          <a:stretch>
            <a:fillRect/>
          </a:stretch>
        </p:blipFill>
        <p:spPr>
          <a:xfrm>
            <a:off x="1320800" y="1404938"/>
            <a:ext cx="7493000" cy="4830762"/>
          </a:xfrm>
          <a:noFill/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663575" y="909638"/>
            <a:ext cx="10652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33"/>
                </a:solidFill>
              </a:rPr>
              <a:t>Anatomy</a:t>
            </a:r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 flipH="1">
            <a:off x="3530600" y="2311400"/>
            <a:ext cx="3683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4660900" y="2324100"/>
            <a:ext cx="8255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6070600" y="2616200"/>
            <a:ext cx="4953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>
            <a:off x="7137400" y="2667000"/>
            <a:ext cx="4318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 flipH="1" flipV="1">
            <a:off x="3517900" y="3784600"/>
            <a:ext cx="13462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 flipV="1">
            <a:off x="2692400" y="4813300"/>
            <a:ext cx="1397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3870325" y="1966913"/>
            <a:ext cx="1009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Ampulla</a:t>
            </a:r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6423025" y="2297113"/>
            <a:ext cx="984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Isthmus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2244725" y="5472113"/>
            <a:ext cx="946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Fimbria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4886325" y="4176713"/>
            <a:ext cx="1492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Infundibulum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863" name="Group 95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358246" cy="6286520"/>
        </p:xfrm>
        <a:graphic>
          <a:graphicData uri="http://schemas.openxmlformats.org/drawingml/2006/table">
            <a:tbl>
              <a:tblPr/>
              <a:tblGrid>
                <a:gridCol w="2212181"/>
                <a:gridCol w="2882384"/>
                <a:gridCol w="3263681"/>
              </a:tblGrid>
              <a:tr h="644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Procedure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Timing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Technique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49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Minilaparotomy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Post Partum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Post Abortion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Mechanical Devices  (Clips, Rings)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Tubal Ligation or Excision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Laparoscopy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Interval Only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Electrocoagulation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  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Unipolar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, Bipolar)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Mechanical Devices (Clips, Rings)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7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Laparotomy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In conjunction with other surgery (Cesarean section,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salpingectomy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, ovarian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cystectomy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Mechanical Devices (Clips, Rings)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Tubal Ligation or Excision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4" name="Rectangle 94"/>
          <p:cNvSpPr>
            <a:spLocks noChangeArrowheads="1"/>
          </p:cNvSpPr>
          <p:nvPr/>
        </p:nvSpPr>
        <p:spPr bwMode="auto">
          <a:xfrm>
            <a:off x="708025" y="185738"/>
            <a:ext cx="64198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 baseline="30000" dirty="0" smtClean="0"/>
              <a:t>Methods of female sterilization</a:t>
            </a:r>
            <a:endParaRPr lang="en-US" sz="36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14288"/>
            <a:ext cx="7340600" cy="6715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dirty="0" smtClean="0">
                <a:latin typeface="Candara" pitchFamily="34" charset="0"/>
              </a:rPr>
              <a:t>Informed </a:t>
            </a:r>
            <a:r>
              <a:rPr lang="en-US" b="1" dirty="0" err="1" smtClean="0">
                <a:latin typeface="Candara" pitchFamily="34" charset="0"/>
              </a:rPr>
              <a:t>concent</a:t>
            </a:r>
            <a:endParaRPr lang="en-US" b="1" dirty="0" smtClean="0"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72560" cy="5929330"/>
          </a:xfrm>
        </p:spPr>
        <p:txBody>
          <a:bodyPr>
            <a:noAutofit/>
          </a:bodyPr>
          <a:lstStyle/>
          <a:p>
            <a:pPr marL="228600" indent="-228600" algn="l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b="1" dirty="0" smtClean="0"/>
              <a:t>Discussion with patient must take place and cover the following details: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It must be a voluntary decision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Discussion of other options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Discussion of method of sterilization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Sterilization is permanent 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Probability of failure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Discussion about methods of contraception for prevention of STDs</a:t>
            </a:r>
          </a:p>
          <a:p>
            <a:pPr marL="228600" indent="-228600" algn="l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 smtClean="0"/>
              <a:t>Special consideration for women with mental disabilities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Monopolar</a:t>
            </a:r>
            <a:r>
              <a:rPr lang="en-US" b="1" dirty="0" smtClean="0"/>
              <a:t> coagulation</a:t>
            </a:r>
            <a:endParaRPr lang="ar-IQ" dirty="0"/>
          </a:p>
        </p:txBody>
      </p:sp>
      <p:pic>
        <p:nvPicPr>
          <p:cNvPr id="5" name="Picture 2" descr="6bipolar coagulation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192" b="12170"/>
          <a:stretch>
            <a:fillRect/>
          </a:stretch>
        </p:blipFill>
        <p:spPr>
          <a:xfrm>
            <a:off x="4648200" y="1643050"/>
            <a:ext cx="4038600" cy="4643470"/>
          </a:xfrm>
          <a:noFill/>
        </p:spPr>
      </p:pic>
      <p:sp>
        <p:nvSpPr>
          <p:cNvPr id="6" name="مستطيل 5"/>
          <p:cNvSpPr/>
          <p:nvPr/>
        </p:nvSpPr>
        <p:spPr>
          <a:xfrm>
            <a:off x="285720" y="1500174"/>
            <a:ext cx="41434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l">
              <a:spcBef>
                <a:spcPct val="50000"/>
              </a:spcBef>
            </a:pPr>
            <a:endParaRPr lang="en-US" sz="2400" dirty="0" smtClean="0"/>
          </a:p>
          <a:p>
            <a:pPr marL="231775" indent="-231775" algn="l">
              <a:spcBef>
                <a:spcPct val="50000"/>
              </a:spcBef>
            </a:pPr>
            <a:r>
              <a:rPr lang="en-US" sz="2800" dirty="0" smtClean="0"/>
              <a:t>It is </a:t>
            </a:r>
            <a:r>
              <a:rPr lang="en-US" sz="2800" dirty="0" err="1" smtClean="0"/>
              <a:t>laparascopic</a:t>
            </a:r>
            <a:r>
              <a:rPr lang="en-US" sz="2800" dirty="0" smtClean="0"/>
              <a:t> procedure</a:t>
            </a:r>
          </a:p>
          <a:p>
            <a:pPr marL="231775" indent="-231775" algn="l">
              <a:spcBef>
                <a:spcPct val="50000"/>
              </a:spcBef>
            </a:pPr>
            <a:r>
              <a:rPr lang="en-US" sz="2800" dirty="0" smtClean="0"/>
              <a:t>Complications</a:t>
            </a:r>
          </a:p>
          <a:p>
            <a:pPr marL="231775" indent="-231775" algn="l">
              <a:spcBef>
                <a:spcPct val="50000"/>
              </a:spcBef>
            </a:pPr>
            <a:r>
              <a:rPr lang="en-US" sz="2800" dirty="0" smtClean="0"/>
              <a:t>Bowel Burn</a:t>
            </a:r>
          </a:p>
          <a:p>
            <a:pPr marL="682625" lvl="1" indent="-225425" algn="l">
              <a:spcBef>
                <a:spcPct val="50000"/>
              </a:spcBef>
            </a:pPr>
            <a:r>
              <a:rPr lang="en-US" sz="2800" dirty="0" smtClean="0"/>
              <a:t>Bleeding</a:t>
            </a:r>
          </a:p>
          <a:p>
            <a:pPr marL="682625" lvl="1" indent="-225425" algn="l">
              <a:spcBef>
                <a:spcPct val="50000"/>
              </a:spcBef>
            </a:pPr>
            <a:r>
              <a:rPr lang="en-US" sz="2800" dirty="0" smtClean="0"/>
              <a:t>Longer portion of tube is damaged</a:t>
            </a:r>
          </a:p>
          <a:p>
            <a:pPr marL="682625" lvl="1" indent="-225425" algn="l">
              <a:spcBef>
                <a:spcPct val="50000"/>
              </a:spcBef>
            </a:pPr>
            <a:r>
              <a:rPr lang="en-US" sz="2800" dirty="0" smtClean="0"/>
              <a:t>Failures and ectopic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8monopolar coagulation copy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20609" b="11874"/>
          <a:stretch>
            <a:fillRect/>
          </a:stretch>
        </p:blipFill>
        <p:spPr>
          <a:xfrm>
            <a:off x="5715008" y="857232"/>
            <a:ext cx="3263892" cy="5102243"/>
          </a:xfrm>
          <a:noFill/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692411" y="60325"/>
            <a:ext cx="3906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/>
              <a:t>Bipolar coagulation</a:t>
            </a:r>
            <a:endParaRPr lang="en-US" sz="3600" b="1" dirty="0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0" y="928670"/>
            <a:ext cx="5357818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>
              <a:tabLst>
                <a:tab pos="228600" algn="l"/>
              </a:tabLst>
            </a:pPr>
            <a:r>
              <a:rPr lang="en-US" sz="2400" b="1" dirty="0"/>
              <a:t>Laparoscopic</a:t>
            </a:r>
          </a:p>
          <a:p>
            <a:pPr marL="228600" indent="-228600" algn="l">
              <a:spcBef>
                <a:spcPct val="25000"/>
              </a:spcBef>
              <a:tabLst>
                <a:tab pos="228600" algn="l"/>
              </a:tabLst>
            </a:pPr>
            <a:r>
              <a:rPr lang="en-US" sz="2400" b="1" dirty="0" smtClean="0"/>
              <a:t>Benefits</a:t>
            </a:r>
            <a:endParaRPr lang="en-US" sz="2400" b="1" dirty="0"/>
          </a:p>
          <a:p>
            <a:pPr marL="228600" indent="-228600" algn="l">
              <a:spcAft>
                <a:spcPct val="20000"/>
              </a:spcAft>
              <a:tabLst>
                <a:tab pos="228600" algn="l"/>
              </a:tabLst>
            </a:pPr>
            <a:r>
              <a:rPr lang="en-US" sz="2400" dirty="0"/>
              <a:t>Most common method of laparoscopic sterilization</a:t>
            </a:r>
          </a:p>
          <a:p>
            <a:pPr marL="228600" indent="-228600" algn="l">
              <a:spcAft>
                <a:spcPct val="20000"/>
              </a:spcAft>
              <a:tabLst>
                <a:tab pos="228600" algn="l"/>
              </a:tabLst>
            </a:pPr>
            <a:r>
              <a:rPr lang="en-US" sz="2400" dirty="0"/>
              <a:t>Burn several locations along the tube</a:t>
            </a:r>
          </a:p>
          <a:p>
            <a:pPr marL="228600" indent="-228600" algn="l">
              <a:spcBef>
                <a:spcPct val="25000"/>
              </a:spcBef>
              <a:tabLst>
                <a:tab pos="228600" algn="l"/>
              </a:tabLst>
            </a:pPr>
            <a:r>
              <a:rPr lang="en-US" sz="2400" b="1" dirty="0"/>
              <a:t>Complications</a:t>
            </a:r>
          </a:p>
          <a:p>
            <a:pPr marL="228600" indent="-228600" algn="l">
              <a:spcAft>
                <a:spcPct val="20000"/>
              </a:spcAft>
              <a:tabLst>
                <a:tab pos="228600" algn="l"/>
              </a:tabLst>
            </a:pPr>
            <a:r>
              <a:rPr lang="en-US" sz="2400" dirty="0" smtClean="0"/>
              <a:t>High </a:t>
            </a:r>
            <a:r>
              <a:rPr lang="en-US" sz="2400" dirty="0"/>
              <a:t>rate of ectopic pregnancy</a:t>
            </a:r>
          </a:p>
          <a:p>
            <a:pPr marL="228600" indent="-228600" algn="l">
              <a:spcAft>
                <a:spcPct val="20000"/>
              </a:spcAft>
              <a:tabLst>
                <a:tab pos="228600" algn="l"/>
              </a:tabLst>
            </a:pPr>
            <a:r>
              <a:rPr lang="en-US" sz="2400" dirty="0"/>
              <a:t>Potential for bowel burns</a:t>
            </a:r>
          </a:p>
          <a:p>
            <a:pPr marL="228600" indent="-228600" algn="l">
              <a:spcAft>
                <a:spcPct val="20000"/>
              </a:spcAft>
              <a:tabLst>
                <a:tab pos="228600" algn="l"/>
              </a:tabLst>
            </a:pPr>
            <a:r>
              <a:rPr lang="en-US" sz="2400" dirty="0"/>
              <a:t>Reversals are potentially more difficult due to the extent of tube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38" y="28575"/>
            <a:ext cx="8178800" cy="6635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Candara" pitchFamily="34" charset="0"/>
            </a:endParaRPr>
          </a:p>
        </p:txBody>
      </p:sp>
      <p:pic>
        <p:nvPicPr>
          <p:cNvPr id="15363" name="Picture 4" descr="Bipolar electrocoagulation complet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9138" y="1006475"/>
            <a:ext cx="7537450" cy="4859338"/>
          </a:xfrm>
          <a:noFill/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695325" y="5938838"/>
            <a:ext cx="6762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9933"/>
                </a:solidFill>
                <a:latin typeface="Arial" pitchFamily="34" charset="0"/>
              </a:rPr>
              <a:t>Destruction of the Entire Fallopian Tube: “Three Burn”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832</Words>
  <Application>Microsoft Office PowerPoint</Application>
  <PresentationFormat>عرض على الشاشة (3:4)‏</PresentationFormat>
  <Paragraphs>197</Paragraphs>
  <Slides>27</Slides>
  <Notes>27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30" baseType="lpstr">
      <vt:lpstr>سمة Office</vt:lpstr>
      <vt:lpstr>Bitmap Image</vt:lpstr>
      <vt:lpstr>Photo Editor Photo</vt:lpstr>
      <vt:lpstr>Sterilization perminant contraception</vt:lpstr>
      <vt:lpstr>Female sterilization</vt:lpstr>
      <vt:lpstr>الشريحة 3</vt:lpstr>
      <vt:lpstr>Female Sterilization Overview</vt:lpstr>
      <vt:lpstr>الشريحة 5</vt:lpstr>
      <vt:lpstr>Informed concent</vt:lpstr>
      <vt:lpstr>Monopolar coagulation</vt:lpstr>
      <vt:lpstr>الشريحة 8</vt:lpstr>
      <vt:lpstr>الشريحة 9</vt:lpstr>
      <vt:lpstr>Falope ring</vt:lpstr>
      <vt:lpstr>الشريحة 11</vt:lpstr>
      <vt:lpstr>Filshie Tubal Ligation System</vt:lpstr>
      <vt:lpstr>Methods of Female Sterilization</vt:lpstr>
      <vt:lpstr>Pomeroy technique</vt:lpstr>
      <vt:lpstr>Parkland technique</vt:lpstr>
      <vt:lpstr>Irving technique</vt:lpstr>
      <vt:lpstr>Essure </vt:lpstr>
      <vt:lpstr>الشريحة 18</vt:lpstr>
      <vt:lpstr>complications</vt:lpstr>
      <vt:lpstr>Long term-</vt:lpstr>
      <vt:lpstr>Reversibility</vt:lpstr>
      <vt:lpstr>Male sterilization(vasectomy)</vt:lpstr>
      <vt:lpstr>الشريحة 23</vt:lpstr>
      <vt:lpstr>الشريحة 24</vt:lpstr>
      <vt:lpstr>Vasectomy procedure</vt:lpstr>
      <vt:lpstr>complications</vt:lpstr>
      <vt:lpstr>reversal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Shamfuture</dc:creator>
  <cp:lastModifiedBy>HNS</cp:lastModifiedBy>
  <cp:revision>117</cp:revision>
  <dcterms:created xsi:type="dcterms:W3CDTF">2013-04-11T19:50:11Z</dcterms:created>
  <dcterms:modified xsi:type="dcterms:W3CDTF">2014-03-13T17:28:38Z</dcterms:modified>
</cp:coreProperties>
</file>