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41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60"/>
  </p:notesMasterIdLst>
  <p:sldIdLst>
    <p:sldId id="256" r:id="rId2"/>
    <p:sldId id="257" r:id="rId3"/>
    <p:sldId id="283" r:id="rId4"/>
    <p:sldId id="284" r:id="rId5"/>
    <p:sldId id="285" r:id="rId6"/>
    <p:sldId id="286" r:id="rId7"/>
    <p:sldId id="290" r:id="rId8"/>
    <p:sldId id="287" r:id="rId9"/>
    <p:sldId id="288" r:id="rId10"/>
    <p:sldId id="289" r:id="rId11"/>
    <p:sldId id="291" r:id="rId12"/>
    <p:sldId id="294" r:id="rId13"/>
    <p:sldId id="292" r:id="rId14"/>
    <p:sldId id="293" r:id="rId15"/>
    <p:sldId id="305" r:id="rId16"/>
    <p:sldId id="295" r:id="rId17"/>
    <p:sldId id="296" r:id="rId18"/>
    <p:sldId id="306" r:id="rId19"/>
    <p:sldId id="308" r:id="rId20"/>
    <p:sldId id="297" r:id="rId21"/>
    <p:sldId id="298" r:id="rId22"/>
    <p:sldId id="307" r:id="rId23"/>
    <p:sldId id="299" r:id="rId24"/>
    <p:sldId id="300" r:id="rId25"/>
    <p:sldId id="309" r:id="rId26"/>
    <p:sldId id="301" r:id="rId27"/>
    <p:sldId id="325" r:id="rId28"/>
    <p:sldId id="302" r:id="rId29"/>
    <p:sldId id="303" r:id="rId30"/>
    <p:sldId id="304" r:id="rId31"/>
    <p:sldId id="310" r:id="rId32"/>
    <p:sldId id="311" r:id="rId33"/>
    <p:sldId id="326" r:id="rId34"/>
    <p:sldId id="312" r:id="rId35"/>
    <p:sldId id="313" r:id="rId36"/>
    <p:sldId id="314" r:id="rId37"/>
    <p:sldId id="315" r:id="rId38"/>
    <p:sldId id="316" r:id="rId39"/>
    <p:sldId id="317" r:id="rId40"/>
    <p:sldId id="318" r:id="rId41"/>
    <p:sldId id="320" r:id="rId42"/>
    <p:sldId id="319" r:id="rId43"/>
    <p:sldId id="327" r:id="rId44"/>
    <p:sldId id="323" r:id="rId45"/>
    <p:sldId id="324" r:id="rId46"/>
    <p:sldId id="322" r:id="rId47"/>
    <p:sldId id="321" r:id="rId48"/>
    <p:sldId id="328" r:id="rId49"/>
    <p:sldId id="329" r:id="rId50"/>
    <p:sldId id="330" r:id="rId51"/>
    <p:sldId id="331" r:id="rId52"/>
    <p:sldId id="332" r:id="rId53"/>
    <p:sldId id="333" r:id="rId54"/>
    <p:sldId id="334" r:id="rId55"/>
    <p:sldId id="335" r:id="rId56"/>
    <p:sldId id="336" r:id="rId57"/>
    <p:sldId id="337" r:id="rId58"/>
    <p:sldId id="279" r:id="rId59"/>
  </p:sldIdLst>
  <p:sldSz cx="12192000" cy="6858000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84" d="100"/>
          <a:sy n="84" d="100"/>
        </p:scale>
        <p:origin x="59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F557F42-E951-4D82-913E-408C1FDAFEC4}" type="datetimeFigureOut">
              <a:rPr lang="ar-IQ" smtClean="0"/>
              <a:t>14/03/1437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EEB8528-6511-42AD-A849-0561EA0B452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82661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64038-612A-4F1A-B76C-A86E76F110F4}" type="datetimeFigureOut">
              <a:rPr lang="ar-IQ" smtClean="0"/>
              <a:t>14/03/1437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88CDD-2183-4BB0-87F4-41030BF93CC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62967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64038-612A-4F1A-B76C-A86E76F110F4}" type="datetimeFigureOut">
              <a:rPr lang="ar-IQ" smtClean="0"/>
              <a:t>14/03/1437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88CDD-2183-4BB0-87F4-41030BF93CC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02251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64038-612A-4F1A-B76C-A86E76F110F4}" type="datetimeFigureOut">
              <a:rPr lang="ar-IQ" smtClean="0"/>
              <a:t>14/03/1437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88CDD-2183-4BB0-87F4-41030BF93CC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95576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64038-612A-4F1A-B76C-A86E76F110F4}" type="datetimeFigureOut">
              <a:rPr lang="ar-IQ" smtClean="0"/>
              <a:t>14/03/1437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88CDD-2183-4BB0-87F4-41030BF93CC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6848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64038-612A-4F1A-B76C-A86E76F110F4}" type="datetimeFigureOut">
              <a:rPr lang="ar-IQ" smtClean="0"/>
              <a:t>14/03/1437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88CDD-2183-4BB0-87F4-41030BF93CC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75891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64038-612A-4F1A-B76C-A86E76F110F4}" type="datetimeFigureOut">
              <a:rPr lang="ar-IQ" smtClean="0"/>
              <a:t>14/03/1437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88CDD-2183-4BB0-87F4-41030BF93CC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44786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64038-612A-4F1A-B76C-A86E76F110F4}" type="datetimeFigureOut">
              <a:rPr lang="ar-IQ" smtClean="0"/>
              <a:t>14/03/1437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88CDD-2183-4BB0-87F4-41030BF93CC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09298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64038-612A-4F1A-B76C-A86E76F110F4}" type="datetimeFigureOut">
              <a:rPr lang="ar-IQ" smtClean="0"/>
              <a:t>14/03/1437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88CDD-2183-4BB0-87F4-41030BF93CC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86796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64038-612A-4F1A-B76C-A86E76F110F4}" type="datetimeFigureOut">
              <a:rPr lang="ar-IQ" smtClean="0"/>
              <a:t>14/03/1437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88CDD-2183-4BB0-87F4-41030BF93CC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42413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64038-612A-4F1A-B76C-A86E76F110F4}" type="datetimeFigureOut">
              <a:rPr lang="ar-IQ" smtClean="0"/>
              <a:t>14/03/1437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88CDD-2183-4BB0-87F4-41030BF93CC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50879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64038-612A-4F1A-B76C-A86E76F110F4}" type="datetimeFigureOut">
              <a:rPr lang="ar-IQ" smtClean="0"/>
              <a:t>14/03/1437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88CDD-2183-4BB0-87F4-41030BF93CC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10060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64038-612A-4F1A-B76C-A86E76F110F4}" type="datetimeFigureOut">
              <a:rPr lang="ar-IQ" smtClean="0"/>
              <a:t>14/03/1437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88CDD-2183-4BB0-87F4-41030BF93CC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22069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4.jpg"/><Relationship Id="rId4" Type="http://schemas.openxmlformats.org/officeDocument/2006/relationships/image" Target="../media/image73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7.jp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4.jp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7.jp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gif"/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0.jp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7775" y="2381250"/>
            <a:ext cx="9667875" cy="1909763"/>
          </a:xfrm>
        </p:spPr>
        <p:txBody>
          <a:bodyPr>
            <a:noAutofit/>
          </a:bodyPr>
          <a:lstStyle/>
          <a:p>
            <a:r>
              <a:rPr lang="en-US" sz="7200" b="1" dirty="0" smtClean="0"/>
              <a:t>Chest surgery Photos</a:t>
            </a:r>
            <a:endParaRPr lang="ar-IQ" sz="7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83768" y="4992066"/>
            <a:ext cx="5195888" cy="488808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WWW.muhadharaty.com/lecture/3938</a:t>
            </a:r>
            <a:endParaRPr lang="ar-IQ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09712" y="4532414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IQ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4" y="-718496"/>
            <a:ext cx="3010545" cy="297904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590550" y="1915390"/>
            <a:ext cx="1095375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73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9355" y="188882"/>
            <a:ext cx="1780514" cy="1655762"/>
          </a:xfrm>
        </p:spPr>
        <p:txBody>
          <a:bodyPr/>
          <a:lstStyle/>
          <a:p>
            <a:r>
              <a:rPr lang="en-US" b="1" dirty="0" err="1" smtClean="0"/>
              <a:t>Pleurectomy</a:t>
            </a:r>
            <a:endParaRPr lang="en-US" b="1" dirty="0" smtClean="0"/>
          </a:p>
          <a:p>
            <a:endParaRPr lang="ar-IQ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455" y="1844644"/>
            <a:ext cx="4328406" cy="39769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747" y="289574"/>
            <a:ext cx="4537158" cy="604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62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9355" y="188882"/>
            <a:ext cx="4433180" cy="1655762"/>
          </a:xfrm>
        </p:spPr>
        <p:txBody>
          <a:bodyPr/>
          <a:lstStyle/>
          <a:p>
            <a:r>
              <a:rPr lang="en-US" b="1" dirty="0" err="1"/>
              <a:t>Pleuro</a:t>
            </a:r>
            <a:r>
              <a:rPr lang="en-US" b="1" dirty="0"/>
              <a:t>-peritoneal shunt (Denver)</a:t>
            </a:r>
            <a:endParaRPr lang="ar-IQ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788" y="1252772"/>
            <a:ext cx="6634681" cy="497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58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6304" y="2696692"/>
            <a:ext cx="8887485" cy="1655762"/>
          </a:xfrm>
        </p:spPr>
        <p:txBody>
          <a:bodyPr>
            <a:noAutofit/>
          </a:bodyPr>
          <a:lstStyle/>
          <a:p>
            <a:r>
              <a:rPr lang="en-US" sz="8000" b="1" u="sng" dirty="0" smtClean="0"/>
              <a:t>Pneumothorax</a:t>
            </a:r>
            <a:endParaRPr lang="ar-IQ" sz="8000" u="sng" dirty="0"/>
          </a:p>
        </p:txBody>
      </p:sp>
    </p:spTree>
    <p:extLst>
      <p:ext uri="{BB962C8B-B14F-4D97-AF65-F5344CB8AC3E}">
        <p14:creationId xmlns:p14="http://schemas.microsoft.com/office/powerpoint/2010/main" val="306497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9355" y="188882"/>
            <a:ext cx="2061172" cy="1655762"/>
          </a:xfrm>
        </p:spPr>
        <p:txBody>
          <a:bodyPr/>
          <a:lstStyle/>
          <a:p>
            <a:r>
              <a:rPr lang="en-US" b="1" dirty="0" smtClean="0"/>
              <a:t>Pneumothorax</a:t>
            </a:r>
            <a:endParaRPr lang="ar-IQ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326" y="188882"/>
            <a:ext cx="5288870" cy="64641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65" y="2308634"/>
            <a:ext cx="3779822" cy="377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33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9355" y="188882"/>
            <a:ext cx="2903144" cy="1655762"/>
          </a:xfrm>
        </p:spPr>
        <p:txBody>
          <a:bodyPr/>
          <a:lstStyle/>
          <a:p>
            <a:r>
              <a:rPr lang="en-US" b="1" dirty="0" smtClean="0"/>
              <a:t>X-ray pneumothorax</a:t>
            </a:r>
            <a:endParaRPr lang="ar-IQ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55" y="1844644"/>
            <a:ext cx="3319446" cy="37766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179" y="1844644"/>
            <a:ext cx="4107538" cy="37796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096" y="1844644"/>
            <a:ext cx="4011431" cy="377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25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9355" y="188882"/>
            <a:ext cx="2903144" cy="1655762"/>
          </a:xfrm>
        </p:spPr>
        <p:txBody>
          <a:bodyPr/>
          <a:lstStyle/>
          <a:p>
            <a:r>
              <a:rPr lang="en-US" b="1" dirty="0" smtClean="0"/>
              <a:t>X-ray pneumothorax</a:t>
            </a:r>
            <a:endParaRPr lang="ar-IQ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90" y="1385179"/>
            <a:ext cx="5008006" cy="50080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564" y="1385179"/>
            <a:ext cx="5151428" cy="500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81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9355" y="188882"/>
            <a:ext cx="3889972" cy="1655762"/>
          </a:xfrm>
        </p:spPr>
        <p:txBody>
          <a:bodyPr/>
          <a:lstStyle/>
          <a:p>
            <a:r>
              <a:rPr lang="en-US" b="1" dirty="0" smtClean="0"/>
              <a:t>X-ray </a:t>
            </a:r>
            <a:r>
              <a:rPr lang="en-US" b="1" dirty="0" smtClean="0">
                <a:solidFill>
                  <a:srgbClr val="FF0000"/>
                </a:solidFill>
              </a:rPr>
              <a:t>tension</a:t>
            </a:r>
            <a:r>
              <a:rPr lang="en-US" b="1" dirty="0" smtClean="0"/>
              <a:t> pneumothorax</a:t>
            </a:r>
            <a:endParaRPr lang="ar-IQ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439" y="300210"/>
            <a:ext cx="5486400" cy="631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93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9355" y="188882"/>
            <a:ext cx="2903144" cy="2146912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Pneumothorax</a:t>
            </a:r>
          </a:p>
          <a:p>
            <a:pPr algn="l"/>
            <a:endParaRPr lang="en-US" sz="2000" dirty="0" smtClean="0"/>
          </a:p>
          <a:p>
            <a:pPr algn="l"/>
            <a:r>
              <a:rPr lang="en-US" sz="2000" dirty="0" smtClean="0"/>
              <a:t>A: before treatment</a:t>
            </a:r>
          </a:p>
          <a:p>
            <a:pPr algn="l"/>
            <a:r>
              <a:rPr lang="en-US" sz="2000" dirty="0" smtClean="0"/>
              <a:t>B: after treatment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ar-IQ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656" y="2098141"/>
            <a:ext cx="9447619" cy="44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25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6304" y="2696692"/>
            <a:ext cx="8887485" cy="1655762"/>
          </a:xfrm>
        </p:spPr>
        <p:txBody>
          <a:bodyPr>
            <a:noAutofit/>
          </a:bodyPr>
          <a:lstStyle/>
          <a:p>
            <a:r>
              <a:rPr lang="en-US" sz="8000" b="1" u="sng" dirty="0" err="1" smtClean="0"/>
              <a:t>Hemothorax</a:t>
            </a:r>
            <a:endParaRPr lang="ar-IQ" sz="8000" u="sng" dirty="0"/>
          </a:p>
        </p:txBody>
      </p:sp>
    </p:spTree>
    <p:extLst>
      <p:ext uri="{BB962C8B-B14F-4D97-AF65-F5344CB8AC3E}">
        <p14:creationId xmlns:p14="http://schemas.microsoft.com/office/powerpoint/2010/main" val="244429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9355" y="188882"/>
            <a:ext cx="1970637" cy="1655762"/>
          </a:xfrm>
        </p:spPr>
        <p:txBody>
          <a:bodyPr/>
          <a:lstStyle/>
          <a:p>
            <a:r>
              <a:rPr lang="en-US" b="1" dirty="0" err="1" smtClean="0"/>
              <a:t>Hemothorax</a:t>
            </a:r>
            <a:endParaRPr lang="ar-IQ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463" y="2617112"/>
            <a:ext cx="3686110" cy="25178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573" y="2480650"/>
            <a:ext cx="3938671" cy="32236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31" y="2398698"/>
            <a:ext cx="3377932" cy="284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40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6304" y="2696692"/>
            <a:ext cx="8887485" cy="1655762"/>
          </a:xfrm>
        </p:spPr>
        <p:txBody>
          <a:bodyPr>
            <a:noAutofit/>
          </a:bodyPr>
          <a:lstStyle/>
          <a:p>
            <a:r>
              <a:rPr lang="en-US" sz="8000" b="1" u="sng" dirty="0" smtClean="0"/>
              <a:t>Pleural effusion</a:t>
            </a:r>
            <a:endParaRPr lang="en-US" sz="8000" b="1" u="sng" dirty="0"/>
          </a:p>
          <a:p>
            <a:endParaRPr lang="ar-IQ" sz="8000" u="sng" dirty="0"/>
          </a:p>
        </p:txBody>
      </p:sp>
    </p:spTree>
    <p:extLst>
      <p:ext uri="{BB962C8B-B14F-4D97-AF65-F5344CB8AC3E}">
        <p14:creationId xmlns:p14="http://schemas.microsoft.com/office/powerpoint/2010/main" val="89066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9355" y="188882"/>
            <a:ext cx="2568166" cy="1655762"/>
          </a:xfrm>
        </p:spPr>
        <p:txBody>
          <a:bodyPr/>
          <a:lstStyle/>
          <a:p>
            <a:r>
              <a:rPr lang="en-US" b="1" dirty="0"/>
              <a:t>X-ray </a:t>
            </a:r>
            <a:r>
              <a:rPr lang="en-US" b="1" dirty="0" err="1" smtClean="0"/>
              <a:t>hemothorax</a:t>
            </a:r>
            <a:endParaRPr lang="ar-IQ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123" y="1946493"/>
            <a:ext cx="5284134" cy="39026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11" y="1946494"/>
            <a:ext cx="5203548" cy="390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93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9355" y="188882"/>
            <a:ext cx="3554994" cy="1655762"/>
          </a:xfrm>
        </p:spPr>
        <p:txBody>
          <a:bodyPr/>
          <a:lstStyle/>
          <a:p>
            <a:r>
              <a:rPr lang="en-US" b="1" dirty="0" smtClean="0"/>
              <a:t>X-ray </a:t>
            </a:r>
            <a:r>
              <a:rPr lang="en-US" b="1" dirty="0" err="1" smtClean="0"/>
              <a:t>pneumohemothorax</a:t>
            </a:r>
            <a:endParaRPr lang="ar-IQ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330" y="1149789"/>
            <a:ext cx="4892982" cy="531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44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6304" y="2696692"/>
            <a:ext cx="8887485" cy="1655762"/>
          </a:xfrm>
        </p:spPr>
        <p:txBody>
          <a:bodyPr>
            <a:noAutofit/>
          </a:bodyPr>
          <a:lstStyle/>
          <a:p>
            <a:r>
              <a:rPr lang="en-US" sz="8000" b="1" u="sng" dirty="0" smtClean="0"/>
              <a:t>Empyema</a:t>
            </a:r>
            <a:endParaRPr lang="ar-IQ" sz="8000" u="sng" dirty="0"/>
          </a:p>
        </p:txBody>
      </p:sp>
    </p:spTree>
    <p:extLst>
      <p:ext uri="{BB962C8B-B14F-4D97-AF65-F5344CB8AC3E}">
        <p14:creationId xmlns:p14="http://schemas.microsoft.com/office/powerpoint/2010/main" val="230757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9355" y="188882"/>
            <a:ext cx="1527017" cy="1655762"/>
          </a:xfrm>
        </p:spPr>
        <p:txBody>
          <a:bodyPr/>
          <a:lstStyle/>
          <a:p>
            <a:r>
              <a:rPr lang="en-US" b="1" dirty="0"/>
              <a:t>Empyema</a:t>
            </a:r>
            <a:endParaRPr lang="ar-IQ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96" y="1536830"/>
            <a:ext cx="5238750" cy="4048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792" y="1911207"/>
            <a:ext cx="4399160" cy="329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17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9355" y="188882"/>
            <a:ext cx="2169813" cy="1655762"/>
          </a:xfrm>
        </p:spPr>
        <p:txBody>
          <a:bodyPr/>
          <a:lstStyle/>
          <a:p>
            <a:r>
              <a:rPr lang="en-US" b="1" dirty="0"/>
              <a:t>X-ray Empyema</a:t>
            </a:r>
            <a:endParaRPr lang="ar-IQ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31" y="1678318"/>
            <a:ext cx="5383469" cy="44101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310" y="1678318"/>
            <a:ext cx="4410138" cy="441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59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750" y="2678585"/>
            <a:ext cx="11796664" cy="1655762"/>
          </a:xfrm>
        </p:spPr>
        <p:txBody>
          <a:bodyPr>
            <a:noAutofit/>
          </a:bodyPr>
          <a:lstStyle/>
          <a:p>
            <a:r>
              <a:rPr lang="en-US" sz="8000" b="1" u="sng" dirty="0" smtClean="0"/>
              <a:t>Pulmonary </a:t>
            </a:r>
            <a:r>
              <a:rPr lang="en-US" sz="8000" b="1" u="sng" dirty="0" err="1" smtClean="0"/>
              <a:t>hydatid</a:t>
            </a:r>
            <a:r>
              <a:rPr lang="en-US" sz="8000" b="1" u="sng" dirty="0" smtClean="0"/>
              <a:t> disease</a:t>
            </a:r>
            <a:endParaRPr lang="ar-IQ" sz="8000" u="sng" dirty="0"/>
          </a:p>
        </p:txBody>
      </p:sp>
    </p:spTree>
    <p:extLst>
      <p:ext uri="{BB962C8B-B14F-4D97-AF65-F5344CB8AC3E}">
        <p14:creationId xmlns:p14="http://schemas.microsoft.com/office/powerpoint/2010/main" val="34474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9355" y="188882"/>
            <a:ext cx="1771461" cy="1655762"/>
          </a:xfrm>
        </p:spPr>
        <p:txBody>
          <a:bodyPr/>
          <a:lstStyle/>
          <a:p>
            <a:r>
              <a:rPr lang="en-US" b="1" dirty="0" err="1" smtClean="0"/>
              <a:t>Hydatid</a:t>
            </a:r>
            <a:r>
              <a:rPr lang="en-US" b="1" dirty="0" smtClean="0"/>
              <a:t> cyst</a:t>
            </a:r>
            <a:endParaRPr lang="ar-IQ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749808"/>
            <a:ext cx="5029200" cy="535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68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9355" y="188882"/>
            <a:ext cx="2097386" cy="1655762"/>
          </a:xfrm>
        </p:spPr>
        <p:txBody>
          <a:bodyPr/>
          <a:lstStyle/>
          <a:p>
            <a:r>
              <a:rPr lang="en-US" b="1" dirty="0" smtClean="0"/>
              <a:t>X-ray findings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783" y="878091"/>
            <a:ext cx="5719810" cy="487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67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9355" y="188882"/>
            <a:ext cx="2903144" cy="1655762"/>
          </a:xfrm>
        </p:spPr>
        <p:txBody>
          <a:bodyPr/>
          <a:lstStyle/>
          <a:p>
            <a:r>
              <a:rPr lang="en-US" b="1" dirty="0" smtClean="0"/>
              <a:t>Simple </a:t>
            </a:r>
            <a:r>
              <a:rPr lang="en-US" b="1" dirty="0" err="1" smtClean="0"/>
              <a:t>hydatid</a:t>
            </a:r>
            <a:r>
              <a:rPr lang="en-US" b="1" dirty="0" smtClean="0"/>
              <a:t> cyst</a:t>
            </a:r>
            <a:endParaRPr lang="ar-IQ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274" y="1775374"/>
            <a:ext cx="4666017" cy="417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75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9355" y="188882"/>
            <a:ext cx="1635659" cy="1655762"/>
          </a:xfrm>
        </p:spPr>
        <p:txBody>
          <a:bodyPr/>
          <a:lstStyle/>
          <a:p>
            <a:r>
              <a:rPr lang="en-US" b="1" dirty="0" smtClean="0"/>
              <a:t>Signet </a:t>
            </a:r>
            <a:r>
              <a:rPr lang="en-US" b="1" dirty="0"/>
              <a:t>ring</a:t>
            </a:r>
            <a:endParaRPr lang="ar-IQ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706120"/>
            <a:ext cx="6248400" cy="544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03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9354" y="188882"/>
            <a:ext cx="2278455" cy="1655762"/>
          </a:xfrm>
        </p:spPr>
        <p:txBody>
          <a:bodyPr/>
          <a:lstStyle/>
          <a:p>
            <a:r>
              <a:rPr lang="en-US" b="1" dirty="0" smtClean="0"/>
              <a:t>Pleural effusion</a:t>
            </a:r>
            <a:endParaRPr lang="ar-IQ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551" y="906266"/>
            <a:ext cx="2557948" cy="18767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292" y="2469191"/>
            <a:ext cx="2571750" cy="2247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0"/>
          <a:stretch/>
        </p:blipFill>
        <p:spPr>
          <a:xfrm>
            <a:off x="450471" y="1674891"/>
            <a:ext cx="4476750" cy="44638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775" y="3421691"/>
            <a:ext cx="28575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57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9354" y="188882"/>
            <a:ext cx="2405203" cy="1655762"/>
          </a:xfrm>
        </p:spPr>
        <p:txBody>
          <a:bodyPr/>
          <a:lstStyle/>
          <a:p>
            <a:r>
              <a:rPr lang="en-US" b="1" dirty="0" smtClean="0"/>
              <a:t>Double </a:t>
            </a:r>
            <a:r>
              <a:rPr lang="en-US" b="1" dirty="0"/>
              <a:t>arch sign</a:t>
            </a:r>
            <a:endParaRPr lang="ar-IQ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012" y="571500"/>
            <a:ext cx="665797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29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9354" y="188882"/>
            <a:ext cx="2405203" cy="1655762"/>
          </a:xfrm>
        </p:spPr>
        <p:txBody>
          <a:bodyPr/>
          <a:lstStyle/>
          <a:p>
            <a:r>
              <a:rPr lang="en-US" b="1" dirty="0" smtClean="0"/>
              <a:t>Water </a:t>
            </a:r>
            <a:r>
              <a:rPr lang="en-US" b="1" dirty="0"/>
              <a:t>lily sign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559" y="2462072"/>
            <a:ext cx="3578410" cy="28269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669" y="2170569"/>
            <a:ext cx="3810000" cy="3409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37" y="2113513"/>
            <a:ext cx="3614422" cy="352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5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9355" y="188882"/>
            <a:ext cx="1336896" cy="1655762"/>
          </a:xfrm>
        </p:spPr>
        <p:txBody>
          <a:bodyPr/>
          <a:lstStyle/>
          <a:p>
            <a:r>
              <a:rPr lang="en-US" b="1" dirty="0"/>
              <a:t>A/F level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040" y="972820"/>
            <a:ext cx="5201920" cy="491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88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750" y="2678585"/>
            <a:ext cx="11796664" cy="1655762"/>
          </a:xfrm>
        </p:spPr>
        <p:txBody>
          <a:bodyPr>
            <a:noAutofit/>
          </a:bodyPr>
          <a:lstStyle/>
          <a:p>
            <a:r>
              <a:rPr lang="en-US" sz="8000" b="1" u="sng" dirty="0" smtClean="0"/>
              <a:t>The mediastinum</a:t>
            </a:r>
            <a:endParaRPr lang="ar-IQ" sz="8000" u="sng" dirty="0"/>
          </a:p>
        </p:txBody>
      </p:sp>
    </p:spTree>
    <p:extLst>
      <p:ext uri="{BB962C8B-B14F-4D97-AF65-F5344CB8AC3E}">
        <p14:creationId xmlns:p14="http://schemas.microsoft.com/office/powerpoint/2010/main" val="39394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9354" y="188882"/>
            <a:ext cx="2405203" cy="1655762"/>
          </a:xfrm>
        </p:spPr>
        <p:txBody>
          <a:bodyPr/>
          <a:lstStyle/>
          <a:p>
            <a:r>
              <a:rPr lang="en-US" b="1" dirty="0"/>
              <a:t>The mediastinum</a:t>
            </a:r>
            <a:endParaRPr lang="ar-IQ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98" y="1886515"/>
            <a:ext cx="5373600" cy="37322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328" y="1473451"/>
            <a:ext cx="3943270" cy="455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51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9354" y="188882"/>
            <a:ext cx="2405203" cy="1655762"/>
          </a:xfrm>
        </p:spPr>
        <p:txBody>
          <a:bodyPr/>
          <a:lstStyle/>
          <a:p>
            <a:r>
              <a:rPr lang="en-US" b="1" dirty="0"/>
              <a:t>The mediastinum</a:t>
            </a:r>
            <a:endParaRPr lang="ar-IQ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045" y="676981"/>
            <a:ext cx="7803616" cy="585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77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9354" y="188882"/>
            <a:ext cx="2405203" cy="1655762"/>
          </a:xfrm>
        </p:spPr>
        <p:txBody>
          <a:bodyPr/>
          <a:lstStyle/>
          <a:p>
            <a:r>
              <a:rPr lang="en-US" b="1" dirty="0" smtClean="0"/>
              <a:t>SVC obstruction</a:t>
            </a:r>
            <a:endParaRPr lang="ar-IQ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695" y="188882"/>
            <a:ext cx="4725854" cy="66434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043" y="1844644"/>
            <a:ext cx="3254534" cy="16206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043" y="3722717"/>
            <a:ext cx="3254534" cy="244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05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9354" y="188882"/>
            <a:ext cx="2685862" cy="1655762"/>
          </a:xfrm>
        </p:spPr>
        <p:txBody>
          <a:bodyPr/>
          <a:lstStyle/>
          <a:p>
            <a:r>
              <a:rPr lang="en-US" b="1" dirty="0"/>
              <a:t>Bronchogenic cyst</a:t>
            </a:r>
            <a:endParaRPr lang="ar-IQ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070" y="1231271"/>
            <a:ext cx="5375770" cy="48571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09" y="2091350"/>
            <a:ext cx="4466158" cy="292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44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9354" y="188882"/>
            <a:ext cx="3799438" cy="1655762"/>
          </a:xfrm>
        </p:spPr>
        <p:txBody>
          <a:bodyPr/>
          <a:lstStyle/>
          <a:p>
            <a:r>
              <a:rPr lang="en-US" b="1" dirty="0" smtClean="0"/>
              <a:t>Esophageal </a:t>
            </a:r>
            <a:r>
              <a:rPr lang="en-US" b="1" dirty="0"/>
              <a:t>duplication cyst</a:t>
            </a:r>
            <a:endParaRPr lang="ar-IQ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415" y="2342585"/>
            <a:ext cx="9152201" cy="272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25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9354" y="188882"/>
            <a:ext cx="2405203" cy="1655762"/>
          </a:xfrm>
        </p:spPr>
        <p:txBody>
          <a:bodyPr/>
          <a:lstStyle/>
          <a:p>
            <a:r>
              <a:rPr lang="en-US" b="1" dirty="0"/>
              <a:t>Pericardial cyst</a:t>
            </a:r>
            <a:endParaRPr lang="ar-IQ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95" y="2068007"/>
            <a:ext cx="4286250" cy="3228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014" y="1439358"/>
            <a:ext cx="6677025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29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9355" y="188882"/>
            <a:ext cx="3410138" cy="1655762"/>
          </a:xfrm>
        </p:spPr>
        <p:txBody>
          <a:bodyPr/>
          <a:lstStyle/>
          <a:p>
            <a:r>
              <a:rPr lang="en-US" b="1" dirty="0" smtClean="0"/>
              <a:t>X-ray of pleural effusion</a:t>
            </a:r>
            <a:endParaRPr lang="en-US" b="1" dirty="0"/>
          </a:p>
          <a:p>
            <a:endParaRPr lang="ar-IQ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449" y="2226385"/>
            <a:ext cx="3744347" cy="36162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536" y="2226384"/>
            <a:ext cx="4045024" cy="3616251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6785005" y="1843389"/>
            <a:ext cx="2558171" cy="382995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/>
              <a:t>Massive right effusion</a:t>
            </a:r>
          </a:p>
          <a:p>
            <a:endParaRPr lang="ar-IQ" sz="1800" dirty="0"/>
          </a:p>
        </p:txBody>
      </p:sp>
    </p:spTree>
    <p:extLst>
      <p:ext uri="{BB962C8B-B14F-4D97-AF65-F5344CB8AC3E}">
        <p14:creationId xmlns:p14="http://schemas.microsoft.com/office/powerpoint/2010/main" val="418791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9354" y="188882"/>
            <a:ext cx="1689981" cy="1655762"/>
          </a:xfrm>
        </p:spPr>
        <p:txBody>
          <a:bodyPr/>
          <a:lstStyle/>
          <a:p>
            <a:r>
              <a:rPr lang="en-US" b="1" dirty="0" err="1"/>
              <a:t>Thymic</a:t>
            </a:r>
            <a:r>
              <a:rPr lang="en-US" b="1" dirty="0"/>
              <a:t> cyst</a:t>
            </a:r>
            <a:endParaRPr lang="ar-IQ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829" y="1844644"/>
            <a:ext cx="5907255" cy="37302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97" y="2055849"/>
            <a:ext cx="5140417" cy="330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60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9354" y="188882"/>
            <a:ext cx="2405203" cy="1655762"/>
          </a:xfrm>
        </p:spPr>
        <p:txBody>
          <a:bodyPr/>
          <a:lstStyle/>
          <a:p>
            <a:r>
              <a:rPr lang="en-US" b="1" dirty="0" err="1"/>
              <a:t>Lymphangioma</a:t>
            </a:r>
            <a:endParaRPr lang="ar-IQ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95" y="1713569"/>
            <a:ext cx="10058400" cy="39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00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9354" y="188882"/>
            <a:ext cx="2260349" cy="1655762"/>
          </a:xfrm>
        </p:spPr>
        <p:txBody>
          <a:bodyPr/>
          <a:lstStyle/>
          <a:p>
            <a:r>
              <a:rPr lang="en-US" b="1" dirty="0"/>
              <a:t>Cystic </a:t>
            </a:r>
            <a:r>
              <a:rPr lang="en-US" b="1" dirty="0" err="1"/>
              <a:t>teratoma</a:t>
            </a:r>
            <a:endParaRPr lang="ar-IQ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233535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18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750" y="2678585"/>
            <a:ext cx="11796664" cy="1655762"/>
          </a:xfrm>
        </p:spPr>
        <p:txBody>
          <a:bodyPr>
            <a:noAutofit/>
          </a:bodyPr>
          <a:lstStyle/>
          <a:p>
            <a:r>
              <a:rPr lang="en-US" sz="8000" b="1" u="sng" dirty="0" smtClean="0"/>
              <a:t>Chest trauma</a:t>
            </a:r>
            <a:endParaRPr lang="ar-IQ" sz="8000" u="sng" dirty="0"/>
          </a:p>
        </p:txBody>
      </p:sp>
    </p:spTree>
    <p:extLst>
      <p:ext uri="{BB962C8B-B14F-4D97-AF65-F5344CB8AC3E}">
        <p14:creationId xmlns:p14="http://schemas.microsoft.com/office/powerpoint/2010/main" val="165268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9354" y="188882"/>
            <a:ext cx="3075161" cy="1655762"/>
          </a:xfrm>
        </p:spPr>
        <p:txBody>
          <a:bodyPr/>
          <a:lstStyle/>
          <a:p>
            <a:r>
              <a:rPr lang="en-US" b="1" dirty="0"/>
              <a:t>Diaphragmatic rupture</a:t>
            </a:r>
            <a:endParaRPr lang="ar-IQ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41" y="1589784"/>
            <a:ext cx="3314700" cy="4114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674" y="1589784"/>
            <a:ext cx="5715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39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9354" y="188882"/>
            <a:ext cx="3084214" cy="1655762"/>
          </a:xfrm>
        </p:spPr>
        <p:txBody>
          <a:bodyPr/>
          <a:lstStyle/>
          <a:p>
            <a:r>
              <a:rPr lang="en-US" b="1" dirty="0"/>
              <a:t>Diaphragmatic rupture</a:t>
            </a:r>
            <a:endParaRPr lang="ar-IQ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844" y="1232131"/>
            <a:ext cx="6932616" cy="508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0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9354" y="188882"/>
            <a:ext cx="3147589" cy="1655762"/>
          </a:xfrm>
        </p:spPr>
        <p:txBody>
          <a:bodyPr/>
          <a:lstStyle/>
          <a:p>
            <a:r>
              <a:rPr lang="en-US" b="1" dirty="0"/>
              <a:t>Diaphragmatic rupture</a:t>
            </a:r>
            <a:endParaRPr lang="ar-IQ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943" y="1487543"/>
            <a:ext cx="5508420" cy="475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28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9354" y="188882"/>
            <a:ext cx="3283391" cy="1655762"/>
          </a:xfrm>
        </p:spPr>
        <p:txBody>
          <a:bodyPr/>
          <a:lstStyle/>
          <a:p>
            <a:pPr algn="l"/>
            <a:r>
              <a:rPr lang="en-US" b="1" dirty="0"/>
              <a:t>Diaphragmatic </a:t>
            </a:r>
            <a:r>
              <a:rPr lang="en-US" b="1" dirty="0" smtClean="0"/>
              <a:t>rupture</a:t>
            </a:r>
            <a:endParaRPr lang="ar-IQ" b="1" dirty="0" smtClean="0"/>
          </a:p>
          <a:p>
            <a:pPr algn="l"/>
            <a:endParaRPr lang="en-US" b="1" dirty="0" smtClean="0"/>
          </a:p>
          <a:p>
            <a:pPr algn="l"/>
            <a:r>
              <a:rPr lang="en-US" sz="2000" dirty="0" smtClean="0"/>
              <a:t>Liver herniation in right side </a:t>
            </a:r>
            <a:endParaRPr lang="ar-IQ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745" y="1613781"/>
            <a:ext cx="52959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01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9354" y="188882"/>
            <a:ext cx="1517965" cy="1655762"/>
          </a:xfrm>
        </p:spPr>
        <p:txBody>
          <a:bodyPr/>
          <a:lstStyle/>
          <a:p>
            <a:r>
              <a:rPr lang="en-US" b="1" dirty="0" smtClean="0"/>
              <a:t>Flail </a:t>
            </a:r>
            <a:r>
              <a:rPr lang="en-US" b="1" dirty="0"/>
              <a:t>chest</a:t>
            </a:r>
            <a:endParaRPr lang="ar-IQ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12" y="1488162"/>
            <a:ext cx="6945707" cy="388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9354" y="188882"/>
            <a:ext cx="2187921" cy="1655762"/>
          </a:xfrm>
        </p:spPr>
        <p:txBody>
          <a:bodyPr/>
          <a:lstStyle/>
          <a:p>
            <a:r>
              <a:rPr lang="en-US" b="1" dirty="0" smtClean="0"/>
              <a:t>Flail </a:t>
            </a:r>
            <a:r>
              <a:rPr lang="en-US" b="1" dirty="0"/>
              <a:t>chest x ray</a:t>
            </a:r>
            <a:endParaRPr lang="ar-IQ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474" y="1609254"/>
            <a:ext cx="4686677" cy="351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94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9355" y="188882"/>
            <a:ext cx="2278455" cy="1655762"/>
          </a:xfrm>
        </p:spPr>
        <p:txBody>
          <a:bodyPr/>
          <a:lstStyle/>
          <a:p>
            <a:r>
              <a:rPr lang="en-US" b="1" dirty="0" err="1" smtClean="0"/>
              <a:t>Thoracocentesis</a:t>
            </a:r>
            <a:endParaRPr lang="ar-IQ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303" y="1449638"/>
            <a:ext cx="3000374" cy="22533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983" y="3956711"/>
            <a:ext cx="3112694" cy="23967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758" y="1653179"/>
            <a:ext cx="5349090" cy="433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43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9354" y="188882"/>
            <a:ext cx="3609315" cy="1655762"/>
          </a:xfrm>
        </p:spPr>
        <p:txBody>
          <a:bodyPr/>
          <a:lstStyle/>
          <a:p>
            <a:r>
              <a:rPr lang="en-US" b="1" dirty="0" smtClean="0"/>
              <a:t>Management </a:t>
            </a:r>
            <a:r>
              <a:rPr lang="en-US" b="1" dirty="0"/>
              <a:t>of flail chest</a:t>
            </a:r>
            <a:endParaRPr lang="ar-IQ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384" y="3856776"/>
            <a:ext cx="3561015" cy="22456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796" y="1412586"/>
            <a:ext cx="2473947" cy="4689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139" y="1338672"/>
            <a:ext cx="2641895" cy="46155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533" y="1411393"/>
            <a:ext cx="3269866" cy="234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39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9354" y="188882"/>
            <a:ext cx="1581339" cy="1655762"/>
          </a:xfrm>
        </p:spPr>
        <p:txBody>
          <a:bodyPr/>
          <a:lstStyle/>
          <a:p>
            <a:r>
              <a:rPr lang="en-US" b="1" dirty="0"/>
              <a:t>Chest tube</a:t>
            </a:r>
            <a:endParaRPr lang="ar-IQ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945" y="2333531"/>
            <a:ext cx="3143815" cy="31438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470" y="2333531"/>
            <a:ext cx="3670155" cy="31438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97" y="2333530"/>
            <a:ext cx="4191753" cy="314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89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9355" y="188882"/>
            <a:ext cx="1617552" cy="1655762"/>
          </a:xfrm>
        </p:spPr>
        <p:txBody>
          <a:bodyPr/>
          <a:lstStyle/>
          <a:p>
            <a:r>
              <a:rPr lang="en-US" b="1" dirty="0"/>
              <a:t>Chest tube</a:t>
            </a:r>
            <a:endParaRPr lang="ar-IQ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691" y="841973"/>
            <a:ext cx="7964336" cy="530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66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9354" y="188882"/>
            <a:ext cx="2405203" cy="1655762"/>
          </a:xfrm>
        </p:spPr>
        <p:txBody>
          <a:bodyPr/>
          <a:lstStyle/>
          <a:p>
            <a:r>
              <a:rPr lang="en-US" b="1" dirty="0"/>
              <a:t>Chest tube</a:t>
            </a:r>
            <a:endParaRPr lang="ar-IQ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541" y="1468312"/>
            <a:ext cx="5238750" cy="4048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790" y="1197831"/>
            <a:ext cx="4099479" cy="409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31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9354" y="188882"/>
            <a:ext cx="2405203" cy="1655762"/>
          </a:xfrm>
        </p:spPr>
        <p:txBody>
          <a:bodyPr/>
          <a:lstStyle/>
          <a:p>
            <a:r>
              <a:rPr lang="en-US" b="1" dirty="0"/>
              <a:t>Chest tube</a:t>
            </a:r>
            <a:endParaRPr lang="ar-IQ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147762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83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9354" y="188882"/>
            <a:ext cx="2405203" cy="1655762"/>
          </a:xfrm>
        </p:spPr>
        <p:txBody>
          <a:bodyPr/>
          <a:lstStyle/>
          <a:p>
            <a:r>
              <a:rPr lang="en-US" b="1" dirty="0"/>
              <a:t>Chest tube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311" y="2197728"/>
            <a:ext cx="3383511" cy="25376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79" y="2197728"/>
            <a:ext cx="3396625" cy="25376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129" y="2197729"/>
            <a:ext cx="3371162" cy="253763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77379" y="6029607"/>
            <a:ext cx="5069940" cy="4707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/>
              <a:t>https://www.youtube.com/watch?v=kEc8fn6ownc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85814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9354" y="188882"/>
            <a:ext cx="2405203" cy="1655762"/>
          </a:xfrm>
        </p:spPr>
        <p:txBody>
          <a:bodyPr/>
          <a:lstStyle/>
          <a:p>
            <a:r>
              <a:rPr lang="en-US" b="1" dirty="0"/>
              <a:t>Lung cancer x ray</a:t>
            </a:r>
            <a:endParaRPr lang="ar-IQ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124" y="2218716"/>
            <a:ext cx="3014123" cy="30141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0" r="18735"/>
          <a:stretch/>
        </p:blipFill>
        <p:spPr>
          <a:xfrm>
            <a:off x="7758820" y="2188675"/>
            <a:ext cx="2906163" cy="30441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951" y="2218716"/>
            <a:ext cx="3155165" cy="301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78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9354" y="188882"/>
            <a:ext cx="2405203" cy="1655762"/>
          </a:xfrm>
        </p:spPr>
        <p:txBody>
          <a:bodyPr/>
          <a:lstStyle/>
          <a:p>
            <a:r>
              <a:rPr lang="en-US" b="1" dirty="0" err="1"/>
              <a:t>Pancoast</a:t>
            </a:r>
            <a:r>
              <a:rPr lang="en-US" b="1" dirty="0"/>
              <a:t> Tumor</a:t>
            </a:r>
            <a:endParaRPr lang="ar-IQ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173" y="2082314"/>
            <a:ext cx="2612360" cy="28629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167" y="2089088"/>
            <a:ext cx="3133249" cy="28561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652" y="2089088"/>
            <a:ext cx="3247758" cy="283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97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5297" y="2432726"/>
            <a:ext cx="7752595" cy="2878168"/>
          </a:xfrm>
        </p:spPr>
        <p:txBody>
          <a:bodyPr>
            <a:normAutofit/>
          </a:bodyPr>
          <a:lstStyle/>
          <a:p>
            <a:r>
              <a:rPr lang="en-US" sz="12400" b="1" dirty="0" smtClean="0"/>
              <a:t>Thank you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ar-IQ" b="1" dirty="0" smtClean="0"/>
          </a:p>
          <a:p>
            <a:endParaRPr lang="en-US" b="1" dirty="0"/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21165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9355" y="188882"/>
            <a:ext cx="2260348" cy="1655762"/>
          </a:xfrm>
        </p:spPr>
        <p:txBody>
          <a:bodyPr/>
          <a:lstStyle/>
          <a:p>
            <a:r>
              <a:rPr lang="en-US" b="1" dirty="0" err="1"/>
              <a:t>Thoracocentesis</a:t>
            </a:r>
            <a:endParaRPr lang="ar-IQ" dirty="0"/>
          </a:p>
          <a:p>
            <a:endParaRPr lang="ar-IQ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299" y="1751326"/>
            <a:ext cx="4036336" cy="39827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853" y="1834717"/>
            <a:ext cx="4815207" cy="3815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94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9355" y="188882"/>
            <a:ext cx="956649" cy="1655762"/>
          </a:xfrm>
        </p:spPr>
        <p:txBody>
          <a:bodyPr/>
          <a:lstStyle/>
          <a:p>
            <a:r>
              <a:rPr lang="en-US" b="1" dirty="0" smtClean="0"/>
              <a:t>VATS</a:t>
            </a:r>
            <a:endParaRPr lang="en-US" b="1" dirty="0"/>
          </a:p>
          <a:p>
            <a:endParaRPr lang="ar-IQ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829" y="188882"/>
            <a:ext cx="5573728" cy="654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54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9355" y="188882"/>
            <a:ext cx="3274336" cy="1655762"/>
          </a:xfrm>
        </p:spPr>
        <p:txBody>
          <a:bodyPr/>
          <a:lstStyle/>
          <a:p>
            <a:r>
              <a:rPr lang="en-US" b="1" dirty="0" err="1" smtClean="0"/>
              <a:t>Thoracocentesis</a:t>
            </a:r>
            <a:r>
              <a:rPr lang="en-US" b="1" dirty="0" smtClean="0"/>
              <a:t> </a:t>
            </a:r>
            <a:r>
              <a:rPr lang="en-US" b="1" dirty="0"/>
              <a:t>needle</a:t>
            </a:r>
            <a:endParaRPr lang="ar-IQ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881" y="2910387"/>
            <a:ext cx="4152169" cy="274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347" y="2710362"/>
            <a:ext cx="1552575" cy="2943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88" y="2910387"/>
            <a:ext cx="4876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87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9355" y="188882"/>
            <a:ext cx="3410138" cy="1655762"/>
          </a:xfrm>
        </p:spPr>
        <p:txBody>
          <a:bodyPr/>
          <a:lstStyle/>
          <a:p>
            <a:r>
              <a:rPr lang="en-US" b="1" dirty="0" smtClean="0"/>
              <a:t>Tube </a:t>
            </a:r>
            <a:r>
              <a:rPr lang="en-US" b="1" dirty="0" err="1" smtClean="0"/>
              <a:t>thoracostomy</a:t>
            </a:r>
            <a:endParaRPr lang="en-US" b="1" dirty="0" smtClean="0"/>
          </a:p>
          <a:p>
            <a:endParaRPr lang="ar-IQ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028" y="526752"/>
            <a:ext cx="7855296" cy="607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63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1797</TotalTime>
  <Words>142</Words>
  <Application>Microsoft Office PowerPoint</Application>
  <PresentationFormat>Widescreen</PresentationFormat>
  <Paragraphs>66</Paragraphs>
  <Slides>58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3" baseType="lpstr">
      <vt:lpstr>Arial</vt:lpstr>
      <vt:lpstr>Calibri</vt:lpstr>
      <vt:lpstr>Calibri Light</vt:lpstr>
      <vt:lpstr>Times New Roman</vt:lpstr>
      <vt:lpstr>Office Theme</vt:lpstr>
      <vt:lpstr>Chest surgery Photos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Dermatology Photos</dc:title>
  <dc:creator>Loka</dc:creator>
  <cp:lastModifiedBy>Loka</cp:lastModifiedBy>
  <cp:revision>156</cp:revision>
  <dcterms:created xsi:type="dcterms:W3CDTF">2015-11-04T21:03:08Z</dcterms:created>
  <dcterms:modified xsi:type="dcterms:W3CDTF">2015-12-24T23:37:39Z</dcterms:modified>
</cp:coreProperties>
</file>