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321" r:id="rId11"/>
    <p:sldId id="265" r:id="rId12"/>
    <p:sldId id="266" r:id="rId13"/>
    <p:sldId id="267" r:id="rId14"/>
    <p:sldId id="268" r:id="rId15"/>
    <p:sldId id="269" r:id="rId16"/>
    <p:sldId id="325" r:id="rId17"/>
    <p:sldId id="270" r:id="rId18"/>
    <p:sldId id="271" r:id="rId19"/>
    <p:sldId id="324" r:id="rId20"/>
    <p:sldId id="272" r:id="rId21"/>
    <p:sldId id="326" r:id="rId22"/>
    <p:sldId id="274" r:id="rId23"/>
    <p:sldId id="323" r:id="rId24"/>
    <p:sldId id="275" r:id="rId25"/>
    <p:sldId id="322" r:id="rId26"/>
    <p:sldId id="276" r:id="rId27"/>
    <p:sldId id="327" r:id="rId28"/>
    <p:sldId id="307"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304" r:id="rId47"/>
    <p:sldId id="306" r:id="rId48"/>
    <p:sldId id="294" r:id="rId49"/>
    <p:sldId id="295" r:id="rId50"/>
    <p:sldId id="296" r:id="rId51"/>
    <p:sldId id="297" r:id="rId52"/>
    <p:sldId id="308" r:id="rId53"/>
    <p:sldId id="298" r:id="rId54"/>
    <p:sldId id="299" r:id="rId55"/>
    <p:sldId id="300" r:id="rId56"/>
    <p:sldId id="301" r:id="rId57"/>
    <p:sldId id="302" r:id="rId58"/>
    <p:sldId id="309" r:id="rId59"/>
    <p:sldId id="310" r:id="rId60"/>
    <p:sldId id="311" r:id="rId61"/>
    <p:sldId id="312" r:id="rId62"/>
    <p:sldId id="313" r:id="rId63"/>
    <p:sldId id="328" r:id="rId64"/>
    <p:sldId id="314" r:id="rId65"/>
    <p:sldId id="329" r:id="rId66"/>
    <p:sldId id="315" r:id="rId67"/>
    <p:sldId id="316" r:id="rId68"/>
    <p:sldId id="317" r:id="rId69"/>
    <p:sldId id="319" r:id="rId7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50" d="100"/>
          <a:sy n="50" d="100"/>
        </p:scale>
        <p:origin x="-1956" y="-4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7DF9065-3B5C-4329-8689-83C199818DCA}" type="datetimeFigureOut">
              <a:rPr lang="ar-SA" smtClean="0"/>
              <a:t>06/15/1437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DEA7C6E-A48E-41B9-9FBD-757F70013DEE}" type="slidenum">
              <a:rPr lang="ar-SA" smtClean="0"/>
              <a:t>‹#›</a:t>
            </a:fld>
            <a:endParaRPr lang="ar-SA"/>
          </a:p>
        </p:txBody>
      </p:sp>
    </p:spTree>
    <p:extLst>
      <p:ext uri="{BB962C8B-B14F-4D97-AF65-F5344CB8AC3E}">
        <p14:creationId xmlns:p14="http://schemas.microsoft.com/office/powerpoint/2010/main" val="3371256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876AD92-F475-43B4-BBA1-BD6832D8EAE7}" type="datetime8">
              <a:rPr lang="ar-IQ" smtClean="0"/>
              <a:t>24 آذار، 16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7FBC088-AD50-4887-AA2B-714478606EFE}" type="slidenum">
              <a:rPr lang="ar-IQ" smtClean="0"/>
              <a:pPr/>
              <a:t>‹#›</a:t>
            </a:fld>
            <a:endParaRPr lang="ar-IQ"/>
          </a:p>
        </p:txBody>
      </p:sp>
    </p:spTree>
    <p:extLst>
      <p:ext uri="{BB962C8B-B14F-4D97-AF65-F5344CB8AC3E}">
        <p14:creationId xmlns:p14="http://schemas.microsoft.com/office/powerpoint/2010/main" val="362450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9E46D4D-4758-4666-B162-E9485D3CFC0E}" type="datetime8">
              <a:rPr lang="ar-IQ" smtClean="0"/>
              <a:t>24 آذار، 16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7FBC088-AD50-4887-AA2B-714478606EFE}" type="slidenum">
              <a:rPr lang="ar-IQ" smtClean="0"/>
              <a:pPr/>
              <a:t>‹#›</a:t>
            </a:fld>
            <a:endParaRPr lang="ar-IQ"/>
          </a:p>
        </p:txBody>
      </p:sp>
    </p:spTree>
    <p:extLst>
      <p:ext uri="{BB962C8B-B14F-4D97-AF65-F5344CB8AC3E}">
        <p14:creationId xmlns:p14="http://schemas.microsoft.com/office/powerpoint/2010/main" val="298855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4622F51-6F58-416B-8109-7650F0A002A9}" type="datetime8">
              <a:rPr lang="ar-IQ" smtClean="0"/>
              <a:t>24 آذار، 16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7FBC088-AD50-4887-AA2B-714478606EFE}" type="slidenum">
              <a:rPr lang="ar-IQ" smtClean="0"/>
              <a:pPr/>
              <a:t>‹#›</a:t>
            </a:fld>
            <a:endParaRPr lang="ar-IQ"/>
          </a:p>
        </p:txBody>
      </p:sp>
    </p:spTree>
    <p:extLst>
      <p:ext uri="{BB962C8B-B14F-4D97-AF65-F5344CB8AC3E}">
        <p14:creationId xmlns:p14="http://schemas.microsoft.com/office/powerpoint/2010/main" val="71626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25997B3-51E8-4FAE-8EF3-F179F14DF376}" type="datetime8">
              <a:rPr lang="ar-IQ" smtClean="0"/>
              <a:t>24 آذار، 16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7FBC088-AD50-4887-AA2B-714478606EFE}" type="slidenum">
              <a:rPr lang="ar-IQ" smtClean="0"/>
              <a:pPr/>
              <a:t>‹#›</a:t>
            </a:fld>
            <a:endParaRPr lang="ar-IQ"/>
          </a:p>
        </p:txBody>
      </p:sp>
    </p:spTree>
    <p:extLst>
      <p:ext uri="{BB962C8B-B14F-4D97-AF65-F5344CB8AC3E}">
        <p14:creationId xmlns:p14="http://schemas.microsoft.com/office/powerpoint/2010/main" val="252601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0CBD976-2BCF-455D-8CCB-7C9B00DB0FAC}" type="datetime8">
              <a:rPr lang="ar-IQ" smtClean="0"/>
              <a:t>24 آذار، 16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7FBC088-AD50-4887-AA2B-714478606EFE}" type="slidenum">
              <a:rPr lang="ar-IQ" smtClean="0"/>
              <a:pPr/>
              <a:t>‹#›</a:t>
            </a:fld>
            <a:endParaRPr lang="ar-IQ"/>
          </a:p>
        </p:txBody>
      </p:sp>
    </p:spTree>
    <p:extLst>
      <p:ext uri="{BB962C8B-B14F-4D97-AF65-F5344CB8AC3E}">
        <p14:creationId xmlns:p14="http://schemas.microsoft.com/office/powerpoint/2010/main" val="43176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C165B12-A979-4AD9-8CF4-FABDB7B789C9}" type="datetime8">
              <a:rPr lang="ar-IQ" smtClean="0"/>
              <a:t>24 آذار، 16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7FBC088-AD50-4887-AA2B-714478606EFE}" type="slidenum">
              <a:rPr lang="ar-IQ" smtClean="0"/>
              <a:pPr/>
              <a:t>‹#›</a:t>
            </a:fld>
            <a:endParaRPr lang="ar-IQ"/>
          </a:p>
        </p:txBody>
      </p:sp>
    </p:spTree>
    <p:extLst>
      <p:ext uri="{BB962C8B-B14F-4D97-AF65-F5344CB8AC3E}">
        <p14:creationId xmlns:p14="http://schemas.microsoft.com/office/powerpoint/2010/main" val="319070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CCD45B3-01E5-4B2D-93DD-349B2FDD9307}" type="datetime8">
              <a:rPr lang="ar-IQ" smtClean="0"/>
              <a:t>24 آذار، 16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7FBC088-AD50-4887-AA2B-714478606EFE}" type="slidenum">
              <a:rPr lang="ar-IQ" smtClean="0"/>
              <a:pPr/>
              <a:t>‹#›</a:t>
            </a:fld>
            <a:endParaRPr lang="ar-IQ"/>
          </a:p>
        </p:txBody>
      </p:sp>
    </p:spTree>
    <p:extLst>
      <p:ext uri="{BB962C8B-B14F-4D97-AF65-F5344CB8AC3E}">
        <p14:creationId xmlns:p14="http://schemas.microsoft.com/office/powerpoint/2010/main" val="209085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772CFC8-EA0C-44C9-B9A5-544C1C0018DD}" type="datetime8">
              <a:rPr lang="ar-IQ" smtClean="0"/>
              <a:t>24 آذار، 16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7FBC088-AD50-4887-AA2B-714478606EFE}" type="slidenum">
              <a:rPr lang="ar-IQ" smtClean="0"/>
              <a:pPr/>
              <a:t>‹#›</a:t>
            </a:fld>
            <a:endParaRPr lang="ar-IQ"/>
          </a:p>
        </p:txBody>
      </p:sp>
    </p:spTree>
    <p:extLst>
      <p:ext uri="{BB962C8B-B14F-4D97-AF65-F5344CB8AC3E}">
        <p14:creationId xmlns:p14="http://schemas.microsoft.com/office/powerpoint/2010/main" val="205848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975F2A4-703B-4203-9529-091386ED871A}" type="datetime8">
              <a:rPr lang="ar-IQ" smtClean="0"/>
              <a:t>24 آذار، 16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7FBC088-AD50-4887-AA2B-714478606EFE}" type="slidenum">
              <a:rPr lang="ar-IQ" smtClean="0"/>
              <a:pPr/>
              <a:t>‹#›</a:t>
            </a:fld>
            <a:endParaRPr lang="ar-IQ"/>
          </a:p>
        </p:txBody>
      </p:sp>
    </p:spTree>
    <p:extLst>
      <p:ext uri="{BB962C8B-B14F-4D97-AF65-F5344CB8AC3E}">
        <p14:creationId xmlns:p14="http://schemas.microsoft.com/office/powerpoint/2010/main" val="868287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4549766-F2C7-4103-A937-AB4279A7287E}" type="datetime8">
              <a:rPr lang="ar-IQ" smtClean="0"/>
              <a:t>24 آذار، 16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7FBC088-AD50-4887-AA2B-714478606EFE}" type="slidenum">
              <a:rPr lang="ar-IQ" smtClean="0"/>
              <a:pPr/>
              <a:t>‹#›</a:t>
            </a:fld>
            <a:endParaRPr lang="ar-IQ"/>
          </a:p>
        </p:txBody>
      </p:sp>
    </p:spTree>
    <p:extLst>
      <p:ext uri="{BB962C8B-B14F-4D97-AF65-F5344CB8AC3E}">
        <p14:creationId xmlns:p14="http://schemas.microsoft.com/office/powerpoint/2010/main" val="214098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EEC820F-9EA0-404A-B236-0A2706CDD009}" type="datetime8">
              <a:rPr lang="ar-IQ" smtClean="0"/>
              <a:t>24 آذار، 16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7FBC088-AD50-4887-AA2B-714478606EFE}" type="slidenum">
              <a:rPr lang="ar-IQ" smtClean="0"/>
              <a:pPr/>
              <a:t>‹#›</a:t>
            </a:fld>
            <a:endParaRPr lang="ar-IQ"/>
          </a:p>
        </p:txBody>
      </p:sp>
    </p:spTree>
    <p:extLst>
      <p:ext uri="{BB962C8B-B14F-4D97-AF65-F5344CB8AC3E}">
        <p14:creationId xmlns:p14="http://schemas.microsoft.com/office/powerpoint/2010/main" val="429191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DF9CF4D-15BD-4996-94C2-3B7005C94006}" type="datetime8">
              <a:rPr lang="ar-IQ" smtClean="0"/>
              <a:t>24 آذار، 16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7FBC088-AD50-4887-AA2B-714478606EFE}" type="slidenum">
              <a:rPr lang="ar-IQ" smtClean="0"/>
              <a:pPr/>
              <a:t>‹#›</a:t>
            </a:fld>
            <a:endParaRPr lang="ar-IQ"/>
          </a:p>
        </p:txBody>
      </p:sp>
    </p:spTree>
    <p:extLst>
      <p:ext uri="{BB962C8B-B14F-4D97-AF65-F5344CB8AC3E}">
        <p14:creationId xmlns:p14="http://schemas.microsoft.com/office/powerpoint/2010/main" val="41850665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5736" y="2132856"/>
            <a:ext cx="7854696" cy="2016224"/>
          </a:xfrm>
        </p:spPr>
        <p:txBody>
          <a:bodyPr>
            <a:normAutofit fontScale="47500" lnSpcReduction="20000"/>
          </a:bodyPr>
          <a:lstStyle/>
          <a:p>
            <a:pPr algn="ctr"/>
            <a:r>
              <a:rPr lang="en-US" sz="18000" b="1" dirty="0" smtClean="0">
                <a:solidFill>
                  <a:schemeClr val="tx1"/>
                </a:solidFill>
              </a:rPr>
              <a:t>Histology</a:t>
            </a:r>
          </a:p>
          <a:p>
            <a:pPr algn="ctr"/>
            <a:r>
              <a:rPr lang="ar-IQ" sz="8700" b="1" dirty="0" smtClean="0">
                <a:solidFill>
                  <a:schemeClr val="tx1"/>
                </a:solidFill>
              </a:rPr>
              <a:t>  </a:t>
            </a:r>
            <a:r>
              <a:rPr lang="en-US" sz="8700" b="1" dirty="0" smtClean="0">
                <a:solidFill>
                  <a:schemeClr val="tx1"/>
                </a:solidFill>
              </a:rPr>
              <a:t> Lecture 1</a:t>
            </a:r>
            <a:endParaRPr lang="ar-IQ" sz="8700" b="1" dirty="0">
              <a:solidFill>
                <a:schemeClr val="tx1"/>
              </a:solidFill>
            </a:endParaRPr>
          </a:p>
        </p:txBody>
      </p:sp>
      <p:sp>
        <p:nvSpPr>
          <p:cNvPr id="2" name="مربع نص 1"/>
          <p:cNvSpPr txBox="1"/>
          <p:nvPr/>
        </p:nvSpPr>
        <p:spPr>
          <a:xfrm>
            <a:off x="3851920" y="116632"/>
            <a:ext cx="5040560" cy="1754326"/>
          </a:xfrm>
          <a:prstGeom prst="rect">
            <a:avLst/>
          </a:prstGeom>
          <a:noFill/>
        </p:spPr>
        <p:txBody>
          <a:bodyPr wrap="square" rtlCol="1">
            <a:spAutoFit/>
          </a:bodyPr>
          <a:lstStyle/>
          <a:p>
            <a:pPr algn="ctr"/>
            <a:r>
              <a:rPr lang="ar-SA" sz="3600" b="1" dirty="0" smtClean="0"/>
              <a:t>جنرال </a:t>
            </a:r>
            <a:r>
              <a:rPr lang="ar-SA" sz="3600" b="1" dirty="0" err="1" smtClean="0"/>
              <a:t>هستولوجي</a:t>
            </a:r>
            <a:r>
              <a:rPr lang="ar-SA" sz="3600" b="1" dirty="0" smtClean="0"/>
              <a:t> / د . سيف </a:t>
            </a:r>
          </a:p>
          <a:p>
            <a:pPr algn="ctr"/>
            <a:r>
              <a:rPr lang="ar-SA" sz="3600" b="1" dirty="0" smtClean="0"/>
              <a:t>ثاني اسنان موصل </a:t>
            </a:r>
          </a:p>
          <a:p>
            <a:pPr algn="ctr"/>
            <a:r>
              <a:rPr lang="ar-SA" sz="3600" b="1" dirty="0" smtClean="0"/>
              <a:t>24 / 3 / 2016</a:t>
            </a:r>
            <a:endParaRPr lang="ar-SA" sz="3600" b="1" dirty="0"/>
          </a:p>
        </p:txBody>
      </p:sp>
      <p:sp>
        <p:nvSpPr>
          <p:cNvPr id="4" name="عنصر نائب لرقم الشريحة 3"/>
          <p:cNvSpPr>
            <a:spLocks noGrp="1"/>
          </p:cNvSpPr>
          <p:nvPr>
            <p:ph type="sldNum" sz="quarter" idx="12"/>
          </p:nvPr>
        </p:nvSpPr>
        <p:spPr/>
        <p:txBody>
          <a:bodyPr/>
          <a:lstStyle/>
          <a:p>
            <a:fld id="{17FBC088-AD50-4887-AA2B-714478606EFE}" type="slidenum">
              <a:rPr lang="ar-IQ" smtClean="0"/>
              <a:pPr/>
              <a:t>1</a:t>
            </a:fld>
            <a:endParaRPr lang="ar-IQ"/>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ualdictionaryonline.com/images/human-being/sense-organs/smell-taste/taste-receptors.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pPr/>
              <a:t>10</a:t>
            </a:fld>
            <a:endParaRPr lang="ar-IQ"/>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51520" y="421291"/>
            <a:ext cx="8712968"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100000"/>
              </a:lnSpc>
              <a:spcBef>
                <a:spcPct val="0"/>
              </a:spcBef>
              <a:spcAft>
                <a:spcPct val="0"/>
              </a:spcAft>
              <a:buClrTx/>
              <a:buSzTx/>
              <a:tabLst>
                <a:tab pos="1190625" algn="l"/>
              </a:tabLst>
            </a:pPr>
            <a:r>
              <a:rPr kumimoji="0" lang="en-US" sz="3000" b="1" i="1" u="sng" strike="noStrike" cap="none" normalizeH="0" baseline="0" dirty="0" smtClean="0">
                <a:ln>
                  <a:noFill/>
                </a:ln>
                <a:effectLst/>
                <a:latin typeface="Arial" pitchFamily="34" charset="0"/>
                <a:ea typeface="Times New Roman" pitchFamily="18" charset="0"/>
                <a:cs typeface="Traditional Arabic" pitchFamily="18" charset="-78"/>
              </a:rPr>
              <a:t>Functions of the papillae: </a:t>
            </a:r>
            <a:endParaRPr kumimoji="0" lang="en-US" sz="3000" b="0"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190625" algn="l"/>
              </a:tabLst>
            </a:pPr>
            <a:r>
              <a:rPr kumimoji="0" lang="en-US" sz="3000" b="0" i="0" u="none" strike="noStrike" cap="none" normalizeH="0" baseline="0" dirty="0" smtClean="0">
                <a:ln>
                  <a:noFill/>
                </a:ln>
                <a:effectLst/>
                <a:latin typeface="Arial" pitchFamily="34" charset="0"/>
                <a:ea typeface="Times New Roman" pitchFamily="18" charset="0"/>
                <a:cs typeface="Traditional Arabic" pitchFamily="18" charset="-78"/>
              </a:rPr>
              <a:t>Fungiform, Foliate and all circumvallate papillae contain taste buds which are  specialized sensory organs  consist of oval cluster of cells</a:t>
            </a:r>
            <a:endParaRPr kumimoji="0" lang="en-US" sz="3000" b="0"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190625" algn="l"/>
              </a:tabLst>
            </a:pPr>
            <a:r>
              <a:rPr kumimoji="0" lang="en-US" sz="3000" b="0" i="0" u="none" strike="noStrike" cap="none" normalizeH="0" baseline="0" dirty="0" smtClean="0">
                <a:ln>
                  <a:noFill/>
                </a:ln>
                <a:effectLst/>
                <a:latin typeface="Arial" pitchFamily="34" charset="0"/>
                <a:ea typeface="Times New Roman" pitchFamily="18" charset="0"/>
                <a:cs typeface="Traditional Arabic" pitchFamily="18" charset="-78"/>
              </a:rPr>
              <a:t>having apical surface microvilli (taste hair) which on being stimulated give rise to nerve impulses pass through  afferent nerve fibers to the brain resulting  in sensation of taste, at the apex of the bud there is small taste pore that connects the innervations of the bud with the oral cavity. Four types of taste sensation: sweet, salt, acid and bitter, most taste buds respond to all these stimulation to varying extent.</a:t>
            </a:r>
            <a:endParaRPr kumimoji="0" lang="en-US" sz="3000" b="0" i="0" u="none" strike="noStrike" cap="none" normalizeH="0" baseline="0" dirty="0" smtClean="0">
              <a:ln>
                <a:noFill/>
              </a:ln>
              <a:effectLst/>
              <a:latin typeface="Arial" pitchFamily="34" charset="0"/>
              <a:cs typeface="Arial" pitchFamily="34" charset="0"/>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pPr/>
              <a:t>11</a:t>
            </a:fld>
            <a:endParaRPr lang="ar-IQ"/>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51520" y="3191280"/>
            <a:ext cx="871296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100000"/>
              </a:lnSpc>
              <a:spcBef>
                <a:spcPct val="0"/>
              </a:spcBef>
              <a:spcAft>
                <a:spcPct val="0"/>
              </a:spcAft>
              <a:buClrTx/>
              <a:buSzTx/>
              <a:tabLst>
                <a:tab pos="1190625" algn="l"/>
              </a:tabLst>
            </a:pPr>
            <a:endParaRPr kumimoji="0" lang="en-US" sz="3000" b="0" i="0" u="none" strike="noStrike" cap="none" normalizeH="0" baseline="0" dirty="0" smtClean="0">
              <a:ln>
                <a:noFill/>
              </a:ln>
              <a:effectLst/>
              <a:latin typeface="Arial" pitchFamily="34" charset="0"/>
              <a:cs typeface="Arial" pitchFamily="34" charset="0"/>
            </a:endParaRPr>
          </a:p>
        </p:txBody>
      </p:sp>
      <p:sp>
        <p:nvSpPr>
          <p:cNvPr id="23556" name="Rectangle 4"/>
          <p:cNvSpPr>
            <a:spLocks noChangeArrowheads="1"/>
          </p:cNvSpPr>
          <p:nvPr/>
        </p:nvSpPr>
        <p:spPr bwMode="auto">
          <a:xfrm>
            <a:off x="323528" y="369232"/>
            <a:ext cx="8496944"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733425" algn="l"/>
              </a:tabLst>
            </a:pPr>
            <a:r>
              <a:rPr kumimoji="0" lang="en-US" sz="3200" b="1" i="1" u="sng" strike="noStrike" cap="none" normalizeH="0" baseline="0" dirty="0" smtClean="0">
                <a:ln>
                  <a:noFill/>
                </a:ln>
                <a:effectLst/>
                <a:latin typeface="Arial" pitchFamily="34" charset="0"/>
                <a:ea typeface="Times New Roman" pitchFamily="18" charset="0"/>
                <a:cs typeface="Traditional Arabic" pitchFamily="18" charset="-78"/>
              </a:rPr>
              <a:t>Three types of cells in the taste bud</a:t>
            </a:r>
            <a:r>
              <a:rPr kumimoji="0" lang="en-US" sz="3200" b="1" i="0" u="none" strike="noStrike" cap="none" normalizeH="0" baseline="0" dirty="0" smtClean="0">
                <a:ln>
                  <a:noFill/>
                </a:ln>
                <a:effectLst/>
                <a:latin typeface="Arial" pitchFamily="34" charset="0"/>
                <a:ea typeface="Times New Roman" pitchFamily="18" charset="0"/>
                <a:cs typeface="Traditional Arabic" pitchFamily="18" charset="-78"/>
              </a:rPr>
              <a:t>s:-</a:t>
            </a:r>
            <a:endParaRPr kumimoji="0" lang="en-US" sz="3200" b="1"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733425" algn="l"/>
              </a:tabLst>
            </a:pPr>
            <a:r>
              <a:rPr kumimoji="0" lang="en-US" sz="2800" b="0" i="0" u="none" strike="noStrike" cap="none" normalizeH="0" baseline="0" dirty="0" smtClean="0">
                <a:ln>
                  <a:noFill/>
                </a:ln>
                <a:effectLst/>
                <a:latin typeface="Arial" pitchFamily="34" charset="0"/>
                <a:ea typeface="Times New Roman" pitchFamily="18" charset="0"/>
                <a:cs typeface="Traditional Arabic" pitchFamily="18" charset="-78"/>
              </a:rPr>
              <a:t>Taste cells (sensory cells).</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733425" algn="l"/>
              </a:tabLst>
            </a:pPr>
            <a:r>
              <a:rPr kumimoji="0" lang="en-US" sz="2800" b="0" i="0" u="none" strike="noStrike" cap="none" normalizeH="0" baseline="0" dirty="0" smtClean="0">
                <a:ln>
                  <a:noFill/>
                </a:ln>
                <a:effectLst/>
                <a:latin typeface="Arial" pitchFamily="34" charset="0"/>
                <a:ea typeface="Times New Roman" pitchFamily="18" charset="0"/>
                <a:cs typeface="Traditional Arabic" pitchFamily="18" charset="-78"/>
              </a:rPr>
              <a:t>Supporting (sustentacular) cells.</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733425" algn="l"/>
              </a:tabLst>
            </a:pPr>
            <a:r>
              <a:rPr kumimoji="0" lang="en-US" sz="2800" b="0" i="0" u="none" strike="noStrike" cap="none" normalizeH="0" baseline="0" dirty="0" smtClean="0">
                <a:ln>
                  <a:noFill/>
                </a:ln>
                <a:effectLst/>
                <a:latin typeface="Arial" pitchFamily="34" charset="0"/>
                <a:ea typeface="Times New Roman" pitchFamily="18" charset="0"/>
                <a:cs typeface="Traditional Arabic" pitchFamily="18" charset="-78"/>
              </a:rPr>
              <a:t>Basal cells ( primitive stem cells) : rounded in shape lie at the base of the bud,  can replace the other two type of cells. </a:t>
            </a:r>
          </a:p>
          <a:p>
            <a:pPr algn="justLow" rtl="0" eaLnBrk="0" fontAlgn="base" hangingPunct="0">
              <a:spcBef>
                <a:spcPct val="0"/>
              </a:spcBef>
              <a:spcAft>
                <a:spcPct val="0"/>
              </a:spcAft>
              <a:tabLst>
                <a:tab pos="733425" algn="l"/>
              </a:tabLst>
            </a:pPr>
            <a:r>
              <a:rPr lang="en-US" sz="2800" dirty="0" smtClean="0"/>
              <a:t>The taste and supporting cells resemble each other they are long spindle- shaped cells, their pointed distal end are covered by microvilli, the supporting cells have dark elongated nucleus and dark stained cytoplasm while the sensory cells (taste cells) have an oval light nucleus and light stained cytoplasm , their life span is short about 10-14 days then replaced from the  basal cells.</a:t>
            </a: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pPr/>
              <a:t>12</a:t>
            </a:fld>
            <a:endParaRPr lang="ar-IQ"/>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23528" y="236250"/>
            <a:ext cx="8568952"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733425" algn="l"/>
              </a:tabLst>
            </a:pPr>
            <a:r>
              <a:rPr kumimoji="0" lang="en-US" sz="4000" b="1" i="1" u="sng" strike="noStrike" cap="none" normalizeH="0" baseline="0" dirty="0" smtClean="0">
                <a:ln>
                  <a:noFill/>
                </a:ln>
                <a:effectLst/>
                <a:latin typeface="Arial" pitchFamily="34" charset="0"/>
                <a:ea typeface="Times New Roman" pitchFamily="18" charset="0"/>
                <a:cs typeface="Traditional Arabic" pitchFamily="18" charset="-78"/>
              </a:rPr>
              <a:t>Pharynx:</a:t>
            </a:r>
            <a:endParaRPr kumimoji="0" lang="en-US" sz="4000" b="1"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733425" algn="l"/>
              </a:tabLst>
            </a:pPr>
            <a:r>
              <a:rPr kumimoji="0" lang="en-US" sz="2800" b="0" i="0" u="none" strike="noStrike" cap="none" normalizeH="0" baseline="0" dirty="0" smtClean="0">
                <a:ln>
                  <a:noFill/>
                </a:ln>
                <a:effectLst/>
                <a:latin typeface="Arial" pitchFamily="34" charset="0"/>
                <a:ea typeface="Times New Roman" pitchFamily="18" charset="0"/>
                <a:cs typeface="Traditional Arabic" pitchFamily="18" charset="-78"/>
              </a:rPr>
              <a:t> Lies at the back of the mouth  and divided into:</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733425" algn="l"/>
              </a:tabLst>
            </a:pPr>
            <a:r>
              <a:rPr kumimoji="0" lang="en-US" sz="2800" b="0" i="0" u="none" strike="noStrike" cap="none" normalizeH="0" baseline="0" dirty="0" smtClean="0">
                <a:ln>
                  <a:noFill/>
                </a:ln>
                <a:effectLst/>
                <a:latin typeface="Arial" pitchFamily="34" charset="0"/>
                <a:ea typeface="Times New Roman" pitchFamily="18" charset="0"/>
                <a:cs typeface="Traditional Arabic" pitchFamily="18" charset="-78"/>
              </a:rPr>
              <a:t>Upper part (nasopharynx) lined by pseudo stratified ciliated columnar epithelium with goblet cells (respiratory epithelium).</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733425" algn="l"/>
              </a:tabLst>
            </a:pPr>
            <a:r>
              <a:rPr kumimoji="0" lang="en-US" sz="2800" b="0" i="0" u="none" strike="noStrike" cap="none" normalizeH="0" baseline="0" dirty="0" smtClean="0">
                <a:ln>
                  <a:noFill/>
                </a:ln>
                <a:effectLst/>
                <a:latin typeface="Arial" pitchFamily="34" charset="0"/>
                <a:ea typeface="Times New Roman" pitchFamily="18" charset="0"/>
                <a:cs typeface="Traditional Arabic" pitchFamily="18" charset="-78"/>
              </a:rPr>
              <a:t>Middle part (oropharynx).</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733425" algn="l"/>
              </a:tabLst>
            </a:pPr>
            <a:r>
              <a:rPr kumimoji="0" lang="en-US" sz="2800" b="0" i="0" u="none" strike="noStrike" cap="none" normalizeH="0" baseline="0" dirty="0" smtClean="0">
                <a:ln>
                  <a:noFill/>
                </a:ln>
                <a:effectLst/>
                <a:latin typeface="Arial" pitchFamily="34" charset="0"/>
                <a:ea typeface="Times New Roman" pitchFamily="18" charset="0"/>
                <a:cs typeface="Traditional Arabic" pitchFamily="18" charset="-78"/>
              </a:rPr>
              <a:t>Lower part (laryngopharynx) both middle and lower part lined by non keratinized stratified squamous epithelium continues with that of the esophagus.</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733425" algn="l"/>
              </a:tabLst>
            </a:pPr>
            <a:r>
              <a:rPr kumimoji="0" lang="en-US" sz="2800" b="0" i="0" u="none" strike="noStrike" cap="none" normalizeH="0" baseline="0" dirty="0" smtClean="0">
                <a:ln>
                  <a:noFill/>
                </a:ln>
                <a:effectLst/>
                <a:latin typeface="Arial" pitchFamily="34" charset="0"/>
                <a:ea typeface="Times New Roman" pitchFamily="18" charset="0"/>
                <a:cs typeface="Traditional Arabic" pitchFamily="18" charset="-78"/>
              </a:rPr>
              <a:t>Prominent lymphoid tissue in the nasopharynx called (adenoid) while lymphoid tissue in the oropharynx called (palatine tonsil).</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733425" algn="l"/>
              </a:tabLst>
            </a:pPr>
            <a:r>
              <a:rPr kumimoji="0" lang="en-US" sz="2800" b="0" i="0" u="none" strike="noStrike" cap="none" normalizeH="0" baseline="0" dirty="0" smtClean="0">
                <a:ln>
                  <a:noFill/>
                </a:ln>
                <a:effectLst/>
                <a:latin typeface="Arial" pitchFamily="34" charset="0"/>
                <a:ea typeface="Times New Roman" pitchFamily="18" charset="0"/>
                <a:cs typeface="Traditional Arabic" pitchFamily="18" charset="-78"/>
              </a:rPr>
              <a:t>The muscle coat consists of striated muscle of constrictors of the pharynx.    </a:t>
            </a:r>
            <a:endParaRPr kumimoji="0" lang="en-US" sz="2800" b="0" i="0" u="none" strike="noStrike" cap="none" normalizeH="0" baseline="0" dirty="0" smtClean="0">
              <a:ln>
                <a:noFill/>
              </a:ln>
              <a:effectLst/>
              <a:latin typeface="Arial" pitchFamily="34" charset="0"/>
              <a:cs typeface="Arial" pitchFamily="34" charset="0"/>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pPr/>
              <a:t>13</a:t>
            </a:fld>
            <a:endParaRPr lang="ar-IQ"/>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23528" y="636364"/>
            <a:ext cx="856895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33425" algn="l"/>
              </a:tabLst>
            </a:pPr>
            <a:r>
              <a:rPr lang="en-US" sz="4000" b="1" i="1" u="sng" dirty="0" smtClean="0"/>
              <a:t>Salivary Glands</a:t>
            </a:r>
            <a:endParaRPr lang="en-US" sz="4000" dirty="0" smtClean="0"/>
          </a:p>
          <a:p>
            <a:pPr algn="l" rtl="0"/>
            <a:r>
              <a:rPr lang="en-US" sz="2400" dirty="0" smtClean="0"/>
              <a:t>Are exocrine gland, they empty their secretion into the oral cavity by their ducts. Classified into minor and major. These glands may contain serous cells or mucus-secreting cells or mixture of both.</a:t>
            </a:r>
          </a:p>
          <a:p>
            <a:pPr algn="l" rtl="0"/>
            <a:r>
              <a:rPr lang="en-US" sz="2400" b="1" i="1" u="sng" dirty="0" smtClean="0"/>
              <a:t>Minor salivary glands</a:t>
            </a:r>
            <a:r>
              <a:rPr lang="en-US" sz="2400" b="1" dirty="0" smtClean="0"/>
              <a:t>:</a:t>
            </a:r>
            <a:endParaRPr lang="en-US" sz="2400" dirty="0" smtClean="0"/>
          </a:p>
          <a:p>
            <a:pPr algn="l" rtl="0"/>
            <a:r>
              <a:rPr lang="en-US" sz="2400" dirty="0" smtClean="0"/>
              <a:t>found mainly in the sub mucosa of the mouth, empty their secretions into the mouth by short ducts, they are named according to their locations (buccal, labial, palatine, lingual and tonsilar).</a:t>
            </a:r>
          </a:p>
          <a:p>
            <a:pPr algn="l" rtl="0"/>
            <a:r>
              <a:rPr lang="en-US" sz="2400" dirty="0" smtClean="0"/>
              <a:t>  </a:t>
            </a:r>
            <a:r>
              <a:rPr lang="en-US" sz="2400" i="1" dirty="0" smtClean="0"/>
              <a:t>All are characterized by:-</a:t>
            </a:r>
            <a:endParaRPr lang="en-US" sz="2400" dirty="0" smtClean="0"/>
          </a:p>
          <a:p>
            <a:pPr lvl="3" indent="-1096963" algn="l" rtl="0">
              <a:tabLst>
                <a:tab pos="274638" algn="l"/>
              </a:tabLst>
            </a:pPr>
            <a:r>
              <a:rPr lang="en-US" sz="2400" dirty="0" smtClean="0"/>
              <a:t>-No capsule</a:t>
            </a:r>
          </a:p>
          <a:p>
            <a:pPr lvl="3" indent="-1096963" algn="l" rtl="0">
              <a:tabLst>
                <a:tab pos="274638" algn="l"/>
              </a:tabLst>
            </a:pPr>
            <a:r>
              <a:rPr lang="en-US" sz="2400" dirty="0" smtClean="0"/>
              <a:t>-Branched, tubular, acinar in type</a:t>
            </a:r>
          </a:p>
          <a:p>
            <a:pPr lvl="3" indent="-1096963" algn="l" rtl="0">
              <a:tabLst>
                <a:tab pos="274638" algn="l"/>
              </a:tabLst>
            </a:pPr>
            <a:r>
              <a:rPr lang="en-US" sz="2400" dirty="0" smtClean="0"/>
              <a:t>-No intercalated duct</a:t>
            </a:r>
          </a:p>
          <a:p>
            <a:pPr marL="274638" lvl="3" algn="l" rtl="0">
              <a:tabLst>
                <a:tab pos="274638" algn="l"/>
              </a:tabLst>
            </a:pPr>
            <a:r>
              <a:rPr lang="en-US" sz="2400" dirty="0" smtClean="0"/>
              <a:t>-All have the same function, secretion of saliva continuously to keep the mucous membrane of the mouth moist.</a:t>
            </a:r>
            <a:endParaRPr lang="en-US" sz="24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14</a:t>
            </a:fld>
            <a:endParaRPr lang="ar-IQ">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23528" y="359365"/>
            <a:ext cx="8568952"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733425" algn="l"/>
              </a:tabLst>
            </a:pPr>
            <a:endParaRPr kumimoji="0" lang="en-US" sz="4000" b="1" i="1" u="sng" strike="noStrike" cap="none" normalizeH="0" baseline="0" dirty="0" smtClean="0">
              <a:ln>
                <a:noFill/>
              </a:ln>
              <a:effectLst/>
              <a:latin typeface="Arial" pitchFamily="34" charset="0"/>
              <a:ea typeface="Times New Roman" pitchFamily="18" charset="0"/>
              <a:cs typeface="Traditional Arabic" pitchFamily="18" charset="-78"/>
            </a:endParaRPr>
          </a:p>
          <a:p>
            <a:pPr marL="0" marR="0" lvl="0" indent="0" algn="justLow" defTabSz="914400" rtl="0" eaLnBrk="1" fontAlgn="base" latinLnBrk="0" hangingPunct="1">
              <a:lnSpc>
                <a:spcPct val="100000"/>
              </a:lnSpc>
              <a:spcBef>
                <a:spcPct val="0"/>
              </a:spcBef>
              <a:spcAft>
                <a:spcPct val="0"/>
              </a:spcAft>
              <a:buClrTx/>
              <a:buSzTx/>
              <a:buFontTx/>
              <a:buNone/>
              <a:tabLst>
                <a:tab pos="733425" algn="l"/>
              </a:tabLst>
            </a:pPr>
            <a:endParaRPr kumimoji="0" lang="en-US" sz="4000" b="1"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733425" algn="l"/>
              </a:tabLst>
            </a:pPr>
            <a:r>
              <a:rPr kumimoji="0" lang="en-US" sz="2800" b="0" i="0" u="none" strike="noStrike" cap="none" normalizeH="0" baseline="0" dirty="0" smtClean="0">
                <a:ln>
                  <a:noFill/>
                </a:ln>
                <a:effectLst/>
                <a:latin typeface="Arial" pitchFamily="34" charset="0"/>
                <a:ea typeface="Times New Roman" pitchFamily="18" charset="0"/>
                <a:cs typeface="Traditional Arabic" pitchFamily="18" charset="-78"/>
              </a:rPr>
              <a:t> </a:t>
            </a:r>
          </a:p>
          <a:p>
            <a:pPr marL="0" marR="0" lvl="0" indent="0" algn="justLow" defTabSz="914400" rtl="0" eaLnBrk="0" fontAlgn="base" latinLnBrk="0" hangingPunct="0">
              <a:lnSpc>
                <a:spcPct val="100000"/>
              </a:lnSpc>
              <a:spcBef>
                <a:spcPct val="0"/>
              </a:spcBef>
              <a:spcAft>
                <a:spcPct val="0"/>
              </a:spcAft>
              <a:buClrTx/>
              <a:buSzTx/>
              <a:buFontTx/>
              <a:buNone/>
              <a:tabLst>
                <a:tab pos="733425" algn="l"/>
              </a:tabLst>
            </a:pPr>
            <a:endParaRPr lang="en-US" sz="2800" dirty="0" smtClean="0">
              <a:latin typeface="Arial" pitchFamily="34" charset="0"/>
              <a:cs typeface="Traditional Arabic" pitchFamily="18" charset="-78"/>
            </a:endParaRPr>
          </a:p>
          <a:p>
            <a:pPr marL="0" marR="0" lvl="0" indent="0" algn="justLow" defTabSz="914400" rtl="0" eaLnBrk="0" fontAlgn="base" latinLnBrk="0" hangingPunct="0">
              <a:lnSpc>
                <a:spcPct val="100000"/>
              </a:lnSpc>
              <a:spcBef>
                <a:spcPct val="0"/>
              </a:spcBef>
              <a:spcAft>
                <a:spcPct val="0"/>
              </a:spcAft>
              <a:buClrTx/>
              <a:buSzTx/>
              <a:buFontTx/>
              <a:buNone/>
              <a:tabLst>
                <a:tab pos="733425" algn="l"/>
              </a:tabLst>
            </a:pPr>
            <a:endParaRPr kumimoji="0" lang="en-US" sz="2800" b="0" i="0" u="none" strike="noStrike" cap="none" normalizeH="0" baseline="0" dirty="0" smtClean="0">
              <a:ln>
                <a:noFill/>
              </a:ln>
              <a:effectLst/>
              <a:latin typeface="Arial" pitchFamily="34" charset="0"/>
              <a:cs typeface="Traditional Arabic" pitchFamily="18" charset="-78"/>
            </a:endParaRPr>
          </a:p>
          <a:p>
            <a:pPr marL="0" marR="0" lvl="0" indent="0" algn="justLow" defTabSz="914400" rtl="0" eaLnBrk="0" fontAlgn="base" latinLnBrk="0" hangingPunct="0">
              <a:lnSpc>
                <a:spcPct val="100000"/>
              </a:lnSpc>
              <a:spcBef>
                <a:spcPct val="0"/>
              </a:spcBef>
              <a:spcAft>
                <a:spcPct val="0"/>
              </a:spcAft>
              <a:buClrTx/>
              <a:buSzTx/>
              <a:buFontTx/>
              <a:buNone/>
              <a:tabLst>
                <a:tab pos="733425" algn="l"/>
              </a:tabLst>
            </a:pPr>
            <a:endParaRPr lang="en-US" sz="2800" dirty="0" smtClean="0">
              <a:latin typeface="Arial" pitchFamily="34" charset="0"/>
              <a:cs typeface="Traditional Arabic" pitchFamily="18" charset="-78"/>
            </a:endParaRPr>
          </a:p>
          <a:p>
            <a:pPr marL="0" marR="0" lvl="0" indent="0" algn="justLow" defTabSz="914400" rtl="0" eaLnBrk="0" fontAlgn="base" latinLnBrk="0" hangingPunct="0">
              <a:lnSpc>
                <a:spcPct val="100000"/>
              </a:lnSpc>
              <a:spcBef>
                <a:spcPct val="0"/>
              </a:spcBef>
              <a:spcAft>
                <a:spcPct val="0"/>
              </a:spcAft>
              <a:buClrTx/>
              <a:buSzTx/>
              <a:buFontTx/>
              <a:buNone/>
              <a:tabLst>
                <a:tab pos="733425" algn="l"/>
              </a:tabLst>
            </a:pPr>
            <a:endParaRPr kumimoji="0" lang="en-US" sz="2800" b="0" i="0" u="none" strike="noStrike" cap="none" normalizeH="0" baseline="0" dirty="0" smtClean="0">
              <a:ln>
                <a:noFill/>
              </a:ln>
              <a:effectLst/>
              <a:latin typeface="Arial" pitchFamily="34" charset="0"/>
              <a:cs typeface="Traditional Arabic" pitchFamily="18" charset="-78"/>
            </a:endParaRPr>
          </a:p>
          <a:p>
            <a:pPr marL="0" marR="0" lvl="0" indent="0" algn="justLow" defTabSz="914400" rtl="0" eaLnBrk="0" fontAlgn="base" latinLnBrk="0" hangingPunct="0">
              <a:lnSpc>
                <a:spcPct val="100000"/>
              </a:lnSpc>
              <a:spcBef>
                <a:spcPct val="0"/>
              </a:spcBef>
              <a:spcAft>
                <a:spcPct val="0"/>
              </a:spcAft>
              <a:buClrTx/>
              <a:buSzTx/>
              <a:buFontTx/>
              <a:buNone/>
              <a:tabLst>
                <a:tab pos="733425" algn="l"/>
              </a:tabLst>
            </a:pPr>
            <a:endParaRPr lang="en-US" sz="2800" dirty="0" smtClean="0">
              <a:latin typeface="Arial" pitchFamily="34" charset="0"/>
              <a:cs typeface="Traditional Arabic" pitchFamily="18" charset="-78"/>
            </a:endParaRPr>
          </a:p>
          <a:p>
            <a:pPr marL="0" marR="0" lvl="0" indent="0" algn="justLow" defTabSz="914400" rtl="0" eaLnBrk="0" fontAlgn="base" latinLnBrk="0" hangingPunct="0">
              <a:lnSpc>
                <a:spcPct val="100000"/>
              </a:lnSpc>
              <a:spcBef>
                <a:spcPct val="0"/>
              </a:spcBef>
              <a:spcAft>
                <a:spcPct val="0"/>
              </a:spcAft>
              <a:buClrTx/>
              <a:buSzTx/>
              <a:buFontTx/>
              <a:buNone/>
              <a:tabLst>
                <a:tab pos="733425" algn="l"/>
              </a:tabLst>
            </a:pPr>
            <a:endParaRPr kumimoji="0" lang="en-US" sz="2800" b="0" i="0" u="none" strike="noStrike" cap="none" normalizeH="0" baseline="0" dirty="0" smtClean="0">
              <a:ln>
                <a:noFill/>
              </a:ln>
              <a:effectLst/>
              <a:latin typeface="Arial" pitchFamily="34" charset="0"/>
              <a:cs typeface="Traditional Arabic" pitchFamily="18" charset="-78"/>
            </a:endParaRPr>
          </a:p>
          <a:p>
            <a:pPr marL="0" marR="0" lvl="0" indent="0" algn="justLow" defTabSz="914400" rtl="0" eaLnBrk="0" fontAlgn="base" latinLnBrk="0" hangingPunct="0">
              <a:lnSpc>
                <a:spcPct val="100000"/>
              </a:lnSpc>
              <a:spcBef>
                <a:spcPct val="0"/>
              </a:spcBef>
              <a:spcAft>
                <a:spcPct val="0"/>
              </a:spcAft>
              <a:buClrTx/>
              <a:buSzTx/>
              <a:buFontTx/>
              <a:buNone/>
              <a:tabLst>
                <a:tab pos="733425" algn="l"/>
              </a:tabLst>
            </a:pPr>
            <a:endParaRPr lang="en-US" sz="2800" dirty="0" smtClean="0">
              <a:latin typeface="Arial" pitchFamily="34" charset="0"/>
              <a:cs typeface="Traditional Arabic" pitchFamily="18" charset="-78"/>
            </a:endParaRPr>
          </a:p>
          <a:p>
            <a:pPr marL="0" marR="0" lvl="0" indent="0" algn="justLow" defTabSz="914400" rtl="0" eaLnBrk="0" fontAlgn="base" latinLnBrk="0" hangingPunct="0">
              <a:lnSpc>
                <a:spcPct val="100000"/>
              </a:lnSpc>
              <a:spcBef>
                <a:spcPct val="0"/>
              </a:spcBef>
              <a:spcAft>
                <a:spcPct val="0"/>
              </a:spcAft>
              <a:buClrTx/>
              <a:buSzTx/>
              <a:buFontTx/>
              <a:buNone/>
              <a:tabLst>
                <a:tab pos="733425" algn="l"/>
              </a:tabLst>
            </a:pPr>
            <a:endParaRPr kumimoji="0" lang="en-US" sz="2800" b="0" i="0" u="none" strike="noStrike" cap="none" normalizeH="0" baseline="0" dirty="0" smtClean="0">
              <a:ln>
                <a:noFill/>
              </a:ln>
              <a:effectLst/>
              <a:latin typeface="Arial" pitchFamily="34" charset="0"/>
              <a:cs typeface="Traditional Arabic" pitchFamily="18" charset="-78"/>
            </a:endParaRPr>
          </a:p>
          <a:p>
            <a:pPr marL="0" marR="0" lvl="0" indent="0" algn="justLow" defTabSz="914400" rtl="0" eaLnBrk="0" fontAlgn="base" latinLnBrk="0" hangingPunct="0">
              <a:lnSpc>
                <a:spcPct val="100000"/>
              </a:lnSpc>
              <a:spcBef>
                <a:spcPct val="0"/>
              </a:spcBef>
              <a:spcAft>
                <a:spcPct val="0"/>
              </a:spcAft>
              <a:buClrTx/>
              <a:buSzTx/>
              <a:buFontTx/>
              <a:buNone/>
              <a:tabLst>
                <a:tab pos="733425" algn="l"/>
              </a:tabLst>
            </a:pPr>
            <a:endParaRPr lang="en-US" sz="2800" dirty="0" smtClean="0">
              <a:latin typeface="Arial" pitchFamily="34" charset="0"/>
              <a:cs typeface="Traditional Arabic" pitchFamily="18" charset="-78"/>
            </a:endParaRPr>
          </a:p>
          <a:p>
            <a:pPr marL="0" marR="0" lvl="0" indent="0" algn="justLow" defTabSz="914400" rtl="0" eaLnBrk="0" fontAlgn="base" latinLnBrk="0" hangingPunct="0">
              <a:lnSpc>
                <a:spcPct val="100000"/>
              </a:lnSpc>
              <a:spcBef>
                <a:spcPct val="0"/>
              </a:spcBef>
              <a:spcAft>
                <a:spcPct val="0"/>
              </a:spcAft>
              <a:buClrTx/>
              <a:buSzTx/>
              <a:buFontTx/>
              <a:buNone/>
              <a:tabLst>
                <a:tab pos="733425" algn="l"/>
              </a:tabLst>
            </a:pPr>
            <a:endParaRPr kumimoji="0" lang="en-US" sz="2800" b="0" i="0" u="none" strike="noStrike" cap="none" normalizeH="0" baseline="0" dirty="0" smtClean="0">
              <a:ln>
                <a:noFill/>
              </a:ln>
              <a:effectLst/>
              <a:latin typeface="Arial" pitchFamily="34" charset="0"/>
              <a:cs typeface="Arial" pitchFamily="34" charset="0"/>
            </a:endParaRPr>
          </a:p>
        </p:txBody>
      </p:sp>
      <p:sp>
        <p:nvSpPr>
          <p:cNvPr id="1027" name="Rectangle 3"/>
          <p:cNvSpPr>
            <a:spLocks noChangeArrowheads="1"/>
          </p:cNvSpPr>
          <p:nvPr/>
        </p:nvSpPr>
        <p:spPr bwMode="auto">
          <a:xfrm>
            <a:off x="251520" y="511507"/>
            <a:ext cx="856895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1" i="1" u="sng" strike="noStrike" cap="none" normalizeH="0" baseline="0" dirty="0" smtClean="0">
                <a:ln>
                  <a:noFill/>
                </a:ln>
                <a:effectLst/>
                <a:latin typeface="Arial" pitchFamily="34" charset="0"/>
                <a:ea typeface="Times New Roman" pitchFamily="18" charset="0"/>
                <a:cs typeface="Traditional Arabic" pitchFamily="18" charset="-78"/>
              </a:rPr>
              <a:t>Major salivary glands: </a:t>
            </a:r>
            <a:endParaRPr kumimoji="0" lang="en-US" sz="3200" b="1"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Traditional Arabic" pitchFamily="18" charset="-78"/>
              </a:rPr>
              <a:t>3 large pairs of gland: Parotid, Submandibular, Sublingual.</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ea typeface="Times New Roman" pitchFamily="18" charset="0"/>
                <a:cs typeface="Traditional Arabic" pitchFamily="18" charset="-78"/>
              </a:rPr>
              <a:t>Also called extrinsic salivary glands located outside the oral cavity, have long ducts leading to the mouth, they secrete the saliva upon non continuous stimulation, they respond to various stimulation like the presence of food in the mouth, smelling or seeing the food, the saliva represents the secretion of all the salivary glands about one and half liter per day, 90% water and contains important enzymes of different concentrations also Ig for killing the bacteria.</a:t>
            </a:r>
            <a:endParaRPr kumimoji="0" lang="en-US" sz="2800" b="0" i="0" u="none" strike="noStrike" cap="none" normalizeH="0" baseline="0" dirty="0" smtClean="0">
              <a:ln>
                <a:noFill/>
              </a:ln>
              <a:effectLst/>
              <a:latin typeface="Arial" pitchFamily="34" charset="0"/>
              <a:cs typeface="Arial" pitchFamily="34" charset="0"/>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15</a:t>
            </a:fld>
            <a:endParaRPr lang="ar-IQ">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959269"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9699" name="Rectangle 3"/>
          <p:cNvSpPr>
            <a:spLocks noChangeArrowheads="1"/>
          </p:cNvSpPr>
          <p:nvPr/>
        </p:nvSpPr>
        <p:spPr bwMode="auto">
          <a:xfrm>
            <a:off x="276225" y="332091"/>
            <a:ext cx="8616255"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rtl="0"/>
            <a:r>
              <a:rPr lang="en-US" sz="3600" b="1" i="1" u="sng" dirty="0" smtClean="0"/>
              <a:t>Mucous alveoli:                                       </a:t>
            </a:r>
            <a:endParaRPr lang="en-US" sz="2000" dirty="0" smtClean="0"/>
          </a:p>
          <a:p>
            <a:pPr marL="0" lvl="3" algn="l" rtl="0">
              <a:buFont typeface="Arial" pitchFamily="34" charset="0"/>
              <a:buChar char="•"/>
            </a:pPr>
            <a:r>
              <a:rPr lang="en-US" sz="2800" dirty="0" smtClean="0"/>
              <a:t>Mucous cells are polyhedral.</a:t>
            </a:r>
            <a:endParaRPr lang="en-US" sz="1600" dirty="0" smtClean="0"/>
          </a:p>
          <a:p>
            <a:pPr marL="0" lvl="3" algn="l" rtl="0">
              <a:buFont typeface="Arial" pitchFamily="34" charset="0"/>
              <a:buChar char="•"/>
            </a:pPr>
            <a:r>
              <a:rPr lang="en-US" sz="2800" dirty="0" smtClean="0"/>
              <a:t>Surrounding large lumen.</a:t>
            </a:r>
            <a:endParaRPr lang="en-US" sz="1600" dirty="0" smtClean="0"/>
          </a:p>
          <a:p>
            <a:pPr marL="0" lvl="3" algn="l" rtl="0">
              <a:buFont typeface="Arial" pitchFamily="34" charset="0"/>
              <a:buChar char="•"/>
            </a:pPr>
            <a:r>
              <a:rPr lang="en-US" sz="2800" dirty="0" smtClean="0"/>
              <a:t>Pale- staining cytoplasm.</a:t>
            </a:r>
            <a:endParaRPr lang="en-US" sz="1600" dirty="0" smtClean="0"/>
          </a:p>
          <a:p>
            <a:pPr marL="0" lvl="3" algn="l" rtl="0">
              <a:buFont typeface="Arial" pitchFamily="34" charset="0"/>
              <a:buChar char="•"/>
            </a:pPr>
            <a:r>
              <a:rPr lang="en-US" sz="2800" dirty="0" smtClean="0"/>
              <a:t>Flat nucleus lie at the base of the cell (eccentric).</a:t>
            </a:r>
            <a:endParaRPr lang="en-US" sz="1600" dirty="0" smtClean="0"/>
          </a:p>
          <a:p>
            <a:pPr marL="0" lvl="3" algn="l" rtl="0">
              <a:buFont typeface="Arial" pitchFamily="34" charset="0"/>
              <a:buChar char="•"/>
            </a:pPr>
            <a:r>
              <a:rPr lang="en-US" sz="2800" dirty="0" smtClean="0"/>
              <a:t>Clear boundaries between the cells.</a:t>
            </a:r>
            <a:endParaRPr lang="en-US" sz="1600" dirty="0" smtClean="0"/>
          </a:p>
          <a:p>
            <a:pPr lvl="0" algn="l" rtl="0"/>
            <a:r>
              <a:rPr lang="en-US" sz="3600" b="1" i="1" u="sng" dirty="0" smtClean="0"/>
              <a:t>Serous alveoli:</a:t>
            </a:r>
            <a:endParaRPr lang="en-US" dirty="0" smtClean="0"/>
          </a:p>
          <a:p>
            <a:pPr lvl="0" algn="l" rtl="0">
              <a:buFont typeface="Arial" pitchFamily="34" charset="0"/>
              <a:buChar char="•"/>
            </a:pPr>
            <a:r>
              <a:rPr lang="en-US" sz="2800" dirty="0" smtClean="0"/>
              <a:t>Serous cells are cuboidal or pyramidal.</a:t>
            </a:r>
            <a:endParaRPr lang="en-US" sz="1600" dirty="0" smtClean="0"/>
          </a:p>
          <a:p>
            <a:pPr lvl="0" algn="l" rtl="0">
              <a:buFont typeface="Arial" pitchFamily="34" charset="0"/>
              <a:buChar char="•"/>
            </a:pPr>
            <a:r>
              <a:rPr lang="en-US" sz="2800" dirty="0" smtClean="0"/>
              <a:t>Surrounding narrow lumen.</a:t>
            </a:r>
            <a:endParaRPr lang="en-US" sz="1600" dirty="0" smtClean="0"/>
          </a:p>
          <a:p>
            <a:pPr lvl="0" algn="l" rtl="0">
              <a:buFont typeface="Arial" pitchFamily="34" charset="0"/>
              <a:buChar char="•"/>
            </a:pPr>
            <a:r>
              <a:rPr lang="en-US" sz="2800" dirty="0" smtClean="0"/>
              <a:t>Dark cytoplasm filled with zymogen granules.</a:t>
            </a:r>
            <a:endParaRPr lang="en-US" sz="1600" dirty="0" smtClean="0"/>
          </a:p>
          <a:p>
            <a:pPr lvl="0" algn="l" rtl="0">
              <a:buFont typeface="Arial" pitchFamily="34" charset="0"/>
              <a:buChar char="•"/>
            </a:pPr>
            <a:r>
              <a:rPr lang="en-US" sz="2800" dirty="0" smtClean="0"/>
              <a:t>Boundaries between the cells are not clear </a:t>
            </a:r>
            <a:endParaRPr lang="en-US" sz="1600" dirty="0" smtClean="0"/>
          </a:p>
          <a:p>
            <a:pPr algn="l" rtl="0"/>
            <a:r>
              <a:rPr lang="en-US" sz="2800" dirty="0" smtClean="0"/>
              <a:t>****In the sub mandibular gland  the serous acini arranged as a crescent or demilune outside  the end of mucous alveoli called </a:t>
            </a:r>
            <a:r>
              <a:rPr lang="en-US" sz="2800" b="1" dirty="0" smtClean="0"/>
              <a:t>serous demilune.</a:t>
            </a:r>
            <a:endParaRPr lang="en-US" sz="16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16</a:t>
            </a:fld>
            <a:endParaRPr lang="ar-IQ">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ChangeArrowheads="1"/>
          </p:cNvSpPr>
          <p:nvPr/>
        </p:nvSpPr>
        <p:spPr bwMode="auto">
          <a:xfrm>
            <a:off x="323528" y="249610"/>
            <a:ext cx="856895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927100" algn="l"/>
              </a:tabLst>
            </a:pPr>
            <a:r>
              <a:rPr kumimoji="0" lang="en-US" sz="2800" b="1" i="1" u="sng" strike="noStrike" cap="none" normalizeH="0" baseline="0" dirty="0" smtClean="0">
                <a:ln>
                  <a:noFill/>
                </a:ln>
                <a:effectLst/>
                <a:latin typeface="Arial" pitchFamily="34" charset="0"/>
                <a:ea typeface="Times New Roman" pitchFamily="18" charset="0"/>
                <a:cs typeface="Traditional Arabic" pitchFamily="18" charset="-78"/>
              </a:rPr>
              <a:t>Parotid gland:</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27100" algn="l"/>
              </a:tabLst>
            </a:pPr>
            <a:r>
              <a:rPr kumimoji="0" lang="en-US" sz="2800" b="0" i="0" u="none" strike="noStrike" cap="none" normalizeH="0" baseline="0" dirty="0" smtClean="0">
                <a:ln>
                  <a:noFill/>
                </a:ln>
                <a:effectLst/>
                <a:latin typeface="Arial" pitchFamily="34" charset="0"/>
                <a:ea typeface="Times New Roman" pitchFamily="18" charset="0"/>
                <a:cs typeface="Traditional Arabic" pitchFamily="18" charset="-78"/>
              </a:rPr>
              <a:t>Are largest pair of salivary gland situated below and in front of pinna on each side of the face they are flat and well- capsulated, the facial nerve runs into the gland dividing it into superficial and deep portion, the duct of the gland open into the mouth opposite to the  upper second  molar teeth. </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27100" algn="l"/>
              </a:tabLst>
            </a:pPr>
            <a:endParaRPr kumimoji="0" lang="en-US" sz="2800" b="0" i="0" u="none" strike="noStrike" cap="none" normalizeH="0" baseline="0" dirty="0" smtClean="0">
              <a:ln>
                <a:noFill/>
              </a:ln>
              <a:effectLst/>
              <a:latin typeface="Arial" pitchFamily="34" charset="0"/>
              <a:cs typeface="Arial" pitchFamily="34" charset="0"/>
            </a:endParaRPr>
          </a:p>
        </p:txBody>
      </p:sp>
      <p:pic>
        <p:nvPicPr>
          <p:cNvPr id="28679" name="Picture 7" descr="صورة1"/>
          <p:cNvPicPr>
            <a:picLocks noChangeAspect="1" noChangeArrowheads="1"/>
          </p:cNvPicPr>
          <p:nvPr/>
        </p:nvPicPr>
        <p:blipFill>
          <a:blip r:embed="rId2" cstate="print"/>
          <a:srcRect/>
          <a:stretch>
            <a:fillRect/>
          </a:stretch>
        </p:blipFill>
        <p:spPr bwMode="auto">
          <a:xfrm>
            <a:off x="0" y="3429000"/>
            <a:ext cx="9144000" cy="3429000"/>
          </a:xfrm>
          <a:prstGeom prst="rect">
            <a:avLst/>
          </a:prstGeom>
          <a:ln>
            <a:noFill/>
          </a:ln>
          <a:effectLst>
            <a:softEdge rad="112500"/>
          </a:effectLst>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17</a:t>
            </a:fld>
            <a:endParaRPr lang="ar-IQ">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959269"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9699" name="Rectangle 3"/>
          <p:cNvSpPr>
            <a:spLocks noChangeArrowheads="1"/>
          </p:cNvSpPr>
          <p:nvPr/>
        </p:nvSpPr>
        <p:spPr bwMode="auto">
          <a:xfrm>
            <a:off x="276225" y="116632"/>
            <a:ext cx="8616255"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1" u="sng" strike="noStrike" cap="none" normalizeH="0" baseline="0" dirty="0" smtClean="0">
                <a:ln>
                  <a:noFill/>
                </a:ln>
                <a:effectLst/>
                <a:latin typeface="Arial" pitchFamily="34" charset="0"/>
                <a:ea typeface="Times New Roman" pitchFamily="18" charset="0"/>
                <a:cs typeface="Traditional Arabic" pitchFamily="18" charset="-78"/>
              </a:rPr>
              <a:t>Histologically: </a:t>
            </a:r>
            <a:r>
              <a:rPr kumimoji="0" lang="en-US" sz="2400" b="0" i="0" u="none" strike="noStrike" cap="none" normalizeH="0" baseline="0" dirty="0" smtClean="0">
                <a:ln>
                  <a:noFill/>
                </a:ln>
                <a:effectLst/>
                <a:latin typeface="Arial" pitchFamily="34" charset="0"/>
                <a:ea typeface="Times New Roman" pitchFamily="18" charset="0"/>
                <a:cs typeface="Traditional Arabic" pitchFamily="18" charset="-78"/>
              </a:rPr>
              <a:t>Parotid gland surrounded by fibrous tissue capsule from which fibrous septa dividing the gland into lobes and each lobe is subdivided into many lobules, one of the characteristic feature of the gland is the presence of </a:t>
            </a:r>
            <a:r>
              <a:rPr kumimoji="0" lang="en-US" sz="2400" b="1" i="0" u="none" strike="noStrike" cap="none" normalizeH="0" baseline="0" dirty="0" smtClean="0">
                <a:ln>
                  <a:noFill/>
                </a:ln>
                <a:effectLst/>
                <a:latin typeface="Arial" pitchFamily="34" charset="0"/>
                <a:ea typeface="Times New Roman" pitchFamily="18" charset="0"/>
                <a:cs typeface="Traditional Arabic" pitchFamily="18" charset="-78"/>
              </a:rPr>
              <a:t>adipose tissue</a:t>
            </a:r>
            <a:r>
              <a:rPr kumimoji="0" lang="en-US" sz="2400" b="0" i="0" u="none" strike="noStrike" cap="none" normalizeH="0" baseline="0" dirty="0" smtClean="0">
                <a:ln>
                  <a:noFill/>
                </a:ln>
                <a:effectLst/>
                <a:latin typeface="Arial" pitchFamily="34" charset="0"/>
                <a:ea typeface="Times New Roman" pitchFamily="18" charset="0"/>
                <a:cs typeface="Traditional Arabic" pitchFamily="18" charset="-78"/>
              </a:rPr>
              <a:t>, each lobule composed of branched tubulo alveolar acini of serous type, purely secrete serous fluid. Serous cells are cubidal or pyramidal surrounding small lumen, have spherical centrally located nucleus, luminal surface of the cell cytoplasm contain </a:t>
            </a:r>
            <a:r>
              <a:rPr kumimoji="0" lang="en-US" sz="2400" b="1" i="0" u="none" strike="noStrike" cap="none" normalizeH="0" baseline="0" dirty="0" smtClean="0">
                <a:ln>
                  <a:noFill/>
                </a:ln>
                <a:effectLst/>
                <a:latin typeface="Arial" pitchFamily="34" charset="0"/>
                <a:ea typeface="Times New Roman" pitchFamily="18" charset="0"/>
                <a:cs typeface="Traditional Arabic" pitchFamily="18" charset="-78"/>
              </a:rPr>
              <a:t>zymogen granules</a:t>
            </a:r>
            <a:r>
              <a:rPr kumimoji="0" lang="en-US" sz="2400" b="0" i="0" u="none" strike="noStrike" cap="none" normalizeH="0" baseline="0" dirty="0" smtClean="0">
                <a:ln>
                  <a:noFill/>
                </a:ln>
                <a:effectLst/>
                <a:latin typeface="Arial" pitchFamily="34" charset="0"/>
                <a:ea typeface="Times New Roman" pitchFamily="18" charset="0"/>
                <a:cs typeface="Traditional Arabic" pitchFamily="18" charset="-78"/>
              </a:rPr>
              <a:t> that stain purple by using H&amp; E stain while RER found at the basal part of the cytoplasm, the duct within the lobule called </a:t>
            </a:r>
            <a:r>
              <a:rPr kumimoji="0" lang="en-US" sz="2400" b="1" i="0" u="none" strike="noStrike" cap="none" normalizeH="0" baseline="0" dirty="0" smtClean="0">
                <a:ln>
                  <a:noFill/>
                </a:ln>
                <a:effectLst/>
                <a:latin typeface="Arial" pitchFamily="34" charset="0"/>
                <a:ea typeface="Times New Roman" pitchFamily="18" charset="0"/>
                <a:cs typeface="Traditional Arabic" pitchFamily="18" charset="-78"/>
              </a:rPr>
              <a:t>intralobular </a:t>
            </a:r>
            <a:r>
              <a:rPr kumimoji="0" lang="en-US" sz="2400" b="0" i="0" u="none" strike="noStrike" cap="none" normalizeH="0" baseline="0" dirty="0" smtClean="0">
                <a:ln>
                  <a:noFill/>
                </a:ln>
                <a:effectLst/>
                <a:latin typeface="Arial" pitchFamily="34" charset="0"/>
                <a:ea typeface="Times New Roman" pitchFamily="18" charset="0"/>
                <a:cs typeface="Traditional Arabic" pitchFamily="18" charset="-78"/>
              </a:rPr>
              <a:t>consist of intercalated and striated duct.</a:t>
            </a:r>
            <a:endParaRPr kumimoji="0" lang="en-US" sz="2400" b="0" i="0" u="none" strike="noStrike" cap="none" normalizeH="0" baseline="0" dirty="0" smtClean="0">
              <a:ln>
                <a:noFill/>
              </a:ln>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Arial" pitchFamily="34" charset="0"/>
                <a:ea typeface="Times New Roman" pitchFamily="18" charset="0"/>
                <a:cs typeface="Traditional Arabic" pitchFamily="18" charset="-78"/>
              </a:rPr>
              <a:t>The intercalated duct lined with low cuboidal epithelium, striated duct lined by tall columnar epithelium showing vertical striation which is produced by large number of rod- shaped mitochondria. They leads to interlobular ducts which run in the interlobular septum then they unite to form the main excretory duct that empty into the oral cavity.</a:t>
            </a:r>
            <a:endParaRPr kumimoji="0" lang="en-US" sz="2400" b="0" i="0" u="none" strike="noStrike" cap="none" normalizeH="0" baseline="0" dirty="0" smtClean="0">
              <a:ln>
                <a:noFill/>
              </a:ln>
              <a:effectLst/>
              <a:latin typeface="Arial" pitchFamily="34" charset="0"/>
              <a:cs typeface="Arial" pitchFamily="34" charset="0"/>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18</a:t>
            </a:fld>
            <a:endParaRPr lang="ar-IQ">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s://embryology.med.unsw.edu.au/embryology/images/thumb/9/93/Parotid_gland_histology_06.jpg/300px-Parotid_gland_histology_06.jpg"/>
          <p:cNvPicPr>
            <a:picLocks noChangeAspect="1" noChangeArrowheads="1"/>
          </p:cNvPicPr>
          <p:nvPr/>
        </p:nvPicPr>
        <p:blipFill>
          <a:blip r:embed="rId2" cstate="print"/>
          <a:srcRect/>
          <a:stretch>
            <a:fillRect/>
          </a:stretch>
        </p:blipFill>
        <p:spPr bwMode="auto">
          <a:xfrm>
            <a:off x="72008" y="44624"/>
            <a:ext cx="9036496" cy="6783385"/>
          </a:xfrm>
          <a:prstGeom prst="rect">
            <a:avLst/>
          </a:prstGeom>
          <a:noFill/>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19</a:t>
            </a:fld>
            <a:endParaRPr lang="ar-IQ">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260648"/>
            <a:ext cx="8496944" cy="6408712"/>
          </a:xfrm>
        </p:spPr>
        <p:txBody>
          <a:bodyPr>
            <a:noAutofit/>
          </a:bodyPr>
          <a:lstStyle/>
          <a:p>
            <a:pPr algn="l" rtl="0"/>
            <a:r>
              <a:rPr lang="en-US" sz="4000" b="1" i="1" u="sng" dirty="0" smtClean="0">
                <a:solidFill>
                  <a:schemeClr val="tx1"/>
                </a:solidFill>
              </a:rPr>
              <a:t>Digestive Tract</a:t>
            </a:r>
            <a:endParaRPr lang="en-US" sz="4000" dirty="0" smtClean="0">
              <a:solidFill>
                <a:schemeClr val="tx1"/>
              </a:solidFill>
            </a:endParaRPr>
          </a:p>
          <a:p>
            <a:pPr algn="l" rtl="0"/>
            <a:r>
              <a:rPr lang="en-US" sz="3200" dirty="0" smtClean="0">
                <a:solidFill>
                  <a:schemeClr val="tx1"/>
                </a:solidFill>
              </a:rPr>
              <a:t>It consists of long muscular tube starting from the mouth to the anus. There are many associated glands that produce their secretions into the tube (liver, pancreas, gall bladder).</a:t>
            </a:r>
          </a:p>
          <a:p>
            <a:pPr algn="l" rtl="0"/>
            <a:r>
              <a:rPr lang="en-US" sz="3200" dirty="0" smtClean="0">
                <a:solidFill>
                  <a:schemeClr val="tx1"/>
                </a:solidFill>
              </a:rPr>
              <a:t>The digestive process starts with eating the food which is followed by mechanical and chemical break down of the ingested material, the products of digestion pass from the intestinal lumen to the blood stream and lymph, also the digestive tract is the site of absorption of end products of digestion.</a:t>
            </a:r>
          </a:p>
          <a:p>
            <a:pPr algn="l" rtl="0"/>
            <a:endParaRPr lang="ar-IQ" sz="3200" b="1" dirty="0">
              <a:solidFill>
                <a:schemeClr val="tx1"/>
              </a:solidFill>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pPr/>
              <a:t>2</a:t>
            </a:fld>
            <a:endParaRPr lang="ar-IQ"/>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959269"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9699" name="Rectangle 3"/>
          <p:cNvSpPr>
            <a:spLocks noChangeArrowheads="1"/>
          </p:cNvSpPr>
          <p:nvPr/>
        </p:nvSpPr>
        <p:spPr bwMode="auto">
          <a:xfrm>
            <a:off x="276225" y="393632"/>
            <a:ext cx="8616255"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rtl="0"/>
            <a:r>
              <a:rPr lang="en-US" sz="3600" b="1" i="1" u="sng" dirty="0" smtClean="0"/>
              <a:t>Submandibular gland:</a:t>
            </a:r>
            <a:endParaRPr lang="en-US" sz="3600" dirty="0" smtClean="0"/>
          </a:p>
          <a:p>
            <a:pPr algn="just" rtl="0"/>
            <a:r>
              <a:rPr lang="en-US" sz="3600" dirty="0" smtClean="0"/>
              <a:t>The gland lie on each side of the neck just below the mandible, their duct open into the floor of the mouth on each side of the frenulum of the tongue just behind the lower incisor teeth. The gland is surrounded by fibrous capsule and from which  fibrous septa divide the gland into lobes and lobules, no adipose tissue. The secretory part composed of tubulo- alveolar acini of serous and mucous type but majority are serous alveoli.      </a:t>
            </a:r>
            <a:endParaRPr lang="en-US" sz="36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20</a:t>
            </a:fld>
            <a:endParaRPr lang="ar-IQ">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http://faculty.une.edu/com/abell/histo/submand2.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21</a:t>
            </a:fld>
            <a:endParaRPr lang="ar-IQ">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959269"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30722" name="Picture 2" descr="F16_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22</a:t>
            </a:fld>
            <a:endParaRPr lang="ar-IQ">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pocketdentistry.com/wp-content/uploads/285/B9780323227841500301_f25-01-978032322784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23</a:t>
            </a:fld>
            <a:endParaRPr lang="ar-IQ">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959269"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9699" name="Rectangle 3"/>
          <p:cNvSpPr>
            <a:spLocks noChangeArrowheads="1"/>
          </p:cNvSpPr>
          <p:nvPr/>
        </p:nvSpPr>
        <p:spPr bwMode="auto">
          <a:xfrm>
            <a:off x="179513" y="-117714"/>
            <a:ext cx="8784976"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a:r>
              <a:rPr lang="en-US" sz="3600" b="1" i="1" u="sng" dirty="0" smtClean="0"/>
              <a:t>The duct system</a:t>
            </a:r>
            <a:r>
              <a:rPr lang="en-US" sz="3600" b="1" u="sng" dirty="0" smtClean="0"/>
              <a:t> : </a:t>
            </a:r>
            <a:r>
              <a:rPr lang="en-US" sz="3600" dirty="0" smtClean="0"/>
              <a:t>secretory  acini empty into  the intercalated ducts lined by dark stained cuboidal  epithelium, they merge to form striated ducts lined by tall columnar light stained cells with vertical striation which fuse to form larger interlobular duct (lined by pseudostratified epithelium), the inter lobular ducts join to form the major duct lined by stratified epithelium. </a:t>
            </a:r>
          </a:p>
          <a:p>
            <a:pPr algn="just" rtl="0"/>
            <a:r>
              <a:rPr lang="en-US" sz="3200" b="1" i="1" u="sng" dirty="0" smtClean="0"/>
              <a:t>Intercalated duct </a:t>
            </a:r>
            <a:endParaRPr lang="en-US" sz="3200" b="1" dirty="0" smtClean="0"/>
          </a:p>
          <a:p>
            <a:pPr lvl="0" algn="just" rtl="0">
              <a:buFont typeface="Arial" pitchFamily="34" charset="0"/>
              <a:buChar char="•"/>
            </a:pPr>
            <a:r>
              <a:rPr lang="en-US" sz="3200" dirty="0" smtClean="0"/>
              <a:t>Cuboidal </a:t>
            </a:r>
          </a:p>
          <a:p>
            <a:pPr lvl="0" algn="just" rtl="0">
              <a:buFont typeface="Arial" pitchFamily="34" charset="0"/>
              <a:buChar char="•"/>
            </a:pPr>
            <a:r>
              <a:rPr lang="en-US" sz="3200" dirty="0" smtClean="0"/>
              <a:t>Dark staining</a:t>
            </a:r>
          </a:p>
          <a:p>
            <a:pPr lvl="0" algn="just" rtl="0">
              <a:buFont typeface="Arial" pitchFamily="34" charset="0"/>
              <a:buChar char="•"/>
            </a:pPr>
            <a:r>
              <a:rPr lang="en-US" sz="3200" dirty="0" smtClean="0"/>
              <a:t>No striation</a:t>
            </a:r>
          </a:p>
        </p:txBody>
      </p:sp>
      <p:sp>
        <p:nvSpPr>
          <p:cNvPr id="4" name="TextBox 3"/>
          <p:cNvSpPr txBox="1"/>
          <p:nvPr/>
        </p:nvSpPr>
        <p:spPr>
          <a:xfrm>
            <a:off x="4536504" y="4869160"/>
            <a:ext cx="4932040" cy="2062103"/>
          </a:xfrm>
          <a:prstGeom prst="rect">
            <a:avLst/>
          </a:prstGeom>
          <a:noFill/>
        </p:spPr>
        <p:txBody>
          <a:bodyPr wrap="square" rtlCol="1">
            <a:spAutoFit/>
          </a:bodyPr>
          <a:lstStyle/>
          <a:p>
            <a:pPr algn="l" rtl="0"/>
            <a:r>
              <a:rPr lang="en-US" sz="3200" b="1" i="1" u="sng" dirty="0" smtClean="0"/>
              <a:t>Striated duct</a:t>
            </a:r>
            <a:endParaRPr lang="en-US" sz="3200" b="1" dirty="0" smtClean="0"/>
          </a:p>
          <a:p>
            <a:pPr lvl="0" algn="l" rtl="0">
              <a:buFont typeface="Arial" pitchFamily="34" charset="0"/>
              <a:buChar char="•"/>
            </a:pPr>
            <a:r>
              <a:rPr lang="en-US" sz="3200" dirty="0" smtClean="0"/>
              <a:t>Tall columnar</a:t>
            </a:r>
          </a:p>
          <a:p>
            <a:pPr lvl="0" algn="l" rtl="0">
              <a:buFont typeface="Arial" pitchFamily="34" charset="0"/>
              <a:buChar char="•"/>
            </a:pPr>
            <a:r>
              <a:rPr lang="en-US" sz="3200" dirty="0" smtClean="0"/>
              <a:t>Pale staining</a:t>
            </a:r>
          </a:p>
          <a:p>
            <a:pPr lvl="0" algn="l" rtl="0">
              <a:buFont typeface="Arial" pitchFamily="34" charset="0"/>
              <a:buChar char="•"/>
            </a:pPr>
            <a:r>
              <a:rPr lang="en-US" sz="3200" dirty="0" smtClean="0"/>
              <a:t>Striated basal cytoplasm</a:t>
            </a:r>
            <a:endParaRPr lang="en-US" sz="32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24</a:t>
            </a:fld>
            <a:endParaRPr lang="ar-IQ">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image.slidesharecdn.com/01-05-09-hist-oralcavity-111027143156-phpapp02/95/010509-histology-oral-cavity-and-salivary-glands-36-728.jpg?cb=134297734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25</a:t>
            </a:fld>
            <a:endParaRPr lang="ar-IQ">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959269"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9699" name="Rectangle 3"/>
          <p:cNvSpPr>
            <a:spLocks noChangeArrowheads="1"/>
          </p:cNvSpPr>
          <p:nvPr/>
        </p:nvSpPr>
        <p:spPr bwMode="auto">
          <a:xfrm>
            <a:off x="179513" y="589925"/>
            <a:ext cx="878497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3200" b="1" i="1" u="sng" dirty="0" smtClean="0"/>
              <a:t>Sublingual gland</a:t>
            </a:r>
            <a:endParaRPr lang="en-US" sz="3200" dirty="0" smtClean="0"/>
          </a:p>
          <a:p>
            <a:pPr algn="just" rtl="0"/>
            <a:r>
              <a:rPr lang="en-US" sz="3200" dirty="0" smtClean="0"/>
              <a:t>2 glands lie in the floor of the mouth on either side of the frenulum of the tongue, it is the smallest gland, no capsule and the gland is divided into many lobes which differ in size, contain mainly mucous acini some of which show serous demilune.</a:t>
            </a:r>
          </a:p>
          <a:p>
            <a:pPr algn="just" rtl="0"/>
            <a:r>
              <a:rPr lang="en-US" sz="3200" dirty="0" smtClean="0"/>
              <a:t>The duct system show intralobular ducts (lacking the striated or intecalated appearance) &amp; interlobular ducts all drain into a single large excretory duct open in the mouth near to or with submandibular duct.</a:t>
            </a:r>
            <a:endParaRPr lang="en-US" sz="32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26</a:t>
            </a:fld>
            <a:endParaRPr lang="ar-IQ">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s://classconnection.s3.amazonaws.com/617/flashcards/712617/jpg/3-_serous_demilunes1318632497102.jpg"/>
          <p:cNvPicPr>
            <a:picLocks noChangeAspect="1" noChangeArrowheads="1"/>
          </p:cNvPicPr>
          <p:nvPr/>
        </p:nvPicPr>
        <p:blipFill>
          <a:blip r:embed="rId2" cstate="print"/>
          <a:srcRect/>
          <a:stretch>
            <a:fillRect/>
          </a:stretch>
        </p:blipFill>
        <p:spPr bwMode="auto">
          <a:xfrm>
            <a:off x="0" y="0"/>
            <a:ext cx="9157564" cy="6858000"/>
          </a:xfrm>
          <a:prstGeom prst="rect">
            <a:avLst/>
          </a:prstGeom>
          <a:noFill/>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27</a:t>
            </a:fld>
            <a:endParaRPr lang="ar-IQ">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5736" y="2132856"/>
            <a:ext cx="7854696" cy="2016224"/>
          </a:xfrm>
        </p:spPr>
        <p:txBody>
          <a:bodyPr>
            <a:normAutofit fontScale="47500" lnSpcReduction="20000"/>
          </a:bodyPr>
          <a:lstStyle/>
          <a:p>
            <a:pPr algn="ctr"/>
            <a:r>
              <a:rPr lang="en-US" sz="18000" b="1" dirty="0" smtClean="0">
                <a:solidFill>
                  <a:schemeClr val="tx1"/>
                </a:solidFill>
              </a:rPr>
              <a:t>Histology</a:t>
            </a:r>
          </a:p>
          <a:p>
            <a:pPr algn="ctr"/>
            <a:r>
              <a:rPr lang="ar-IQ" sz="8700" b="1" dirty="0" smtClean="0">
                <a:solidFill>
                  <a:schemeClr val="tx1"/>
                </a:solidFill>
              </a:rPr>
              <a:t>  </a:t>
            </a:r>
            <a:r>
              <a:rPr lang="en-US" sz="8700" b="1" dirty="0" smtClean="0">
                <a:solidFill>
                  <a:schemeClr val="tx1"/>
                </a:solidFill>
              </a:rPr>
              <a:t> Lecture 2</a:t>
            </a:r>
            <a:endParaRPr lang="ar-IQ" sz="8700" b="1" dirty="0">
              <a:solidFill>
                <a:schemeClr val="tx1"/>
              </a:solidFill>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28</a:t>
            </a:fld>
            <a:endParaRPr lang="ar-IQ">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959269"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9699" name="Rectangle 3"/>
          <p:cNvSpPr>
            <a:spLocks noChangeArrowheads="1"/>
          </p:cNvSpPr>
          <p:nvPr/>
        </p:nvSpPr>
        <p:spPr bwMode="auto">
          <a:xfrm>
            <a:off x="179513" y="79520"/>
            <a:ext cx="8784976"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3600" b="1" i="1" u="sng" dirty="0" smtClean="0"/>
              <a:t>OESOPHAGUS:</a:t>
            </a:r>
            <a:endParaRPr lang="en-US" sz="3600" b="1" dirty="0" smtClean="0"/>
          </a:p>
          <a:p>
            <a:pPr algn="l" rtl="0"/>
            <a:r>
              <a:rPr lang="en-US" sz="2800" dirty="0" smtClean="0"/>
              <a:t>Is a striated muscular tube about 25 cm long extends from the pharynx at the level of cricoid cartilage to the stomach, consist of 4 layers:  </a:t>
            </a:r>
          </a:p>
          <a:p>
            <a:pPr lvl="0" algn="l" rtl="0"/>
            <a:r>
              <a:rPr lang="en-US" sz="2800" b="1" u="sng" dirty="0" smtClean="0"/>
              <a:t>1. Mucosa:</a:t>
            </a:r>
            <a:r>
              <a:rPr lang="en-US" sz="2800" dirty="0" smtClean="0"/>
              <a:t> is composed of </a:t>
            </a:r>
            <a:r>
              <a:rPr lang="en-US" sz="2800" i="1" dirty="0" smtClean="0"/>
              <a:t>stratified squamous epithelium non keratinized</a:t>
            </a:r>
            <a:r>
              <a:rPr lang="en-US" sz="2800" dirty="0" smtClean="0"/>
              <a:t> that is continuous above with that lining the pharynx while from below at the area of junction of the esophagus with the stomach there is an abrupt change of stratified squamous epithelium to the simple columnar epithelium.</a:t>
            </a:r>
          </a:p>
          <a:p>
            <a:pPr algn="l" rtl="0"/>
            <a:r>
              <a:rPr lang="en-US" sz="2800" i="1" dirty="0" smtClean="0"/>
              <a:t>Esophageal lamina propria</a:t>
            </a:r>
            <a:r>
              <a:rPr lang="en-US" sz="2800" dirty="0" smtClean="0"/>
              <a:t> consists of collagen fibers and fibroblasts with scattered lymphocytes, eosinophils, mast cells and plasma cells.</a:t>
            </a:r>
          </a:p>
          <a:p>
            <a:pPr algn="l" rtl="0"/>
            <a:r>
              <a:rPr lang="en-US" sz="2800" i="1" dirty="0" smtClean="0"/>
              <a:t>Muscularis mucosae</a:t>
            </a:r>
            <a:r>
              <a:rPr lang="en-US" sz="2800" dirty="0" smtClean="0"/>
              <a:t> arranged haphazardly in the upper part and longitudinally in the lower part of the esophagus.</a:t>
            </a:r>
            <a:endParaRPr lang="en-US" sz="28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29</a:t>
            </a:fld>
            <a:endParaRPr lang="ar-IQ">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5736" y="260648"/>
            <a:ext cx="7854696" cy="6192688"/>
          </a:xfrm>
        </p:spPr>
        <p:txBody>
          <a:bodyPr>
            <a:normAutofit lnSpcReduction="10000"/>
          </a:bodyPr>
          <a:lstStyle/>
          <a:p>
            <a:pPr algn="l" rtl="0"/>
            <a:r>
              <a:rPr lang="en-US" sz="2800" dirty="0" smtClean="0">
                <a:solidFill>
                  <a:schemeClr val="tx1"/>
                </a:solidFill>
              </a:rPr>
              <a:t>The general histological structure of the digestive tract consists of</a:t>
            </a:r>
            <a:endParaRPr lang="en-US" sz="1600" dirty="0" smtClean="0">
              <a:solidFill>
                <a:schemeClr val="tx1"/>
              </a:solidFill>
            </a:endParaRPr>
          </a:p>
          <a:p>
            <a:pPr marL="514350" lvl="0" indent="-514350" algn="l" rtl="0">
              <a:buFont typeface="+mj-lt"/>
              <a:buAutoNum type="arabicPeriod"/>
            </a:pPr>
            <a:r>
              <a:rPr lang="en-US" sz="2800" dirty="0" smtClean="0">
                <a:solidFill>
                  <a:schemeClr val="tx1"/>
                </a:solidFill>
              </a:rPr>
              <a:t>Mucosa:</a:t>
            </a:r>
            <a:endParaRPr lang="en-US" sz="1600" dirty="0" smtClean="0">
              <a:solidFill>
                <a:schemeClr val="tx1"/>
              </a:solidFill>
            </a:endParaRPr>
          </a:p>
          <a:p>
            <a:pPr marL="914400" lvl="1" indent="-457200" algn="l" rtl="0">
              <a:buFont typeface="Arial" pitchFamily="34" charset="0"/>
              <a:buChar char="•"/>
            </a:pPr>
            <a:r>
              <a:rPr lang="en-US" dirty="0" smtClean="0">
                <a:solidFill>
                  <a:schemeClr val="tx1"/>
                </a:solidFill>
              </a:rPr>
              <a:t>Surface epithelium.</a:t>
            </a:r>
            <a:endParaRPr lang="en-US" sz="1400" dirty="0" smtClean="0">
              <a:solidFill>
                <a:schemeClr val="tx1"/>
              </a:solidFill>
            </a:endParaRPr>
          </a:p>
          <a:p>
            <a:pPr marL="914400" lvl="1" indent="-457200" algn="l" rtl="0">
              <a:buFont typeface="Arial" pitchFamily="34" charset="0"/>
              <a:buChar char="•"/>
            </a:pPr>
            <a:r>
              <a:rPr lang="en-US" dirty="0" smtClean="0">
                <a:solidFill>
                  <a:schemeClr val="tx1"/>
                </a:solidFill>
              </a:rPr>
              <a:t>Lamina propria : ( fibroblast, collagen fibers, blood vessels, nerves, immune cells)</a:t>
            </a:r>
            <a:endParaRPr lang="en-US" sz="1400" dirty="0" smtClean="0">
              <a:solidFill>
                <a:schemeClr val="tx1"/>
              </a:solidFill>
            </a:endParaRPr>
          </a:p>
          <a:p>
            <a:pPr marL="914400" lvl="1" indent="-457200" algn="l" rtl="0">
              <a:buFont typeface="Arial" pitchFamily="34" charset="0"/>
              <a:buChar char="•"/>
            </a:pPr>
            <a:r>
              <a:rPr lang="en-US" dirty="0" smtClean="0">
                <a:solidFill>
                  <a:schemeClr val="tx1"/>
                </a:solidFill>
              </a:rPr>
              <a:t>Muscularis mucosa</a:t>
            </a:r>
            <a:endParaRPr lang="en-US" sz="1400" dirty="0" smtClean="0">
              <a:solidFill>
                <a:schemeClr val="tx1"/>
              </a:solidFill>
            </a:endParaRPr>
          </a:p>
          <a:p>
            <a:pPr marL="514350" lvl="0" indent="-514350" algn="l" rtl="0">
              <a:buFont typeface="+mj-lt"/>
              <a:buAutoNum type="arabicPeriod"/>
            </a:pPr>
            <a:r>
              <a:rPr lang="en-US" sz="2800" dirty="0" smtClean="0">
                <a:solidFill>
                  <a:schemeClr val="tx1"/>
                </a:solidFill>
              </a:rPr>
              <a:t>Submucosa : fibroblast, collagen fibers, blood vessels, nerves, ganglion cells, lymphoid tissue aggregations.</a:t>
            </a:r>
            <a:endParaRPr lang="en-US" sz="1600" dirty="0" smtClean="0">
              <a:solidFill>
                <a:schemeClr val="tx1"/>
              </a:solidFill>
            </a:endParaRPr>
          </a:p>
          <a:p>
            <a:pPr marL="514350" lvl="0" indent="-514350" algn="l" rtl="0">
              <a:buFont typeface="+mj-lt"/>
              <a:buAutoNum type="arabicPeriod"/>
            </a:pPr>
            <a:r>
              <a:rPr lang="en-US" sz="2800" dirty="0" smtClean="0">
                <a:solidFill>
                  <a:schemeClr val="tx1"/>
                </a:solidFill>
              </a:rPr>
              <a:t>Muscular coat : inner circular and outer longitudinal smooth muscle fibers.</a:t>
            </a:r>
            <a:endParaRPr lang="en-US" sz="1600" dirty="0" smtClean="0">
              <a:solidFill>
                <a:schemeClr val="tx1"/>
              </a:solidFill>
            </a:endParaRPr>
          </a:p>
          <a:p>
            <a:pPr marL="514350" lvl="0" indent="-514350" algn="l" rtl="0">
              <a:buFont typeface="+mj-lt"/>
              <a:buAutoNum type="arabicPeriod"/>
            </a:pPr>
            <a:r>
              <a:rPr lang="en-US" sz="2800" dirty="0" smtClean="0">
                <a:solidFill>
                  <a:schemeClr val="tx1"/>
                </a:solidFill>
              </a:rPr>
              <a:t>Adventitia + mesothelium: large blood vessels &amp; nerves, +adipose tissue.</a:t>
            </a:r>
            <a:endParaRPr lang="en-US" sz="1600" dirty="0" smtClean="0">
              <a:solidFill>
                <a:schemeClr val="tx1"/>
              </a:solidFill>
            </a:endParaRPr>
          </a:p>
          <a:p>
            <a:pPr algn="l" rtl="0"/>
            <a:endParaRPr lang="ar-IQ" sz="8700" b="1" dirty="0">
              <a:solidFill>
                <a:schemeClr val="tx1"/>
              </a:solidFill>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pPr/>
              <a:t>3</a:t>
            </a:fld>
            <a:endParaRPr lang="ar-IQ"/>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959269"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9699" name="Rectangle 3"/>
          <p:cNvSpPr>
            <a:spLocks noChangeArrowheads="1"/>
          </p:cNvSpPr>
          <p:nvPr/>
        </p:nvSpPr>
        <p:spPr bwMode="auto">
          <a:xfrm>
            <a:off x="179513" y="528371"/>
            <a:ext cx="878497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rtl="0"/>
            <a:r>
              <a:rPr lang="en-US" sz="3600" b="1" u="sng" dirty="0" smtClean="0"/>
              <a:t>2. Sub mucosa:</a:t>
            </a:r>
            <a:r>
              <a:rPr lang="en-US" sz="3600" dirty="0" smtClean="0"/>
              <a:t> composed of tubulo-alveolar mucous gland scattered along the esophagus called esophageal gland they lubricate the esophageal content during the swallowing, parasympathetic nerve plexus present in the submucosa ( called submucosal or Miessner’s  plexus) that  control the activity of the glands and smooth muscle in addition to lymphatic vessels, nerves and blood vessels all are found in the submucosa.</a:t>
            </a:r>
            <a:endParaRPr lang="en-US" sz="36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30</a:t>
            </a:fld>
            <a:endParaRPr lang="ar-IQ">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959269"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9699" name="Rectangle 3"/>
          <p:cNvSpPr>
            <a:spLocks noChangeArrowheads="1"/>
          </p:cNvSpPr>
          <p:nvPr/>
        </p:nvSpPr>
        <p:spPr bwMode="auto">
          <a:xfrm>
            <a:off x="179513" y="282148"/>
            <a:ext cx="878497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rtl="0"/>
            <a:r>
              <a:rPr lang="en-US" sz="2800" b="1" u="sng" dirty="0" smtClean="0"/>
              <a:t>3. Muscular coat</a:t>
            </a:r>
            <a:r>
              <a:rPr lang="en-US" sz="2800" b="1" dirty="0" smtClean="0"/>
              <a:t>:</a:t>
            </a:r>
            <a:r>
              <a:rPr lang="en-US" sz="2800" dirty="0" smtClean="0"/>
              <a:t> consist of inner circular and outer longitudinal, in the upper third of esophagus muscles are skeletal, in the lower the muscles are smooth, in the middle third there is mixture of both skeletal and smooth muscles fibers. </a:t>
            </a:r>
            <a:r>
              <a:rPr lang="en-US" sz="2800" dirty="0" err="1" smtClean="0"/>
              <a:t>Myenteric</a:t>
            </a:r>
            <a:r>
              <a:rPr lang="en-US" sz="2800" dirty="0" smtClean="0"/>
              <a:t> plexus (</a:t>
            </a:r>
            <a:r>
              <a:rPr lang="en-US" sz="2800" dirty="0" err="1" smtClean="0"/>
              <a:t>Aurbach’s</a:t>
            </a:r>
            <a:r>
              <a:rPr lang="en-US" sz="2800" dirty="0" smtClean="0"/>
              <a:t> plexus) which is parasympathetic nerve plexus is found       between the circular and longitudinal muscle layers of the muscular coat to control the activity of muscles fibers, there is thickening of the </a:t>
            </a:r>
            <a:r>
              <a:rPr lang="en-US" sz="2800" b="1" dirty="0" smtClean="0"/>
              <a:t>inner circular</a:t>
            </a:r>
            <a:r>
              <a:rPr lang="en-US" sz="2800" dirty="0" smtClean="0"/>
              <a:t> muscular layer at the cardio-esophageal junction forming the (gastro-esophageal sphincter) which prevents the content of the stomach to reflex into the esophagus, at this junction  there is an abrupt transition of squamous epithelium of the esophagus to columnar epithelium of the stomach.</a:t>
            </a:r>
            <a:endParaRPr lang="en-US" sz="28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31</a:t>
            </a:fld>
            <a:endParaRPr lang="ar-IQ">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959269"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9699" name="Rectangle 3"/>
          <p:cNvSpPr>
            <a:spLocks noChangeArrowheads="1"/>
          </p:cNvSpPr>
          <p:nvPr/>
        </p:nvSpPr>
        <p:spPr bwMode="auto">
          <a:xfrm>
            <a:off x="179513" y="805371"/>
            <a:ext cx="878497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rtl="0"/>
            <a:r>
              <a:rPr lang="en-US" sz="3600" b="1" u="sng" dirty="0" smtClean="0"/>
              <a:t>4. Fibrosa</a:t>
            </a:r>
            <a:r>
              <a:rPr lang="en-US" sz="3600" b="1" dirty="0" smtClean="0"/>
              <a:t>:</a:t>
            </a:r>
            <a:r>
              <a:rPr lang="en-US" sz="3600" dirty="0" smtClean="0"/>
              <a:t> loose connective tissue with large blood vessels &amp; adipose tissue support the esophagus. </a:t>
            </a:r>
          </a:p>
          <a:p>
            <a:pPr algn="l" rtl="0"/>
            <a:r>
              <a:rPr lang="en-US" sz="3600" dirty="0" smtClean="0"/>
              <a:t>***The lower esophagus characterized by the presence of esophageal cardiac glands in the region of lamina propria in addition to the esophageal glands in the region of submucosa which present in the upper and lower esophagus.</a:t>
            </a:r>
            <a:endParaRPr lang="en-US" sz="36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32</a:t>
            </a:fld>
            <a:endParaRPr lang="ar-IQ">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959269"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26" name="Picture 2" descr="3"/>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33</a:t>
            </a:fld>
            <a:endParaRPr lang="ar-IQ">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
          <p:cNvPicPr>
            <a:picLocks noChangeAspect="1" noChangeArrowheads="1"/>
          </p:cNvPicPr>
          <p:nvPr/>
        </p:nvPicPr>
        <p:blipFill>
          <a:blip r:embed="rId2" cstate="print"/>
          <a:srcRect/>
          <a:stretch>
            <a:fillRect/>
          </a:stretch>
        </p:blipFill>
        <p:spPr bwMode="auto">
          <a:xfrm>
            <a:off x="0" y="0"/>
            <a:ext cx="9146701"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34</a:t>
            </a:fld>
            <a:endParaRPr lang="ar-IQ">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959269"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9699" name="Rectangle 3"/>
          <p:cNvSpPr>
            <a:spLocks noChangeArrowheads="1"/>
          </p:cNvSpPr>
          <p:nvPr/>
        </p:nvSpPr>
        <p:spPr bwMode="auto">
          <a:xfrm>
            <a:off x="179513" y="112875"/>
            <a:ext cx="8784976"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0"/>
            <a:r>
              <a:rPr lang="en-US" sz="5400" b="1" i="1" u="sng" dirty="0" smtClean="0"/>
              <a:t>Stomach</a:t>
            </a:r>
            <a:endParaRPr lang="en-US" sz="5400" dirty="0" smtClean="0"/>
          </a:p>
          <a:p>
            <a:pPr algn="just" rtl="0"/>
            <a:r>
              <a:rPr lang="en-US" sz="3600" dirty="0" smtClean="0"/>
              <a:t>It is a dilated portion of the digestive tract, it’s main function is to continue the digestion of CHO and to change it into semi liquid mass called chyme, also initiate the digestion of protein and lipids, it is a distensible organ end at the pyloric sphincter which prevents the reflux of it’s contents until it is converted into chime</a:t>
            </a:r>
          </a:p>
          <a:p>
            <a:pPr algn="just" rtl="0"/>
            <a:r>
              <a:rPr lang="en-US" sz="3600" i="1" dirty="0" smtClean="0"/>
              <a:t>The stomach is divided into 4 regions:</a:t>
            </a:r>
            <a:r>
              <a:rPr lang="en-US" sz="3600" dirty="0" smtClean="0"/>
              <a:t> Cardia, fundus, body and pylorus.</a:t>
            </a:r>
            <a:endParaRPr lang="en-US" sz="36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35</a:t>
            </a:fld>
            <a:endParaRPr lang="ar-IQ">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959269"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9699" name="Rectangle 3"/>
          <p:cNvSpPr>
            <a:spLocks noChangeArrowheads="1"/>
          </p:cNvSpPr>
          <p:nvPr/>
        </p:nvSpPr>
        <p:spPr bwMode="auto">
          <a:xfrm>
            <a:off x="179513" y="343716"/>
            <a:ext cx="878497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3200" b="1" i="1" u="sng" dirty="0" smtClean="0"/>
              <a:t>Histological structure: </a:t>
            </a:r>
            <a:endParaRPr lang="en-US" b="1" dirty="0" smtClean="0"/>
          </a:p>
          <a:p>
            <a:pPr lvl="0" algn="l" rtl="0"/>
            <a:r>
              <a:rPr lang="en-US" sz="3200" b="1" i="1" u="sng" dirty="0" smtClean="0"/>
              <a:t>***Mucosa</a:t>
            </a:r>
            <a:r>
              <a:rPr lang="en-US" sz="3200" u="sng" dirty="0" smtClean="0"/>
              <a:t>:  </a:t>
            </a:r>
            <a:r>
              <a:rPr lang="en-US" sz="3200" dirty="0" smtClean="0"/>
              <a:t>the gastric mucosa consists of</a:t>
            </a:r>
            <a:endParaRPr lang="en-US" dirty="0" smtClean="0"/>
          </a:p>
          <a:p>
            <a:pPr lvl="1" algn="l" rtl="0"/>
            <a:r>
              <a:rPr lang="en-US" sz="3200" dirty="0" smtClean="0"/>
              <a:t>Surface epithelium that invaginate to form the gastric pits or crypts in which open the gastric glands.</a:t>
            </a:r>
            <a:endParaRPr lang="en-US" dirty="0" smtClean="0"/>
          </a:p>
          <a:p>
            <a:pPr lvl="1" algn="l" rtl="0"/>
            <a:r>
              <a:rPr lang="en-US" sz="3200" dirty="0" smtClean="0"/>
              <a:t>Lamina propria composed of loose connective tissue containing lymphoid cells and blood vessels.</a:t>
            </a:r>
            <a:endParaRPr lang="en-US" dirty="0" smtClean="0"/>
          </a:p>
          <a:p>
            <a:pPr lvl="1" algn="l" rtl="0"/>
            <a:r>
              <a:rPr lang="en-US" sz="3200" dirty="0" smtClean="0"/>
              <a:t>Muscularis mucosa- separating the mucosa from the submucosa composed of smooth muscle fibers send bundles of fibers run between the glands  to reach the surface of the mucosa.</a:t>
            </a:r>
            <a:endParaRPr lang="en-US"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36</a:t>
            </a:fld>
            <a:endParaRPr lang="ar-IQ">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179513" y="528383"/>
            <a:ext cx="878497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3600" b="1" i="1" u="sng" dirty="0" smtClean="0"/>
              <a:t>Cardia</a:t>
            </a:r>
            <a:r>
              <a:rPr lang="en-US" sz="3600" dirty="0" smtClean="0"/>
              <a:t>:</a:t>
            </a:r>
          </a:p>
          <a:p>
            <a:pPr algn="l" rtl="0"/>
            <a:r>
              <a:rPr lang="en-US" sz="3600" dirty="0" smtClean="0"/>
              <a:t> It is a narrow band at the transition between the esophagus and the stomach and the surface epithelium composed of mucous-secreting cells with few parietal cells.</a:t>
            </a:r>
          </a:p>
          <a:p>
            <a:pPr algn="l" rtl="0"/>
            <a:r>
              <a:rPr lang="en-US" sz="3600" dirty="0" smtClean="0"/>
              <a:t>Lamina propria contains simple or branched tubular cardiac gland some of them are coiled lined by mucous cells.</a:t>
            </a:r>
          </a:p>
          <a:p>
            <a:pPr algn="l" rtl="0"/>
            <a:r>
              <a:rPr lang="en-US" sz="3600" dirty="0" smtClean="0"/>
              <a:t>Muscularis mucosa is thick and irregular send bundles of fibers toward the surface.</a:t>
            </a:r>
            <a:endParaRPr lang="en-US" sz="36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37</a:t>
            </a:fld>
            <a:endParaRPr lang="ar-IQ">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38</a:t>
            </a:fld>
            <a:endParaRPr lang="ar-IQ">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179513" y="867484"/>
            <a:ext cx="878497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4000" b="1" i="1" u="sng" dirty="0" smtClean="0"/>
              <a:t>Fundus and Body</a:t>
            </a:r>
            <a:r>
              <a:rPr lang="en-US" sz="4000" dirty="0" smtClean="0"/>
              <a:t>: </a:t>
            </a:r>
          </a:p>
          <a:p>
            <a:pPr algn="l"/>
            <a:r>
              <a:rPr lang="en-US" sz="4000" dirty="0" smtClean="0"/>
              <a:t>Surface epithelium is thrown into short gastric pits; the lamina propria is filled with long straight tubular gastric glands some of them open at the bottom of the gastric pits.</a:t>
            </a:r>
            <a:endParaRPr lang="en-US" sz="40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39</a:t>
            </a:fld>
            <a:endParaRPr lang="ar-IQ">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15_01"/>
          <p:cNvPicPr>
            <a:picLocks noChangeAspect="1" noChangeArrowheads="1"/>
          </p:cNvPicPr>
          <p:nvPr/>
        </p:nvPicPr>
        <p:blipFill>
          <a:blip r:embed="rId2" cstate="print"/>
          <a:srcRect/>
          <a:stretch>
            <a:fillRect/>
          </a:stretch>
        </p:blipFill>
        <p:spPr bwMode="auto">
          <a:xfrm>
            <a:off x="179512" y="112507"/>
            <a:ext cx="8856984" cy="6628861"/>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pPr/>
              <a:t>4</a:t>
            </a:fld>
            <a:endParaRPr lang="ar-IQ"/>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اا"/>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pPr/>
              <a:t>40</a:t>
            </a:fld>
            <a:endParaRPr lang="ar-IQ"/>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179513" y="158443"/>
            <a:ext cx="878497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3600" b="1" i="1" u="sng" dirty="0" smtClean="0"/>
              <a:t>Types of cells in the gastric mucosa:</a:t>
            </a:r>
            <a:endParaRPr lang="en-US" sz="3600" b="1" dirty="0" smtClean="0"/>
          </a:p>
          <a:p>
            <a:pPr lvl="0" algn="l" rtl="0"/>
            <a:r>
              <a:rPr lang="en-US" sz="3000" b="1" dirty="0" smtClean="0"/>
              <a:t>1. Stem cells:-</a:t>
            </a:r>
            <a:endParaRPr lang="en-US" sz="3000" dirty="0" smtClean="0"/>
          </a:p>
          <a:p>
            <a:pPr algn="l" rtl="0"/>
            <a:r>
              <a:rPr lang="en-US" sz="3000" dirty="0" smtClean="0"/>
              <a:t>Are columnar cells with basal nuclei, having high rate of mitosis, they are able to replace all types of epithelial cells of gastric mucosa. </a:t>
            </a:r>
          </a:p>
          <a:p>
            <a:pPr lvl="0" algn="l" rtl="0"/>
            <a:r>
              <a:rPr lang="en-US" sz="3000" b="1" dirty="0" smtClean="0"/>
              <a:t>2. Surface mucous cells:-</a:t>
            </a:r>
            <a:endParaRPr lang="en-US" sz="3000" dirty="0" smtClean="0"/>
          </a:p>
          <a:p>
            <a:pPr algn="l" rtl="0"/>
            <a:r>
              <a:rPr lang="en-US" sz="3000" dirty="0" smtClean="0"/>
              <a:t>Are tall columnar cells with basal nuclei and clear stained cytoplasm filled with mucin which is discharged in the lumen of the stomach. </a:t>
            </a:r>
          </a:p>
          <a:p>
            <a:pPr lvl="0" algn="l" rtl="0"/>
            <a:r>
              <a:rPr lang="en-US" sz="3000" b="1" dirty="0" smtClean="0"/>
              <a:t>3. Mucous neck cells:-</a:t>
            </a:r>
            <a:endParaRPr lang="en-US" sz="3000" dirty="0" smtClean="0"/>
          </a:p>
          <a:p>
            <a:pPr algn="l" rtl="0"/>
            <a:r>
              <a:rPr lang="en-US" sz="3000" dirty="0" smtClean="0"/>
              <a:t>Lie in the neck of the gastric gland they are irregular in shape with basal nuclei and granular cytoplasm.</a:t>
            </a:r>
          </a:p>
          <a:p>
            <a:pPr algn="l" rtl="0"/>
            <a:r>
              <a:rPr lang="en-US" sz="3000" dirty="0" smtClean="0"/>
              <a:t> </a:t>
            </a:r>
            <a:endParaRPr lang="en-US" sz="30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41</a:t>
            </a:fld>
            <a:endParaRPr lang="ar-IQ">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179513" y="116051"/>
            <a:ext cx="878497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rtl="0"/>
            <a:r>
              <a:rPr lang="en-US" sz="2800" b="1" dirty="0" smtClean="0"/>
              <a:t>4. Oxyntic (parietal )cells:-</a:t>
            </a:r>
            <a:r>
              <a:rPr lang="en-US" sz="2800" dirty="0" smtClean="0"/>
              <a:t> Present in the upper part of the gastric gland characterized by:-</a:t>
            </a:r>
          </a:p>
          <a:p>
            <a:pPr algn="l" rtl="0"/>
            <a:r>
              <a:rPr lang="en-US" sz="2800" dirty="0" smtClean="0"/>
              <a:t>Pyramidal cells with central spherical nuclei and eosinophilic cytoplasm.</a:t>
            </a:r>
          </a:p>
          <a:p>
            <a:pPr lvl="0" algn="l" rtl="0"/>
            <a:r>
              <a:rPr lang="en-US" sz="2800" dirty="0" smtClean="0"/>
              <a:t>5. </a:t>
            </a:r>
            <a:r>
              <a:rPr lang="en-US" sz="2800" b="1" dirty="0" smtClean="0"/>
              <a:t>Chief ( peptic) cells or enzyme- producing) cells:</a:t>
            </a:r>
            <a:endParaRPr lang="en-US" sz="2800" dirty="0" smtClean="0"/>
          </a:p>
          <a:p>
            <a:pPr lvl="0" algn="l" rtl="0"/>
            <a:r>
              <a:rPr lang="en-US" sz="2800" dirty="0" smtClean="0"/>
              <a:t>Present in the lower part of the gastric gland, they have large basal nuclei and RER, the cytoplasm is filled with zymogene granules which contains the in active enzyme pepsinogen which is discharged into the gastric lumen where it is converted by the gastric acid into the active enzyme pepsin.</a:t>
            </a:r>
            <a:r>
              <a:rPr lang="en-US" sz="2800" b="1" dirty="0" smtClean="0"/>
              <a:t> </a:t>
            </a:r>
          </a:p>
          <a:p>
            <a:pPr lvl="0" algn="l" rtl="0"/>
            <a:r>
              <a:rPr lang="en-US" sz="2800" b="1" dirty="0" smtClean="0"/>
              <a:t>6. Enteroendocrine cells:-</a:t>
            </a:r>
            <a:endParaRPr lang="en-US" sz="2800" dirty="0" smtClean="0"/>
          </a:p>
          <a:p>
            <a:pPr algn="l" rtl="0"/>
            <a:r>
              <a:rPr lang="en-US" sz="2800" dirty="0" smtClean="0"/>
              <a:t> Are small rounded cells located on the epithelial basement membrane, they have central dark nucleus with a rim of clear cytoplasm.</a:t>
            </a: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42</a:t>
            </a:fld>
            <a:endParaRPr lang="ar-IQ">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395536" y="854716"/>
            <a:ext cx="856895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3600" b="1" i="1" u="sng" dirty="0" smtClean="0"/>
              <a:t>Pylorus:- </a:t>
            </a:r>
            <a:endParaRPr lang="en-US" sz="3600" dirty="0" smtClean="0"/>
          </a:p>
          <a:p>
            <a:pPr algn="l" rtl="0"/>
            <a:r>
              <a:rPr lang="en-US" sz="3600" dirty="0" smtClean="0"/>
              <a:t>This region shows deep gastric pits into which open tubular mucous glands extending down to the </a:t>
            </a:r>
            <a:r>
              <a:rPr lang="en-US" sz="3600" dirty="0" err="1" smtClean="0"/>
              <a:t>muscularis</a:t>
            </a:r>
            <a:r>
              <a:rPr lang="en-US" sz="3600" dirty="0" smtClean="0"/>
              <a:t> mucosa similar to the cardiac glands. These glands are lined by mucous cells and scattered parietal cells particularly close to the pyloric sphincter, the glands secrete mucin and enzyme lysozyme.</a:t>
            </a:r>
            <a:endParaRPr lang="en-US" sz="36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43</a:t>
            </a:fld>
            <a:endParaRPr lang="ar-IQ">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t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44</a:t>
            </a:fld>
            <a:endParaRPr lang="ar-IQ">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395536" y="364080"/>
            <a:ext cx="8568952"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rtl="0"/>
            <a:r>
              <a:rPr lang="en-US" sz="2800" b="1" i="1" u="sng" dirty="0" smtClean="0"/>
              <a:t>***Submucosa of the stomach:-</a:t>
            </a:r>
            <a:endParaRPr lang="en-US" sz="2800" b="1" u="sng" dirty="0" smtClean="0"/>
          </a:p>
          <a:p>
            <a:pPr algn="l" rtl="0"/>
            <a:r>
              <a:rPr lang="en-US" sz="2800" dirty="0" smtClean="0"/>
              <a:t>Composed of dense connective tissue, blood vessels and lymphatic vessels with scattered lymphocytes, macrophages and mast cells in addition to </a:t>
            </a:r>
            <a:r>
              <a:rPr lang="en-US" sz="2800" dirty="0" err="1" smtClean="0"/>
              <a:t>Meissner’s</a:t>
            </a:r>
            <a:r>
              <a:rPr lang="en-US" sz="2800" dirty="0" smtClean="0"/>
              <a:t> plexus.</a:t>
            </a:r>
          </a:p>
          <a:p>
            <a:pPr lvl="0" algn="l" rtl="0"/>
            <a:r>
              <a:rPr lang="en-US" sz="2800" b="1" i="1" u="sng" dirty="0" smtClean="0"/>
              <a:t>***Muscular coat:- </a:t>
            </a:r>
            <a:r>
              <a:rPr lang="en-US" sz="2800" dirty="0" smtClean="0"/>
              <a:t>Consists of 3 layers:</a:t>
            </a:r>
          </a:p>
          <a:p>
            <a:pPr lvl="0" algn="l" rtl="0"/>
            <a:r>
              <a:rPr lang="en-US" sz="2800" dirty="0" smtClean="0"/>
              <a:t>Internal oblique, middle circular and outer longitudinal, it differ from other parts of digestive tract by the presence of inner oblique muscle and this help the stomach to mix the foods with the secretions of gastric mucosa. At the pylorus the middle circular muscle is greatly thickened to form the pyloric sphincter.</a:t>
            </a:r>
          </a:p>
          <a:p>
            <a:pPr lvl="0" algn="l" rtl="0"/>
            <a:r>
              <a:rPr lang="en-US" sz="3200" b="1" i="1" u="sng" dirty="0" smtClean="0"/>
              <a:t>*** Serosa:-  </a:t>
            </a:r>
            <a:r>
              <a:rPr lang="en-US" sz="2800" dirty="0" smtClean="0"/>
              <a:t>Thin and covered by mesothelium containing blood vessels and adipose cells. </a:t>
            </a: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45</a:t>
            </a:fld>
            <a:endParaRPr lang="ar-IQ">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15_10"/>
          <p:cNvPicPr>
            <a:picLocks noChangeAspect="1" noChangeArrowheads="1"/>
          </p:cNvPicPr>
          <p:nvPr/>
        </p:nvPicPr>
        <p:blipFill>
          <a:blip r:embed="rId2" cstate="print"/>
          <a:srcRect/>
          <a:stretch>
            <a:fillRect/>
          </a:stretch>
        </p:blipFill>
        <p:spPr bwMode="auto">
          <a:xfrm>
            <a:off x="0" y="-1"/>
            <a:ext cx="9144000" cy="6858001"/>
          </a:xfrm>
          <a:prstGeom prst="rect">
            <a:avLst/>
          </a:prstGeom>
          <a:noFill/>
          <a:ln w="9525">
            <a:noFill/>
            <a:miter lim="800000"/>
            <a:headEnd/>
            <a:tailEnd/>
          </a:ln>
        </p:spPr>
      </p:pic>
      <p:sp>
        <p:nvSpPr>
          <p:cNvPr id="5" name="Rectangle 4"/>
          <p:cNvSpPr/>
          <p:nvPr/>
        </p:nvSpPr>
        <p:spPr>
          <a:xfrm>
            <a:off x="235521" y="2348880"/>
            <a:ext cx="2032223" cy="707886"/>
          </a:xfrm>
          <a:prstGeom prst="rect">
            <a:avLst/>
          </a:prstGeom>
        </p:spPr>
        <p:txBody>
          <a:bodyPr wrap="none">
            <a:spAutoFit/>
          </a:bodyPr>
          <a:lstStyle/>
          <a:p>
            <a:r>
              <a:rPr lang="en-US" sz="4000" b="1" i="1" u="sng" dirty="0" smtClean="0"/>
              <a:t>Stomach</a:t>
            </a:r>
            <a:endParaRPr lang="ar-IQ" sz="4000" b="1"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46</a:t>
            </a:fld>
            <a:endParaRPr lang="ar-IQ">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5736" y="2132856"/>
            <a:ext cx="7854696" cy="2016224"/>
          </a:xfrm>
        </p:spPr>
        <p:txBody>
          <a:bodyPr>
            <a:normAutofit fontScale="47500" lnSpcReduction="20000"/>
          </a:bodyPr>
          <a:lstStyle/>
          <a:p>
            <a:pPr algn="ctr"/>
            <a:r>
              <a:rPr lang="en-US" sz="18000" b="1" dirty="0" smtClean="0">
                <a:solidFill>
                  <a:schemeClr val="tx1"/>
                </a:solidFill>
              </a:rPr>
              <a:t>Histology</a:t>
            </a:r>
          </a:p>
          <a:p>
            <a:pPr algn="ctr"/>
            <a:r>
              <a:rPr lang="ar-IQ" sz="8700" b="1" dirty="0" smtClean="0">
                <a:solidFill>
                  <a:schemeClr val="tx1"/>
                </a:solidFill>
              </a:rPr>
              <a:t>  </a:t>
            </a:r>
            <a:r>
              <a:rPr lang="en-US" sz="8700" b="1" dirty="0" smtClean="0">
                <a:solidFill>
                  <a:schemeClr val="tx1"/>
                </a:solidFill>
              </a:rPr>
              <a:t> Lecture 3</a:t>
            </a:r>
            <a:endParaRPr lang="ar-IQ" sz="8700" b="1" dirty="0">
              <a:solidFill>
                <a:schemeClr val="tx1"/>
              </a:solidFill>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47</a:t>
            </a:fld>
            <a:endParaRPr lang="ar-IQ">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395536" y="333304"/>
            <a:ext cx="856895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4000" b="1" i="1" u="sng" dirty="0" smtClean="0"/>
              <a:t>Small intestine</a:t>
            </a:r>
            <a:endParaRPr lang="en-US" sz="4000" dirty="0" smtClean="0"/>
          </a:p>
          <a:p>
            <a:pPr algn="l" rtl="0"/>
            <a:r>
              <a:rPr lang="en-US" sz="4000" dirty="0" smtClean="0"/>
              <a:t>It is the site of terminal food digestion and nutrient absorption, the small intestine is the main site for the absorption of amino acids, sugars and fats and also it is the site for the secretion of enzymes to complete the digestive process, it is about 6 meters in length and divided into 3 segments, duodenum, jejunum and ileum.</a:t>
            </a:r>
            <a:endParaRPr lang="en-US" sz="40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48</a:t>
            </a:fld>
            <a:endParaRPr lang="ar-IQ">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395536" y="148639"/>
            <a:ext cx="8568952"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4000" b="1" i="1" u="sng" dirty="0" smtClean="0"/>
              <a:t>Histological structure: </a:t>
            </a:r>
            <a:endParaRPr lang="en-US" sz="4000" b="1" dirty="0" smtClean="0"/>
          </a:p>
          <a:p>
            <a:pPr lvl="0" algn="l" rtl="0"/>
            <a:r>
              <a:rPr lang="en-US" sz="3200" b="1" u="sng" dirty="0" smtClean="0"/>
              <a:t>A- Mucosa:</a:t>
            </a:r>
            <a:r>
              <a:rPr lang="en-US" sz="3200" u="sng" dirty="0" smtClean="0"/>
              <a:t>- </a:t>
            </a:r>
            <a:r>
              <a:rPr lang="en-US" sz="3200" dirty="0" smtClean="0"/>
              <a:t>the small intestine shows structural modification to increase it’s surface area for absorption, so the lining mucosa and submucosa are thrown into numbers of folds or plicae which are most prominent in the jejunum and the surface of plicae arranged into intestinal villi which are long outgrowths of the mucosa consists of epithelium and lamina propria projecting into the lumen of the small intestine, tubular glands or crypts called glands of lieberkuhn extends down from the base of the villi to the </a:t>
            </a:r>
            <a:r>
              <a:rPr lang="en-US" sz="3200" dirty="0" err="1" smtClean="0"/>
              <a:t>muscularis</a:t>
            </a:r>
            <a:r>
              <a:rPr lang="en-US" sz="3200" dirty="0" smtClean="0"/>
              <a:t> mucosa.</a:t>
            </a:r>
            <a:endParaRPr lang="en-US" sz="32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49</a:t>
            </a:fld>
            <a:endParaRPr lang="ar-IQ">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0"/>
            <a:ext cx="8640960" cy="6669360"/>
          </a:xfrm>
        </p:spPr>
        <p:txBody>
          <a:bodyPr>
            <a:noAutofit/>
          </a:bodyPr>
          <a:lstStyle/>
          <a:p>
            <a:pPr lvl="0" algn="l" rtl="0"/>
            <a:r>
              <a:rPr lang="en-US" sz="2400" b="1" i="1" u="sng" dirty="0" smtClean="0">
                <a:solidFill>
                  <a:schemeClr val="tx1"/>
                </a:solidFill>
              </a:rPr>
              <a:t>Digestive tract include:-</a:t>
            </a:r>
            <a:endParaRPr lang="en-US" sz="2400" b="1" u="sng" dirty="0" smtClean="0">
              <a:solidFill>
                <a:schemeClr val="tx1"/>
              </a:solidFill>
            </a:endParaRPr>
          </a:p>
          <a:p>
            <a:pPr lvl="1" algn="l" rtl="0"/>
            <a:r>
              <a:rPr lang="en-US" dirty="0" smtClean="0">
                <a:solidFill>
                  <a:schemeClr val="tx1"/>
                </a:solidFill>
              </a:rPr>
              <a:t>Mouth - pharynx- oesophagus – stomach - small intestine (duodenum, jejunum and ileum) - large intestine (caecum, appendix, colon and rectum).</a:t>
            </a:r>
          </a:p>
          <a:p>
            <a:pPr lvl="1" algn="l" rtl="0"/>
            <a:r>
              <a:rPr lang="en-US" dirty="0" smtClean="0">
                <a:solidFill>
                  <a:schemeClr val="tx1"/>
                </a:solidFill>
              </a:rPr>
              <a:t>Glandular organs included in the process of digestion are:  Salivary glands, Liver , pancreas and gall bladder.</a:t>
            </a:r>
          </a:p>
          <a:p>
            <a:pPr algn="l" rtl="0"/>
            <a:r>
              <a:rPr lang="en-US" sz="2400" b="1" dirty="0" smtClean="0">
                <a:solidFill>
                  <a:schemeClr val="tx1"/>
                </a:solidFill>
              </a:rPr>
              <a:t> </a:t>
            </a:r>
            <a:r>
              <a:rPr lang="en-US" sz="2400" b="1" i="1" u="sng" dirty="0" smtClean="0">
                <a:solidFill>
                  <a:schemeClr val="tx1"/>
                </a:solidFill>
              </a:rPr>
              <a:t>Mouth:</a:t>
            </a:r>
            <a:endParaRPr lang="en-US" sz="2400" b="1" dirty="0" smtClean="0">
              <a:solidFill>
                <a:schemeClr val="tx1"/>
              </a:solidFill>
            </a:endParaRPr>
          </a:p>
          <a:p>
            <a:pPr algn="l" rtl="0"/>
            <a:r>
              <a:rPr lang="en-US" sz="2400" dirty="0" smtClean="0">
                <a:solidFill>
                  <a:schemeClr val="tx1"/>
                </a:solidFill>
              </a:rPr>
              <a:t>It extends from the lips to the pharyngeal isthmus, it is divided into:</a:t>
            </a:r>
          </a:p>
          <a:p>
            <a:pPr marL="457200" lvl="0" indent="-457200" algn="l" rtl="0">
              <a:buFont typeface="Arial" pitchFamily="34" charset="0"/>
              <a:buChar char="•"/>
            </a:pPr>
            <a:r>
              <a:rPr lang="en-US" sz="2400" dirty="0" smtClean="0">
                <a:solidFill>
                  <a:schemeClr val="tx1"/>
                </a:solidFill>
              </a:rPr>
              <a:t>Vestibule: lies between the lips and cheeks externally and gum and teeth internally.</a:t>
            </a:r>
          </a:p>
          <a:p>
            <a:pPr marL="457200" lvl="0" indent="-457200" algn="l" rtl="0">
              <a:buFont typeface="Arial" pitchFamily="34" charset="0"/>
              <a:buChar char="•"/>
            </a:pPr>
            <a:r>
              <a:rPr lang="en-US" sz="2400" dirty="0" smtClean="0">
                <a:solidFill>
                  <a:schemeClr val="tx1"/>
                </a:solidFill>
              </a:rPr>
              <a:t>Oral cavity lies between gum and teeth and pharyngeal isthmus.</a:t>
            </a:r>
          </a:p>
          <a:p>
            <a:pPr marL="457200" indent="-457200" algn="l" rtl="0"/>
            <a:r>
              <a:rPr lang="en-US" sz="2400" dirty="0" smtClean="0">
                <a:solidFill>
                  <a:schemeClr val="tx1"/>
                </a:solidFill>
              </a:rPr>
              <a:t>The mouth is lined by stratified squamous non keratinized epithelium. The underlying connective tissue consists of collagen and elastic fibers with small glands which secrete both serous and mucous fluids.</a:t>
            </a:r>
          </a:p>
          <a:p>
            <a:pPr algn="l" rtl="0"/>
            <a:endParaRPr lang="en-US" sz="2400" dirty="0" smtClean="0">
              <a:solidFill>
                <a:schemeClr val="tx1"/>
              </a:solidFill>
            </a:endParaRPr>
          </a:p>
          <a:p>
            <a:pPr algn="l"/>
            <a:endParaRPr lang="ar-IQ" sz="2400" b="1" dirty="0">
              <a:solidFill>
                <a:schemeClr val="tx1"/>
              </a:solidFill>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pPr/>
              <a:t>5</a:t>
            </a:fld>
            <a:endParaRPr lang="ar-IQ"/>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179512" y="196950"/>
            <a:ext cx="878497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3" algn="l" rtl="0"/>
            <a:r>
              <a:rPr lang="en-US" sz="3200" b="1" dirty="0" smtClean="0"/>
              <a:t>###The Epithelium </a:t>
            </a:r>
            <a:r>
              <a:rPr lang="en-US" sz="3200" dirty="0" smtClean="0"/>
              <a:t>of the villi is continuous with that of intestinal glands and consists of 5 types of cells:-</a:t>
            </a:r>
          </a:p>
          <a:p>
            <a:pPr lvl="0" algn="l" rtl="0"/>
            <a:r>
              <a:rPr lang="en-US" sz="2600" i="1" u="sng" dirty="0" smtClean="0"/>
              <a:t>1. Enterocytes ( absorptive cells) :-</a:t>
            </a:r>
            <a:endParaRPr lang="en-US" sz="2600" dirty="0" smtClean="0"/>
          </a:p>
          <a:p>
            <a:pPr algn="l" rtl="0"/>
            <a:r>
              <a:rPr lang="en-US" sz="2600" dirty="0" smtClean="0"/>
              <a:t>Tall columnar cells with rounded basal nuclei, the apex of the cells shows brush border consists of about 3000 microvilli which act to increase the surface area of absorption and secretion of some digestive enzymes, the cytoplasm contains mitochondria, Golgi apparatus, Lysosomes and ribosoms.</a:t>
            </a:r>
          </a:p>
          <a:p>
            <a:pPr lvl="0" algn="l" rtl="0"/>
            <a:r>
              <a:rPr lang="en-US" sz="2600" i="1" u="sng" dirty="0" smtClean="0"/>
              <a:t>2. Goblet cells:-</a:t>
            </a:r>
            <a:endParaRPr lang="en-US" sz="2600" dirty="0" smtClean="0"/>
          </a:p>
          <a:p>
            <a:pPr algn="l" rtl="0"/>
            <a:r>
              <a:rPr lang="en-US" sz="2600" dirty="0" smtClean="0"/>
              <a:t> Lie between the absorptive cells and increase in number in the jejunum and ileum and most numerous in the terminal ileum. The cytoplasm is fully expanded with mucin granules, it’s mucous secretion is important to protect and lubricate lining epithelium of the intestine.</a:t>
            </a:r>
            <a:endParaRPr lang="en-US" sz="26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50</a:t>
            </a:fld>
            <a:endParaRPr lang="ar-IQ">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395536" y="210203"/>
            <a:ext cx="8568952"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rtl="0"/>
            <a:r>
              <a:rPr lang="en-US" sz="3200" i="1" u="sng" dirty="0" smtClean="0"/>
              <a:t>3. Paneth cells</a:t>
            </a:r>
            <a:r>
              <a:rPr lang="en-US" sz="3200" dirty="0" smtClean="0"/>
              <a:t> :-</a:t>
            </a:r>
            <a:endParaRPr lang="en-US" dirty="0" smtClean="0"/>
          </a:p>
          <a:p>
            <a:pPr algn="l" rtl="0"/>
            <a:r>
              <a:rPr lang="en-US" sz="3200" dirty="0" smtClean="0"/>
              <a:t>have basal nuclei and prominent large eosinophilic granules in their apical cytoplasm, these granules secrete lysozyme which protects against infection.</a:t>
            </a:r>
            <a:endParaRPr lang="en-US" dirty="0" smtClean="0"/>
          </a:p>
          <a:p>
            <a:pPr lvl="0" algn="l" rtl="0"/>
            <a:r>
              <a:rPr lang="en-US" sz="3200" i="1" u="sng" dirty="0" smtClean="0"/>
              <a:t>4. Enteroendocrine cells</a:t>
            </a:r>
            <a:r>
              <a:rPr lang="en-US" sz="3200" dirty="0" smtClean="0"/>
              <a:t>:-</a:t>
            </a:r>
            <a:endParaRPr lang="en-US" dirty="0" smtClean="0"/>
          </a:p>
          <a:p>
            <a:pPr algn="l" rtl="0"/>
            <a:r>
              <a:rPr lang="en-US" sz="3200" dirty="0" smtClean="0"/>
              <a:t> mainly lie in the lower third of the crypts, triangular in shape with broad base which in contact with the basement membrane and spherical nuclei with pale staining cytoplasm.</a:t>
            </a:r>
            <a:endParaRPr lang="en-US" dirty="0" smtClean="0"/>
          </a:p>
          <a:p>
            <a:pPr lvl="0" algn="l" rtl="0"/>
            <a:r>
              <a:rPr lang="en-US" sz="3200" i="1" u="sng" dirty="0" smtClean="0"/>
              <a:t>5. Stem cells:-</a:t>
            </a:r>
            <a:r>
              <a:rPr lang="en-US" sz="3200" dirty="0" smtClean="0"/>
              <a:t> </a:t>
            </a:r>
            <a:endParaRPr lang="en-US" dirty="0" smtClean="0"/>
          </a:p>
          <a:p>
            <a:pPr algn="l" rtl="0"/>
            <a:r>
              <a:rPr lang="en-US" sz="3200" dirty="0" smtClean="0"/>
              <a:t>they multiply to replace other type of cells mostly mucous and enterocytes which shows rapid turn over.</a:t>
            </a:r>
            <a:endParaRPr lang="en-US"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51</a:t>
            </a:fld>
            <a:endParaRPr lang="ar-IQ">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ttt"/>
          <p:cNvPicPr>
            <a:picLocks noChangeAspect="1" noChangeArrowheads="1"/>
          </p:cNvPicPr>
          <p:nvPr/>
        </p:nvPicPr>
        <p:blipFill>
          <a:blip r:embed="rId2" cstate="print"/>
          <a:srcRect/>
          <a:stretch>
            <a:fillRect/>
          </a:stretch>
        </p:blipFill>
        <p:spPr bwMode="auto">
          <a:xfrm>
            <a:off x="-36512" y="0"/>
            <a:ext cx="9169766" cy="6885385"/>
          </a:xfrm>
          <a:prstGeom prst="rect">
            <a:avLst/>
          </a:prstGeom>
          <a:noFill/>
          <a:ln w="9525">
            <a:noFill/>
            <a:miter lim="800000"/>
            <a:headEnd/>
            <a:tailEnd/>
          </a:ln>
        </p:spPr>
      </p:pic>
      <p:sp>
        <p:nvSpPr>
          <p:cNvPr id="5" name="Rectangle 4"/>
          <p:cNvSpPr/>
          <p:nvPr/>
        </p:nvSpPr>
        <p:spPr>
          <a:xfrm>
            <a:off x="3145869" y="5589240"/>
            <a:ext cx="3226331" cy="830997"/>
          </a:xfrm>
          <a:prstGeom prst="rect">
            <a:avLst/>
          </a:prstGeom>
        </p:spPr>
        <p:txBody>
          <a:bodyPr wrap="none">
            <a:spAutoFit/>
          </a:bodyPr>
          <a:lstStyle/>
          <a:p>
            <a:r>
              <a:rPr lang="en-US" sz="4800" b="1" i="1" u="sng" dirty="0" smtClean="0"/>
              <a:t>Paneth cells</a:t>
            </a:r>
            <a:endParaRPr lang="ar-IQ" sz="4800" b="1"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52</a:t>
            </a:fld>
            <a:endParaRPr lang="ar-IQ">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395536" y="702649"/>
            <a:ext cx="856895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lgn="l" rtl="0"/>
            <a:r>
              <a:rPr lang="en-US" sz="3200" b="1" dirty="0" smtClean="0"/>
              <a:t>###Lamina propria:- </a:t>
            </a:r>
            <a:endParaRPr lang="en-US" b="1" dirty="0" smtClean="0"/>
          </a:p>
          <a:p>
            <a:pPr algn="l" rtl="0"/>
            <a:r>
              <a:rPr lang="en-US" sz="3200" dirty="0" smtClean="0"/>
              <a:t>Consist of loose connective tissues, blood vessels and lymphatic vessels with some smooth muscle fibers which are responsible for the movement of villi during absorption, the lamina propria penetrates the core of the villi taking the blood vessels and lymphatic which are prominent in the villi, central lymphatic (lacteal) running vertically in the center of the core of the villus, lamina propria also contains lymphocytes, plasma cells, eosinophils and macrophages. </a:t>
            </a:r>
            <a:endParaRPr lang="en-US"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53</a:t>
            </a:fld>
            <a:endParaRPr lang="ar-IQ">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395536" y="266207"/>
            <a:ext cx="8568952"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2" algn="l" rtl="0"/>
            <a:r>
              <a:rPr lang="en-US" sz="3000" b="1" u="sng" dirty="0" smtClean="0"/>
              <a:t>B- Submucosa:</a:t>
            </a:r>
            <a:endParaRPr lang="en-US" sz="3000" u="sng" dirty="0" smtClean="0"/>
          </a:p>
          <a:p>
            <a:pPr algn="l" rtl="0"/>
            <a:r>
              <a:rPr lang="en-US" sz="3000" dirty="0" smtClean="0"/>
              <a:t> loose connective tissue containing blood vessels, lymphatic and nerve plexus, in the duodenum it contains clusters of mucous secreting glands called Brunner’s glands with short ducts open into the bases of the intestinal crypts, their function they act to protect the duodenum mucous membrane against the effect of gastric acid, also bring it’s PH to the level at which pancreatic enzymes are most effective.</a:t>
            </a:r>
          </a:p>
          <a:p>
            <a:pPr marL="0" lvl="2" algn="l" rtl="0"/>
            <a:r>
              <a:rPr lang="en-US" sz="3000" b="1" u="sng" dirty="0" smtClean="0"/>
              <a:t>C- Muscular coat of the small intestine</a:t>
            </a:r>
            <a:r>
              <a:rPr lang="en-US" sz="3000" u="sng" dirty="0" smtClean="0"/>
              <a:t>:- </a:t>
            </a:r>
            <a:r>
              <a:rPr lang="en-US" sz="3000" dirty="0" smtClean="0"/>
              <a:t>consist of inner circular and outer longitudinal.</a:t>
            </a:r>
          </a:p>
          <a:p>
            <a:pPr marL="0" lvl="2" algn="l" rtl="0"/>
            <a:r>
              <a:rPr lang="en-US" sz="3000" b="1" u="sng" dirty="0" smtClean="0"/>
              <a:t>D- Serosa:</a:t>
            </a:r>
            <a:r>
              <a:rPr lang="en-US" sz="3000" u="sng" dirty="0" smtClean="0"/>
              <a:t>- </a:t>
            </a:r>
            <a:r>
              <a:rPr lang="en-US" sz="3000" dirty="0" smtClean="0"/>
              <a:t>(adventitia and mesothelium) contains blood vessels and adipose tissue.</a:t>
            </a:r>
            <a:endParaRPr lang="en-US" sz="30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54</a:t>
            </a:fld>
            <a:endParaRPr lang="ar-IQ">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395536" y="147410"/>
            <a:ext cx="8568952"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3200" b="1" i="1" u="sng" dirty="0" smtClean="0"/>
              <a:t>Regional specialization of small intestine:-</a:t>
            </a:r>
            <a:endParaRPr lang="en-US" sz="3200" b="1" dirty="0" smtClean="0"/>
          </a:p>
          <a:p>
            <a:pPr algn="l" rtl="0"/>
            <a:r>
              <a:rPr lang="en-US" sz="3600" b="1" i="1" u="sng" dirty="0" smtClean="0"/>
              <a:t>-Duodenum: </a:t>
            </a:r>
            <a:r>
              <a:rPr lang="en-US" sz="3600" dirty="0" smtClean="0"/>
              <a:t>entirely retroperitoneal, leaf shaped villi, Brunner’s gland in the submucosa, receive secretion from the liver and pancreas.</a:t>
            </a:r>
            <a:endParaRPr lang="en-US" sz="2000" dirty="0" smtClean="0"/>
          </a:p>
          <a:p>
            <a:pPr algn="l" rtl="0"/>
            <a:r>
              <a:rPr lang="en-US" sz="3600" b="1" i="1" u="sng" dirty="0" smtClean="0"/>
              <a:t>-Jejenum: </a:t>
            </a:r>
            <a:r>
              <a:rPr lang="en-US" sz="3600" dirty="0" smtClean="0"/>
              <a:t>is the main absorptive site, finger like villi, plicae (most prominent).</a:t>
            </a:r>
            <a:endParaRPr lang="en-US" sz="2000" dirty="0" smtClean="0"/>
          </a:p>
          <a:p>
            <a:pPr algn="l" rtl="0"/>
            <a:r>
              <a:rPr lang="en-US" sz="3600" b="1" i="1" u="sng" dirty="0" smtClean="0"/>
              <a:t>-Ileum: </a:t>
            </a:r>
            <a:r>
              <a:rPr lang="en-US" sz="3600" dirty="0" smtClean="0"/>
              <a:t>aggregation of lymphoid tissue to form large nodules called (Peyer’s patches) which may expands in the lamina propria , splits the </a:t>
            </a:r>
            <a:r>
              <a:rPr lang="en-US" sz="3600" dirty="0" err="1" smtClean="0"/>
              <a:t>muscularis</a:t>
            </a:r>
            <a:r>
              <a:rPr lang="en-US" sz="3600" dirty="0" smtClean="0"/>
              <a:t> mucosa and extend into the submucosa.</a:t>
            </a:r>
            <a:endParaRPr lang="en-US" sz="2000"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55</a:t>
            </a:fld>
            <a:endParaRPr lang="ar-IQ">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jj"/>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1027" name="Rectangle 3"/>
          <p:cNvSpPr>
            <a:spLocks noChangeArrowheads="1"/>
          </p:cNvSpPr>
          <p:nvPr/>
        </p:nvSpPr>
        <p:spPr bwMode="auto">
          <a:xfrm>
            <a:off x="8959269" y="22442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effectLst/>
              <a:latin typeface="Arial" pitchFamily="34" charset="0"/>
              <a:cs typeface="Arial" pitchFamily="34" charset="0"/>
            </a:endParaRPr>
          </a:p>
        </p:txBody>
      </p:sp>
      <p:sp>
        <p:nvSpPr>
          <p:cNvPr id="7" name="Rectangle 6"/>
          <p:cNvSpPr/>
          <p:nvPr/>
        </p:nvSpPr>
        <p:spPr>
          <a:xfrm>
            <a:off x="6804248" y="-27384"/>
            <a:ext cx="2324675" cy="584775"/>
          </a:xfrm>
          <a:prstGeom prst="rect">
            <a:avLst/>
          </a:prstGeom>
        </p:spPr>
        <p:txBody>
          <a:bodyPr wrap="none">
            <a:spAutoFit/>
          </a:bodyPr>
          <a:lstStyle/>
          <a:p>
            <a:pPr lvl="0" algn="ctr" rtl="0" fontAlgn="base">
              <a:spcBef>
                <a:spcPct val="0"/>
              </a:spcBef>
              <a:spcAft>
                <a:spcPct val="0"/>
              </a:spcAft>
              <a:tabLst>
                <a:tab pos="685800" algn="l"/>
              </a:tabLst>
            </a:pPr>
            <a:r>
              <a:rPr lang="en-US" sz="3200" b="1" i="1" u="sng" dirty="0" smtClean="0">
                <a:latin typeface="Arial" pitchFamily="34" charset="0"/>
                <a:ea typeface="Times New Roman" pitchFamily="18" charset="0"/>
                <a:cs typeface="Traditional Arabic" pitchFamily="18" charset="-78"/>
              </a:rPr>
              <a:t>Doudenum</a:t>
            </a:r>
            <a:endParaRPr lang="en-US" sz="1200" dirty="0" smtClean="0">
              <a:latin typeface="Arial" pitchFamily="34" charset="0"/>
              <a:cs typeface="Arial" pitchFamily="34" charset="0"/>
            </a:endParaRPr>
          </a:p>
        </p:txBody>
      </p:sp>
      <p:sp>
        <p:nvSpPr>
          <p:cNvPr id="5" name="Rectangle 4"/>
          <p:cNvSpPr/>
          <p:nvPr/>
        </p:nvSpPr>
        <p:spPr>
          <a:xfrm>
            <a:off x="7435736" y="5003884"/>
            <a:ext cx="1528752" cy="338554"/>
          </a:xfrm>
          <a:prstGeom prst="rect">
            <a:avLst/>
          </a:prstGeom>
        </p:spPr>
        <p:txBody>
          <a:bodyPr wrap="none">
            <a:spAutoFit/>
          </a:bodyPr>
          <a:lstStyle/>
          <a:p>
            <a:r>
              <a:rPr lang="en-US" sz="1600" b="1" dirty="0" smtClean="0"/>
              <a:t>Brunner’s gland</a:t>
            </a:r>
            <a:endParaRPr lang="ar-IQ" sz="1600" b="1"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56</a:t>
            </a:fld>
            <a:endParaRPr lang="ar-IQ">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h"/>
          <p:cNvPicPr>
            <a:picLocks noChangeAspect="1" noChangeArrowheads="1"/>
          </p:cNvPicPr>
          <p:nvPr/>
        </p:nvPicPr>
        <p:blipFill>
          <a:blip r:embed="rId2" cstate="print"/>
          <a:srcRect/>
          <a:stretch>
            <a:fillRect/>
          </a:stretch>
        </p:blipFill>
        <p:spPr bwMode="auto">
          <a:xfrm>
            <a:off x="-1" y="-27384"/>
            <a:ext cx="9144001" cy="6858000"/>
          </a:xfrm>
          <a:prstGeom prst="rect">
            <a:avLst/>
          </a:prstGeom>
          <a:noFill/>
          <a:ln w="9525">
            <a:noFill/>
            <a:miter lim="800000"/>
            <a:headEnd/>
            <a:tailEnd/>
          </a:ln>
        </p:spPr>
      </p:pic>
      <p:sp>
        <p:nvSpPr>
          <p:cNvPr id="5" name="Rectangle 4"/>
          <p:cNvSpPr/>
          <p:nvPr/>
        </p:nvSpPr>
        <p:spPr>
          <a:xfrm>
            <a:off x="6155325" y="-27384"/>
            <a:ext cx="3025187" cy="584775"/>
          </a:xfrm>
          <a:prstGeom prst="rect">
            <a:avLst/>
          </a:prstGeom>
        </p:spPr>
        <p:txBody>
          <a:bodyPr wrap="none">
            <a:spAutoFit/>
          </a:bodyPr>
          <a:lstStyle/>
          <a:p>
            <a:r>
              <a:rPr lang="en-US" sz="3200" b="1" i="1" u="sng" dirty="0" smtClean="0"/>
              <a:t>Jejenum &amp; Ileum</a:t>
            </a:r>
            <a:endParaRPr lang="ar-IQ" sz="3200" b="1"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57</a:t>
            </a:fld>
            <a:endParaRPr lang="ar-IQ">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image.slidesharecdn.com/lymphoidsystem-by-yapawijeratne-100427095558-phpapp01/95/lymphoid-system-by-yapa-wijeratne-16-728.jpg?cb=1272363341"/>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6" name="Oval 5"/>
          <p:cNvSpPr/>
          <p:nvPr/>
        </p:nvSpPr>
        <p:spPr>
          <a:xfrm>
            <a:off x="1835696" y="1412776"/>
            <a:ext cx="4176464" cy="3888432"/>
          </a:xfrm>
          <a:prstGeom prst="ellipse">
            <a:avLst/>
          </a:prstGeom>
          <a:no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cxnSp>
        <p:nvCxnSpPr>
          <p:cNvPr id="8" name="Straight Arrow Connector 7"/>
          <p:cNvCxnSpPr/>
          <p:nvPr/>
        </p:nvCxnSpPr>
        <p:spPr>
          <a:xfrm flipH="1">
            <a:off x="4067944" y="620688"/>
            <a:ext cx="3528392" cy="24482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58</a:t>
            </a:fld>
            <a:endParaRPr lang="ar-IQ">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5736" y="2132856"/>
            <a:ext cx="7854696" cy="2016224"/>
          </a:xfrm>
        </p:spPr>
        <p:txBody>
          <a:bodyPr>
            <a:normAutofit fontScale="47500" lnSpcReduction="20000"/>
          </a:bodyPr>
          <a:lstStyle/>
          <a:p>
            <a:pPr algn="ctr"/>
            <a:r>
              <a:rPr lang="en-US" sz="18000" b="1" dirty="0" smtClean="0">
                <a:solidFill>
                  <a:schemeClr val="tx1"/>
                </a:solidFill>
              </a:rPr>
              <a:t>Histology</a:t>
            </a:r>
          </a:p>
          <a:p>
            <a:pPr algn="ctr"/>
            <a:r>
              <a:rPr lang="ar-IQ" sz="8700" b="1" dirty="0" smtClean="0">
                <a:solidFill>
                  <a:schemeClr val="tx1"/>
                </a:solidFill>
              </a:rPr>
              <a:t>  </a:t>
            </a:r>
            <a:r>
              <a:rPr lang="en-US" sz="8700" b="1" dirty="0" smtClean="0">
                <a:solidFill>
                  <a:schemeClr val="tx1"/>
                </a:solidFill>
              </a:rPr>
              <a:t> Lecture 4</a:t>
            </a:r>
            <a:endParaRPr lang="ar-IQ" sz="8700" b="1" dirty="0">
              <a:solidFill>
                <a:schemeClr val="tx1"/>
              </a:solidFill>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59</a:t>
            </a:fld>
            <a:endParaRPr lang="ar-IQ">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0"/>
            <a:ext cx="8640960" cy="6597352"/>
          </a:xfrm>
        </p:spPr>
        <p:txBody>
          <a:bodyPr>
            <a:noAutofit/>
          </a:bodyPr>
          <a:lstStyle/>
          <a:p>
            <a:pPr algn="l" rtl="0"/>
            <a:r>
              <a:rPr lang="en-US" sz="3600" b="1" u="sng" dirty="0" smtClean="0">
                <a:solidFill>
                  <a:schemeClr val="tx1"/>
                </a:solidFill>
              </a:rPr>
              <a:t>Lips:</a:t>
            </a:r>
          </a:p>
          <a:p>
            <a:pPr algn="l" rtl="0"/>
            <a:r>
              <a:rPr lang="en-US" sz="2400" dirty="0" smtClean="0">
                <a:solidFill>
                  <a:schemeClr val="tx1"/>
                </a:solidFill>
              </a:rPr>
              <a:t> Each lip composed of a core of skeletal muscle (orbicularis </a:t>
            </a:r>
            <a:r>
              <a:rPr lang="en-US" sz="2400" dirty="0" err="1" smtClean="0">
                <a:solidFill>
                  <a:schemeClr val="tx1"/>
                </a:solidFill>
              </a:rPr>
              <a:t>oris</a:t>
            </a:r>
            <a:r>
              <a:rPr lang="en-US" sz="2400" dirty="0" smtClean="0">
                <a:solidFill>
                  <a:schemeClr val="tx1"/>
                </a:solidFill>
              </a:rPr>
              <a:t>) embedded in a fibro-elastic connective tissues. The external surface of the lips is covered by skin that contains many hair follicle, sebaceous glands and sweat glands. At the free margin of the lip there is an area of transitional zone between the outer skin and the mucous membrane of the mouth cavity. The epith. covering this margin ( red margin) is not heavily keratinized (translucent), therefore, prominent blood vessels can be easily seen.The inner surface of the lip is lined by mucuos membrane and consist of str. sq. non kera.epithelium lying on a connective tissue lamina propria, small groups of mucous glands called labial glands are situated inside the lip and produce their secretion to the surface of the lip by small ducts, because there are no sweat gland or sebaceous gland on the lip margin, the lips must be wetted with the saliva by liking them with the tip of the tongue, failure to do this will cause will cause the lips to be dried.</a:t>
            </a:r>
          </a:p>
          <a:p>
            <a:pPr algn="l"/>
            <a:endParaRPr lang="ar-IQ" sz="2400" dirty="0">
              <a:solidFill>
                <a:schemeClr val="tx1"/>
              </a:solidFill>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pPr/>
              <a:t>6</a:t>
            </a:fld>
            <a:endParaRPr lang="ar-IQ"/>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5736" y="332656"/>
            <a:ext cx="7854696" cy="6264696"/>
          </a:xfrm>
        </p:spPr>
        <p:txBody>
          <a:bodyPr>
            <a:noAutofit/>
          </a:bodyPr>
          <a:lstStyle/>
          <a:p>
            <a:pPr algn="ctr" rtl="0"/>
            <a:r>
              <a:rPr lang="en-US" sz="4800" b="1" i="1" u="sng" dirty="0" smtClean="0">
                <a:solidFill>
                  <a:schemeClr val="tx1"/>
                </a:solidFill>
              </a:rPr>
              <a:t>Large intestine</a:t>
            </a:r>
            <a:endParaRPr lang="en-US" sz="4800" b="1" u="sng" dirty="0" smtClean="0">
              <a:solidFill>
                <a:schemeClr val="tx1"/>
              </a:solidFill>
            </a:endParaRPr>
          </a:p>
          <a:p>
            <a:pPr algn="just" rtl="0"/>
            <a:r>
              <a:rPr lang="en-US" sz="3600" dirty="0" smtClean="0">
                <a:solidFill>
                  <a:schemeClr val="tx1"/>
                </a:solidFill>
              </a:rPr>
              <a:t>Large intestine consists of Cecum, ascending, transverse and descending Colon, Sigmoid colon and Rectum. Its main function is reabsorption of water and soluble salts from the bowel contents converting the liquid contents into fecal material, also production of mucin to lubricate the passage of fecal material along the bowel lumen.</a:t>
            </a:r>
            <a:endParaRPr lang="en-US" sz="3600" dirty="0">
              <a:solidFill>
                <a:schemeClr val="tx1"/>
              </a:solidFill>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60</a:t>
            </a:fld>
            <a:endParaRPr lang="ar-IQ">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5736" y="0"/>
            <a:ext cx="7854696" cy="6858000"/>
          </a:xfrm>
        </p:spPr>
        <p:txBody>
          <a:bodyPr>
            <a:noAutofit/>
          </a:bodyPr>
          <a:lstStyle/>
          <a:p>
            <a:pPr algn="ctr" rtl="0"/>
            <a:r>
              <a:rPr lang="en-US" sz="3200" b="1" i="1" u="sng" dirty="0" smtClean="0">
                <a:solidFill>
                  <a:schemeClr val="tx1"/>
                </a:solidFill>
              </a:rPr>
              <a:t>Histological structure:-</a:t>
            </a:r>
            <a:endParaRPr lang="en-US" sz="3200" b="1" dirty="0" smtClean="0">
              <a:solidFill>
                <a:schemeClr val="tx1"/>
              </a:solidFill>
            </a:endParaRPr>
          </a:p>
          <a:p>
            <a:pPr algn="just" rtl="0"/>
            <a:r>
              <a:rPr lang="en-US" sz="2800" b="1" i="1" u="sng" dirty="0" smtClean="0">
                <a:solidFill>
                  <a:schemeClr val="tx1"/>
                </a:solidFill>
              </a:rPr>
              <a:t>A. Mucosa:</a:t>
            </a:r>
            <a:endParaRPr lang="en-US" sz="2800" b="1" u="sng" dirty="0" smtClean="0">
              <a:solidFill>
                <a:schemeClr val="tx1"/>
              </a:solidFill>
            </a:endParaRPr>
          </a:p>
          <a:p>
            <a:pPr algn="just" rtl="0"/>
            <a:r>
              <a:rPr lang="en-US" sz="2800" b="1" i="1" u="sng" dirty="0" smtClean="0">
                <a:solidFill>
                  <a:schemeClr val="tx1"/>
                </a:solidFill>
              </a:rPr>
              <a:t>***The epithelium of large intestine:</a:t>
            </a:r>
            <a:r>
              <a:rPr lang="en-US" sz="2800" b="1" u="sng" dirty="0" smtClean="0">
                <a:solidFill>
                  <a:schemeClr val="tx1"/>
                </a:solidFill>
              </a:rPr>
              <a:t> </a:t>
            </a:r>
            <a:r>
              <a:rPr lang="en-US" sz="2800" dirty="0" smtClean="0">
                <a:solidFill>
                  <a:schemeClr val="tx1"/>
                </a:solidFill>
              </a:rPr>
              <a:t>contains no folds and no villi but there is a mixture of absorptive cells and mucous cells (goblet cells) arranged as simple, straight, non branching tubular glands (intestinal glands). The absorptive cells are columnar and have short irregular microvilli, they are less numerous because they are compressed between the large mucous (goblet cells) which are filled with large mucin granules. Stem cells which are able to replace other types of cells lie at the bases of the intestinal glands, also few endocrine cells are scattered among these types of cells.</a:t>
            </a:r>
            <a:endParaRPr lang="en-US" sz="2800" dirty="0">
              <a:solidFill>
                <a:schemeClr val="tx1"/>
              </a:solidFill>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61</a:t>
            </a:fld>
            <a:endParaRPr lang="ar-IQ">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5736" y="260648"/>
            <a:ext cx="7854696" cy="5976664"/>
          </a:xfrm>
        </p:spPr>
        <p:txBody>
          <a:bodyPr>
            <a:noAutofit/>
          </a:bodyPr>
          <a:lstStyle/>
          <a:p>
            <a:pPr algn="just" rtl="0"/>
            <a:r>
              <a:rPr lang="en-US" sz="2400" b="1" i="1" u="sng" dirty="0" smtClean="0">
                <a:solidFill>
                  <a:schemeClr val="tx1"/>
                </a:solidFill>
              </a:rPr>
              <a:t>***Lamina propria</a:t>
            </a:r>
            <a:r>
              <a:rPr lang="en-US" sz="2400" b="1" u="sng" dirty="0" smtClean="0">
                <a:solidFill>
                  <a:schemeClr val="tx1"/>
                </a:solidFill>
              </a:rPr>
              <a:t>: </a:t>
            </a:r>
            <a:r>
              <a:rPr lang="en-US" sz="2400" dirty="0" smtClean="0">
                <a:solidFill>
                  <a:schemeClr val="tx1"/>
                </a:solidFill>
              </a:rPr>
              <a:t>consists of loose connective tissue containing collagen, reticular and fibroblasts, lamina propria rich in lymphatic nodules which may extend into the submucosa.</a:t>
            </a:r>
          </a:p>
          <a:p>
            <a:pPr algn="just" rtl="0"/>
            <a:r>
              <a:rPr lang="en-US" sz="2400" i="1" dirty="0" smtClean="0">
                <a:solidFill>
                  <a:schemeClr val="tx1"/>
                </a:solidFill>
              </a:rPr>
              <a:t>Muscularis mucosae</a:t>
            </a:r>
            <a:r>
              <a:rPr lang="en-US" sz="2400" dirty="0" smtClean="0">
                <a:solidFill>
                  <a:schemeClr val="tx1"/>
                </a:solidFill>
              </a:rPr>
              <a:t>: composed of smooth muscle fibers.</a:t>
            </a:r>
          </a:p>
          <a:p>
            <a:pPr lvl="0" algn="just" rtl="0"/>
            <a:r>
              <a:rPr lang="en-US" sz="2800" b="1" i="1" u="sng" dirty="0" smtClean="0">
                <a:solidFill>
                  <a:schemeClr val="tx1"/>
                </a:solidFill>
              </a:rPr>
              <a:t>B. Submucosa</a:t>
            </a:r>
            <a:r>
              <a:rPr lang="en-US" sz="2800" u="sng" dirty="0" smtClean="0">
                <a:solidFill>
                  <a:schemeClr val="tx1"/>
                </a:solidFill>
              </a:rPr>
              <a:t>: </a:t>
            </a:r>
          </a:p>
          <a:p>
            <a:pPr algn="just" rtl="0"/>
            <a:r>
              <a:rPr lang="en-US" sz="2400" dirty="0" smtClean="0">
                <a:solidFill>
                  <a:schemeClr val="tx1"/>
                </a:solidFill>
              </a:rPr>
              <a:t>Loose connective tissue containing nerve plexus, blood vessels and lymphatics.</a:t>
            </a:r>
          </a:p>
          <a:p>
            <a:pPr lvl="0" algn="just" rtl="0"/>
            <a:r>
              <a:rPr lang="en-US" sz="2800" b="1" i="1" u="sng" dirty="0" smtClean="0">
                <a:solidFill>
                  <a:schemeClr val="tx1"/>
                </a:solidFill>
              </a:rPr>
              <a:t>C. Muscular coat: </a:t>
            </a:r>
            <a:endParaRPr lang="en-US" sz="2800" b="1" u="sng" dirty="0" smtClean="0">
              <a:solidFill>
                <a:schemeClr val="tx1"/>
              </a:solidFill>
            </a:endParaRPr>
          </a:p>
          <a:p>
            <a:pPr algn="just" rtl="0"/>
            <a:r>
              <a:rPr lang="en-US" sz="2400" dirty="0" smtClean="0">
                <a:solidFill>
                  <a:schemeClr val="tx1"/>
                </a:solidFill>
              </a:rPr>
              <a:t>Consists of inner circular and outer longitudinal layers. The longitudinal layer of smooth muscle fibers is not continuous but it is converted into 3 bands called Taenia Coli which are responsible for propulsion of the gut contents by their contraction, also they cause sacculation or haustration of large intestine.</a:t>
            </a:r>
            <a:endParaRPr lang="en-US" sz="2400" dirty="0">
              <a:solidFill>
                <a:schemeClr val="tx1"/>
              </a:solidFill>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62</a:t>
            </a:fld>
            <a:endParaRPr lang="ar-IQ">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f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2471148" y="6237312"/>
            <a:ext cx="4189084" cy="584775"/>
          </a:xfrm>
          <a:prstGeom prst="rect">
            <a:avLst/>
          </a:prstGeom>
        </p:spPr>
        <p:txBody>
          <a:bodyPr wrap="square">
            <a:spAutoFit/>
          </a:bodyPr>
          <a:lstStyle/>
          <a:p>
            <a:pPr algn="ctr"/>
            <a:r>
              <a:rPr lang="en-US" sz="3200" b="1" i="1" u="sng" dirty="0" smtClean="0"/>
              <a:t>Large Intestine</a:t>
            </a:r>
            <a:endParaRPr lang="ar-IQ" sz="3200" b="1"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63</a:t>
            </a:fld>
            <a:endParaRPr lang="ar-IQ">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5736" y="188640"/>
            <a:ext cx="7854696" cy="6264696"/>
          </a:xfrm>
        </p:spPr>
        <p:txBody>
          <a:bodyPr>
            <a:noAutofit/>
          </a:bodyPr>
          <a:lstStyle/>
          <a:p>
            <a:pPr algn="l" rtl="0"/>
            <a:r>
              <a:rPr lang="en-US" sz="4400" b="1" i="1" u="sng" dirty="0" smtClean="0">
                <a:solidFill>
                  <a:schemeClr val="tx1"/>
                </a:solidFill>
              </a:rPr>
              <a:t>Appendix</a:t>
            </a:r>
            <a:endParaRPr lang="en-US" sz="3600" dirty="0" smtClean="0">
              <a:solidFill>
                <a:schemeClr val="tx1"/>
              </a:solidFill>
            </a:endParaRPr>
          </a:p>
          <a:p>
            <a:pPr algn="just" rtl="0"/>
            <a:r>
              <a:rPr lang="en-US" sz="3600" dirty="0" smtClean="0">
                <a:solidFill>
                  <a:schemeClr val="tx1"/>
                </a:solidFill>
              </a:rPr>
              <a:t>The appendix is a blind- ending tubular diverticulum arising from the cecum, it has a narrow lumen caused by the presence of lymphoid follicles in its wall. The general structure is similar to that of large intestine although it contains fewer and shorter intestinal glands and has no taenia coli and the lymphoid tissues arranged around the lumen.</a:t>
            </a:r>
            <a:endParaRPr lang="en-US" sz="3600" dirty="0">
              <a:solidFill>
                <a:schemeClr val="tx1"/>
              </a:solidFill>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64</a:t>
            </a:fld>
            <a:endParaRPr lang="ar-IQ">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nn"/>
          <p:cNvPicPr>
            <a:picLocks noChangeAspect="1" noChangeArrowheads="1"/>
          </p:cNvPicPr>
          <p:nvPr/>
        </p:nvPicPr>
        <p:blipFill>
          <a:blip r:embed="rId2" cstate="print"/>
          <a:srcRect/>
          <a:stretch>
            <a:fillRect/>
          </a:stretch>
        </p:blipFill>
        <p:spPr bwMode="auto">
          <a:xfrm>
            <a:off x="0" y="0"/>
            <a:ext cx="9144000" cy="5877272"/>
          </a:xfrm>
          <a:prstGeom prst="rect">
            <a:avLst/>
          </a:prstGeom>
          <a:noFill/>
          <a:ln w="9525">
            <a:noFill/>
            <a:miter lim="800000"/>
            <a:headEnd/>
            <a:tailEnd/>
          </a:ln>
        </p:spPr>
      </p:pic>
      <p:sp>
        <p:nvSpPr>
          <p:cNvPr id="5" name="Rectangle 4"/>
          <p:cNvSpPr/>
          <p:nvPr/>
        </p:nvSpPr>
        <p:spPr>
          <a:xfrm>
            <a:off x="2699792" y="5877272"/>
            <a:ext cx="3528392" cy="830997"/>
          </a:xfrm>
          <a:prstGeom prst="rect">
            <a:avLst/>
          </a:prstGeom>
        </p:spPr>
        <p:txBody>
          <a:bodyPr wrap="square">
            <a:spAutoFit/>
          </a:bodyPr>
          <a:lstStyle/>
          <a:p>
            <a:r>
              <a:rPr lang="en-US" sz="4800" b="1" i="1" u="sng" dirty="0" smtClean="0"/>
              <a:t>Appendix</a:t>
            </a:r>
            <a:endParaRPr lang="ar-IQ" sz="4800" b="1"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65</a:t>
            </a:fld>
            <a:endParaRPr lang="ar-IQ">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88640"/>
            <a:ext cx="8568952" cy="6480720"/>
          </a:xfrm>
        </p:spPr>
        <p:txBody>
          <a:bodyPr>
            <a:noAutofit/>
          </a:bodyPr>
          <a:lstStyle/>
          <a:p>
            <a:pPr algn="just" rtl="0"/>
            <a:r>
              <a:rPr lang="en-US" sz="4000" b="1" i="1" u="sng" dirty="0" smtClean="0">
                <a:solidFill>
                  <a:schemeClr val="tx1"/>
                </a:solidFill>
              </a:rPr>
              <a:t>The anal canal</a:t>
            </a:r>
            <a:endParaRPr lang="en-US" sz="4000" b="1" dirty="0" smtClean="0">
              <a:solidFill>
                <a:schemeClr val="tx1"/>
              </a:solidFill>
            </a:endParaRPr>
          </a:p>
          <a:p>
            <a:pPr algn="just" rtl="0"/>
            <a:r>
              <a:rPr lang="en-US" sz="3000" dirty="0" smtClean="0">
                <a:solidFill>
                  <a:schemeClr val="tx1"/>
                </a:solidFill>
              </a:rPr>
              <a:t>The anal canal is a muscular tube which transports the feces from the rectum to the exterior for elimination in the process of defecation. It is about 3-4 cm in length. It has 2 sphincter systems:</a:t>
            </a:r>
          </a:p>
          <a:p>
            <a:pPr marL="514350" lvl="0" indent="-514350" algn="just" rtl="0">
              <a:buFont typeface="+mj-lt"/>
              <a:buAutoNum type="arabicPeriod"/>
            </a:pPr>
            <a:r>
              <a:rPr lang="en-US" sz="3000" i="1" u="sng" dirty="0" smtClean="0">
                <a:solidFill>
                  <a:schemeClr val="tx1"/>
                </a:solidFill>
              </a:rPr>
              <a:t>Internal anal sphincter</a:t>
            </a:r>
            <a:r>
              <a:rPr lang="en-US" sz="3000" dirty="0" smtClean="0">
                <a:solidFill>
                  <a:schemeClr val="tx1"/>
                </a:solidFill>
              </a:rPr>
              <a:t>: is a localized thickening of inner circular muscle of the lower rectum, it is under autonomic control and responds to the distension of rectal lumen.</a:t>
            </a:r>
          </a:p>
          <a:p>
            <a:pPr marL="514350" lvl="0" indent="-514350" algn="just" rtl="0">
              <a:buFont typeface="+mj-lt"/>
              <a:buAutoNum type="arabicPeriod"/>
            </a:pPr>
            <a:r>
              <a:rPr lang="en-US" sz="3000" i="1" u="sng" dirty="0" smtClean="0">
                <a:solidFill>
                  <a:schemeClr val="tx1"/>
                </a:solidFill>
              </a:rPr>
              <a:t>External anal sphincter</a:t>
            </a:r>
            <a:r>
              <a:rPr lang="en-US" sz="3000" dirty="0" smtClean="0">
                <a:solidFill>
                  <a:schemeClr val="tx1"/>
                </a:solidFill>
              </a:rPr>
              <a:t>: composed of skeletal muscle and is continuous with the muscle and fascia of pelvic floor and it is under voluntary control.</a:t>
            </a:r>
            <a:endParaRPr lang="en-US" sz="3000" dirty="0">
              <a:solidFill>
                <a:schemeClr val="tx1"/>
              </a:solidFill>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66</a:t>
            </a:fld>
            <a:endParaRPr lang="ar-IQ">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5736" y="188640"/>
            <a:ext cx="7854696" cy="6264696"/>
          </a:xfrm>
        </p:spPr>
        <p:txBody>
          <a:bodyPr>
            <a:noAutofit/>
          </a:bodyPr>
          <a:lstStyle/>
          <a:p>
            <a:pPr algn="just" rtl="0"/>
            <a:r>
              <a:rPr lang="en-US" sz="3200" b="1" u="sng" dirty="0" smtClean="0">
                <a:solidFill>
                  <a:schemeClr val="tx1"/>
                </a:solidFill>
              </a:rPr>
              <a:t>Histological structure of the anal canal: </a:t>
            </a:r>
          </a:p>
          <a:p>
            <a:pPr algn="just" rtl="0"/>
            <a:r>
              <a:rPr lang="en-US" sz="3000" dirty="0" smtClean="0">
                <a:solidFill>
                  <a:schemeClr val="tx1"/>
                </a:solidFill>
              </a:rPr>
              <a:t>Anal canal lined by columnar epithelium, at it’s upper end and this changes to a non keratinizing stratified squamous epithelium at the level of </a:t>
            </a:r>
            <a:r>
              <a:rPr lang="en-US" sz="3000" b="1" dirty="0" smtClean="0">
                <a:solidFill>
                  <a:schemeClr val="tx1"/>
                </a:solidFill>
              </a:rPr>
              <a:t>pectinate or dentate line </a:t>
            </a:r>
            <a:r>
              <a:rPr lang="en-US" sz="3000" dirty="0" smtClean="0">
                <a:solidFill>
                  <a:schemeClr val="tx1"/>
                </a:solidFill>
              </a:rPr>
              <a:t>which is a line of small crescentic valve- like mucosal extrusions with small vertical folds called the </a:t>
            </a:r>
            <a:r>
              <a:rPr lang="en-US" sz="3000" b="1" dirty="0" smtClean="0">
                <a:solidFill>
                  <a:schemeClr val="tx1"/>
                </a:solidFill>
              </a:rPr>
              <a:t>anal columns </a:t>
            </a:r>
            <a:r>
              <a:rPr lang="en-US" sz="3000" dirty="0" smtClean="0">
                <a:solidFill>
                  <a:schemeClr val="tx1"/>
                </a:solidFill>
              </a:rPr>
              <a:t>arising from their junctions</a:t>
            </a:r>
          </a:p>
          <a:p>
            <a:pPr algn="just" rtl="0"/>
            <a:r>
              <a:rPr lang="en-US" sz="3000" dirty="0" smtClean="0">
                <a:solidFill>
                  <a:schemeClr val="tx1"/>
                </a:solidFill>
              </a:rPr>
              <a:t>Small branched tubular </a:t>
            </a:r>
            <a:r>
              <a:rPr lang="en-US" sz="3000" b="1" dirty="0" smtClean="0">
                <a:solidFill>
                  <a:schemeClr val="tx1"/>
                </a:solidFill>
              </a:rPr>
              <a:t>(anal glands) </a:t>
            </a:r>
            <a:r>
              <a:rPr lang="en-US" sz="3000" dirty="0" smtClean="0">
                <a:solidFill>
                  <a:schemeClr val="tx1"/>
                </a:solidFill>
              </a:rPr>
              <a:t>open into the anal canal just above the pectinate line while  apocrine glands of the peri-anal skin lies at the lower end of the anal canal called </a:t>
            </a:r>
            <a:r>
              <a:rPr lang="en-US" sz="3000" b="1" dirty="0" smtClean="0">
                <a:solidFill>
                  <a:schemeClr val="tx1"/>
                </a:solidFill>
              </a:rPr>
              <a:t>(circum anal gland).</a:t>
            </a:r>
            <a:endParaRPr lang="en-US" sz="3000" b="1" dirty="0">
              <a:solidFill>
                <a:schemeClr val="tx1"/>
              </a:solidFill>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67</a:t>
            </a:fld>
            <a:endParaRPr lang="ar-IQ">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188640"/>
            <a:ext cx="8712968" cy="6264696"/>
          </a:xfrm>
        </p:spPr>
        <p:txBody>
          <a:bodyPr>
            <a:noAutofit/>
          </a:bodyPr>
          <a:lstStyle/>
          <a:p>
            <a:pPr algn="just" rtl="0">
              <a:buFont typeface="Arial" pitchFamily="34" charset="0"/>
              <a:buChar char="•"/>
            </a:pPr>
            <a:r>
              <a:rPr lang="en-US" sz="3200" dirty="0" smtClean="0">
                <a:solidFill>
                  <a:schemeClr val="tx1"/>
                </a:solidFill>
              </a:rPr>
              <a:t>Internal sphinecter is a continuation of circular smooth muscle layer of rectum while the external sphincter is composed of skeletal muscle.</a:t>
            </a:r>
          </a:p>
          <a:p>
            <a:pPr algn="just" rtl="0">
              <a:buFont typeface="Arial" pitchFamily="34" charset="0"/>
              <a:buChar char="•"/>
            </a:pPr>
            <a:r>
              <a:rPr lang="en-US" sz="3200" b="1" dirty="0" smtClean="0">
                <a:solidFill>
                  <a:schemeClr val="tx1"/>
                </a:solidFill>
              </a:rPr>
              <a:t>The internal hemorrhoidal plexus </a:t>
            </a:r>
            <a:r>
              <a:rPr lang="en-US" sz="3200" dirty="0" smtClean="0">
                <a:solidFill>
                  <a:schemeClr val="tx1"/>
                </a:solidFill>
              </a:rPr>
              <a:t>lies in the submucosa of the upper end of the anal canal above the level of pectinate line while the </a:t>
            </a:r>
            <a:r>
              <a:rPr lang="en-US" sz="3200" b="1" dirty="0" smtClean="0">
                <a:solidFill>
                  <a:schemeClr val="tx1"/>
                </a:solidFill>
              </a:rPr>
              <a:t>external hemorrhoidal plexus</a:t>
            </a:r>
            <a:r>
              <a:rPr lang="en-US" sz="3200" dirty="0" smtClean="0">
                <a:solidFill>
                  <a:schemeClr val="tx1"/>
                </a:solidFill>
              </a:rPr>
              <a:t> lies in the submucosa of the lower end in the region of the junction between the anal canal and perianal skin which is lined by keratinized stratified squamous epithelium (piles result from enlargement of the hemorrhoidal plexus).</a:t>
            </a:r>
            <a:endParaRPr lang="en-US" sz="3200" dirty="0">
              <a:solidFill>
                <a:schemeClr val="tx1"/>
              </a:solidFill>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68</a:t>
            </a:fld>
            <a:endParaRPr lang="ar-IQ">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b"/>
          <p:cNvPicPr>
            <a:picLocks noChangeAspect="1" noChangeArrowheads="1"/>
          </p:cNvPicPr>
          <p:nvPr/>
        </p:nvPicPr>
        <p:blipFill>
          <a:blip r:embed="rId2" cstate="print"/>
          <a:srcRect/>
          <a:stretch>
            <a:fillRect/>
          </a:stretch>
        </p:blipFill>
        <p:spPr bwMode="auto">
          <a:xfrm>
            <a:off x="0" y="0"/>
            <a:ext cx="9144000" cy="5877272"/>
          </a:xfrm>
          <a:prstGeom prst="rect">
            <a:avLst/>
          </a:prstGeom>
          <a:noFill/>
          <a:ln w="9525">
            <a:noFill/>
            <a:miter lim="800000"/>
            <a:headEnd/>
            <a:tailEnd/>
          </a:ln>
        </p:spPr>
      </p:pic>
      <p:sp>
        <p:nvSpPr>
          <p:cNvPr id="6" name="Rectangle 5"/>
          <p:cNvSpPr/>
          <p:nvPr/>
        </p:nvSpPr>
        <p:spPr>
          <a:xfrm>
            <a:off x="3766250" y="5877272"/>
            <a:ext cx="1950919" cy="769441"/>
          </a:xfrm>
          <a:prstGeom prst="rect">
            <a:avLst/>
          </a:prstGeom>
        </p:spPr>
        <p:txBody>
          <a:bodyPr wrap="none">
            <a:spAutoFit/>
          </a:bodyPr>
          <a:lstStyle/>
          <a:p>
            <a:r>
              <a:rPr lang="en-US" sz="4400" b="1" i="1" u="sng" dirty="0" smtClean="0"/>
              <a:t>Rectum</a:t>
            </a:r>
            <a:endParaRPr lang="ar-IQ" sz="4400" b="1" dirty="0"/>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solidFill>
                  <a:schemeClr val="tx1"/>
                </a:solidFill>
              </a:rPr>
              <a:pPr/>
              <a:t>69</a:t>
            </a:fld>
            <a:endParaRPr lang="ar-IQ">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1"/>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pPr/>
              <a:t>7</a:t>
            </a:fld>
            <a:endParaRPr lang="ar-IQ"/>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260648"/>
            <a:ext cx="8640960" cy="6336704"/>
          </a:xfrm>
        </p:spPr>
        <p:txBody>
          <a:bodyPr>
            <a:noAutofit/>
          </a:bodyPr>
          <a:lstStyle/>
          <a:p>
            <a:pPr algn="l" rtl="0"/>
            <a:r>
              <a:rPr lang="en-US" sz="4000" b="1" u="sng" dirty="0" smtClean="0">
                <a:solidFill>
                  <a:schemeClr val="tx1"/>
                </a:solidFill>
              </a:rPr>
              <a:t>Tongue:</a:t>
            </a:r>
            <a:endParaRPr lang="en-US" sz="4000" b="1" dirty="0" smtClean="0">
              <a:solidFill>
                <a:schemeClr val="tx1"/>
              </a:solidFill>
            </a:endParaRPr>
          </a:p>
          <a:p>
            <a:pPr algn="l" rtl="0"/>
            <a:r>
              <a:rPr lang="en-US" sz="2800" dirty="0" smtClean="0">
                <a:solidFill>
                  <a:schemeClr val="tx1"/>
                </a:solidFill>
              </a:rPr>
              <a:t> Is a highly muscular organ composed of striated muscle that function is chewing, swallowing, and speech. The upper surface of the tongue is divided into anterior two thirds and posterior one third by V- shaped sulcus called (sulcus terminalis) which is marked by foramen cecum.</a:t>
            </a:r>
          </a:p>
          <a:p>
            <a:pPr algn="l" rtl="0"/>
            <a:r>
              <a:rPr lang="en-US" sz="2800" dirty="0" smtClean="0">
                <a:solidFill>
                  <a:schemeClr val="tx1"/>
                </a:solidFill>
              </a:rPr>
              <a:t>The upper surface of anterior two third shows small projections called </a:t>
            </a:r>
            <a:r>
              <a:rPr lang="en-US" sz="2800" b="1" i="1" dirty="0" smtClean="0">
                <a:solidFill>
                  <a:schemeClr val="tx1"/>
                </a:solidFill>
              </a:rPr>
              <a:t>papillae </a:t>
            </a:r>
            <a:r>
              <a:rPr lang="en-US" sz="2800" dirty="0" smtClean="0">
                <a:solidFill>
                  <a:schemeClr val="tx1"/>
                </a:solidFill>
              </a:rPr>
              <a:t>which are </a:t>
            </a:r>
            <a:r>
              <a:rPr lang="en-US" sz="2800" b="1" i="1" dirty="0" smtClean="0">
                <a:solidFill>
                  <a:schemeClr val="tx1"/>
                </a:solidFill>
              </a:rPr>
              <a:t>four</a:t>
            </a:r>
            <a:r>
              <a:rPr lang="en-US" sz="2800" dirty="0" smtClean="0">
                <a:solidFill>
                  <a:schemeClr val="tx1"/>
                </a:solidFill>
              </a:rPr>
              <a:t> types:</a:t>
            </a:r>
          </a:p>
          <a:p>
            <a:pPr lvl="0" algn="l" rtl="0">
              <a:buFont typeface="Arial" pitchFamily="34" charset="0"/>
              <a:buChar char="•"/>
            </a:pPr>
            <a:r>
              <a:rPr lang="en-US" sz="2800" dirty="0" smtClean="0">
                <a:solidFill>
                  <a:schemeClr val="tx1"/>
                </a:solidFill>
              </a:rPr>
              <a:t>Filiform papillae.</a:t>
            </a:r>
          </a:p>
          <a:p>
            <a:pPr lvl="0" algn="l" rtl="0">
              <a:buFont typeface="Arial" pitchFamily="34" charset="0"/>
              <a:buChar char="•"/>
            </a:pPr>
            <a:r>
              <a:rPr lang="en-US" sz="2800" dirty="0" smtClean="0">
                <a:solidFill>
                  <a:schemeClr val="tx1"/>
                </a:solidFill>
              </a:rPr>
              <a:t>Fungiform papillae.</a:t>
            </a:r>
          </a:p>
          <a:p>
            <a:pPr lvl="0" algn="l" rtl="0">
              <a:buFont typeface="Arial" pitchFamily="34" charset="0"/>
              <a:buChar char="•"/>
            </a:pPr>
            <a:r>
              <a:rPr lang="en-US" sz="2800" dirty="0" smtClean="0">
                <a:solidFill>
                  <a:schemeClr val="tx1"/>
                </a:solidFill>
              </a:rPr>
              <a:t>Circumvallate papillae.</a:t>
            </a:r>
          </a:p>
          <a:p>
            <a:pPr lvl="0" algn="l" rtl="0">
              <a:buFont typeface="Arial" pitchFamily="34" charset="0"/>
              <a:buChar char="•"/>
            </a:pPr>
            <a:r>
              <a:rPr lang="en-US" sz="2800" dirty="0" smtClean="0">
                <a:solidFill>
                  <a:schemeClr val="tx1"/>
                </a:solidFill>
              </a:rPr>
              <a:t>Foliate papillae.</a:t>
            </a:r>
          </a:p>
          <a:p>
            <a:pPr algn="l"/>
            <a:endParaRPr lang="ar-IQ" sz="2800" dirty="0">
              <a:solidFill>
                <a:schemeClr val="tx1"/>
              </a:solidFill>
            </a:endParaRPr>
          </a:p>
        </p:txBody>
      </p:sp>
      <p:sp>
        <p:nvSpPr>
          <p:cNvPr id="2" name="عنصر نائب لرقم الشريحة 1"/>
          <p:cNvSpPr>
            <a:spLocks noGrp="1"/>
          </p:cNvSpPr>
          <p:nvPr>
            <p:ph type="sldNum" sz="quarter" idx="12"/>
          </p:nvPr>
        </p:nvSpPr>
        <p:spPr/>
        <p:txBody>
          <a:bodyPr/>
          <a:lstStyle/>
          <a:p>
            <a:fld id="{17FBC088-AD50-4887-AA2B-714478606EFE}" type="slidenum">
              <a:rPr lang="ar-IQ" smtClean="0"/>
              <a:pPr/>
              <a:t>8</a:t>
            </a:fld>
            <a:endParaRPr lang="ar-IQ"/>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o"/>
          <p:cNvPicPr>
            <a:picLocks noChangeAspect="1" noChangeArrowheads="1"/>
          </p:cNvPicPr>
          <p:nvPr/>
        </p:nvPicPr>
        <p:blipFill>
          <a:blip r:embed="rId2" cstate="print"/>
          <a:srcRect/>
          <a:stretch>
            <a:fillRect/>
          </a:stretch>
        </p:blipFill>
        <p:spPr bwMode="auto">
          <a:xfrm>
            <a:off x="0" y="0"/>
            <a:ext cx="9174684" cy="685800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17FBC088-AD50-4887-AA2B-714478606EFE}" type="slidenum">
              <a:rPr lang="ar-IQ" smtClean="0"/>
              <a:pPr/>
              <a:t>9</a:t>
            </a:fld>
            <a:endParaRPr lang="ar-IQ"/>
          </a:p>
        </p:txBody>
      </p:sp>
    </p:spTree>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692</TotalTime>
  <Words>4035</Words>
  <Application>Microsoft Office PowerPoint</Application>
  <PresentationFormat>عرض على الشاشة (3:4)‏</PresentationFormat>
  <Paragraphs>275</Paragraphs>
  <Slides>69</Slides>
  <Notes>0</Notes>
  <HiddenSlides>0</HiddenSlides>
  <MMClips>0</MMClips>
  <ScaleCrop>false</ScaleCrop>
  <HeadingPairs>
    <vt:vector size="4" baseType="variant">
      <vt:variant>
        <vt:lpstr>نسق</vt:lpstr>
      </vt:variant>
      <vt:variant>
        <vt:i4>1</vt:i4>
      </vt:variant>
      <vt:variant>
        <vt:lpstr>عناوين الشرائح</vt:lpstr>
      </vt:variant>
      <vt:variant>
        <vt:i4>69</vt:i4>
      </vt:variant>
    </vt:vector>
  </HeadingPairs>
  <TitlesOfParts>
    <vt:vector size="70"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stars</dc:creator>
  <cp:lastModifiedBy>alt9ny</cp:lastModifiedBy>
  <cp:revision>172</cp:revision>
  <dcterms:created xsi:type="dcterms:W3CDTF">2016-03-13T08:36:51Z</dcterms:created>
  <dcterms:modified xsi:type="dcterms:W3CDTF">2016-03-24T06:11:49Z</dcterms:modified>
</cp:coreProperties>
</file>