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69"/>
  </p:notesMasterIdLst>
  <p:sldIdLst>
    <p:sldId id="256" r:id="rId2"/>
    <p:sldId id="290" r:id="rId3"/>
    <p:sldId id="259" r:id="rId4"/>
    <p:sldId id="258" r:id="rId5"/>
    <p:sldId id="257" r:id="rId6"/>
    <p:sldId id="262" r:id="rId7"/>
    <p:sldId id="260" r:id="rId8"/>
    <p:sldId id="289" r:id="rId9"/>
    <p:sldId id="261" r:id="rId10"/>
    <p:sldId id="263" r:id="rId11"/>
    <p:sldId id="264" r:id="rId12"/>
    <p:sldId id="265" r:id="rId13"/>
    <p:sldId id="267" r:id="rId14"/>
    <p:sldId id="266"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5" r:id="rId32"/>
    <p:sldId id="286" r:id="rId33"/>
    <p:sldId id="284" r:id="rId34"/>
    <p:sldId id="287" r:id="rId35"/>
    <p:sldId id="288"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10" r:id="rId55"/>
    <p:sldId id="309"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Lst>
  <p:sldSz cx="9144000" cy="6858000" type="screen4x3"/>
  <p:notesSz cx="6797675" cy="9856788"/>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52016" y="0"/>
            <a:ext cx="2945659" cy="492839"/>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74" y="0"/>
            <a:ext cx="2945659" cy="492839"/>
          </a:xfrm>
          <a:prstGeom prst="rect">
            <a:avLst/>
          </a:prstGeom>
        </p:spPr>
        <p:txBody>
          <a:bodyPr vert="horz" lIns="91440" tIns="45720" rIns="91440" bIns="45720" rtlCol="1"/>
          <a:lstStyle>
            <a:lvl1pPr algn="l">
              <a:defRPr sz="1200"/>
            </a:lvl1pPr>
          </a:lstStyle>
          <a:p>
            <a:fld id="{7E3D1BCB-86C8-4C3E-9ACE-070763AEE517}" type="datetimeFigureOut">
              <a:rPr lang="ar-SA" smtClean="0"/>
              <a:t>07/04/1437</a:t>
            </a:fld>
            <a:endParaRPr lang="ar-SA"/>
          </a:p>
        </p:txBody>
      </p:sp>
      <p:sp>
        <p:nvSpPr>
          <p:cNvPr id="4" name="عنصر نائب لصورة الشريحة 3"/>
          <p:cNvSpPr>
            <a:spLocks noGrp="1" noRot="1" noChangeAspect="1"/>
          </p:cNvSpPr>
          <p:nvPr>
            <p:ph type="sldImg" idx="2"/>
          </p:nvPr>
        </p:nvSpPr>
        <p:spPr>
          <a:xfrm>
            <a:off x="935038" y="739775"/>
            <a:ext cx="4927600" cy="36957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79768" y="4681974"/>
            <a:ext cx="5438140" cy="4435555"/>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52016" y="9362238"/>
            <a:ext cx="2945659" cy="492839"/>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74" y="9362238"/>
            <a:ext cx="2945659" cy="492839"/>
          </a:xfrm>
          <a:prstGeom prst="rect">
            <a:avLst/>
          </a:prstGeom>
        </p:spPr>
        <p:txBody>
          <a:bodyPr vert="horz" lIns="91440" tIns="45720" rIns="91440" bIns="45720" rtlCol="1" anchor="b"/>
          <a:lstStyle>
            <a:lvl1pPr algn="l">
              <a:defRPr sz="1200"/>
            </a:lvl1pPr>
          </a:lstStyle>
          <a:p>
            <a:fld id="{9D08352B-DB8F-4EAA-A079-72772179A4D7}" type="slidenum">
              <a:rPr lang="ar-SA" smtClean="0"/>
              <a:t>‹#›</a:t>
            </a:fld>
            <a:endParaRPr lang="ar-SA"/>
          </a:p>
        </p:txBody>
      </p:sp>
    </p:spTree>
    <p:extLst>
      <p:ext uri="{BB962C8B-B14F-4D97-AF65-F5344CB8AC3E}">
        <p14:creationId xmlns:p14="http://schemas.microsoft.com/office/powerpoint/2010/main" val="282545786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26C401B8-BE3D-4A35-BBF7-9B305B3EF45F}" type="datetime8">
              <a:rPr lang="ar-IQ" smtClean="0"/>
              <a:t>11 نيسان، 16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5B6AAEB8-78B5-471C-910B-84299D5C1917}" type="slidenum">
              <a:rPr lang="ar-IQ" smtClean="0"/>
              <a:pPr/>
              <a:t>‹#›</a:t>
            </a:fld>
            <a:endParaRPr lang="ar-IQ"/>
          </a:p>
        </p:txBody>
      </p:sp>
    </p:spTree>
    <p:extLst>
      <p:ext uri="{BB962C8B-B14F-4D97-AF65-F5344CB8AC3E}">
        <p14:creationId xmlns:p14="http://schemas.microsoft.com/office/powerpoint/2010/main" val="2493261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2229AA2B-2AF3-45A9-A565-2B082B5BD9BC}" type="datetime8">
              <a:rPr lang="ar-IQ" smtClean="0"/>
              <a:t>11 نيسان، 16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5B6AAEB8-78B5-471C-910B-84299D5C1917}" type="slidenum">
              <a:rPr lang="ar-IQ" smtClean="0"/>
              <a:pPr/>
              <a:t>‹#›</a:t>
            </a:fld>
            <a:endParaRPr lang="ar-IQ"/>
          </a:p>
        </p:txBody>
      </p:sp>
    </p:spTree>
    <p:extLst>
      <p:ext uri="{BB962C8B-B14F-4D97-AF65-F5344CB8AC3E}">
        <p14:creationId xmlns:p14="http://schemas.microsoft.com/office/powerpoint/2010/main" val="3618753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BA206727-7134-4D91-A99C-FA692BEAD113}" type="datetime8">
              <a:rPr lang="ar-IQ" smtClean="0"/>
              <a:t>11 نيسان، 16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5B6AAEB8-78B5-471C-910B-84299D5C1917}" type="slidenum">
              <a:rPr lang="ar-IQ" smtClean="0"/>
              <a:pPr/>
              <a:t>‹#›</a:t>
            </a:fld>
            <a:endParaRPr lang="ar-IQ"/>
          </a:p>
        </p:txBody>
      </p:sp>
    </p:spTree>
    <p:extLst>
      <p:ext uri="{BB962C8B-B14F-4D97-AF65-F5344CB8AC3E}">
        <p14:creationId xmlns:p14="http://schemas.microsoft.com/office/powerpoint/2010/main" val="2274184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9375E46-53ED-4A46-9C0B-5FC45F89EB6E}" type="datetime8">
              <a:rPr lang="ar-IQ" smtClean="0"/>
              <a:t>11 نيسان، 16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5B6AAEB8-78B5-471C-910B-84299D5C1917}" type="slidenum">
              <a:rPr lang="ar-IQ" smtClean="0"/>
              <a:pPr/>
              <a:t>‹#›</a:t>
            </a:fld>
            <a:endParaRPr lang="ar-IQ"/>
          </a:p>
        </p:txBody>
      </p:sp>
    </p:spTree>
    <p:extLst>
      <p:ext uri="{BB962C8B-B14F-4D97-AF65-F5344CB8AC3E}">
        <p14:creationId xmlns:p14="http://schemas.microsoft.com/office/powerpoint/2010/main" val="1809167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A5F57A6-0B3A-4CE2-8BC0-9A833B10DC45}" type="datetime8">
              <a:rPr lang="ar-IQ" smtClean="0"/>
              <a:t>11 نيسان، 16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5B6AAEB8-78B5-471C-910B-84299D5C1917}" type="slidenum">
              <a:rPr lang="ar-IQ" smtClean="0"/>
              <a:pPr/>
              <a:t>‹#›</a:t>
            </a:fld>
            <a:endParaRPr lang="ar-IQ"/>
          </a:p>
        </p:txBody>
      </p:sp>
    </p:spTree>
    <p:extLst>
      <p:ext uri="{BB962C8B-B14F-4D97-AF65-F5344CB8AC3E}">
        <p14:creationId xmlns:p14="http://schemas.microsoft.com/office/powerpoint/2010/main" val="1808941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C4E6F247-0AE7-49F1-B5D8-FDFE06E3B700}" type="datetime8">
              <a:rPr lang="ar-IQ" smtClean="0"/>
              <a:t>11 نيسان، 16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5B6AAEB8-78B5-471C-910B-84299D5C1917}" type="slidenum">
              <a:rPr lang="ar-IQ" smtClean="0"/>
              <a:pPr/>
              <a:t>‹#›</a:t>
            </a:fld>
            <a:endParaRPr lang="ar-IQ"/>
          </a:p>
        </p:txBody>
      </p:sp>
    </p:spTree>
    <p:extLst>
      <p:ext uri="{BB962C8B-B14F-4D97-AF65-F5344CB8AC3E}">
        <p14:creationId xmlns:p14="http://schemas.microsoft.com/office/powerpoint/2010/main" val="4017273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EBA58E43-58DB-43B4-AF97-70FE9BC4B5E3}" type="datetime8">
              <a:rPr lang="ar-IQ" smtClean="0"/>
              <a:t>11 نيسان، 16</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5B6AAEB8-78B5-471C-910B-84299D5C1917}" type="slidenum">
              <a:rPr lang="ar-IQ" smtClean="0"/>
              <a:pPr/>
              <a:t>‹#›</a:t>
            </a:fld>
            <a:endParaRPr lang="ar-IQ"/>
          </a:p>
        </p:txBody>
      </p:sp>
    </p:spTree>
    <p:extLst>
      <p:ext uri="{BB962C8B-B14F-4D97-AF65-F5344CB8AC3E}">
        <p14:creationId xmlns:p14="http://schemas.microsoft.com/office/powerpoint/2010/main" val="2606599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4D7543D0-0255-436A-BB9E-EA9923902235}" type="datetime8">
              <a:rPr lang="ar-IQ" smtClean="0"/>
              <a:t>11 نيسان، 16</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5B6AAEB8-78B5-471C-910B-84299D5C1917}" type="slidenum">
              <a:rPr lang="ar-IQ" smtClean="0"/>
              <a:pPr/>
              <a:t>‹#›</a:t>
            </a:fld>
            <a:endParaRPr lang="ar-IQ"/>
          </a:p>
        </p:txBody>
      </p:sp>
    </p:spTree>
    <p:extLst>
      <p:ext uri="{BB962C8B-B14F-4D97-AF65-F5344CB8AC3E}">
        <p14:creationId xmlns:p14="http://schemas.microsoft.com/office/powerpoint/2010/main" val="3929435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BF3112C2-754A-4104-A2FA-4BFB1DC02A02}" type="datetime8">
              <a:rPr lang="ar-IQ" smtClean="0"/>
              <a:t>11 نيسان، 16</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5B6AAEB8-78B5-471C-910B-84299D5C1917}" type="slidenum">
              <a:rPr lang="ar-IQ" smtClean="0"/>
              <a:pPr/>
              <a:t>‹#›</a:t>
            </a:fld>
            <a:endParaRPr lang="ar-IQ"/>
          </a:p>
        </p:txBody>
      </p:sp>
    </p:spTree>
    <p:extLst>
      <p:ext uri="{BB962C8B-B14F-4D97-AF65-F5344CB8AC3E}">
        <p14:creationId xmlns:p14="http://schemas.microsoft.com/office/powerpoint/2010/main" val="2719199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2B9F278-0E0B-4F61-BB83-A10A3599087D}" type="datetime8">
              <a:rPr lang="ar-IQ" smtClean="0"/>
              <a:t>11 نيسان، 16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5B6AAEB8-78B5-471C-910B-84299D5C1917}" type="slidenum">
              <a:rPr lang="ar-IQ" smtClean="0"/>
              <a:pPr/>
              <a:t>‹#›</a:t>
            </a:fld>
            <a:endParaRPr lang="ar-IQ"/>
          </a:p>
        </p:txBody>
      </p:sp>
    </p:spTree>
    <p:extLst>
      <p:ext uri="{BB962C8B-B14F-4D97-AF65-F5344CB8AC3E}">
        <p14:creationId xmlns:p14="http://schemas.microsoft.com/office/powerpoint/2010/main" val="4249750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45FA407-F679-4F36-9FA1-7B382EDF341B}" type="datetime8">
              <a:rPr lang="ar-IQ" smtClean="0"/>
              <a:t>11 نيسان، 16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5B6AAEB8-78B5-471C-910B-84299D5C1917}" type="slidenum">
              <a:rPr lang="ar-IQ" smtClean="0"/>
              <a:pPr/>
              <a:t>‹#›</a:t>
            </a:fld>
            <a:endParaRPr lang="ar-IQ"/>
          </a:p>
        </p:txBody>
      </p:sp>
    </p:spTree>
    <p:extLst>
      <p:ext uri="{BB962C8B-B14F-4D97-AF65-F5344CB8AC3E}">
        <p14:creationId xmlns:p14="http://schemas.microsoft.com/office/powerpoint/2010/main" val="1426759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205A947-52FA-4577-9EBB-11FA4733FB03}" type="datetime8">
              <a:rPr lang="ar-IQ" smtClean="0"/>
              <a:t>11 نيسان، 16</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B6AAEB8-78B5-471C-910B-84299D5C1917}" type="slidenum">
              <a:rPr lang="ar-IQ" smtClean="0"/>
              <a:pPr/>
              <a:t>‹#›</a:t>
            </a:fld>
            <a:endParaRPr lang="ar-IQ"/>
          </a:p>
        </p:txBody>
      </p:sp>
    </p:spTree>
    <p:extLst>
      <p:ext uri="{BB962C8B-B14F-4D97-AF65-F5344CB8AC3E}">
        <p14:creationId xmlns:p14="http://schemas.microsoft.com/office/powerpoint/2010/main" val="16075513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2780928"/>
            <a:ext cx="8640960" cy="3384376"/>
          </a:xfrm>
        </p:spPr>
        <p:txBody>
          <a:bodyPr>
            <a:noAutofit/>
          </a:bodyPr>
          <a:lstStyle/>
          <a:p>
            <a:pPr algn="ctr"/>
            <a:r>
              <a:rPr lang="en-US" sz="8000" b="1" dirty="0" smtClean="0">
                <a:solidFill>
                  <a:schemeClr val="tx1"/>
                </a:solidFill>
              </a:rPr>
              <a:t>Histology</a:t>
            </a:r>
          </a:p>
          <a:p>
            <a:pPr algn="ctr"/>
            <a:r>
              <a:rPr lang="en-US" sz="8000" b="1" dirty="0" smtClean="0">
                <a:solidFill>
                  <a:schemeClr val="tx1"/>
                </a:solidFill>
              </a:rPr>
              <a:t> lecture 3</a:t>
            </a:r>
            <a:endParaRPr lang="ar-IQ" sz="8000" b="1" dirty="0">
              <a:solidFill>
                <a:schemeClr val="tx1"/>
              </a:solidFill>
            </a:endParaRPr>
          </a:p>
        </p:txBody>
      </p:sp>
      <p:sp>
        <p:nvSpPr>
          <p:cNvPr id="4" name="مربع نص 3"/>
          <p:cNvSpPr txBox="1"/>
          <p:nvPr/>
        </p:nvSpPr>
        <p:spPr>
          <a:xfrm>
            <a:off x="4147457" y="381000"/>
            <a:ext cx="4267200" cy="1754326"/>
          </a:xfrm>
          <a:prstGeom prst="rect">
            <a:avLst/>
          </a:prstGeom>
          <a:noFill/>
        </p:spPr>
        <p:txBody>
          <a:bodyPr wrap="square" rtlCol="1">
            <a:spAutoFit/>
          </a:bodyPr>
          <a:lstStyle/>
          <a:p>
            <a:pPr algn="ctr"/>
            <a:r>
              <a:rPr lang="ar-SA" sz="3600" b="1" dirty="0" smtClean="0"/>
              <a:t>جنرال </a:t>
            </a:r>
            <a:r>
              <a:rPr lang="ar-SA" sz="3600" b="1" dirty="0" err="1" smtClean="0"/>
              <a:t>هستولوجي</a:t>
            </a:r>
            <a:endParaRPr lang="ar-SA" sz="3600" b="1" dirty="0" smtClean="0"/>
          </a:p>
          <a:p>
            <a:pPr algn="ctr"/>
            <a:r>
              <a:rPr lang="ar-SA" sz="3600" b="1" dirty="0" smtClean="0"/>
              <a:t>ثاني اسنان موصل</a:t>
            </a:r>
            <a:endParaRPr lang="ar-SA" sz="3600" b="1" dirty="0" smtClean="0"/>
          </a:p>
          <a:p>
            <a:pPr algn="ctr"/>
            <a:r>
              <a:rPr lang="ar-SA" sz="3600" b="1" dirty="0" smtClean="0"/>
              <a:t>11 / 4 / 2016</a:t>
            </a:r>
            <a:endParaRPr lang="ar-SA" sz="3600" b="1" dirty="0"/>
          </a:p>
        </p:txBody>
      </p:sp>
      <p:sp>
        <p:nvSpPr>
          <p:cNvPr id="2" name="عنصر نائب لرقم الشريحة 1"/>
          <p:cNvSpPr>
            <a:spLocks noGrp="1"/>
          </p:cNvSpPr>
          <p:nvPr>
            <p:ph type="sldNum" sz="quarter" idx="12"/>
          </p:nvPr>
        </p:nvSpPr>
        <p:spPr/>
        <p:txBody>
          <a:bodyPr/>
          <a:lstStyle/>
          <a:p>
            <a:fld id="{5B6AAEB8-78B5-471C-910B-84299D5C1917}" type="slidenum">
              <a:rPr lang="ar-IQ" smtClean="0"/>
              <a:pPr/>
              <a:t>1</a:t>
            </a:fld>
            <a:endParaRPr lang="ar-IQ"/>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60648"/>
            <a:ext cx="8712968" cy="6063952"/>
          </a:xfrm>
        </p:spPr>
        <p:txBody>
          <a:bodyPr>
            <a:noAutofit/>
          </a:bodyPr>
          <a:lstStyle/>
          <a:p>
            <a:pPr algn="ctr" rtl="0">
              <a:buNone/>
            </a:pPr>
            <a:r>
              <a:rPr lang="en-US" sz="3000" b="1" u="sng" dirty="0" smtClean="0"/>
              <a:t>Uriniferous tubules </a:t>
            </a:r>
          </a:p>
          <a:p>
            <a:pPr algn="l" rtl="0">
              <a:buNone/>
            </a:pPr>
            <a:r>
              <a:rPr lang="en-US" sz="3000" dirty="0" smtClean="0"/>
              <a:t>	The parenchyma of the kidney consist of closely packed uriniferous tubules, between which are blood vessels and scanty amount of interstitial tissue. </a:t>
            </a:r>
          </a:p>
          <a:p>
            <a:pPr algn="l" rtl="0">
              <a:buNone/>
            </a:pPr>
            <a:r>
              <a:rPr lang="en-US" sz="3000" b="1" u="sng" dirty="0" smtClean="0"/>
              <a:t>Two types of uriniferous,  tubules are distinguished</a:t>
            </a:r>
            <a:r>
              <a:rPr lang="en-US" sz="3000" dirty="0" smtClean="0"/>
              <a:t> : </a:t>
            </a:r>
          </a:p>
          <a:p>
            <a:pPr algn="l" rtl="0"/>
            <a:r>
              <a:rPr lang="en-US" sz="3000" b="1" dirty="0" err="1" smtClean="0"/>
              <a:t>Secretory</a:t>
            </a:r>
            <a:r>
              <a:rPr lang="en-US" sz="3000" b="1" dirty="0" smtClean="0"/>
              <a:t> tubules ( </a:t>
            </a:r>
            <a:r>
              <a:rPr lang="en-US" sz="3000" b="1" dirty="0" err="1" smtClean="0"/>
              <a:t>nephron</a:t>
            </a:r>
            <a:r>
              <a:rPr lang="en-US" sz="3000" b="1" dirty="0" smtClean="0"/>
              <a:t> )</a:t>
            </a:r>
            <a:r>
              <a:rPr lang="en-US" sz="3000" dirty="0" smtClean="0"/>
              <a:t> :Which function in the formation of urine.</a:t>
            </a:r>
          </a:p>
          <a:p>
            <a:pPr algn="l" rtl="0"/>
            <a:r>
              <a:rPr lang="en-US" sz="3000" b="1" dirty="0" err="1" smtClean="0"/>
              <a:t>Excertory</a:t>
            </a:r>
            <a:r>
              <a:rPr lang="en-US" sz="3000" b="1" dirty="0" smtClean="0"/>
              <a:t> tubules : </a:t>
            </a:r>
            <a:r>
              <a:rPr lang="en-US" sz="3000" dirty="0" smtClean="0"/>
              <a:t>Which are ducts that collect urine and carry it to the </a:t>
            </a:r>
            <a:r>
              <a:rPr lang="en-US" sz="3000" dirty="0" err="1" smtClean="0"/>
              <a:t>pelvis,Include</a:t>
            </a:r>
            <a:r>
              <a:rPr lang="en-US" sz="3000" dirty="0" smtClean="0"/>
              <a:t> the colleting ducts and papillary ducts. </a:t>
            </a:r>
          </a:p>
          <a:p>
            <a:pPr algn="l" rtl="0">
              <a:buNone/>
            </a:pPr>
            <a:r>
              <a:rPr lang="en-US" sz="3000" dirty="0" smtClean="0"/>
              <a:t> </a:t>
            </a:r>
          </a:p>
          <a:p>
            <a:pPr algn="l" rtl="0">
              <a:buNone/>
            </a:pPr>
            <a:r>
              <a:rPr lang="en-US" sz="3000" dirty="0" smtClean="0"/>
              <a:t> </a:t>
            </a:r>
            <a:endParaRPr lang="en-US" sz="3000" dirty="0"/>
          </a:p>
        </p:txBody>
      </p:sp>
      <p:sp>
        <p:nvSpPr>
          <p:cNvPr id="2" name="عنصر نائب لرقم الشريحة 1"/>
          <p:cNvSpPr>
            <a:spLocks noGrp="1"/>
          </p:cNvSpPr>
          <p:nvPr>
            <p:ph type="sldNum" sz="quarter" idx="12"/>
          </p:nvPr>
        </p:nvSpPr>
        <p:spPr/>
        <p:txBody>
          <a:bodyPr/>
          <a:lstStyle/>
          <a:p>
            <a:fld id="{5B6AAEB8-78B5-471C-910B-84299D5C1917}" type="slidenum">
              <a:rPr lang="ar-IQ" smtClean="0"/>
              <a:pPr/>
              <a:t>10</a:t>
            </a:fld>
            <a:endParaRPr lang="ar-IQ"/>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991944"/>
          </a:xfrm>
        </p:spPr>
        <p:txBody>
          <a:bodyPr>
            <a:noAutofit/>
          </a:bodyPr>
          <a:lstStyle/>
          <a:p>
            <a:pPr algn="l" rtl="0">
              <a:buNone/>
            </a:pPr>
            <a:r>
              <a:rPr lang="en-US" sz="4400" b="1" dirty="0" err="1" smtClean="0"/>
              <a:t>Nephrons</a:t>
            </a:r>
            <a:r>
              <a:rPr lang="en-US" sz="4400" b="1" dirty="0" smtClean="0"/>
              <a:t> </a:t>
            </a:r>
            <a:endParaRPr lang="en-US" sz="4400" dirty="0" smtClean="0"/>
          </a:p>
          <a:p>
            <a:pPr algn="l" rtl="0">
              <a:buNone/>
            </a:pPr>
            <a:r>
              <a:rPr lang="en-US" sz="4400" dirty="0" smtClean="0"/>
              <a:t>Each </a:t>
            </a:r>
            <a:r>
              <a:rPr lang="en-US" sz="4400" dirty="0" err="1" smtClean="0"/>
              <a:t>nephron</a:t>
            </a:r>
            <a:r>
              <a:rPr lang="en-US" sz="4400" dirty="0" smtClean="0"/>
              <a:t> consist of :</a:t>
            </a:r>
          </a:p>
          <a:p>
            <a:pPr algn="l" rtl="0">
              <a:buNone/>
            </a:pPr>
            <a:r>
              <a:rPr lang="en-US" sz="4400" dirty="0" smtClean="0"/>
              <a:t>1. Renal corpuscle (</a:t>
            </a:r>
            <a:r>
              <a:rPr lang="en-US" sz="4400" dirty="0" err="1" smtClean="0"/>
              <a:t>Malpighian</a:t>
            </a:r>
            <a:r>
              <a:rPr lang="en-US" sz="4400" dirty="0" smtClean="0"/>
              <a:t> corpuscle ).</a:t>
            </a:r>
          </a:p>
          <a:p>
            <a:pPr algn="l" rtl="0">
              <a:buNone/>
            </a:pPr>
            <a:r>
              <a:rPr lang="en-US" sz="4400" dirty="0" smtClean="0"/>
              <a:t>2. Proximal convoluted tubule.</a:t>
            </a:r>
          </a:p>
          <a:p>
            <a:pPr algn="l" rtl="0">
              <a:buNone/>
            </a:pPr>
            <a:r>
              <a:rPr lang="en-US" sz="4400" dirty="0" smtClean="0"/>
              <a:t>3. </a:t>
            </a:r>
            <a:r>
              <a:rPr lang="en-US" sz="4400" dirty="0" err="1" smtClean="0"/>
              <a:t>Loope</a:t>
            </a:r>
            <a:r>
              <a:rPr lang="en-US" sz="4400" dirty="0" smtClean="0"/>
              <a:t> of Helene .</a:t>
            </a:r>
          </a:p>
          <a:p>
            <a:pPr algn="l" rtl="0">
              <a:buNone/>
            </a:pPr>
            <a:r>
              <a:rPr lang="en-US" sz="4400" dirty="0" smtClean="0"/>
              <a:t>4. Distal convoluted tubule .</a:t>
            </a:r>
          </a:p>
          <a:p>
            <a:pPr algn="l" rtl="0">
              <a:buNone/>
            </a:pPr>
            <a:r>
              <a:rPr lang="en-US" sz="4400" dirty="0" smtClean="0"/>
              <a:t> </a:t>
            </a:r>
            <a:endParaRPr lang="en-US" sz="4400" dirty="0"/>
          </a:p>
        </p:txBody>
      </p:sp>
      <p:sp>
        <p:nvSpPr>
          <p:cNvPr id="2" name="عنصر نائب لرقم الشريحة 1"/>
          <p:cNvSpPr>
            <a:spLocks noGrp="1"/>
          </p:cNvSpPr>
          <p:nvPr>
            <p:ph type="sldNum" sz="quarter" idx="12"/>
          </p:nvPr>
        </p:nvSpPr>
        <p:spPr/>
        <p:txBody>
          <a:bodyPr/>
          <a:lstStyle/>
          <a:p>
            <a:fld id="{5B6AAEB8-78B5-471C-910B-84299D5C1917}" type="slidenum">
              <a:rPr lang="ar-IQ" smtClean="0"/>
              <a:pPr/>
              <a:t>11</a:t>
            </a:fld>
            <a:endParaRPr lang="ar-IQ"/>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991944"/>
          </a:xfrm>
        </p:spPr>
        <p:txBody>
          <a:bodyPr>
            <a:noAutofit/>
          </a:bodyPr>
          <a:lstStyle/>
          <a:p>
            <a:pPr algn="l" rtl="0">
              <a:buNone/>
            </a:pPr>
            <a:r>
              <a:rPr lang="en-US" sz="3200" b="1" u="sng" dirty="0" smtClean="0"/>
              <a:t>Renal corpuscle </a:t>
            </a:r>
            <a:endParaRPr lang="en-US" sz="3200" u="sng" dirty="0" smtClean="0"/>
          </a:p>
          <a:p>
            <a:pPr algn="l" rtl="0">
              <a:buNone/>
            </a:pPr>
            <a:r>
              <a:rPr lang="en-US" sz="3200" dirty="0" smtClean="0"/>
              <a:t> 	The renal corpuscle is spherical in shape consist of two parts:-</a:t>
            </a:r>
          </a:p>
          <a:p>
            <a:pPr algn="l" rtl="0">
              <a:buNone/>
            </a:pPr>
            <a:r>
              <a:rPr lang="en-US" sz="3200" dirty="0" smtClean="0"/>
              <a:t>1. Glomerulus.</a:t>
            </a:r>
          </a:p>
          <a:p>
            <a:pPr algn="l" rtl="0">
              <a:buNone/>
            </a:pPr>
            <a:r>
              <a:rPr lang="en-US" sz="3200" dirty="0" smtClean="0"/>
              <a:t>2. Bowman's capsule</a:t>
            </a:r>
          </a:p>
          <a:p>
            <a:pPr algn="l" rtl="0">
              <a:buNone/>
            </a:pPr>
            <a:r>
              <a:rPr lang="en-US" sz="3200" dirty="0" smtClean="0"/>
              <a:t>Each renal corpuscle has got two poles:-</a:t>
            </a:r>
          </a:p>
          <a:p>
            <a:pPr algn="l" rtl="0"/>
            <a:r>
              <a:rPr lang="en-US" sz="3200" b="1" dirty="0" smtClean="0"/>
              <a:t>Vacular pole</a:t>
            </a:r>
            <a:r>
              <a:rPr lang="en-US" sz="3200" dirty="0" smtClean="0"/>
              <a:t> :- the point where the afferent arteriole enter and the efferent arteriole leave.</a:t>
            </a:r>
          </a:p>
          <a:p>
            <a:pPr algn="l" rtl="0"/>
            <a:r>
              <a:rPr lang="en-US" sz="3200" b="1" dirty="0" smtClean="0"/>
              <a:t>Urinary pole: - </a:t>
            </a:r>
            <a:r>
              <a:rPr lang="en-US" sz="3200" dirty="0" smtClean="0"/>
              <a:t>where the proximal convoluted tubule.</a:t>
            </a:r>
          </a:p>
          <a:p>
            <a:pPr algn="l" rtl="0">
              <a:buNone/>
            </a:pPr>
            <a:endParaRPr lang="en-US" sz="3200" dirty="0"/>
          </a:p>
        </p:txBody>
      </p:sp>
      <p:sp>
        <p:nvSpPr>
          <p:cNvPr id="2" name="عنصر نائب لرقم الشريحة 1"/>
          <p:cNvSpPr>
            <a:spLocks noGrp="1"/>
          </p:cNvSpPr>
          <p:nvPr>
            <p:ph type="sldNum" sz="quarter" idx="12"/>
          </p:nvPr>
        </p:nvSpPr>
        <p:spPr/>
        <p:txBody>
          <a:bodyPr/>
          <a:lstStyle/>
          <a:p>
            <a:fld id="{5B6AAEB8-78B5-471C-910B-84299D5C1917}" type="slidenum">
              <a:rPr lang="ar-IQ" smtClean="0"/>
              <a:pPr/>
              <a:t>12</a:t>
            </a:fld>
            <a:endParaRPr lang="ar-IQ"/>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legacy.owensboro.kctcs.edu/gcaplan/anat2/histology/RN005b.jpg"/>
          <p:cNvPicPr>
            <a:picLocks noChangeAspect="1" noChangeArrowheads="1"/>
          </p:cNvPicPr>
          <p:nvPr/>
        </p:nvPicPr>
        <p:blipFill>
          <a:blip r:embed="rId2" cstate="print"/>
          <a:srcRect/>
          <a:stretch>
            <a:fillRect/>
          </a:stretch>
        </p:blipFill>
        <p:spPr bwMode="auto">
          <a:xfrm>
            <a:off x="0" y="0"/>
            <a:ext cx="9133784" cy="6858000"/>
          </a:xfrm>
          <a:prstGeom prst="rect">
            <a:avLst/>
          </a:prstGeom>
          <a:noFill/>
        </p:spPr>
      </p:pic>
      <p:sp>
        <p:nvSpPr>
          <p:cNvPr id="2" name="عنصر نائب لرقم الشريحة 1"/>
          <p:cNvSpPr>
            <a:spLocks noGrp="1"/>
          </p:cNvSpPr>
          <p:nvPr>
            <p:ph type="sldNum" sz="quarter" idx="12"/>
          </p:nvPr>
        </p:nvSpPr>
        <p:spPr/>
        <p:txBody>
          <a:bodyPr/>
          <a:lstStyle/>
          <a:p>
            <a:fld id="{5B6AAEB8-78B5-471C-910B-84299D5C1917}" type="slidenum">
              <a:rPr lang="ar-IQ" smtClean="0"/>
              <a:pPr/>
              <a:t>13</a:t>
            </a:fld>
            <a:endParaRPr lang="ar-IQ"/>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auanet.org/education/modules/pathology/normal-histology/images/renal_corpuscle-figure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عنصر نائب لرقم الشريحة 1"/>
          <p:cNvSpPr>
            <a:spLocks noGrp="1"/>
          </p:cNvSpPr>
          <p:nvPr>
            <p:ph type="sldNum" sz="quarter" idx="12"/>
          </p:nvPr>
        </p:nvSpPr>
        <p:spPr/>
        <p:txBody>
          <a:bodyPr/>
          <a:lstStyle/>
          <a:p>
            <a:fld id="{5B6AAEB8-78B5-471C-910B-84299D5C1917}" type="slidenum">
              <a:rPr lang="ar-IQ" smtClean="0"/>
              <a:pPr/>
              <a:t>14</a:t>
            </a:fld>
            <a:endParaRPr lang="ar-IQ"/>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0"/>
            <a:ext cx="8712968" cy="6858000"/>
          </a:xfrm>
        </p:spPr>
        <p:txBody>
          <a:bodyPr>
            <a:normAutofit/>
          </a:bodyPr>
          <a:lstStyle/>
          <a:p>
            <a:pPr algn="ctr" rtl="0">
              <a:buNone/>
            </a:pPr>
            <a:r>
              <a:rPr lang="en-US" sz="4000" b="1" u="sng" dirty="0" smtClean="0"/>
              <a:t>Glomerulus </a:t>
            </a:r>
            <a:endParaRPr lang="en-US" sz="4000" u="sng" dirty="0" smtClean="0"/>
          </a:p>
          <a:p>
            <a:pPr algn="l" rtl="0">
              <a:buNone/>
            </a:pPr>
            <a:r>
              <a:rPr lang="en-US" sz="2800" dirty="0" smtClean="0"/>
              <a:t>The Afferent arteriole as it enter Bowman's capsule divide into five large groups of capillaries. Each capillary divide into smaller capillaries, that follow an irregular looped coarse and form the efferent arteriole.</a:t>
            </a:r>
          </a:p>
          <a:p>
            <a:pPr algn="l" rtl="0">
              <a:buNone/>
            </a:pPr>
            <a:r>
              <a:rPr lang="en-US" sz="2800" dirty="0" smtClean="0"/>
              <a:t>The looped capillaries arising from each main  branch of the afferent arteriole tend to be grouped together giving the </a:t>
            </a:r>
            <a:r>
              <a:rPr lang="en-US" sz="2800" dirty="0" err="1" smtClean="0"/>
              <a:t>glomerulus</a:t>
            </a:r>
            <a:r>
              <a:rPr lang="en-US" sz="2800" dirty="0" smtClean="0"/>
              <a:t> a </a:t>
            </a:r>
            <a:r>
              <a:rPr lang="en-US" sz="2800" dirty="0" err="1" smtClean="0"/>
              <a:t>lobuted</a:t>
            </a:r>
            <a:r>
              <a:rPr lang="en-US" sz="2800" dirty="0" smtClean="0"/>
              <a:t> appearance  or </a:t>
            </a:r>
            <a:r>
              <a:rPr lang="en-US" sz="2800" b="1" dirty="0" smtClean="0"/>
              <a:t>Segmental appearance</a:t>
            </a:r>
            <a:r>
              <a:rPr lang="en-US" sz="2800" dirty="0" smtClean="0"/>
              <a:t> so that the </a:t>
            </a:r>
            <a:r>
              <a:rPr lang="en-US" sz="2800" dirty="0" err="1" smtClean="0"/>
              <a:t>glomerular</a:t>
            </a:r>
            <a:r>
              <a:rPr lang="en-US" sz="2800" dirty="0" smtClean="0"/>
              <a:t> capillaries are divided into five segments. </a:t>
            </a:r>
          </a:p>
          <a:p>
            <a:pPr algn="l" rtl="0">
              <a:buNone/>
            </a:pPr>
            <a:r>
              <a:rPr lang="en-US" sz="2800" dirty="0" smtClean="0"/>
              <a:t>The efferent arteriole has a smaller caliber than the afferent arteriole </a:t>
            </a:r>
            <a:r>
              <a:rPr lang="en-US" sz="2800" b="1" dirty="0" smtClean="0"/>
              <a:t>because</a:t>
            </a:r>
            <a:r>
              <a:rPr lang="en-US" sz="2800" dirty="0" smtClean="0"/>
              <a:t> the arteriole due to that a considerable quantity of fluid is filtered from the blood white it flows through the </a:t>
            </a:r>
            <a:r>
              <a:rPr lang="en-US" sz="2800" dirty="0" err="1" smtClean="0"/>
              <a:t>glomerular</a:t>
            </a:r>
            <a:r>
              <a:rPr lang="en-US" sz="2800" dirty="0" smtClean="0"/>
              <a:t> capillaries.</a:t>
            </a:r>
            <a:endParaRPr lang="en-US" sz="2800" dirty="0"/>
          </a:p>
        </p:txBody>
      </p:sp>
      <p:sp>
        <p:nvSpPr>
          <p:cNvPr id="2" name="عنصر نائب لرقم الشريحة 1"/>
          <p:cNvSpPr>
            <a:spLocks noGrp="1"/>
          </p:cNvSpPr>
          <p:nvPr>
            <p:ph type="sldNum" sz="quarter" idx="12"/>
          </p:nvPr>
        </p:nvSpPr>
        <p:spPr/>
        <p:txBody>
          <a:bodyPr/>
          <a:lstStyle/>
          <a:p>
            <a:fld id="{5B6AAEB8-78B5-471C-910B-84299D5C1917}" type="slidenum">
              <a:rPr lang="ar-IQ" smtClean="0"/>
              <a:pPr/>
              <a:t>15</a:t>
            </a:fld>
            <a:endParaRPr lang="ar-IQ"/>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991944"/>
          </a:xfrm>
        </p:spPr>
        <p:txBody>
          <a:bodyPr/>
          <a:lstStyle/>
          <a:p>
            <a:pPr marL="514350" indent="-514350" algn="ctr" rtl="0">
              <a:buNone/>
            </a:pPr>
            <a:r>
              <a:rPr lang="en-US" sz="2800" b="1" u="sng" dirty="0" smtClean="0"/>
              <a:t> </a:t>
            </a:r>
            <a:r>
              <a:rPr lang="en-US" sz="2800" b="1" u="sng" dirty="0" err="1" smtClean="0"/>
              <a:t>Glomerular</a:t>
            </a:r>
            <a:r>
              <a:rPr lang="en-US" sz="2800" b="1" u="sng" dirty="0" smtClean="0"/>
              <a:t> capillaries </a:t>
            </a:r>
            <a:endParaRPr lang="en-US" sz="2800" u="sng" dirty="0" smtClean="0"/>
          </a:p>
          <a:p>
            <a:pPr marL="514350" lvl="0" indent="-514350" algn="l" rtl="0">
              <a:buFont typeface="+mj-lt"/>
              <a:buAutoNum type="arabicPeriod"/>
            </a:pPr>
            <a:r>
              <a:rPr lang="en-US" sz="2800" dirty="0" smtClean="0"/>
              <a:t>Are the most fenestrated type of capillaries in the body.</a:t>
            </a:r>
          </a:p>
          <a:p>
            <a:pPr marL="514350" lvl="0" indent="-514350" algn="l" rtl="0">
              <a:buFont typeface="+mj-lt"/>
              <a:buAutoNum type="arabicPeriod"/>
            </a:pPr>
            <a:r>
              <a:rPr lang="en-US" sz="2800" dirty="0" smtClean="0"/>
              <a:t>The endothelial cells of the gl. Capillaries are very thin.</a:t>
            </a:r>
          </a:p>
          <a:p>
            <a:pPr marL="514350" lvl="0" indent="-514350" algn="l" rtl="0">
              <a:buFont typeface="+mj-lt"/>
              <a:buAutoNum type="arabicPeriod"/>
            </a:pPr>
            <a:r>
              <a:rPr lang="en-US" sz="2800" dirty="0" smtClean="0"/>
              <a:t>The fenestrate or pores measure .04-0.1μ. Lacks diaphragms.</a:t>
            </a:r>
          </a:p>
          <a:p>
            <a:pPr marL="514350" lvl="0" indent="-514350" algn="l" rtl="0">
              <a:buFont typeface="+mj-lt"/>
              <a:buAutoNum type="arabicPeriod"/>
            </a:pPr>
            <a:r>
              <a:rPr lang="en-US" sz="2800" dirty="0" smtClean="0"/>
              <a:t>Large molecules are readily passed through the pores.</a:t>
            </a:r>
          </a:p>
          <a:p>
            <a:pPr marL="514350" lvl="0" indent="-514350" algn="l" rtl="0">
              <a:buFont typeface="+mj-lt"/>
              <a:buAutoNum type="arabicPeriod"/>
            </a:pPr>
            <a:r>
              <a:rPr lang="en-US" sz="2800" dirty="0" smtClean="0"/>
              <a:t> Basal lamina of the </a:t>
            </a:r>
            <a:r>
              <a:rPr lang="en-US" sz="2800" dirty="0" err="1" smtClean="0"/>
              <a:t>glomerular</a:t>
            </a:r>
            <a:r>
              <a:rPr lang="en-US" sz="2800" dirty="0" smtClean="0"/>
              <a:t> endothelial cells unite with the basal lamina of the visceral   layer of the Bowman’s capsule to form basement.</a:t>
            </a:r>
            <a:endParaRPr lang="en-US" sz="2800" dirty="0"/>
          </a:p>
        </p:txBody>
      </p:sp>
      <p:sp>
        <p:nvSpPr>
          <p:cNvPr id="2" name="عنصر نائب لرقم الشريحة 1"/>
          <p:cNvSpPr>
            <a:spLocks noGrp="1"/>
          </p:cNvSpPr>
          <p:nvPr>
            <p:ph type="sldNum" sz="quarter" idx="12"/>
          </p:nvPr>
        </p:nvSpPr>
        <p:spPr/>
        <p:txBody>
          <a:bodyPr/>
          <a:lstStyle/>
          <a:p>
            <a:fld id="{5B6AAEB8-78B5-471C-910B-84299D5C1917}" type="slidenum">
              <a:rPr lang="ar-IQ" smtClean="0"/>
              <a:pPr/>
              <a:t>16</a:t>
            </a:fld>
            <a:endParaRPr lang="ar-IQ"/>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919936"/>
          </a:xfrm>
        </p:spPr>
        <p:txBody>
          <a:bodyPr>
            <a:noAutofit/>
          </a:bodyPr>
          <a:lstStyle/>
          <a:p>
            <a:pPr algn="l" rtl="0">
              <a:buNone/>
            </a:pPr>
            <a:r>
              <a:rPr lang="en-US" sz="3600" b="1" u="sng" dirty="0" smtClean="0"/>
              <a:t>Bowman’s capsule:</a:t>
            </a:r>
            <a:r>
              <a:rPr lang="en-US" sz="3600" u="sng" dirty="0" smtClean="0"/>
              <a:t> </a:t>
            </a:r>
            <a:r>
              <a:rPr lang="en-US" sz="3600" dirty="0" smtClean="0"/>
              <a:t>Formed of 2 layers </a:t>
            </a:r>
          </a:p>
          <a:p>
            <a:pPr lvl="0" algn="l" rtl="0">
              <a:buNone/>
            </a:pPr>
            <a:r>
              <a:rPr lang="en-US" sz="3600" b="1" u="sng" dirty="0" smtClean="0"/>
              <a:t>Parietal layer:</a:t>
            </a:r>
            <a:r>
              <a:rPr lang="en-US" sz="3600" dirty="0" smtClean="0"/>
              <a:t> consist of simple </a:t>
            </a:r>
            <a:r>
              <a:rPr lang="en-US" sz="3600" dirty="0" err="1" smtClean="0"/>
              <a:t>squamous</a:t>
            </a:r>
            <a:r>
              <a:rPr lang="en-US" sz="3600" dirty="0" smtClean="0"/>
              <a:t> epithelium lying on a basal lamina and a thin layer of reticular fiber which form a network with the reticular tissue around the renal tubules.</a:t>
            </a:r>
          </a:p>
          <a:p>
            <a:pPr lvl="0" algn="l" rtl="0">
              <a:buNone/>
            </a:pPr>
            <a:r>
              <a:rPr lang="en-US" sz="3600" b="1" u="sng" dirty="0" smtClean="0"/>
              <a:t>Visceral layer</a:t>
            </a:r>
            <a:r>
              <a:rPr lang="en-US" sz="3600" dirty="0" smtClean="0"/>
              <a:t>: lined by a special type of cells called  </a:t>
            </a:r>
            <a:r>
              <a:rPr lang="en-US" sz="3600" b="1" dirty="0" smtClean="0"/>
              <a:t>(</a:t>
            </a:r>
            <a:r>
              <a:rPr lang="en-US" sz="3600" b="1" dirty="0" err="1" smtClean="0"/>
              <a:t>Podocytes</a:t>
            </a:r>
            <a:r>
              <a:rPr lang="en-US" sz="3600" b="1" dirty="0" smtClean="0"/>
              <a:t>)</a:t>
            </a:r>
            <a:endParaRPr lang="en-US" sz="3600" dirty="0" smtClean="0"/>
          </a:p>
          <a:p>
            <a:pPr algn="l" rtl="0">
              <a:buNone/>
            </a:pPr>
            <a:r>
              <a:rPr lang="en-US" sz="3600" b="1" dirty="0" smtClean="0"/>
              <a:t> </a:t>
            </a:r>
            <a:endParaRPr lang="en-US" sz="3600" dirty="0"/>
          </a:p>
        </p:txBody>
      </p:sp>
      <p:sp>
        <p:nvSpPr>
          <p:cNvPr id="2" name="عنصر نائب لرقم الشريحة 1"/>
          <p:cNvSpPr>
            <a:spLocks noGrp="1"/>
          </p:cNvSpPr>
          <p:nvPr>
            <p:ph type="sldNum" sz="quarter" idx="12"/>
          </p:nvPr>
        </p:nvSpPr>
        <p:spPr/>
        <p:txBody>
          <a:bodyPr/>
          <a:lstStyle/>
          <a:p>
            <a:fld id="{5B6AAEB8-78B5-471C-910B-84299D5C1917}" type="slidenum">
              <a:rPr lang="ar-IQ" smtClean="0"/>
              <a:pPr/>
              <a:t>17</a:t>
            </a:fld>
            <a:endParaRPr lang="ar-IQ"/>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medcell.med.yale.edu/systems_cell_biology/urinary_system_lab/images/corpuscle_label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cxnSp>
        <p:nvCxnSpPr>
          <p:cNvPr id="7" name="Straight Arrow Connector 6"/>
          <p:cNvCxnSpPr/>
          <p:nvPr/>
        </p:nvCxnSpPr>
        <p:spPr>
          <a:xfrm flipH="1" flipV="1">
            <a:off x="7092280" y="5013176"/>
            <a:ext cx="576064" cy="100811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1" name="Rectangle 10"/>
          <p:cNvSpPr/>
          <p:nvPr/>
        </p:nvSpPr>
        <p:spPr>
          <a:xfrm>
            <a:off x="6676552" y="6011996"/>
            <a:ext cx="2143920" cy="369332"/>
          </a:xfrm>
          <a:prstGeom prst="rect">
            <a:avLst/>
          </a:prstGeom>
        </p:spPr>
        <p:txBody>
          <a:bodyPr wrap="none">
            <a:spAutoFit/>
          </a:bodyPr>
          <a:lstStyle/>
          <a:p>
            <a:r>
              <a:rPr lang="en-US" b="1" u="sng" dirty="0" smtClean="0"/>
              <a:t>Bowman’s capsule</a:t>
            </a:r>
            <a:endParaRPr lang="ar-IQ" dirty="0"/>
          </a:p>
        </p:txBody>
      </p:sp>
      <p:sp>
        <p:nvSpPr>
          <p:cNvPr id="2" name="عنصر نائب لرقم الشريحة 1"/>
          <p:cNvSpPr>
            <a:spLocks noGrp="1"/>
          </p:cNvSpPr>
          <p:nvPr>
            <p:ph type="sldNum" sz="quarter" idx="12"/>
          </p:nvPr>
        </p:nvSpPr>
        <p:spPr/>
        <p:txBody>
          <a:bodyPr/>
          <a:lstStyle/>
          <a:p>
            <a:fld id="{5B6AAEB8-78B5-471C-910B-84299D5C1917}" type="slidenum">
              <a:rPr lang="ar-IQ" smtClean="0"/>
              <a:pPr/>
              <a:t>18</a:t>
            </a:fld>
            <a:endParaRPr lang="ar-IQ"/>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919936"/>
          </a:xfrm>
        </p:spPr>
        <p:txBody>
          <a:bodyPr>
            <a:normAutofit/>
          </a:bodyPr>
          <a:lstStyle/>
          <a:p>
            <a:pPr algn="l" rtl="0">
              <a:buNone/>
            </a:pPr>
            <a:r>
              <a:rPr lang="en-US" sz="3600" b="1" dirty="0" err="1" smtClean="0"/>
              <a:t>Podocytes</a:t>
            </a:r>
            <a:endParaRPr lang="en-US" sz="3600" dirty="0" smtClean="0"/>
          </a:p>
          <a:p>
            <a:pPr algn="l">
              <a:buNone/>
            </a:pPr>
            <a:r>
              <a:rPr lang="en-US" sz="3600" dirty="0" smtClean="0"/>
              <a:t>The </a:t>
            </a:r>
            <a:r>
              <a:rPr lang="en-US" sz="3600" dirty="0" err="1" smtClean="0"/>
              <a:t>podcytes</a:t>
            </a:r>
            <a:r>
              <a:rPr lang="en-US" sz="3600" dirty="0" smtClean="0"/>
              <a:t> are branched   cells with  a body from which arise primary  processes  that give secondary processes which  embrace the </a:t>
            </a:r>
            <a:r>
              <a:rPr lang="en-US" sz="3600" dirty="0" err="1" smtClean="0"/>
              <a:t>glomerular</a:t>
            </a:r>
            <a:r>
              <a:rPr lang="en-US" sz="3600" dirty="0" smtClean="0"/>
              <a:t> capillaries.</a:t>
            </a:r>
          </a:p>
          <a:p>
            <a:pPr algn="l">
              <a:buNone/>
            </a:pPr>
            <a:r>
              <a:rPr lang="en-US" sz="3600" dirty="0" smtClean="0"/>
              <a:t>Beside the endothelial cells and </a:t>
            </a:r>
            <a:r>
              <a:rPr lang="en-US" sz="3600" dirty="0" err="1" smtClean="0"/>
              <a:t>podocytes</a:t>
            </a:r>
            <a:r>
              <a:rPr lang="en-US" sz="3600" dirty="0" smtClean="0"/>
              <a:t>. The </a:t>
            </a:r>
            <a:r>
              <a:rPr lang="en-US" sz="3600" dirty="0" err="1" smtClean="0"/>
              <a:t>glomerular</a:t>
            </a:r>
            <a:r>
              <a:rPr lang="en-US" sz="3600" dirty="0" smtClean="0"/>
              <a:t> capillaries have </a:t>
            </a:r>
            <a:r>
              <a:rPr lang="en-US" sz="3600" dirty="0" err="1" smtClean="0"/>
              <a:t>mesangial</a:t>
            </a:r>
            <a:r>
              <a:rPr lang="en-US" sz="3600" dirty="0" smtClean="0"/>
              <a:t> that support the </a:t>
            </a:r>
            <a:r>
              <a:rPr lang="en-US" sz="3600" dirty="0" err="1" smtClean="0"/>
              <a:t>glomerular</a:t>
            </a:r>
            <a:r>
              <a:rPr lang="en-US" sz="3600" dirty="0" smtClean="0"/>
              <a:t> capillaries.</a:t>
            </a:r>
          </a:p>
          <a:p>
            <a:pPr algn="l">
              <a:buNone/>
            </a:pPr>
            <a:endParaRPr lang="ar-IQ" sz="3600" dirty="0"/>
          </a:p>
        </p:txBody>
      </p:sp>
      <p:sp>
        <p:nvSpPr>
          <p:cNvPr id="2" name="عنصر نائب لرقم الشريحة 1"/>
          <p:cNvSpPr>
            <a:spLocks noGrp="1"/>
          </p:cNvSpPr>
          <p:nvPr>
            <p:ph type="sldNum" sz="quarter" idx="12"/>
          </p:nvPr>
        </p:nvSpPr>
        <p:spPr/>
        <p:txBody>
          <a:bodyPr/>
          <a:lstStyle/>
          <a:p>
            <a:fld id="{5B6AAEB8-78B5-471C-910B-84299D5C1917}" type="slidenum">
              <a:rPr lang="ar-IQ" smtClean="0"/>
              <a:pPr/>
              <a:t>19</a:t>
            </a:fld>
            <a:endParaRPr lang="ar-IQ"/>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3528" y="620688"/>
            <a:ext cx="8640960" cy="4360448"/>
          </a:xfrm>
        </p:spPr>
        <p:txBody>
          <a:bodyPr>
            <a:noAutofit/>
          </a:bodyPr>
          <a:lstStyle/>
          <a:p>
            <a:pPr algn="ctr"/>
            <a:endParaRPr lang="en-US" sz="6000" b="1" dirty="0" smtClean="0">
              <a:solidFill>
                <a:schemeClr val="tx1"/>
              </a:solidFill>
            </a:endParaRPr>
          </a:p>
          <a:p>
            <a:pPr algn="ctr"/>
            <a:r>
              <a:rPr lang="en-US" sz="13800" b="1" dirty="0" smtClean="0">
                <a:solidFill>
                  <a:schemeClr val="tx1"/>
                </a:solidFill>
              </a:rPr>
              <a:t>lecture 1</a:t>
            </a:r>
            <a:endParaRPr lang="ar-IQ" sz="13800" b="1" dirty="0">
              <a:solidFill>
                <a:schemeClr val="tx1"/>
              </a:solidFill>
            </a:endParaRPr>
          </a:p>
        </p:txBody>
      </p:sp>
      <p:sp>
        <p:nvSpPr>
          <p:cNvPr id="2" name="عنصر نائب لرقم الشريحة 1"/>
          <p:cNvSpPr>
            <a:spLocks noGrp="1"/>
          </p:cNvSpPr>
          <p:nvPr>
            <p:ph type="sldNum" sz="quarter" idx="12"/>
          </p:nvPr>
        </p:nvSpPr>
        <p:spPr/>
        <p:txBody>
          <a:bodyPr/>
          <a:lstStyle/>
          <a:p>
            <a:fld id="{5B6AAEB8-78B5-471C-910B-84299D5C1917}" type="slidenum">
              <a:rPr lang="ar-IQ" smtClean="0"/>
              <a:pPr/>
              <a:t>2</a:t>
            </a:fld>
            <a:endParaRPr lang="ar-IQ"/>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847928"/>
          </a:xfrm>
        </p:spPr>
        <p:txBody>
          <a:bodyPr>
            <a:normAutofit/>
          </a:bodyPr>
          <a:lstStyle/>
          <a:p>
            <a:pPr algn="l" rtl="0">
              <a:buNone/>
            </a:pPr>
            <a:r>
              <a:rPr lang="en-US" sz="3200" b="1" u="sng" dirty="0" smtClean="0"/>
              <a:t>Proximal convoluted tubule :-</a:t>
            </a:r>
            <a:endParaRPr lang="en-US" sz="3200" u="sng" dirty="0" smtClean="0"/>
          </a:p>
          <a:p>
            <a:pPr algn="l" rtl="0">
              <a:buNone/>
            </a:pPr>
            <a:r>
              <a:rPr lang="en-US" sz="3200" dirty="0" smtClean="0"/>
              <a:t>1.   It is the initial </a:t>
            </a:r>
            <a:r>
              <a:rPr lang="en-US" sz="3200" dirty="0" err="1" smtClean="0"/>
              <a:t>tortous</a:t>
            </a:r>
            <a:r>
              <a:rPr lang="en-US" sz="3200" dirty="0" smtClean="0"/>
              <a:t> segment close to the renal corpuscles .</a:t>
            </a:r>
          </a:p>
          <a:p>
            <a:pPr algn="l" rtl="0">
              <a:buNone/>
            </a:pPr>
            <a:r>
              <a:rPr lang="en-US" sz="3200" dirty="0" smtClean="0"/>
              <a:t>2.   It is the larger &amp; longer than distal convoluted tubules .</a:t>
            </a:r>
          </a:p>
          <a:p>
            <a:pPr algn="l" rtl="0">
              <a:buNone/>
            </a:pPr>
            <a:r>
              <a:rPr lang="en-US" sz="3200" dirty="0" smtClean="0"/>
              <a:t>3.   It is found in the cortex usually in cross section .</a:t>
            </a:r>
          </a:p>
          <a:p>
            <a:pPr algn="l">
              <a:buNone/>
            </a:pPr>
            <a:r>
              <a:rPr lang="en-US" sz="3200" dirty="0" smtClean="0"/>
              <a:t>4. It is lined with cuboidal epithelium .The cytoplasm is strongly acidophilic due to abundance of elongated mitochondria.</a:t>
            </a:r>
            <a:endParaRPr lang="ar-IQ" sz="3200" dirty="0"/>
          </a:p>
        </p:txBody>
      </p:sp>
      <p:sp>
        <p:nvSpPr>
          <p:cNvPr id="2" name="عنصر نائب لرقم الشريحة 1"/>
          <p:cNvSpPr>
            <a:spLocks noGrp="1"/>
          </p:cNvSpPr>
          <p:nvPr>
            <p:ph type="sldNum" sz="quarter" idx="12"/>
          </p:nvPr>
        </p:nvSpPr>
        <p:spPr/>
        <p:txBody>
          <a:bodyPr/>
          <a:lstStyle/>
          <a:p>
            <a:fld id="{5B6AAEB8-78B5-471C-910B-84299D5C1917}" type="slidenum">
              <a:rPr lang="ar-IQ" smtClean="0"/>
              <a:pPr/>
              <a:t>20</a:t>
            </a:fld>
            <a:endParaRPr lang="ar-IQ"/>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stevegallik.org/sites/histologyolm.stevegallik.org/images/H_Kidney_040_0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عنصر نائب لرقم الشريحة 1"/>
          <p:cNvSpPr>
            <a:spLocks noGrp="1"/>
          </p:cNvSpPr>
          <p:nvPr>
            <p:ph type="sldNum" sz="quarter" idx="12"/>
          </p:nvPr>
        </p:nvSpPr>
        <p:spPr/>
        <p:txBody>
          <a:bodyPr/>
          <a:lstStyle/>
          <a:p>
            <a:fld id="{5B6AAEB8-78B5-471C-910B-84299D5C1917}" type="slidenum">
              <a:rPr lang="ar-IQ" smtClean="0"/>
              <a:pPr/>
              <a:t>21</a:t>
            </a:fld>
            <a:endParaRPr lang="ar-IQ"/>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image.slidesharecdn.com/bodyfluidsandrenalfunctions-total-130408053441-phpapp01/95/body-fluids-and-renal-functions-53-638.jpg?cb=1365399462"/>
          <p:cNvPicPr>
            <a:picLocks noChangeAspect="1" noChangeArrowheads="1"/>
          </p:cNvPicPr>
          <p:nvPr/>
        </p:nvPicPr>
        <p:blipFill>
          <a:blip r:embed="rId2" cstate="print"/>
          <a:srcRect/>
          <a:stretch>
            <a:fillRect/>
          </a:stretch>
        </p:blipFill>
        <p:spPr bwMode="auto">
          <a:xfrm>
            <a:off x="-1" y="0"/>
            <a:ext cx="9134453" cy="6858000"/>
          </a:xfrm>
          <a:prstGeom prst="rect">
            <a:avLst/>
          </a:prstGeom>
          <a:noFill/>
        </p:spPr>
      </p:pic>
      <p:sp>
        <p:nvSpPr>
          <p:cNvPr id="2" name="عنصر نائب لرقم الشريحة 1"/>
          <p:cNvSpPr>
            <a:spLocks noGrp="1"/>
          </p:cNvSpPr>
          <p:nvPr>
            <p:ph type="sldNum" sz="quarter" idx="12"/>
          </p:nvPr>
        </p:nvSpPr>
        <p:spPr/>
        <p:txBody>
          <a:bodyPr/>
          <a:lstStyle/>
          <a:p>
            <a:fld id="{5B6AAEB8-78B5-471C-910B-84299D5C1917}" type="slidenum">
              <a:rPr lang="ar-IQ" smtClean="0"/>
              <a:pPr/>
              <a:t>22</a:t>
            </a:fld>
            <a:endParaRPr lang="ar-IQ"/>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847928"/>
          </a:xfrm>
        </p:spPr>
        <p:txBody>
          <a:bodyPr>
            <a:normAutofit/>
          </a:bodyPr>
          <a:lstStyle/>
          <a:p>
            <a:pPr algn="l" rtl="0">
              <a:buNone/>
            </a:pPr>
            <a:r>
              <a:rPr lang="en-US" sz="3200" b="1" u="sng" dirty="0" smtClean="0"/>
              <a:t>Functions of proximal convoluted tubule</a:t>
            </a:r>
            <a:endParaRPr lang="en-US" sz="3200" u="sng" dirty="0" smtClean="0"/>
          </a:p>
          <a:p>
            <a:pPr algn="l" rtl="0">
              <a:buNone/>
            </a:pPr>
            <a:r>
              <a:rPr lang="en-US" sz="3200" dirty="0" smtClean="0"/>
              <a:t>1. </a:t>
            </a:r>
            <a:r>
              <a:rPr lang="en-US" sz="3200" dirty="0" err="1" smtClean="0"/>
              <a:t>reabsorption</a:t>
            </a:r>
            <a:r>
              <a:rPr lang="en-US" sz="3200" dirty="0" smtClean="0"/>
              <a:t> of 85%of Na, </a:t>
            </a:r>
            <a:r>
              <a:rPr lang="en-US" sz="3200" dirty="0" err="1" smtClean="0"/>
              <a:t>Cl</a:t>
            </a:r>
            <a:r>
              <a:rPr lang="en-US" sz="3200" dirty="0" smtClean="0"/>
              <a:t> &amp;water . Na is reabsorbed by active process. </a:t>
            </a:r>
            <a:r>
              <a:rPr lang="en-US" sz="3200" dirty="0" err="1" smtClean="0"/>
              <a:t>Cl</a:t>
            </a:r>
            <a:r>
              <a:rPr lang="en-US" sz="3200" dirty="0" smtClean="0"/>
              <a:t>, &amp; water, reabsorbed by passive process.</a:t>
            </a:r>
          </a:p>
          <a:p>
            <a:pPr algn="l" rtl="0">
              <a:buNone/>
            </a:pPr>
            <a:r>
              <a:rPr lang="en-US" sz="3200" dirty="0" smtClean="0"/>
              <a:t>2. </a:t>
            </a:r>
            <a:r>
              <a:rPr lang="en-US" sz="3200" dirty="0" err="1" smtClean="0"/>
              <a:t>reabsorption</a:t>
            </a:r>
            <a:r>
              <a:rPr lang="en-US" sz="3200" dirty="0" smtClean="0"/>
              <a:t> of glucose . When the amount of glucose exceeds the absorbing capacity of the proximal tubule it appears in urine as in case of diabetes.</a:t>
            </a:r>
          </a:p>
          <a:p>
            <a:pPr algn="l" rtl="0">
              <a:buNone/>
            </a:pPr>
            <a:r>
              <a:rPr lang="en-US" sz="3200" dirty="0" smtClean="0"/>
              <a:t>   3.   </a:t>
            </a:r>
            <a:r>
              <a:rPr lang="en-US" sz="3200" dirty="0" err="1" smtClean="0"/>
              <a:t>reabsorption</a:t>
            </a:r>
            <a:r>
              <a:rPr lang="en-US" sz="3200" dirty="0" smtClean="0"/>
              <a:t> of protein &amp; amino acid.</a:t>
            </a:r>
          </a:p>
          <a:p>
            <a:pPr algn="l" rtl="0">
              <a:buNone/>
            </a:pPr>
            <a:r>
              <a:rPr lang="en-US" sz="3200" dirty="0" smtClean="0"/>
              <a:t>   4.   Excretion of any foreign substances to the organism.</a:t>
            </a:r>
          </a:p>
          <a:p>
            <a:pPr algn="l">
              <a:buNone/>
            </a:pPr>
            <a:endParaRPr lang="ar-IQ" sz="3200" dirty="0"/>
          </a:p>
        </p:txBody>
      </p:sp>
      <p:sp>
        <p:nvSpPr>
          <p:cNvPr id="2" name="عنصر نائب لرقم الشريحة 1"/>
          <p:cNvSpPr>
            <a:spLocks noGrp="1"/>
          </p:cNvSpPr>
          <p:nvPr>
            <p:ph type="sldNum" sz="quarter" idx="12"/>
          </p:nvPr>
        </p:nvSpPr>
        <p:spPr/>
        <p:txBody>
          <a:bodyPr/>
          <a:lstStyle/>
          <a:p>
            <a:fld id="{5B6AAEB8-78B5-471C-910B-84299D5C1917}" type="slidenum">
              <a:rPr lang="ar-IQ" smtClean="0"/>
              <a:pPr/>
              <a:t>23</a:t>
            </a:fld>
            <a:endParaRPr lang="ar-IQ"/>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847928"/>
          </a:xfrm>
        </p:spPr>
        <p:txBody>
          <a:bodyPr>
            <a:normAutofit/>
          </a:bodyPr>
          <a:lstStyle/>
          <a:p>
            <a:pPr algn="ctr" rtl="0">
              <a:buNone/>
            </a:pPr>
            <a:r>
              <a:rPr lang="en-US" sz="3200" b="1" u="sng" dirty="0" smtClean="0"/>
              <a:t>Loop of </a:t>
            </a:r>
            <a:r>
              <a:rPr lang="en-US" sz="3200" b="1" u="sng" dirty="0" err="1" smtClean="0"/>
              <a:t>Henle</a:t>
            </a:r>
            <a:endParaRPr lang="en-US" sz="3200" u="sng" dirty="0" smtClean="0"/>
          </a:p>
          <a:p>
            <a:pPr algn="l" rtl="0">
              <a:buNone/>
            </a:pPr>
            <a:r>
              <a:rPr lang="en-US" sz="3200" dirty="0" smtClean="0"/>
              <a:t>Formed of the following:</a:t>
            </a:r>
          </a:p>
          <a:p>
            <a:pPr marL="514350" lvl="0" indent="-514350" algn="l" rtl="0">
              <a:buAutoNum type="arabicPeriod"/>
            </a:pPr>
            <a:r>
              <a:rPr lang="en-US" sz="3200" dirty="0" smtClean="0"/>
              <a:t>Thick descending segment: which is the straight continuation of the proximal convoluted tubules that descend in the cortex &amp;have the same structure of the proximal convoluted tubule. the descend part is quite permeable </a:t>
            </a:r>
          </a:p>
          <a:p>
            <a:pPr marL="514350" lvl="0" indent="-514350" algn="l" rtl="0">
              <a:buAutoNum type="arabicPeriod"/>
            </a:pPr>
            <a:r>
              <a:rPr lang="en-US" sz="3200" dirty="0" smtClean="0"/>
              <a:t>Thick ascending segment: The ascending part is impermeable to water &amp; highly active in transporting sodium to the interstitial fluid.</a:t>
            </a:r>
          </a:p>
          <a:p>
            <a:pPr algn="l">
              <a:buNone/>
            </a:pPr>
            <a:endParaRPr lang="ar-IQ" sz="2800" dirty="0"/>
          </a:p>
        </p:txBody>
      </p:sp>
      <p:sp>
        <p:nvSpPr>
          <p:cNvPr id="2" name="عنصر نائب لرقم الشريحة 1"/>
          <p:cNvSpPr>
            <a:spLocks noGrp="1"/>
          </p:cNvSpPr>
          <p:nvPr>
            <p:ph type="sldNum" sz="quarter" idx="12"/>
          </p:nvPr>
        </p:nvSpPr>
        <p:spPr/>
        <p:txBody>
          <a:bodyPr/>
          <a:lstStyle/>
          <a:p>
            <a:fld id="{5B6AAEB8-78B5-471C-910B-84299D5C1917}" type="slidenum">
              <a:rPr lang="ar-IQ" smtClean="0"/>
              <a:pPr/>
              <a:t>24</a:t>
            </a:fld>
            <a:endParaRPr lang="ar-IQ"/>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775920"/>
          </a:xfrm>
        </p:spPr>
        <p:txBody>
          <a:bodyPr>
            <a:normAutofit/>
          </a:bodyPr>
          <a:lstStyle/>
          <a:p>
            <a:pPr lvl="0" algn="just" rtl="0">
              <a:buNone/>
            </a:pPr>
            <a:r>
              <a:rPr lang="en-US" sz="3200" dirty="0" smtClean="0"/>
              <a:t>3. Thin segment of loop of </a:t>
            </a:r>
            <a:r>
              <a:rPr lang="en-US" sz="3200" dirty="0" err="1" smtClean="0"/>
              <a:t>Henle</a:t>
            </a:r>
            <a:r>
              <a:rPr lang="en-US" sz="3200" dirty="0" smtClean="0"/>
              <a:t>: These associated with </a:t>
            </a:r>
            <a:r>
              <a:rPr lang="en-US" sz="3200" dirty="0" err="1" smtClean="0"/>
              <a:t>juxta</a:t>
            </a:r>
            <a:r>
              <a:rPr lang="en-US" sz="3200" dirty="0" smtClean="0"/>
              <a:t> medullary </a:t>
            </a:r>
            <a:r>
              <a:rPr lang="en-US" sz="3200" dirty="0" err="1" smtClean="0"/>
              <a:t>glomeruli</a:t>
            </a:r>
            <a:r>
              <a:rPr lang="en-US" sz="3200" dirty="0" smtClean="0"/>
              <a:t> are long &amp; extend deep into the medulla, Thus thin </a:t>
            </a:r>
            <a:r>
              <a:rPr lang="en-US" sz="3200" dirty="0" err="1" smtClean="0"/>
              <a:t>Henle</a:t>
            </a:r>
            <a:r>
              <a:rPr lang="en-US" sz="3200" dirty="0" smtClean="0"/>
              <a:t> loop may be found in the cortex &amp; in the medulla. In human kidney a few loops of </a:t>
            </a:r>
            <a:r>
              <a:rPr lang="en-US" sz="3200" dirty="0" err="1" smtClean="0"/>
              <a:t>henle</a:t>
            </a:r>
            <a:r>
              <a:rPr lang="en-US" sz="3200" dirty="0" smtClean="0"/>
              <a:t> are located entirely within the cortex.</a:t>
            </a:r>
          </a:p>
          <a:p>
            <a:pPr algn="just">
              <a:buNone/>
            </a:pPr>
            <a:endParaRPr lang="ar-IQ" sz="3200" dirty="0"/>
          </a:p>
        </p:txBody>
      </p:sp>
      <p:sp>
        <p:nvSpPr>
          <p:cNvPr id="2" name="عنصر نائب لرقم الشريحة 1"/>
          <p:cNvSpPr>
            <a:spLocks noGrp="1"/>
          </p:cNvSpPr>
          <p:nvPr>
            <p:ph type="sldNum" sz="quarter" idx="12"/>
          </p:nvPr>
        </p:nvSpPr>
        <p:spPr/>
        <p:txBody>
          <a:bodyPr/>
          <a:lstStyle/>
          <a:p>
            <a:fld id="{5B6AAEB8-78B5-471C-910B-84299D5C1917}" type="slidenum">
              <a:rPr lang="ar-IQ" smtClean="0"/>
              <a:pPr/>
              <a:t>25</a:t>
            </a:fld>
            <a:endParaRPr lang="ar-IQ"/>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847928"/>
          </a:xfrm>
        </p:spPr>
        <p:txBody>
          <a:bodyPr>
            <a:normAutofit/>
          </a:bodyPr>
          <a:lstStyle/>
          <a:p>
            <a:pPr algn="l" rtl="0">
              <a:buNone/>
            </a:pPr>
            <a:r>
              <a:rPr lang="en-US" sz="3600" b="1" dirty="0" smtClean="0"/>
              <a:t>The microscopic appearance of the thin segment</a:t>
            </a:r>
            <a:endParaRPr lang="en-US" sz="3600" dirty="0" smtClean="0"/>
          </a:p>
          <a:p>
            <a:pPr algn="l" rtl="0">
              <a:buNone/>
            </a:pPr>
            <a:r>
              <a:rPr lang="en-US" sz="3600" dirty="0" smtClean="0"/>
              <a:t>1.   Have flat </a:t>
            </a:r>
            <a:r>
              <a:rPr lang="en-US" sz="3600" dirty="0" err="1" smtClean="0"/>
              <a:t>sequamous</a:t>
            </a:r>
            <a:r>
              <a:rPr lang="en-US" sz="3600" dirty="0" smtClean="0"/>
              <a:t> lining epithelium .</a:t>
            </a:r>
          </a:p>
          <a:p>
            <a:pPr algn="l" rtl="0">
              <a:buNone/>
            </a:pPr>
            <a:r>
              <a:rPr lang="en-US" sz="3600" dirty="0" smtClean="0"/>
              <a:t>2.   Resemble dilated capillary .</a:t>
            </a:r>
          </a:p>
          <a:p>
            <a:pPr algn="l" rtl="0">
              <a:buNone/>
            </a:pPr>
            <a:r>
              <a:rPr lang="en-US" sz="3600" dirty="0" smtClean="0"/>
              <a:t>3.   Lining cells show short </a:t>
            </a:r>
            <a:r>
              <a:rPr lang="en-US" sz="3600" dirty="0" err="1" smtClean="0"/>
              <a:t>microvilli</a:t>
            </a:r>
            <a:r>
              <a:rPr lang="en-US" sz="3600" dirty="0" smtClean="0"/>
              <a:t> in electron microscope .</a:t>
            </a:r>
          </a:p>
          <a:p>
            <a:pPr algn="l" rtl="0">
              <a:buNone/>
            </a:pPr>
            <a:r>
              <a:rPr lang="en-US" sz="3600" dirty="0" smtClean="0"/>
              <a:t>4. Some basal &amp; lateral  </a:t>
            </a:r>
            <a:r>
              <a:rPr lang="en-US" sz="3600" dirty="0" err="1" smtClean="0"/>
              <a:t>interdigitations</a:t>
            </a:r>
            <a:r>
              <a:rPr lang="en-US" sz="3600" dirty="0" smtClean="0"/>
              <a:t>.</a:t>
            </a:r>
          </a:p>
          <a:p>
            <a:pPr algn="l">
              <a:buNone/>
            </a:pPr>
            <a:endParaRPr lang="ar-IQ" sz="3600" dirty="0"/>
          </a:p>
        </p:txBody>
      </p:sp>
      <p:sp>
        <p:nvSpPr>
          <p:cNvPr id="2" name="عنصر نائب لرقم الشريحة 1"/>
          <p:cNvSpPr>
            <a:spLocks noGrp="1"/>
          </p:cNvSpPr>
          <p:nvPr>
            <p:ph type="sldNum" sz="quarter" idx="12"/>
          </p:nvPr>
        </p:nvSpPr>
        <p:spPr/>
        <p:txBody>
          <a:bodyPr/>
          <a:lstStyle/>
          <a:p>
            <a:fld id="{5B6AAEB8-78B5-471C-910B-84299D5C1917}" type="slidenum">
              <a:rPr lang="ar-IQ" smtClean="0"/>
              <a:pPr/>
              <a:t>26</a:t>
            </a:fld>
            <a:endParaRPr lang="ar-IQ"/>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siumed.edu/~dking2/crr/images/RN016b.jpg"/>
          <p:cNvPicPr>
            <a:picLocks noChangeAspect="1" noChangeArrowheads="1"/>
          </p:cNvPicPr>
          <p:nvPr/>
        </p:nvPicPr>
        <p:blipFill>
          <a:blip r:embed="rId2" cstate="print"/>
          <a:srcRect/>
          <a:stretch>
            <a:fillRect/>
          </a:stretch>
        </p:blipFill>
        <p:spPr bwMode="auto">
          <a:xfrm>
            <a:off x="0" y="0"/>
            <a:ext cx="9156390" cy="6858000"/>
          </a:xfrm>
          <a:prstGeom prst="rect">
            <a:avLst/>
          </a:prstGeom>
          <a:noFill/>
        </p:spPr>
      </p:pic>
      <p:sp>
        <p:nvSpPr>
          <p:cNvPr id="2" name="عنصر نائب لرقم الشريحة 1"/>
          <p:cNvSpPr>
            <a:spLocks noGrp="1"/>
          </p:cNvSpPr>
          <p:nvPr>
            <p:ph type="sldNum" sz="quarter" idx="12"/>
          </p:nvPr>
        </p:nvSpPr>
        <p:spPr/>
        <p:txBody>
          <a:bodyPr/>
          <a:lstStyle/>
          <a:p>
            <a:fld id="{5B6AAEB8-78B5-471C-910B-84299D5C1917}" type="slidenum">
              <a:rPr lang="ar-IQ" smtClean="0"/>
              <a:pPr/>
              <a:t>27</a:t>
            </a:fld>
            <a:endParaRPr lang="ar-IQ"/>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4.bp.blogspot.com/-_kBfIRHN7lQ/T7HFHyj80_I/AAAAAAAAAKk/MdN-0-zYe1A/s1600/%D8%B5%D9%88%D8%B1%D8%A93.jpg"/>
          <p:cNvPicPr>
            <a:picLocks noChangeAspect="1" noChangeArrowheads="1"/>
          </p:cNvPicPr>
          <p:nvPr/>
        </p:nvPicPr>
        <p:blipFill>
          <a:blip r:embed="rId2" cstate="print"/>
          <a:srcRect/>
          <a:stretch>
            <a:fillRect/>
          </a:stretch>
        </p:blipFill>
        <p:spPr bwMode="auto">
          <a:xfrm>
            <a:off x="0" y="0"/>
            <a:ext cx="9144000" cy="6821636"/>
          </a:xfrm>
          <a:prstGeom prst="rect">
            <a:avLst/>
          </a:prstGeom>
          <a:noFill/>
        </p:spPr>
      </p:pic>
      <p:sp>
        <p:nvSpPr>
          <p:cNvPr id="2" name="عنصر نائب لرقم الشريحة 1"/>
          <p:cNvSpPr>
            <a:spLocks noGrp="1"/>
          </p:cNvSpPr>
          <p:nvPr>
            <p:ph type="sldNum" sz="quarter" idx="12"/>
          </p:nvPr>
        </p:nvSpPr>
        <p:spPr/>
        <p:txBody>
          <a:bodyPr/>
          <a:lstStyle/>
          <a:p>
            <a:fld id="{5B6AAEB8-78B5-471C-910B-84299D5C1917}" type="slidenum">
              <a:rPr lang="ar-IQ" smtClean="0"/>
              <a:pPr/>
              <a:t>28</a:t>
            </a:fld>
            <a:endParaRPr lang="ar-IQ"/>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847928"/>
          </a:xfrm>
        </p:spPr>
        <p:txBody>
          <a:bodyPr>
            <a:normAutofit/>
          </a:bodyPr>
          <a:lstStyle/>
          <a:p>
            <a:pPr algn="ctr" rtl="0">
              <a:buNone/>
            </a:pPr>
            <a:r>
              <a:rPr lang="en-US" sz="4000" b="1" u="sng" dirty="0" smtClean="0"/>
              <a:t>Distal convoluted tubule :</a:t>
            </a:r>
            <a:endParaRPr lang="en-US" sz="4000" u="sng" dirty="0" smtClean="0"/>
          </a:p>
          <a:p>
            <a:pPr algn="l" rtl="0">
              <a:buNone/>
            </a:pPr>
            <a:r>
              <a:rPr lang="en-US" sz="4000" dirty="0" smtClean="0"/>
              <a:t>When the thick part of loop of </a:t>
            </a:r>
            <a:r>
              <a:rPr lang="en-US" sz="4000" dirty="0" err="1" smtClean="0"/>
              <a:t>Henle</a:t>
            </a:r>
            <a:r>
              <a:rPr lang="en-US" sz="4000" dirty="0" smtClean="0"/>
              <a:t> penetrate the cortex, it preserves its histological structure but become </a:t>
            </a:r>
            <a:r>
              <a:rPr lang="en-US" sz="4000" dirty="0" err="1" smtClean="0"/>
              <a:t>tortous</a:t>
            </a:r>
            <a:r>
              <a:rPr lang="en-US" sz="4000" dirty="0" smtClean="0"/>
              <a:t> &amp; then called distal convoluted tubules which is the last segment of the </a:t>
            </a:r>
            <a:r>
              <a:rPr lang="en-US" sz="4000" dirty="0" err="1" smtClean="0"/>
              <a:t>nephron</a:t>
            </a:r>
            <a:r>
              <a:rPr lang="en-US" sz="4000" dirty="0" smtClean="0"/>
              <a:t>. The distal convoluted tubule found in the cortex.</a:t>
            </a:r>
            <a:endParaRPr lang="en-US" sz="4000" dirty="0"/>
          </a:p>
        </p:txBody>
      </p:sp>
      <p:sp>
        <p:nvSpPr>
          <p:cNvPr id="2" name="عنصر نائب لرقم الشريحة 1"/>
          <p:cNvSpPr>
            <a:spLocks noGrp="1"/>
          </p:cNvSpPr>
          <p:nvPr>
            <p:ph type="sldNum" sz="quarter" idx="12"/>
          </p:nvPr>
        </p:nvSpPr>
        <p:spPr/>
        <p:txBody>
          <a:bodyPr/>
          <a:lstStyle/>
          <a:p>
            <a:fld id="{5B6AAEB8-78B5-471C-910B-84299D5C1917}" type="slidenum">
              <a:rPr lang="ar-IQ" smtClean="0"/>
              <a:pPr/>
              <a:t>29</a:t>
            </a:fld>
            <a:endParaRPr lang="ar-IQ"/>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063952"/>
          </a:xfrm>
        </p:spPr>
        <p:txBody>
          <a:bodyPr>
            <a:noAutofit/>
          </a:bodyPr>
          <a:lstStyle/>
          <a:p>
            <a:pPr algn="ctr" rtl="0">
              <a:buNone/>
            </a:pPr>
            <a:r>
              <a:rPr lang="en-US" sz="3600" b="1" u="sng" dirty="0" smtClean="0"/>
              <a:t>Urinary system</a:t>
            </a:r>
            <a:endParaRPr lang="en-US" sz="3600" u="sng" dirty="0" smtClean="0"/>
          </a:p>
          <a:p>
            <a:pPr algn="just" rtl="0">
              <a:buNone/>
            </a:pPr>
            <a:r>
              <a:rPr lang="en-US" sz="3600" dirty="0" smtClean="0"/>
              <a:t>	The urinary system consists of the 2 kidneys, two ureters, bladder, and urethra.</a:t>
            </a:r>
          </a:p>
          <a:p>
            <a:pPr algn="just" rtl="0">
              <a:buNone/>
            </a:pPr>
            <a:r>
              <a:rPr lang="en-US" sz="3600" dirty="0" smtClean="0"/>
              <a:t>	It contribute to the maintenance of the homeostasis by producing the urine, in which various metabolic waste-products are eliminated, these kidneys also regulate the fluid balance of the body and are the site of production of rennin and erythropoietin.</a:t>
            </a:r>
          </a:p>
          <a:p>
            <a:pPr algn="just">
              <a:buNone/>
            </a:pPr>
            <a:endParaRPr lang="ar-IQ" sz="3600" dirty="0"/>
          </a:p>
        </p:txBody>
      </p:sp>
      <p:sp>
        <p:nvSpPr>
          <p:cNvPr id="2" name="عنصر نائب لرقم الشريحة 1"/>
          <p:cNvSpPr>
            <a:spLocks noGrp="1"/>
          </p:cNvSpPr>
          <p:nvPr>
            <p:ph type="sldNum" sz="quarter" idx="12"/>
          </p:nvPr>
        </p:nvSpPr>
        <p:spPr/>
        <p:txBody>
          <a:bodyPr/>
          <a:lstStyle/>
          <a:p>
            <a:fld id="{5B6AAEB8-78B5-471C-910B-84299D5C1917}" type="slidenum">
              <a:rPr lang="ar-IQ" smtClean="0"/>
              <a:pPr/>
              <a:t>3</a:t>
            </a:fld>
            <a:endParaRPr lang="ar-IQ"/>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marL="514350" indent="-514350" algn="l" rtl="0">
              <a:buNone/>
            </a:pPr>
            <a:r>
              <a:rPr lang="en-US" sz="2400" b="1" u="sng" dirty="0" smtClean="0"/>
              <a:t>The histology of the distal convoluted tubule :L|M &amp;E|M.</a:t>
            </a:r>
          </a:p>
          <a:p>
            <a:pPr marL="514350" lvl="0" indent="-514350" algn="l" rtl="0">
              <a:buFont typeface="+mj-lt"/>
              <a:buAutoNum type="arabicPeriod"/>
            </a:pPr>
            <a:r>
              <a:rPr lang="en-US" sz="2400" dirty="0" smtClean="0"/>
              <a:t>It appear in slide in cross section because it is convoluted .</a:t>
            </a:r>
          </a:p>
          <a:p>
            <a:pPr marL="514350" lvl="0" indent="-514350" algn="l" rtl="0">
              <a:buFont typeface="+mj-lt"/>
              <a:buAutoNum type="arabicPeriod"/>
            </a:pPr>
            <a:r>
              <a:rPr lang="en-US" sz="2400" dirty="0" smtClean="0"/>
              <a:t>It is lined by cuboidal epithelium.	</a:t>
            </a:r>
          </a:p>
          <a:p>
            <a:pPr marL="514350" lvl="0" indent="-514350" algn="l" rtl="0">
              <a:buFont typeface="+mj-lt"/>
              <a:buAutoNum type="arabicPeriod"/>
            </a:pPr>
            <a:r>
              <a:rPr lang="en-US" sz="2400" dirty="0" smtClean="0"/>
              <a:t>Number of lining cells of the distal convoluted tubules is more than that of the proximal convoluted tubules.</a:t>
            </a:r>
          </a:p>
          <a:p>
            <a:pPr marL="514350" lvl="0" indent="-514350" algn="l" rtl="0">
              <a:buFont typeface="+mj-lt"/>
              <a:buAutoNum type="arabicPeriod"/>
            </a:pPr>
            <a:r>
              <a:rPr lang="en-US" sz="2400" dirty="0" smtClean="0"/>
              <a:t>Cells are less acidophilic than the proximal convoluted tubules due to decreased number of mitochondria.</a:t>
            </a:r>
          </a:p>
          <a:p>
            <a:pPr marL="514350" lvl="0" indent="-514350" algn="l" rtl="0">
              <a:buFont typeface="+mj-lt"/>
              <a:buAutoNum type="arabicPeriod"/>
            </a:pPr>
            <a:r>
              <a:rPr lang="en-US" sz="2400" dirty="0" smtClean="0"/>
              <a:t>Lumen is wider.</a:t>
            </a:r>
          </a:p>
          <a:p>
            <a:pPr marL="514350" lvl="0" indent="-514350" algn="l" rtl="0">
              <a:buFont typeface="+mj-lt"/>
              <a:buAutoNum type="arabicPeriod"/>
            </a:pPr>
            <a:r>
              <a:rPr lang="en-US" sz="2400" dirty="0" err="1" smtClean="0"/>
              <a:t>Microvilli</a:t>
            </a:r>
            <a:r>
              <a:rPr lang="en-US" sz="2400" dirty="0" smtClean="0"/>
              <a:t> on the laminar surface are not well formed &amp; comparatively scanty.</a:t>
            </a:r>
          </a:p>
          <a:p>
            <a:pPr marL="514350" lvl="0" indent="-514350" algn="l" rtl="0">
              <a:buFont typeface="+mj-lt"/>
              <a:buAutoNum type="arabicPeriod"/>
            </a:pPr>
            <a:r>
              <a:rPr lang="en-US" sz="2400" dirty="0" smtClean="0"/>
              <a:t>Mitochondria are present but less than that of proximal convoluted tubules.</a:t>
            </a:r>
          </a:p>
          <a:p>
            <a:pPr marL="514350" lvl="0" indent="-514350" algn="l" rtl="0">
              <a:buFont typeface="+mj-lt"/>
              <a:buAutoNum type="arabicPeriod"/>
            </a:pPr>
            <a:r>
              <a:rPr lang="en-US" sz="2400" dirty="0" smtClean="0"/>
              <a:t>Boundary between the cells are present while in the proximal convoluted tubules it is absent.</a:t>
            </a:r>
          </a:p>
          <a:p>
            <a:pPr marL="514350" lvl="0" indent="-514350" algn="l" rtl="0">
              <a:buFont typeface="+mj-lt"/>
              <a:buAutoNum type="arabicPeriod"/>
            </a:pPr>
            <a:r>
              <a:rPr lang="en-US" sz="2400" dirty="0" smtClean="0"/>
              <a:t>Extensive Basel &amp; lateral extensions .</a:t>
            </a:r>
          </a:p>
          <a:p>
            <a:pPr marL="514350" indent="-514350" algn="l">
              <a:buFont typeface="+mj-lt"/>
              <a:buAutoNum type="arabicPeriod"/>
            </a:pPr>
            <a:endParaRPr lang="ar-IQ" sz="2400" dirty="0"/>
          </a:p>
        </p:txBody>
      </p:sp>
      <p:sp>
        <p:nvSpPr>
          <p:cNvPr id="2" name="عنصر نائب لرقم الشريحة 1"/>
          <p:cNvSpPr>
            <a:spLocks noGrp="1"/>
          </p:cNvSpPr>
          <p:nvPr>
            <p:ph type="sldNum" sz="quarter" idx="12"/>
          </p:nvPr>
        </p:nvSpPr>
        <p:spPr/>
        <p:txBody>
          <a:bodyPr/>
          <a:lstStyle/>
          <a:p>
            <a:fld id="{5B6AAEB8-78B5-471C-910B-84299D5C1917}" type="slidenum">
              <a:rPr lang="ar-IQ" smtClean="0"/>
              <a:pPr/>
              <a:t>30</a:t>
            </a:fld>
            <a:endParaRPr lang="ar-IQ"/>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image.slidesharecdn.com/120808-mhortsch-urinarytracthistology-handout-110614112309-phpapp02/95/120808-histology-of-the-urinary-tract-37-728.jpg?cb=1310460640"/>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
        <p:nvSpPr>
          <p:cNvPr id="2" name="عنصر نائب لرقم الشريحة 1"/>
          <p:cNvSpPr>
            <a:spLocks noGrp="1"/>
          </p:cNvSpPr>
          <p:nvPr>
            <p:ph type="sldNum" sz="quarter" idx="12"/>
          </p:nvPr>
        </p:nvSpPr>
        <p:spPr/>
        <p:txBody>
          <a:bodyPr/>
          <a:lstStyle/>
          <a:p>
            <a:fld id="{5B6AAEB8-78B5-471C-910B-84299D5C1917}" type="slidenum">
              <a:rPr lang="ar-IQ" smtClean="0"/>
              <a:pPr/>
              <a:t>31</a:t>
            </a:fld>
            <a:endParaRPr lang="ar-IQ"/>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www.siumed.edu/~dking2/crr/images/RN008b.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عنصر نائب لرقم الشريحة 1"/>
          <p:cNvSpPr>
            <a:spLocks noGrp="1"/>
          </p:cNvSpPr>
          <p:nvPr>
            <p:ph type="sldNum" sz="quarter" idx="12"/>
          </p:nvPr>
        </p:nvSpPr>
        <p:spPr/>
        <p:txBody>
          <a:bodyPr/>
          <a:lstStyle/>
          <a:p>
            <a:fld id="{5B6AAEB8-78B5-471C-910B-84299D5C1917}" type="slidenum">
              <a:rPr lang="ar-IQ" smtClean="0"/>
              <a:pPr/>
              <a:t>32</a:t>
            </a:fld>
            <a:endParaRPr lang="ar-IQ"/>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6135960"/>
          </a:xfrm>
        </p:spPr>
        <p:txBody>
          <a:bodyPr>
            <a:normAutofit/>
          </a:bodyPr>
          <a:lstStyle/>
          <a:p>
            <a:pPr algn="l" rtl="0">
              <a:buNone/>
            </a:pPr>
            <a:r>
              <a:rPr lang="en-US" sz="3600" b="1" u="sng" dirty="0" smtClean="0"/>
              <a:t>Functions: </a:t>
            </a:r>
            <a:endParaRPr lang="en-US" sz="3600" u="sng" dirty="0" smtClean="0"/>
          </a:p>
          <a:p>
            <a:pPr marL="514350" lvl="0" indent="-514350" algn="l" rtl="0">
              <a:buFont typeface="+mj-lt"/>
              <a:buAutoNum type="arabicPeriod"/>
            </a:pPr>
            <a:r>
              <a:rPr lang="en-US" sz="3200" dirty="0" smtClean="0"/>
              <a:t>Maintain acid - base balance.</a:t>
            </a:r>
          </a:p>
          <a:p>
            <a:pPr marL="514350" lvl="0" indent="-514350" algn="l" rtl="0">
              <a:buFont typeface="+mj-lt"/>
              <a:buAutoNum type="arabicPeriod"/>
            </a:pPr>
            <a:r>
              <a:rPr lang="en-US" sz="3200" dirty="0" smtClean="0"/>
              <a:t>Important in urine concentration .</a:t>
            </a:r>
          </a:p>
          <a:p>
            <a:pPr marL="514350" lvl="0" indent="-514350" algn="l" rtl="0">
              <a:buFont typeface="+mj-lt"/>
              <a:buAutoNum type="arabicPeriod"/>
            </a:pPr>
            <a:r>
              <a:rPr lang="en-US" sz="3200" dirty="0" smtClean="0"/>
              <a:t>Reabsorption of Na ions from the lumen of the distal convoluted tubules to the blood while K is excreted in the urine.</a:t>
            </a:r>
          </a:p>
          <a:p>
            <a:pPr marL="514350" lvl="0" indent="-514350" algn="l" rtl="0">
              <a:buFont typeface="+mj-lt"/>
              <a:buAutoNum type="arabicPeriod"/>
            </a:pPr>
            <a:r>
              <a:rPr lang="en-US" sz="3200" dirty="0" smtClean="0"/>
              <a:t>Bicarbonate ions are reabsorbed back to the blood &amp; hydrogen ions are excreted so the urine is acidic .</a:t>
            </a:r>
          </a:p>
          <a:p>
            <a:pPr marL="514350" lvl="0" indent="-514350" algn="l" rtl="0">
              <a:buFont typeface="+mj-lt"/>
              <a:buAutoNum type="arabicPeriod"/>
            </a:pPr>
            <a:r>
              <a:rPr lang="en-US" sz="3200" dirty="0" smtClean="0"/>
              <a:t>Its function is under the effect of aldosterone secreted by the adrenal cortex.</a:t>
            </a:r>
            <a:endParaRPr lang="en-US" sz="3200" dirty="0"/>
          </a:p>
        </p:txBody>
      </p:sp>
      <p:sp>
        <p:nvSpPr>
          <p:cNvPr id="2" name="عنصر نائب لرقم الشريحة 1"/>
          <p:cNvSpPr>
            <a:spLocks noGrp="1"/>
          </p:cNvSpPr>
          <p:nvPr>
            <p:ph type="sldNum" sz="quarter" idx="12"/>
          </p:nvPr>
        </p:nvSpPr>
        <p:spPr/>
        <p:txBody>
          <a:bodyPr/>
          <a:lstStyle/>
          <a:p>
            <a:fld id="{5B6AAEB8-78B5-471C-910B-84299D5C1917}" type="slidenum">
              <a:rPr lang="ar-IQ" smtClean="0"/>
              <a:pPr/>
              <a:t>33</a:t>
            </a:fld>
            <a:endParaRPr lang="ar-IQ"/>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847928"/>
          </a:xfrm>
        </p:spPr>
        <p:txBody>
          <a:bodyPr>
            <a:noAutofit/>
          </a:bodyPr>
          <a:lstStyle/>
          <a:p>
            <a:pPr algn="ctr" rtl="0">
              <a:buNone/>
            </a:pPr>
            <a:r>
              <a:rPr lang="en-US" sz="3600" b="1" u="sng" dirty="0" smtClean="0"/>
              <a:t>Collecting tubules</a:t>
            </a:r>
            <a:endParaRPr lang="en-US" sz="3600" u="sng" dirty="0" smtClean="0"/>
          </a:p>
          <a:p>
            <a:pPr algn="just" rtl="0">
              <a:buNone/>
            </a:pPr>
            <a:r>
              <a:rPr lang="en-US" sz="3600" dirty="0" smtClean="0"/>
              <a:t> The arched collecting tubules connect the distal convoluted tubules with the collecting duct. they are still in the cortex &amp; empty in the straight collecting tubules . these tubules are lined with a single layer of cuboidal epithelium which show a distinct cell borders which are more obvious than in any of the other portions of the uriniferous tubules. </a:t>
            </a:r>
            <a:endParaRPr lang="ar-IQ" sz="3600" dirty="0"/>
          </a:p>
        </p:txBody>
      </p:sp>
      <p:sp>
        <p:nvSpPr>
          <p:cNvPr id="2" name="عنصر نائب لرقم الشريحة 1"/>
          <p:cNvSpPr>
            <a:spLocks noGrp="1"/>
          </p:cNvSpPr>
          <p:nvPr>
            <p:ph type="sldNum" sz="quarter" idx="12"/>
          </p:nvPr>
        </p:nvSpPr>
        <p:spPr/>
        <p:txBody>
          <a:bodyPr/>
          <a:lstStyle/>
          <a:p>
            <a:fld id="{5B6AAEB8-78B5-471C-910B-84299D5C1917}" type="slidenum">
              <a:rPr lang="ar-IQ" smtClean="0"/>
              <a:pPr/>
              <a:t>34</a:t>
            </a:fld>
            <a:endParaRPr lang="ar-IQ"/>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ntranet.tdmu.edu.ua/data/kafedra/internal/histolog/classes_stud/en/stomat/ptn/1/05%20Epithelial%20tissues.%20Glandular%20epithelium.%20Glands..files/image022.jpg"/>
          <p:cNvPicPr>
            <a:picLocks noChangeAspect="1" noChangeArrowheads="1"/>
          </p:cNvPicPr>
          <p:nvPr/>
        </p:nvPicPr>
        <p:blipFill>
          <a:blip r:embed="rId2" cstate="print"/>
          <a:srcRect/>
          <a:stretch>
            <a:fillRect/>
          </a:stretch>
        </p:blipFill>
        <p:spPr bwMode="auto">
          <a:xfrm>
            <a:off x="0" y="0"/>
            <a:ext cx="9167266" cy="6858000"/>
          </a:xfrm>
          <a:prstGeom prst="rect">
            <a:avLst/>
          </a:prstGeom>
          <a:noFill/>
        </p:spPr>
      </p:pic>
      <p:sp>
        <p:nvSpPr>
          <p:cNvPr id="3" name="TextBox 2"/>
          <p:cNvSpPr txBox="1"/>
          <p:nvPr/>
        </p:nvSpPr>
        <p:spPr>
          <a:xfrm>
            <a:off x="3779912" y="2708920"/>
            <a:ext cx="1296144" cy="923330"/>
          </a:xfrm>
          <a:prstGeom prst="rect">
            <a:avLst/>
          </a:prstGeom>
          <a:noFill/>
        </p:spPr>
        <p:txBody>
          <a:bodyPr wrap="square" rtlCol="1">
            <a:spAutoFit/>
          </a:bodyPr>
          <a:lstStyle/>
          <a:p>
            <a:r>
              <a:rPr lang="en-US" sz="5400" dirty="0" smtClean="0"/>
              <a:t>CD</a:t>
            </a:r>
            <a:endParaRPr lang="ar-IQ" sz="5400" dirty="0"/>
          </a:p>
        </p:txBody>
      </p:sp>
      <p:sp>
        <p:nvSpPr>
          <p:cNvPr id="2" name="عنصر نائب لرقم الشريحة 1"/>
          <p:cNvSpPr>
            <a:spLocks noGrp="1"/>
          </p:cNvSpPr>
          <p:nvPr>
            <p:ph type="sldNum" sz="quarter" idx="12"/>
          </p:nvPr>
        </p:nvSpPr>
        <p:spPr/>
        <p:txBody>
          <a:bodyPr/>
          <a:lstStyle/>
          <a:p>
            <a:fld id="{5B6AAEB8-78B5-471C-910B-84299D5C1917}" type="slidenum">
              <a:rPr lang="ar-IQ" smtClean="0"/>
              <a:pPr/>
              <a:t>35</a:t>
            </a:fld>
            <a:endParaRPr lang="ar-IQ"/>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3528" y="620688"/>
            <a:ext cx="8640960" cy="4360448"/>
          </a:xfrm>
        </p:spPr>
        <p:txBody>
          <a:bodyPr>
            <a:noAutofit/>
          </a:bodyPr>
          <a:lstStyle/>
          <a:p>
            <a:pPr algn="ctr"/>
            <a:endParaRPr lang="en-US" sz="6000" b="1" dirty="0" smtClean="0">
              <a:solidFill>
                <a:schemeClr val="tx1"/>
              </a:solidFill>
            </a:endParaRPr>
          </a:p>
          <a:p>
            <a:pPr algn="ctr"/>
            <a:r>
              <a:rPr lang="en-US" sz="13800" b="1" dirty="0" smtClean="0">
                <a:solidFill>
                  <a:schemeClr val="tx1"/>
                </a:solidFill>
              </a:rPr>
              <a:t>lecture 2</a:t>
            </a:r>
            <a:endParaRPr lang="ar-IQ" sz="13800" b="1" dirty="0">
              <a:solidFill>
                <a:schemeClr val="tx1"/>
              </a:solidFill>
            </a:endParaRPr>
          </a:p>
        </p:txBody>
      </p:sp>
      <p:sp>
        <p:nvSpPr>
          <p:cNvPr id="2" name="عنصر نائب لرقم الشريحة 1"/>
          <p:cNvSpPr>
            <a:spLocks noGrp="1"/>
          </p:cNvSpPr>
          <p:nvPr>
            <p:ph type="sldNum" sz="quarter" idx="12"/>
          </p:nvPr>
        </p:nvSpPr>
        <p:spPr/>
        <p:txBody>
          <a:bodyPr/>
          <a:lstStyle/>
          <a:p>
            <a:fld id="{5B6AAEB8-78B5-471C-910B-84299D5C1917}" type="slidenum">
              <a:rPr lang="ar-IQ" smtClean="0">
                <a:solidFill>
                  <a:schemeClr val="tx1"/>
                </a:solidFill>
              </a:rPr>
              <a:pPr/>
              <a:t>36</a:t>
            </a:fld>
            <a:endParaRPr lang="ar-IQ">
              <a:solidFill>
                <a:schemeClr val="tx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6264696"/>
          </a:xfrm>
        </p:spPr>
        <p:txBody>
          <a:bodyPr>
            <a:normAutofit fontScale="92500" lnSpcReduction="20000"/>
          </a:bodyPr>
          <a:lstStyle/>
          <a:p>
            <a:pPr algn="l" rtl="0">
              <a:buNone/>
            </a:pPr>
            <a:r>
              <a:rPr lang="en-US" sz="3000" b="1" u="sng" dirty="0" smtClean="0"/>
              <a:t>Lymphatic System</a:t>
            </a:r>
            <a:endParaRPr lang="en-US" sz="3000" u="sng" dirty="0" smtClean="0"/>
          </a:p>
          <a:p>
            <a:pPr algn="l" rtl="0">
              <a:buNone/>
            </a:pPr>
            <a:r>
              <a:rPr lang="en-US" dirty="0" smtClean="0"/>
              <a:t>The lymphatic system is formed from the lymphatic organs, lymphatic vessels, lymph &amp; small masses of lymphoid tissue called lymph nodes. The major lymphatic organs are the lymph nodes, tonsils, thymus &amp; spleen.</a:t>
            </a:r>
          </a:p>
          <a:p>
            <a:pPr algn="l" rtl="0">
              <a:buNone/>
            </a:pPr>
            <a:endParaRPr lang="en-US" sz="100" dirty="0" smtClean="0"/>
          </a:p>
          <a:p>
            <a:pPr algn="l" rtl="0">
              <a:buNone/>
            </a:pPr>
            <a:r>
              <a:rPr lang="en-US" sz="3000" b="1" u="sng" dirty="0" smtClean="0"/>
              <a:t>Function</a:t>
            </a:r>
            <a:r>
              <a:rPr lang="en-US" b="1" dirty="0" smtClean="0"/>
              <a:t>: </a:t>
            </a:r>
            <a:endParaRPr lang="en-US" dirty="0" smtClean="0"/>
          </a:p>
          <a:p>
            <a:pPr algn="l" rtl="0">
              <a:buNone/>
            </a:pPr>
            <a:r>
              <a:rPr lang="en-US" b="1" dirty="0" smtClean="0"/>
              <a:t>1-</a:t>
            </a:r>
            <a:r>
              <a:rPr lang="en-US" dirty="0" smtClean="0"/>
              <a:t> Drain the protein containing fluids from the tissue spaces, such  proteins can not be directly reabsorbed by the capillaries of the blood.</a:t>
            </a:r>
          </a:p>
          <a:p>
            <a:pPr algn="l" rtl="0">
              <a:buNone/>
            </a:pPr>
            <a:r>
              <a:rPr lang="en-US" b="1" dirty="0" smtClean="0"/>
              <a:t>2-</a:t>
            </a:r>
            <a:r>
              <a:rPr lang="en-US" dirty="0" smtClean="0"/>
              <a:t> Transport fats from the digestive tract to the blood.</a:t>
            </a:r>
          </a:p>
          <a:p>
            <a:pPr algn="l" rtl="0">
              <a:buNone/>
            </a:pPr>
            <a:r>
              <a:rPr lang="en-US" b="1" dirty="0" smtClean="0"/>
              <a:t>3-</a:t>
            </a:r>
            <a:r>
              <a:rPr lang="en-US" dirty="0" smtClean="0"/>
              <a:t> Produce lymphocytes &amp; antibodies (</a:t>
            </a:r>
            <a:r>
              <a:rPr lang="en-US" dirty="0" err="1" smtClean="0"/>
              <a:t>immunoglobulins</a:t>
            </a:r>
            <a:r>
              <a:rPr lang="en-US" dirty="0" smtClean="0"/>
              <a:t>) forming  part of the immune system of the body).</a:t>
            </a:r>
            <a:endParaRPr lang="en-US" dirty="0"/>
          </a:p>
        </p:txBody>
      </p:sp>
      <p:sp>
        <p:nvSpPr>
          <p:cNvPr id="2" name="عنصر نائب لرقم الشريحة 1"/>
          <p:cNvSpPr>
            <a:spLocks noGrp="1"/>
          </p:cNvSpPr>
          <p:nvPr>
            <p:ph type="sldNum" sz="quarter" idx="12"/>
          </p:nvPr>
        </p:nvSpPr>
        <p:spPr/>
        <p:txBody>
          <a:bodyPr/>
          <a:lstStyle/>
          <a:p>
            <a:fld id="{5B6AAEB8-78B5-471C-910B-84299D5C1917}" type="slidenum">
              <a:rPr lang="ar-IQ" smtClean="0"/>
              <a:pPr/>
              <a:t>37</a:t>
            </a:fld>
            <a:endParaRPr lang="ar-IQ"/>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88640"/>
            <a:ext cx="8640960" cy="6480720"/>
          </a:xfrm>
        </p:spPr>
        <p:txBody>
          <a:bodyPr>
            <a:normAutofit fontScale="92500" lnSpcReduction="20000"/>
          </a:bodyPr>
          <a:lstStyle/>
          <a:p>
            <a:pPr algn="l">
              <a:buNone/>
            </a:pPr>
            <a:r>
              <a:rPr lang="en-US" sz="3000" b="1" u="sng" dirty="0" smtClean="0"/>
              <a:t>Lymphocytes:</a:t>
            </a:r>
            <a:endParaRPr lang="en-US" sz="3000" u="sng" dirty="0" smtClean="0"/>
          </a:p>
          <a:p>
            <a:pPr algn="l">
              <a:buNone/>
            </a:pPr>
            <a:r>
              <a:rPr lang="en-US" b="1" dirty="0" smtClean="0"/>
              <a:t> </a:t>
            </a:r>
            <a:r>
              <a:rPr lang="en-US" sz="3000" dirty="0" smtClean="0"/>
              <a:t>are the cells that carry out the immune response, 2 main types of lymphocytes are present found in the blood, lymph &amp; lymphatic organs: </a:t>
            </a:r>
            <a:r>
              <a:rPr lang="en-US" sz="3000" b="1" dirty="0" smtClean="0"/>
              <a:t>T-lymphocytes</a:t>
            </a:r>
            <a:r>
              <a:rPr lang="en-US" sz="3000" dirty="0" smtClean="0"/>
              <a:t> &amp; </a:t>
            </a:r>
            <a:r>
              <a:rPr lang="en-US" sz="3000" b="1" dirty="0" smtClean="0"/>
              <a:t>B- lymphocytes</a:t>
            </a:r>
            <a:r>
              <a:rPr lang="en-US" sz="3000" dirty="0" smtClean="0"/>
              <a:t> they appear similar morphologically but different functionally, they are distinguished according to the </a:t>
            </a:r>
            <a:r>
              <a:rPr lang="en-US" sz="3000" b="1" dirty="0" smtClean="0"/>
              <a:t>receptors</a:t>
            </a:r>
            <a:r>
              <a:rPr lang="en-US" sz="3000" dirty="0" smtClean="0"/>
              <a:t> present on their cell membrane, both cell types originate from stem cells in the bone marrow then they enter the blood stream.  </a:t>
            </a:r>
            <a:endParaRPr lang="en-US" dirty="0" smtClean="0"/>
          </a:p>
          <a:p>
            <a:pPr algn="l">
              <a:buNone/>
            </a:pPr>
            <a:r>
              <a:rPr lang="en-US" sz="3000" b="1" i="1" dirty="0" smtClean="0"/>
              <a:t>Types of lymphocytes</a:t>
            </a:r>
            <a:r>
              <a:rPr lang="en-US" sz="3000" b="1" dirty="0" smtClean="0"/>
              <a:t>:	</a:t>
            </a:r>
            <a:endParaRPr lang="en-US" sz="3000" dirty="0" smtClean="0"/>
          </a:p>
          <a:p>
            <a:pPr algn="l">
              <a:buNone/>
            </a:pPr>
            <a:r>
              <a:rPr lang="en-US" sz="3000" b="1" dirty="0" smtClean="0"/>
              <a:t>T-lymphocytes</a:t>
            </a:r>
            <a:r>
              <a:rPr lang="en-US" sz="3000" dirty="0" smtClean="0"/>
              <a:t>: responsible for cellular immunity (i.e. sensitized T- lymphocyte itself has the capacity to invade the foreign agent &amp; destroy it) they are circulating in the blood</a:t>
            </a:r>
          </a:p>
          <a:p>
            <a:pPr lvl="0" algn="l">
              <a:buNone/>
            </a:pPr>
            <a:r>
              <a:rPr lang="en-US" sz="3000" b="1" dirty="0" smtClean="0"/>
              <a:t>B- lymphocytes</a:t>
            </a:r>
            <a:r>
              <a:rPr lang="en-US" sz="3000" dirty="0" smtClean="0"/>
              <a:t>: responsible for humeral immunity (i.e. they produce antibodies &amp; these antibodies attack the invading antigen) they are the fixed type.</a:t>
            </a:r>
          </a:p>
          <a:p>
            <a:pPr algn="l">
              <a:buNone/>
            </a:pPr>
            <a:endParaRPr lang="en-US" dirty="0" smtClean="0"/>
          </a:p>
        </p:txBody>
      </p:sp>
      <p:sp>
        <p:nvSpPr>
          <p:cNvPr id="2" name="عنصر نائب لرقم الشريحة 1"/>
          <p:cNvSpPr>
            <a:spLocks noGrp="1"/>
          </p:cNvSpPr>
          <p:nvPr>
            <p:ph type="sldNum" sz="quarter" idx="12"/>
          </p:nvPr>
        </p:nvSpPr>
        <p:spPr/>
        <p:txBody>
          <a:bodyPr/>
          <a:lstStyle/>
          <a:p>
            <a:fld id="{5B6AAEB8-78B5-471C-910B-84299D5C1917}" type="slidenum">
              <a:rPr lang="ar-IQ" smtClean="0"/>
              <a:pPr/>
              <a:t>38</a:t>
            </a:fld>
            <a:endParaRPr lang="ar-IQ"/>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332656"/>
            <a:ext cx="8784976" cy="6336704"/>
          </a:xfrm>
        </p:spPr>
        <p:txBody>
          <a:bodyPr>
            <a:normAutofit fontScale="92500" lnSpcReduction="20000"/>
          </a:bodyPr>
          <a:lstStyle/>
          <a:p>
            <a:pPr algn="just" rtl="0">
              <a:buNone/>
            </a:pPr>
            <a:r>
              <a:rPr lang="en-US" sz="3200" b="1" u="sng" dirty="0" smtClean="0"/>
              <a:t>Lymph node:</a:t>
            </a:r>
            <a:endParaRPr lang="en-US" sz="3200" u="sng" dirty="0" smtClean="0"/>
          </a:p>
          <a:p>
            <a:pPr algn="just" rtl="0">
              <a:buNone/>
            </a:pPr>
            <a:r>
              <a:rPr lang="en-US" dirty="0" smtClean="0"/>
              <a:t>The L.N are encapsulated bean or kidney shaped organs composed of lymphoid tissue, inactive nodes are only few millimeter long but may increase greatly in size after stimulation &amp; active immunological response, distributed throughout the body along the coarse of the lymphatic vessels, they are found in the </a:t>
            </a:r>
            <a:r>
              <a:rPr lang="en-US" dirty="0" err="1" smtClean="0"/>
              <a:t>axilla</a:t>
            </a:r>
            <a:r>
              <a:rPr lang="en-US" dirty="0" smtClean="0"/>
              <a:t>, groin, around the aorta ( </a:t>
            </a:r>
            <a:r>
              <a:rPr lang="en-US" dirty="0" err="1" smtClean="0"/>
              <a:t>paraaortic</a:t>
            </a:r>
            <a:r>
              <a:rPr lang="en-US" dirty="0" smtClean="0"/>
              <a:t> lymph nodes), along the great vessels of the neck, in the thorax, abdomen especially in the mesentery, each L.N characterized by  a convex &amp; concave side, the </a:t>
            </a:r>
            <a:r>
              <a:rPr lang="en-US" b="1" dirty="0" smtClean="0"/>
              <a:t>afferent</a:t>
            </a:r>
            <a:r>
              <a:rPr lang="en-US" dirty="0" smtClean="0"/>
              <a:t> lymphatic vessels enter through the convex side while on the  concave side there is </a:t>
            </a:r>
            <a:r>
              <a:rPr lang="en-US" dirty="0" err="1" smtClean="0"/>
              <a:t>identation</a:t>
            </a:r>
            <a:r>
              <a:rPr lang="en-US" dirty="0" smtClean="0"/>
              <a:t> called </a:t>
            </a:r>
            <a:r>
              <a:rPr lang="en-US" b="1" dirty="0" smtClean="0"/>
              <a:t>“</a:t>
            </a:r>
            <a:r>
              <a:rPr lang="en-US" b="1" dirty="0" err="1" smtClean="0"/>
              <a:t>hilum</a:t>
            </a:r>
            <a:r>
              <a:rPr lang="en-US" b="1" dirty="0" smtClean="0"/>
              <a:t>”</a:t>
            </a:r>
            <a:r>
              <a:rPr lang="en-US" dirty="0" smtClean="0"/>
              <a:t> through which the arteries &amp; nerves penetrate &amp; the veins with the </a:t>
            </a:r>
            <a:r>
              <a:rPr lang="en-US" b="1" dirty="0" smtClean="0"/>
              <a:t>efferent</a:t>
            </a:r>
            <a:r>
              <a:rPr lang="en-US" dirty="0" smtClean="0"/>
              <a:t> lymphatic vessels leave. </a:t>
            </a:r>
          </a:p>
          <a:p>
            <a:pPr algn="just" rtl="0">
              <a:buNone/>
            </a:pPr>
            <a:endParaRPr lang="ar-IQ" dirty="0"/>
          </a:p>
        </p:txBody>
      </p:sp>
      <p:sp>
        <p:nvSpPr>
          <p:cNvPr id="2" name="عنصر نائب لرقم الشريحة 1"/>
          <p:cNvSpPr>
            <a:spLocks noGrp="1"/>
          </p:cNvSpPr>
          <p:nvPr>
            <p:ph type="sldNum" sz="quarter" idx="12"/>
          </p:nvPr>
        </p:nvSpPr>
        <p:spPr/>
        <p:txBody>
          <a:bodyPr/>
          <a:lstStyle/>
          <a:p>
            <a:fld id="{5B6AAEB8-78B5-471C-910B-84299D5C1917}" type="slidenum">
              <a:rPr lang="ar-IQ" smtClean="0"/>
              <a:pPr/>
              <a:t>39</a:t>
            </a:fld>
            <a:endParaRPr lang="ar-IQ"/>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324600"/>
          </a:xfrm>
        </p:spPr>
        <p:txBody>
          <a:bodyPr>
            <a:noAutofit/>
          </a:bodyPr>
          <a:lstStyle/>
          <a:p>
            <a:pPr algn="ctr" rtl="0">
              <a:buNone/>
            </a:pPr>
            <a:r>
              <a:rPr lang="en-US" sz="4800" b="1" u="sng" dirty="0" smtClean="0"/>
              <a:t>Kidney </a:t>
            </a:r>
            <a:endParaRPr lang="en-US" sz="3600" b="1" u="sng" dirty="0" smtClean="0"/>
          </a:p>
          <a:p>
            <a:pPr algn="just" rtl="0">
              <a:buNone/>
            </a:pPr>
            <a:r>
              <a:rPr lang="en-US" sz="2800" b="1" u="sng" dirty="0" smtClean="0"/>
              <a:t>Position:-</a:t>
            </a:r>
            <a:endParaRPr lang="en-US" sz="2800" dirty="0" smtClean="0"/>
          </a:p>
          <a:p>
            <a:pPr algn="just" rtl="0">
              <a:buNone/>
            </a:pPr>
            <a:r>
              <a:rPr lang="en-US" sz="2800" dirty="0" smtClean="0"/>
              <a:t>	The kidneys located high on the posterior wall of the abdomen beneath the peritoneum. Right kidney is lowered than left due to the presence of liver. The kidneys occasionally congenitally located in the lower part of the abdomen. </a:t>
            </a:r>
            <a:r>
              <a:rPr lang="en-US" sz="2800" b="1" dirty="0" err="1" smtClean="0"/>
              <a:t>Ectopia</a:t>
            </a:r>
            <a:r>
              <a:rPr lang="en-US" sz="2800" b="1" dirty="0" smtClean="0"/>
              <a:t> of the kidneys </a:t>
            </a:r>
            <a:r>
              <a:rPr lang="en-US" sz="2800" dirty="0" smtClean="0"/>
              <a:t>or</a:t>
            </a:r>
            <a:r>
              <a:rPr lang="en-US" sz="2800" b="1" dirty="0" smtClean="0"/>
              <a:t> Ectopic kidneys.</a:t>
            </a:r>
            <a:endParaRPr lang="en-US" sz="2800" dirty="0" smtClean="0"/>
          </a:p>
          <a:p>
            <a:pPr algn="just" rtl="0">
              <a:buNone/>
            </a:pPr>
            <a:r>
              <a:rPr lang="en-US" sz="2800" b="1" u="sng" dirty="0" smtClean="0"/>
              <a:t>Structure :</a:t>
            </a:r>
            <a:endParaRPr lang="en-US" sz="2800" dirty="0" smtClean="0"/>
          </a:p>
          <a:p>
            <a:pPr algn="just" rtl="0">
              <a:buNone/>
            </a:pPr>
            <a:r>
              <a:rPr lang="en-US" sz="2800" dirty="0" smtClean="0"/>
              <a:t>	The kidneys are solid, bean shaped organs. It has a convex and concave border which faces the midline. The concave area show a depression called </a:t>
            </a:r>
            <a:r>
              <a:rPr lang="en-US" sz="2800" dirty="0" err="1" smtClean="0"/>
              <a:t>hilum</a:t>
            </a:r>
            <a:r>
              <a:rPr lang="en-US" sz="2800" dirty="0" smtClean="0"/>
              <a:t> through which the </a:t>
            </a:r>
            <a:r>
              <a:rPr lang="en-US" sz="2800" dirty="0" err="1" smtClean="0"/>
              <a:t>ureter</a:t>
            </a:r>
            <a:r>
              <a:rPr lang="en-US" sz="2800" dirty="0" smtClean="0"/>
              <a:t> </a:t>
            </a:r>
            <a:r>
              <a:rPr lang="en-US" sz="2800" dirty="0" err="1" smtClean="0"/>
              <a:t>desend</a:t>
            </a:r>
            <a:r>
              <a:rPr lang="en-US" sz="2800" dirty="0" smtClean="0"/>
              <a:t> and the renal vein leave, and the renal artery enter and lymphatic vessel and nerve.</a:t>
            </a:r>
          </a:p>
          <a:p>
            <a:pPr algn="l" rtl="0">
              <a:buNone/>
            </a:pPr>
            <a:r>
              <a:rPr lang="en-US" sz="2800" dirty="0" smtClean="0"/>
              <a:t> </a:t>
            </a:r>
          </a:p>
          <a:p>
            <a:pPr algn="l">
              <a:buNone/>
            </a:pPr>
            <a:endParaRPr lang="ar-IQ" sz="2800" dirty="0"/>
          </a:p>
        </p:txBody>
      </p:sp>
      <p:sp>
        <p:nvSpPr>
          <p:cNvPr id="2" name="عنصر نائب لرقم الشريحة 1"/>
          <p:cNvSpPr>
            <a:spLocks noGrp="1"/>
          </p:cNvSpPr>
          <p:nvPr>
            <p:ph type="sldNum" sz="quarter" idx="12"/>
          </p:nvPr>
        </p:nvSpPr>
        <p:spPr/>
        <p:txBody>
          <a:bodyPr/>
          <a:lstStyle/>
          <a:p>
            <a:fld id="{5B6AAEB8-78B5-471C-910B-84299D5C1917}" type="slidenum">
              <a:rPr lang="ar-IQ" smtClean="0"/>
              <a:pPr/>
              <a:t>4</a:t>
            </a:fld>
            <a:endParaRPr lang="ar-IQ"/>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363272" cy="5919936"/>
          </a:xfrm>
        </p:spPr>
        <p:txBody>
          <a:bodyPr>
            <a:noAutofit/>
          </a:bodyPr>
          <a:lstStyle/>
          <a:p>
            <a:pPr algn="l" rtl="0">
              <a:buNone/>
            </a:pPr>
            <a:r>
              <a:rPr lang="en-US" sz="3200" b="1" i="1" u="sng" dirty="0" smtClean="0"/>
              <a:t>Histological  structure:</a:t>
            </a:r>
            <a:endParaRPr lang="en-US" sz="3200" u="sng" dirty="0" smtClean="0"/>
          </a:p>
          <a:p>
            <a:pPr lvl="0" algn="l" rtl="0">
              <a:buNone/>
            </a:pPr>
            <a:r>
              <a:rPr lang="en-US" sz="3200" dirty="0" smtClean="0"/>
              <a:t>It is surrounded with a C.T capsule formed of collagen, elastic fibers, &amp; smooth muscle cells present only at the point entrance &amp; exit of lymphatic vessels, the C.T. capsule send C.T </a:t>
            </a:r>
            <a:r>
              <a:rPr lang="en-US" sz="3200" dirty="0" err="1" smtClean="0"/>
              <a:t>trabeculae</a:t>
            </a:r>
            <a:r>
              <a:rPr lang="en-US" sz="3200" dirty="0" smtClean="0"/>
              <a:t> that divide the lymph nodes into compartments called </a:t>
            </a:r>
            <a:r>
              <a:rPr lang="en-US" sz="3200" b="1" dirty="0" smtClean="0"/>
              <a:t>cortical </a:t>
            </a:r>
            <a:r>
              <a:rPr lang="en-US" sz="3200" b="1" dirty="0" err="1" smtClean="0"/>
              <a:t>trabeculae</a:t>
            </a:r>
            <a:r>
              <a:rPr lang="en-US" sz="3200" b="1" dirty="0" smtClean="0"/>
              <a:t> </a:t>
            </a:r>
            <a:r>
              <a:rPr lang="en-US" sz="3200" dirty="0" smtClean="0"/>
              <a:t>which extend to the medulla &amp; called </a:t>
            </a:r>
            <a:r>
              <a:rPr lang="en-US" sz="3200" b="1" dirty="0" smtClean="0"/>
              <a:t>medullary </a:t>
            </a:r>
            <a:r>
              <a:rPr lang="en-US" sz="3200" b="1" dirty="0" err="1" smtClean="0"/>
              <a:t>trabeculae</a:t>
            </a:r>
            <a:r>
              <a:rPr lang="en-US" sz="3200" dirty="0" smtClean="0"/>
              <a:t>, they carry the </a:t>
            </a:r>
            <a:r>
              <a:rPr lang="en-US" sz="3200" dirty="0" err="1" smtClean="0"/>
              <a:t>trabecular</a:t>
            </a:r>
            <a:r>
              <a:rPr lang="en-US" sz="3200" dirty="0" smtClean="0"/>
              <a:t> vessels that deliver the nutrition &amp; oxygen supply to the cortex &amp; medulla.</a:t>
            </a:r>
          </a:p>
        </p:txBody>
      </p:sp>
      <p:sp>
        <p:nvSpPr>
          <p:cNvPr id="2" name="عنصر نائب لرقم الشريحة 1"/>
          <p:cNvSpPr>
            <a:spLocks noGrp="1"/>
          </p:cNvSpPr>
          <p:nvPr>
            <p:ph type="sldNum" sz="quarter" idx="12"/>
          </p:nvPr>
        </p:nvSpPr>
        <p:spPr/>
        <p:txBody>
          <a:bodyPr/>
          <a:lstStyle/>
          <a:p>
            <a:fld id="{5B6AAEB8-78B5-471C-910B-84299D5C1917}" type="slidenum">
              <a:rPr lang="ar-IQ" smtClean="0"/>
              <a:pPr/>
              <a:t>40</a:t>
            </a:fld>
            <a:endParaRPr lang="ar-IQ"/>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7951" t="11575" r="9157" b="10289"/>
          <a:stretch>
            <a:fillRect/>
          </a:stretch>
        </p:blipFill>
        <p:spPr bwMode="auto">
          <a:xfrm>
            <a:off x="0" y="0"/>
            <a:ext cx="9137276" cy="6858000"/>
          </a:xfrm>
          <a:prstGeom prst="rect">
            <a:avLst/>
          </a:prstGeom>
          <a:noFill/>
          <a:ln w="9525">
            <a:noFill/>
            <a:miter lim="800000"/>
            <a:headEnd/>
            <a:tailEnd/>
          </a:ln>
        </p:spPr>
      </p:pic>
      <p:sp>
        <p:nvSpPr>
          <p:cNvPr id="2" name="عنصر نائب لرقم الشريحة 1"/>
          <p:cNvSpPr>
            <a:spLocks noGrp="1"/>
          </p:cNvSpPr>
          <p:nvPr>
            <p:ph type="sldNum" sz="quarter" idx="12"/>
          </p:nvPr>
        </p:nvSpPr>
        <p:spPr/>
        <p:txBody>
          <a:bodyPr/>
          <a:lstStyle/>
          <a:p>
            <a:fld id="{5B6AAEB8-78B5-471C-910B-84299D5C1917}" type="slidenum">
              <a:rPr lang="ar-IQ" smtClean="0"/>
              <a:pPr/>
              <a:t>41</a:t>
            </a:fld>
            <a:endParaRPr lang="ar-IQ"/>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14_20"/>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عنصر نائب لرقم الشريحة 1"/>
          <p:cNvSpPr>
            <a:spLocks noGrp="1"/>
          </p:cNvSpPr>
          <p:nvPr>
            <p:ph type="sldNum" sz="quarter" idx="12"/>
          </p:nvPr>
        </p:nvSpPr>
        <p:spPr/>
        <p:txBody>
          <a:bodyPr/>
          <a:lstStyle/>
          <a:p>
            <a:fld id="{5B6AAEB8-78B5-471C-910B-84299D5C1917}" type="slidenum">
              <a:rPr lang="ar-IQ" smtClean="0"/>
              <a:pPr/>
              <a:t>42</a:t>
            </a:fld>
            <a:endParaRPr lang="ar-IQ"/>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919936"/>
          </a:xfrm>
        </p:spPr>
        <p:txBody>
          <a:bodyPr>
            <a:normAutofit/>
          </a:bodyPr>
          <a:lstStyle/>
          <a:p>
            <a:pPr lvl="0" algn="l" rtl="0">
              <a:buNone/>
            </a:pPr>
            <a:r>
              <a:rPr lang="en-US" sz="3600" dirty="0" smtClean="0"/>
              <a:t>Each  lymph node has 3 regions:</a:t>
            </a:r>
          </a:p>
          <a:p>
            <a:pPr algn="l" rtl="0">
              <a:buNone/>
            </a:pPr>
            <a:r>
              <a:rPr lang="en-US" sz="3600" dirty="0" smtClean="0"/>
              <a:t>1- </a:t>
            </a:r>
            <a:r>
              <a:rPr lang="en-US" sz="3600" b="1" dirty="0" smtClean="0"/>
              <a:t>cortical zone</a:t>
            </a:r>
            <a:r>
              <a:rPr lang="en-US" sz="3600" dirty="0" smtClean="0"/>
              <a:t>: lies at the periphery below the capsule.</a:t>
            </a:r>
          </a:p>
          <a:p>
            <a:pPr algn="l" rtl="0">
              <a:buNone/>
            </a:pPr>
            <a:r>
              <a:rPr lang="en-US" sz="3600" dirty="0" smtClean="0"/>
              <a:t>2- </a:t>
            </a:r>
            <a:r>
              <a:rPr lang="en-US" sz="3600" b="1" dirty="0" smtClean="0"/>
              <a:t>medullary zone</a:t>
            </a:r>
            <a:r>
              <a:rPr lang="en-US" sz="3600" dirty="0" smtClean="0"/>
              <a:t>: lies in the central part of the lymph node. </a:t>
            </a:r>
          </a:p>
          <a:p>
            <a:pPr algn="l" rtl="0">
              <a:buNone/>
            </a:pPr>
            <a:r>
              <a:rPr lang="en-US" sz="3600" dirty="0" smtClean="0"/>
              <a:t>3- </a:t>
            </a:r>
            <a:r>
              <a:rPr lang="en-US" sz="3600" b="1" dirty="0" err="1" smtClean="0"/>
              <a:t>paracortical</a:t>
            </a:r>
            <a:r>
              <a:rPr lang="en-US" sz="3600" b="1" dirty="0" smtClean="0"/>
              <a:t> or </a:t>
            </a:r>
            <a:r>
              <a:rPr lang="en-US" sz="3600" b="1" dirty="0" err="1" smtClean="0"/>
              <a:t>juxtamedullary</a:t>
            </a:r>
            <a:r>
              <a:rPr lang="en-US" sz="3600" b="1" dirty="0" smtClean="0"/>
              <a:t> or deep cortex</a:t>
            </a:r>
            <a:r>
              <a:rPr lang="en-US" sz="3600" dirty="0" smtClean="0"/>
              <a:t>: lies between the outer cortex &amp; inner medulla.</a:t>
            </a:r>
          </a:p>
          <a:p>
            <a:pPr algn="l" rtl="0">
              <a:buNone/>
            </a:pPr>
            <a:endParaRPr lang="ar-IQ" sz="3600" dirty="0"/>
          </a:p>
        </p:txBody>
      </p:sp>
      <p:sp>
        <p:nvSpPr>
          <p:cNvPr id="2" name="عنصر نائب لرقم الشريحة 1"/>
          <p:cNvSpPr>
            <a:spLocks noGrp="1"/>
          </p:cNvSpPr>
          <p:nvPr>
            <p:ph type="sldNum" sz="quarter" idx="12"/>
          </p:nvPr>
        </p:nvSpPr>
        <p:spPr/>
        <p:txBody>
          <a:bodyPr/>
          <a:lstStyle/>
          <a:p>
            <a:fld id="{5B6AAEB8-78B5-471C-910B-84299D5C1917}" type="slidenum">
              <a:rPr lang="ar-IQ" smtClean="0"/>
              <a:pPr/>
              <a:t>43</a:t>
            </a:fld>
            <a:endParaRPr lang="ar-IQ"/>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775920"/>
          </a:xfrm>
        </p:spPr>
        <p:txBody>
          <a:bodyPr>
            <a:normAutofit/>
          </a:bodyPr>
          <a:lstStyle/>
          <a:p>
            <a:pPr algn="l">
              <a:buNone/>
            </a:pPr>
            <a:r>
              <a:rPr lang="en-US" sz="3600" b="1" i="1" dirty="0" smtClean="0"/>
              <a:t>Cortical zone:</a:t>
            </a:r>
            <a:endParaRPr lang="en-US" sz="3600" dirty="0" smtClean="0"/>
          </a:p>
          <a:p>
            <a:pPr algn="l">
              <a:buNone/>
            </a:pPr>
            <a:r>
              <a:rPr lang="en-US" sz="3600" dirty="0" smtClean="0"/>
              <a:t>It is formed of reticular tissue infiltrated with lymphocytes, it contain 3 components:</a:t>
            </a:r>
          </a:p>
          <a:p>
            <a:pPr algn="l" rtl="0"/>
            <a:r>
              <a:rPr lang="en-US" sz="3600" b="1" dirty="0" smtClean="0"/>
              <a:t>Lymphatic nodules.</a:t>
            </a:r>
            <a:endParaRPr lang="en-US" sz="3600" dirty="0" smtClean="0"/>
          </a:p>
          <a:p>
            <a:pPr algn="l" rtl="0"/>
            <a:r>
              <a:rPr lang="en-US" sz="3600" b="1" dirty="0" smtClean="0"/>
              <a:t>Marginal sinuses (or subcapsular sinuses).</a:t>
            </a:r>
            <a:endParaRPr lang="en-US" sz="3600" dirty="0" smtClean="0"/>
          </a:p>
          <a:p>
            <a:pPr algn="l" rtl="0"/>
            <a:r>
              <a:rPr lang="en-US" sz="3600" b="1" dirty="0" smtClean="0"/>
              <a:t>Cortical </a:t>
            </a:r>
            <a:r>
              <a:rPr lang="en-US" sz="3600" b="1" dirty="0" err="1" smtClean="0"/>
              <a:t>trabeculae</a:t>
            </a:r>
            <a:r>
              <a:rPr lang="en-US" sz="3600" b="1" dirty="0" smtClean="0"/>
              <a:t>.</a:t>
            </a:r>
            <a:endParaRPr lang="en-US" sz="3600" dirty="0" smtClean="0"/>
          </a:p>
          <a:p>
            <a:pPr algn="l" rtl="0">
              <a:buNone/>
            </a:pPr>
            <a:endParaRPr lang="ar-IQ" sz="3600" dirty="0"/>
          </a:p>
        </p:txBody>
      </p:sp>
      <p:sp>
        <p:nvSpPr>
          <p:cNvPr id="2" name="عنصر نائب لرقم الشريحة 1"/>
          <p:cNvSpPr>
            <a:spLocks noGrp="1"/>
          </p:cNvSpPr>
          <p:nvPr>
            <p:ph type="sldNum" sz="quarter" idx="12"/>
          </p:nvPr>
        </p:nvSpPr>
        <p:spPr/>
        <p:txBody>
          <a:bodyPr/>
          <a:lstStyle/>
          <a:p>
            <a:fld id="{5B6AAEB8-78B5-471C-910B-84299D5C1917}" type="slidenum">
              <a:rPr lang="ar-IQ" smtClean="0"/>
              <a:pPr/>
              <a:t>44</a:t>
            </a:fld>
            <a:endParaRPr lang="ar-IQ"/>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5783" t="14470" r="6989" b="10289"/>
          <a:stretch>
            <a:fillRect/>
          </a:stretch>
        </p:blipFill>
        <p:spPr bwMode="auto">
          <a:xfrm>
            <a:off x="1" y="0"/>
            <a:ext cx="9144000" cy="6858000"/>
          </a:xfrm>
          <a:prstGeom prst="rect">
            <a:avLst/>
          </a:prstGeom>
          <a:noFill/>
          <a:ln w="9525">
            <a:noFill/>
            <a:miter lim="800000"/>
            <a:headEnd/>
            <a:tailEnd/>
          </a:ln>
        </p:spPr>
      </p:pic>
      <p:sp>
        <p:nvSpPr>
          <p:cNvPr id="2" name="عنصر نائب لرقم الشريحة 1"/>
          <p:cNvSpPr>
            <a:spLocks noGrp="1"/>
          </p:cNvSpPr>
          <p:nvPr>
            <p:ph type="sldNum" sz="quarter" idx="12"/>
          </p:nvPr>
        </p:nvSpPr>
        <p:spPr/>
        <p:txBody>
          <a:bodyPr/>
          <a:lstStyle/>
          <a:p>
            <a:fld id="{5B6AAEB8-78B5-471C-910B-84299D5C1917}" type="slidenum">
              <a:rPr lang="ar-IQ" smtClean="0"/>
              <a:pPr/>
              <a:t>45</a:t>
            </a:fld>
            <a:endParaRPr lang="ar-IQ"/>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919936"/>
          </a:xfrm>
        </p:spPr>
        <p:txBody>
          <a:bodyPr>
            <a:noAutofit/>
          </a:bodyPr>
          <a:lstStyle/>
          <a:p>
            <a:pPr algn="l" rtl="0">
              <a:buNone/>
            </a:pPr>
            <a:r>
              <a:rPr lang="en-US" sz="3200" b="1" i="1" dirty="0" smtClean="0"/>
              <a:t> Medulla:</a:t>
            </a:r>
            <a:r>
              <a:rPr lang="en-US" sz="3200" dirty="0" smtClean="0"/>
              <a:t> consist of</a:t>
            </a:r>
          </a:p>
          <a:p>
            <a:pPr lvl="0" algn="l" rtl="0">
              <a:buNone/>
            </a:pPr>
            <a:r>
              <a:rPr lang="en-US" sz="3200" b="1" dirty="0" smtClean="0"/>
              <a:t>Medullary cords</a:t>
            </a:r>
            <a:r>
              <a:rPr lang="en-US" sz="3200" dirty="0" smtClean="0"/>
              <a:t>: contains numerous </a:t>
            </a:r>
            <a:r>
              <a:rPr lang="en-US" sz="3200" b="1" dirty="0" smtClean="0"/>
              <a:t>B-lymphocytes</a:t>
            </a:r>
            <a:r>
              <a:rPr lang="en-US" sz="3200" dirty="0" smtClean="0"/>
              <a:t>, plasma cells that migrate from the cortex &amp; macrophages.</a:t>
            </a:r>
          </a:p>
          <a:p>
            <a:pPr lvl="0" algn="l" rtl="0">
              <a:buNone/>
            </a:pPr>
            <a:r>
              <a:rPr lang="en-US" sz="3200" b="1" dirty="0" smtClean="0"/>
              <a:t>Medullary sinuses: </a:t>
            </a:r>
            <a:r>
              <a:rPr lang="en-US" sz="3200" dirty="0" smtClean="0"/>
              <a:t>continuous with the cortical lymphatic</a:t>
            </a:r>
            <a:r>
              <a:rPr lang="en-US" sz="3200" b="1" dirty="0" smtClean="0"/>
              <a:t> </a:t>
            </a:r>
            <a:r>
              <a:rPr lang="en-US" sz="3200" dirty="0" smtClean="0"/>
              <a:t>sinuses drain the lymph into the efferent lymphatic vessels.</a:t>
            </a:r>
          </a:p>
          <a:p>
            <a:pPr lvl="0" algn="l" rtl="0">
              <a:buNone/>
            </a:pPr>
            <a:r>
              <a:rPr lang="en-US" sz="3200" b="1" dirty="0" smtClean="0"/>
              <a:t>Medullary </a:t>
            </a:r>
            <a:r>
              <a:rPr lang="en-US" sz="3200" b="1" dirty="0" err="1" smtClean="0"/>
              <a:t>trabeculae</a:t>
            </a:r>
            <a:r>
              <a:rPr lang="en-US" sz="3200" b="1" dirty="0" smtClean="0"/>
              <a:t>: </a:t>
            </a:r>
            <a:r>
              <a:rPr lang="en-US" sz="3200" dirty="0" smtClean="0"/>
              <a:t>are C.T </a:t>
            </a:r>
            <a:r>
              <a:rPr lang="en-US" sz="3200" dirty="0" err="1" smtClean="0"/>
              <a:t>trabeculae</a:t>
            </a:r>
            <a:r>
              <a:rPr lang="en-US" sz="3200" dirty="0" smtClean="0"/>
              <a:t> continuous with the cortical </a:t>
            </a:r>
            <a:r>
              <a:rPr lang="en-US" sz="3200" dirty="0" err="1" smtClean="0"/>
              <a:t>trabeculae</a:t>
            </a:r>
            <a:r>
              <a:rPr lang="en-US" sz="3200" dirty="0" smtClean="0"/>
              <a:t> carrying the medullary blood vessels. </a:t>
            </a:r>
            <a:endParaRPr lang="en-US" sz="3200" dirty="0"/>
          </a:p>
        </p:txBody>
      </p:sp>
      <p:sp>
        <p:nvSpPr>
          <p:cNvPr id="2" name="عنصر نائب لرقم الشريحة 1"/>
          <p:cNvSpPr>
            <a:spLocks noGrp="1"/>
          </p:cNvSpPr>
          <p:nvPr>
            <p:ph type="sldNum" sz="quarter" idx="12"/>
          </p:nvPr>
        </p:nvSpPr>
        <p:spPr/>
        <p:txBody>
          <a:bodyPr/>
          <a:lstStyle/>
          <a:p>
            <a:fld id="{5B6AAEB8-78B5-471C-910B-84299D5C1917}" type="slidenum">
              <a:rPr lang="ar-IQ" smtClean="0"/>
              <a:pPr/>
              <a:t>46</a:t>
            </a:fld>
            <a:endParaRPr lang="ar-IQ"/>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14_25"/>
          <p:cNvPicPr>
            <a:picLocks noChangeAspect="1" noChangeArrowheads="1"/>
          </p:cNvPicPr>
          <p:nvPr/>
        </p:nvPicPr>
        <p:blipFill>
          <a:blip r:embed="rId2" cstate="print"/>
          <a:srcRect/>
          <a:stretch>
            <a:fillRect/>
          </a:stretch>
        </p:blipFill>
        <p:spPr bwMode="auto">
          <a:xfrm>
            <a:off x="0" y="0"/>
            <a:ext cx="9163170" cy="6858000"/>
          </a:xfrm>
          <a:prstGeom prst="rect">
            <a:avLst/>
          </a:prstGeom>
          <a:noFill/>
          <a:ln w="9525">
            <a:noFill/>
            <a:miter lim="800000"/>
            <a:headEnd/>
            <a:tailEnd/>
          </a:ln>
        </p:spPr>
      </p:pic>
      <p:sp>
        <p:nvSpPr>
          <p:cNvPr id="2" name="عنصر نائب لرقم الشريحة 1"/>
          <p:cNvSpPr>
            <a:spLocks noGrp="1"/>
          </p:cNvSpPr>
          <p:nvPr>
            <p:ph type="sldNum" sz="quarter" idx="12"/>
          </p:nvPr>
        </p:nvSpPr>
        <p:spPr/>
        <p:txBody>
          <a:bodyPr/>
          <a:lstStyle/>
          <a:p>
            <a:fld id="{5B6AAEB8-78B5-471C-910B-84299D5C1917}" type="slidenum">
              <a:rPr lang="ar-IQ" smtClean="0"/>
              <a:pPr/>
              <a:t>47</a:t>
            </a:fld>
            <a:endParaRPr lang="ar-IQ"/>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847928"/>
          </a:xfrm>
        </p:spPr>
        <p:txBody>
          <a:bodyPr>
            <a:normAutofit/>
          </a:bodyPr>
          <a:lstStyle/>
          <a:p>
            <a:pPr algn="just" rtl="0">
              <a:buNone/>
            </a:pPr>
            <a:r>
              <a:rPr lang="en-US" sz="4400" b="1" i="1" u="sng" dirty="0" smtClean="0"/>
              <a:t>Circulation of  the lymph:</a:t>
            </a:r>
            <a:endParaRPr lang="en-US" sz="4400" u="sng" dirty="0" smtClean="0"/>
          </a:p>
          <a:p>
            <a:pPr algn="just" rtl="0">
              <a:buNone/>
            </a:pPr>
            <a:r>
              <a:rPr lang="en-US" sz="4000" dirty="0" smtClean="0"/>
              <a:t>From the afferent lymphatic vessels the lymph pass to the subcapsular sinuses then to the cortical sinuses then to the medullary sinuses then it will be collected by the efferent lymphatics &amp; leave through the hilus.</a:t>
            </a:r>
            <a:endParaRPr lang="en-US" sz="4000" dirty="0"/>
          </a:p>
        </p:txBody>
      </p:sp>
      <p:sp>
        <p:nvSpPr>
          <p:cNvPr id="2" name="عنصر نائب لرقم الشريحة 1"/>
          <p:cNvSpPr>
            <a:spLocks noGrp="1"/>
          </p:cNvSpPr>
          <p:nvPr>
            <p:ph type="sldNum" sz="quarter" idx="12"/>
          </p:nvPr>
        </p:nvSpPr>
        <p:spPr/>
        <p:txBody>
          <a:bodyPr/>
          <a:lstStyle/>
          <a:p>
            <a:fld id="{5B6AAEB8-78B5-471C-910B-84299D5C1917}" type="slidenum">
              <a:rPr lang="ar-IQ" smtClean="0"/>
              <a:pPr/>
              <a:t>48</a:t>
            </a:fld>
            <a:endParaRPr lang="ar-IQ"/>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775920"/>
          </a:xfrm>
        </p:spPr>
        <p:txBody>
          <a:bodyPr>
            <a:noAutofit/>
          </a:bodyPr>
          <a:lstStyle/>
          <a:p>
            <a:pPr algn="just" rtl="0">
              <a:buNone/>
            </a:pPr>
            <a:r>
              <a:rPr lang="en-US" sz="4400" b="1" i="1" dirty="0" smtClean="0"/>
              <a:t>Functions of the lymph node</a:t>
            </a:r>
            <a:r>
              <a:rPr lang="en-US" sz="4400" dirty="0" smtClean="0"/>
              <a:t> :</a:t>
            </a:r>
          </a:p>
          <a:p>
            <a:pPr algn="just" rtl="0">
              <a:buNone/>
            </a:pPr>
            <a:r>
              <a:rPr lang="en-US" sz="4400" dirty="0" smtClean="0"/>
              <a:t>   1-filteration of lymph.</a:t>
            </a:r>
          </a:p>
          <a:p>
            <a:pPr algn="just" rtl="0">
              <a:buNone/>
            </a:pPr>
            <a:r>
              <a:rPr lang="en-US" sz="4400" dirty="0" smtClean="0"/>
              <a:t>   2-production of lymphocytes.</a:t>
            </a:r>
          </a:p>
          <a:p>
            <a:pPr algn="just" rtl="0">
              <a:buNone/>
            </a:pPr>
            <a:r>
              <a:rPr lang="en-US" sz="4400" dirty="0" smtClean="0"/>
              <a:t>   3-production of antibodies.</a:t>
            </a:r>
          </a:p>
          <a:p>
            <a:pPr algn="just" rtl="0">
              <a:buNone/>
            </a:pPr>
            <a:r>
              <a:rPr lang="en-US" sz="4400" dirty="0" smtClean="0"/>
              <a:t>   4-phagocytosis of foreign bodies</a:t>
            </a:r>
            <a:endParaRPr lang="ar-IQ" sz="4400" dirty="0"/>
          </a:p>
        </p:txBody>
      </p:sp>
      <p:sp>
        <p:nvSpPr>
          <p:cNvPr id="2" name="عنصر نائب لرقم الشريحة 1"/>
          <p:cNvSpPr>
            <a:spLocks noGrp="1"/>
          </p:cNvSpPr>
          <p:nvPr>
            <p:ph type="sldNum" sz="quarter" idx="12"/>
          </p:nvPr>
        </p:nvSpPr>
        <p:spPr/>
        <p:txBody>
          <a:bodyPr/>
          <a:lstStyle/>
          <a:p>
            <a:fld id="{5B6AAEB8-78B5-471C-910B-84299D5C1917}" type="slidenum">
              <a:rPr lang="ar-IQ" smtClean="0"/>
              <a:pPr/>
              <a:t>49</a:t>
            </a:fld>
            <a:endParaRPr lang="ar-IQ"/>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260648"/>
            <a:ext cx="8784976" cy="6063952"/>
          </a:xfrm>
        </p:spPr>
        <p:txBody>
          <a:bodyPr>
            <a:noAutofit/>
          </a:bodyPr>
          <a:lstStyle/>
          <a:p>
            <a:pPr algn="just" rtl="0">
              <a:buNone/>
            </a:pPr>
            <a:r>
              <a:rPr lang="en-US" sz="3200" b="1" u="sng" dirty="0" smtClean="0"/>
              <a:t>On section:-</a:t>
            </a:r>
            <a:endParaRPr lang="en-US" sz="3200" dirty="0" smtClean="0"/>
          </a:p>
          <a:p>
            <a:pPr algn="just" rtl="0">
              <a:buNone/>
            </a:pPr>
            <a:r>
              <a:rPr lang="en-US" sz="3200" dirty="0" smtClean="0"/>
              <a:t>	The kidneys show two areas an outer area called cortex and inner area called medulla which surround a cavity called Renal Sinus, which opens at the </a:t>
            </a:r>
            <a:r>
              <a:rPr lang="en-US" sz="3200" dirty="0" err="1" smtClean="0"/>
              <a:t>hilum</a:t>
            </a:r>
            <a:r>
              <a:rPr lang="en-US" sz="3200" dirty="0" smtClean="0"/>
              <a:t>. </a:t>
            </a:r>
          </a:p>
          <a:p>
            <a:pPr algn="just" rtl="0">
              <a:buNone/>
            </a:pPr>
            <a:r>
              <a:rPr lang="en-US" sz="3200" b="1" u="sng" dirty="0" smtClean="0"/>
              <a:t>Renal Sinus :-</a:t>
            </a:r>
            <a:endParaRPr lang="en-US" sz="3200" dirty="0" smtClean="0"/>
          </a:p>
          <a:p>
            <a:pPr algn="just" rtl="0">
              <a:buNone/>
            </a:pPr>
            <a:r>
              <a:rPr lang="en-US" sz="3200" b="1" i="1" dirty="0" smtClean="0"/>
              <a:t>It contain:-</a:t>
            </a:r>
            <a:endParaRPr lang="en-US" sz="3200" dirty="0" smtClean="0"/>
          </a:p>
          <a:p>
            <a:pPr algn="just" rtl="0"/>
            <a:r>
              <a:rPr lang="en-US" sz="2800" dirty="0" smtClean="0"/>
              <a:t>The upper expanded portion of the </a:t>
            </a:r>
            <a:r>
              <a:rPr lang="en-US" sz="2800" dirty="0" err="1" smtClean="0"/>
              <a:t>ureter</a:t>
            </a:r>
            <a:r>
              <a:rPr lang="en-US" sz="2800" dirty="0" smtClean="0"/>
              <a:t> (pelvis of the </a:t>
            </a:r>
            <a:r>
              <a:rPr lang="en-US" sz="2800" dirty="0" err="1" smtClean="0"/>
              <a:t>ureter</a:t>
            </a:r>
            <a:r>
              <a:rPr lang="en-US" sz="2800" dirty="0" smtClean="0"/>
              <a:t>)</a:t>
            </a:r>
          </a:p>
          <a:p>
            <a:pPr algn="just" rtl="0"/>
            <a:r>
              <a:rPr lang="en-US" sz="2800" dirty="0" smtClean="0"/>
              <a:t>Two major calyces and about eight minor calyces.</a:t>
            </a:r>
          </a:p>
          <a:p>
            <a:pPr algn="just" rtl="0"/>
            <a:r>
              <a:rPr lang="en-US" sz="2800" dirty="0" smtClean="0"/>
              <a:t>Branches of the renal arteries veins and nerves .</a:t>
            </a:r>
          </a:p>
          <a:p>
            <a:pPr algn="just" rtl="0"/>
            <a:r>
              <a:rPr lang="en-US" sz="2800" dirty="0" smtClean="0"/>
              <a:t>Loose connective tissue and fat.</a:t>
            </a:r>
          </a:p>
          <a:p>
            <a:pPr algn="just">
              <a:buNone/>
            </a:pPr>
            <a:endParaRPr lang="ar-IQ" sz="3200" dirty="0"/>
          </a:p>
        </p:txBody>
      </p:sp>
      <p:sp>
        <p:nvSpPr>
          <p:cNvPr id="2" name="عنصر نائب لرقم الشريحة 1"/>
          <p:cNvSpPr>
            <a:spLocks noGrp="1"/>
          </p:cNvSpPr>
          <p:nvPr>
            <p:ph type="sldNum" sz="quarter" idx="12"/>
          </p:nvPr>
        </p:nvSpPr>
        <p:spPr/>
        <p:txBody>
          <a:bodyPr/>
          <a:lstStyle/>
          <a:p>
            <a:fld id="{5B6AAEB8-78B5-471C-910B-84299D5C1917}" type="slidenum">
              <a:rPr lang="ar-IQ" smtClean="0"/>
              <a:pPr/>
              <a:t>5</a:t>
            </a:fld>
            <a:endParaRPr lang="ar-IQ"/>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3528" y="620688"/>
            <a:ext cx="8640960" cy="4360448"/>
          </a:xfrm>
        </p:spPr>
        <p:txBody>
          <a:bodyPr>
            <a:noAutofit/>
          </a:bodyPr>
          <a:lstStyle/>
          <a:p>
            <a:pPr algn="ctr"/>
            <a:endParaRPr lang="en-US" sz="6000" b="1" dirty="0" smtClean="0">
              <a:solidFill>
                <a:schemeClr val="tx1"/>
              </a:solidFill>
            </a:endParaRPr>
          </a:p>
          <a:p>
            <a:pPr algn="ctr"/>
            <a:r>
              <a:rPr lang="en-US" sz="13800" b="1" dirty="0" smtClean="0">
                <a:solidFill>
                  <a:schemeClr val="tx1"/>
                </a:solidFill>
              </a:rPr>
              <a:t>lecture 3</a:t>
            </a:r>
            <a:endParaRPr lang="ar-IQ" sz="13800" b="1" dirty="0">
              <a:solidFill>
                <a:schemeClr val="tx1"/>
              </a:solidFill>
            </a:endParaRPr>
          </a:p>
        </p:txBody>
      </p:sp>
      <p:sp>
        <p:nvSpPr>
          <p:cNvPr id="2" name="عنصر نائب لرقم الشريحة 1"/>
          <p:cNvSpPr>
            <a:spLocks noGrp="1"/>
          </p:cNvSpPr>
          <p:nvPr>
            <p:ph type="sldNum" sz="quarter" idx="12"/>
          </p:nvPr>
        </p:nvSpPr>
        <p:spPr/>
        <p:txBody>
          <a:bodyPr/>
          <a:lstStyle/>
          <a:p>
            <a:fld id="{5B6AAEB8-78B5-471C-910B-84299D5C1917}" type="slidenum">
              <a:rPr lang="ar-IQ" smtClean="0">
                <a:solidFill>
                  <a:schemeClr val="tx1"/>
                </a:solidFill>
              </a:rPr>
              <a:pPr/>
              <a:t>50</a:t>
            </a:fld>
            <a:endParaRPr lang="ar-IQ">
              <a:solidFill>
                <a:schemeClr val="tx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784976" cy="6408712"/>
          </a:xfrm>
        </p:spPr>
        <p:txBody>
          <a:bodyPr>
            <a:noAutofit/>
          </a:bodyPr>
          <a:lstStyle/>
          <a:p>
            <a:pPr algn="ctr" rtl="0">
              <a:buNone/>
            </a:pPr>
            <a:r>
              <a:rPr lang="en-US" sz="4800" b="1" u="sng" dirty="0" smtClean="0"/>
              <a:t>Tonsils:</a:t>
            </a:r>
            <a:endParaRPr lang="en-US" sz="4800" u="sng" dirty="0" smtClean="0"/>
          </a:p>
          <a:p>
            <a:pPr algn="l" rtl="0">
              <a:buNone/>
            </a:pPr>
            <a:r>
              <a:rPr lang="en-US" sz="2800" b="1" i="1" u="sng" dirty="0" smtClean="0"/>
              <a:t>Palatine Tonsils:</a:t>
            </a:r>
            <a:endParaRPr lang="en-US" sz="2800" dirty="0" smtClean="0"/>
          </a:p>
          <a:p>
            <a:pPr algn="l" rtl="0"/>
            <a:r>
              <a:rPr lang="en-US" sz="2800" dirty="0" smtClean="0"/>
              <a:t> are paired structures lie in the oropharynx between 2 arches (the </a:t>
            </a:r>
            <a:r>
              <a:rPr lang="en-US" sz="2800" dirty="0" err="1" smtClean="0"/>
              <a:t>palatoglossous</a:t>
            </a:r>
            <a:r>
              <a:rPr lang="en-US" sz="2800" dirty="0" smtClean="0"/>
              <a:t> &amp; </a:t>
            </a:r>
            <a:r>
              <a:rPr lang="en-US" sz="2800" dirty="0" err="1" smtClean="0"/>
              <a:t>palatopharyngeal</a:t>
            </a:r>
            <a:r>
              <a:rPr lang="en-US" sz="2800" dirty="0" smtClean="0"/>
              <a:t> arch).</a:t>
            </a:r>
          </a:p>
          <a:p>
            <a:pPr algn="l" rtl="0"/>
            <a:r>
              <a:rPr lang="en-US" sz="2800" dirty="0" smtClean="0"/>
              <a:t> they are  surrounded by  a connective tissue capsule which separate this lymphatic aggregation from the remaining parts of the oropharynx, connective tissue </a:t>
            </a:r>
            <a:r>
              <a:rPr lang="en-US" sz="2800" dirty="0" err="1" smtClean="0"/>
              <a:t>trabeculae</a:t>
            </a:r>
            <a:r>
              <a:rPr lang="en-US" sz="2800" dirty="0" smtClean="0"/>
              <a:t> extend from the capsule to the inside of the tonsils in between the lymphatic aggregation called </a:t>
            </a:r>
            <a:r>
              <a:rPr lang="en-US" sz="2800" b="1" dirty="0" err="1" smtClean="0"/>
              <a:t>internodular</a:t>
            </a:r>
            <a:r>
              <a:rPr lang="en-US" sz="2800" b="1" dirty="0" smtClean="0"/>
              <a:t> septa</a:t>
            </a:r>
            <a:r>
              <a:rPr lang="en-US" sz="2800" dirty="0" smtClean="0"/>
              <a:t>.</a:t>
            </a:r>
          </a:p>
          <a:p>
            <a:pPr algn="l" rtl="0"/>
            <a:r>
              <a:rPr lang="en-US" sz="2800" dirty="0" smtClean="0"/>
              <a:t> covered by the same epithelium that lines this part of the pharynx which is </a:t>
            </a:r>
            <a:r>
              <a:rPr lang="en-US" sz="2800" b="1" dirty="0" smtClean="0"/>
              <a:t>non keratinized stratified </a:t>
            </a:r>
            <a:r>
              <a:rPr lang="en-US" sz="2800" b="1" dirty="0" err="1" smtClean="0"/>
              <a:t>squamous</a:t>
            </a:r>
            <a:r>
              <a:rPr lang="en-US" sz="2800" b="1" dirty="0" smtClean="0"/>
              <a:t> epithelium.</a:t>
            </a:r>
            <a:endParaRPr lang="en-US" sz="2800" dirty="0" smtClean="0"/>
          </a:p>
        </p:txBody>
      </p:sp>
      <p:sp>
        <p:nvSpPr>
          <p:cNvPr id="2" name="عنصر نائب لرقم الشريحة 1"/>
          <p:cNvSpPr>
            <a:spLocks noGrp="1"/>
          </p:cNvSpPr>
          <p:nvPr>
            <p:ph type="sldNum" sz="quarter" idx="12"/>
          </p:nvPr>
        </p:nvSpPr>
        <p:spPr/>
        <p:txBody>
          <a:bodyPr/>
          <a:lstStyle/>
          <a:p>
            <a:fld id="{5B6AAEB8-78B5-471C-910B-84299D5C1917}" type="slidenum">
              <a:rPr lang="ar-IQ" smtClean="0"/>
              <a:pPr/>
              <a:t>51</a:t>
            </a:fld>
            <a:endParaRPr lang="ar-IQ"/>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8640"/>
            <a:ext cx="9144000" cy="6669360"/>
          </a:xfrm>
        </p:spPr>
        <p:txBody>
          <a:bodyPr>
            <a:normAutofit/>
          </a:bodyPr>
          <a:lstStyle/>
          <a:p>
            <a:pPr algn="l" rtl="0"/>
            <a:r>
              <a:rPr lang="en-US" sz="2800" dirty="0" smtClean="0"/>
              <a:t>histological structure is formed from lymphatic tissue either diffuse  form or arranged in the form of nodules.</a:t>
            </a:r>
          </a:p>
          <a:p>
            <a:pPr algn="l" rtl="0"/>
            <a:r>
              <a:rPr lang="en-US" sz="2800" dirty="0" smtClean="0"/>
              <a:t>The surface of the tonsils shows indentations or downward depressions lined by the same surface epithelium called </a:t>
            </a:r>
            <a:r>
              <a:rPr lang="en-US" sz="2800" b="1" dirty="0" smtClean="0"/>
              <a:t>"crypts" (primary crypts)</a:t>
            </a:r>
            <a:r>
              <a:rPr lang="en-US" sz="2800" dirty="0" smtClean="0"/>
              <a:t> which give rise to </a:t>
            </a:r>
            <a:r>
              <a:rPr lang="en-US" sz="2800" b="1" dirty="0" smtClean="0"/>
              <a:t>secondary crypts</a:t>
            </a:r>
            <a:r>
              <a:rPr lang="en-US" sz="2800" dirty="0" smtClean="0"/>
              <a:t>, the lymphatic nodules distributed regularly along these crypts, lymphocytes sometimes migrate e to lie inside the cavity of the crypts &amp; surrounded by saliva forming salivary corpuscles.</a:t>
            </a:r>
          </a:p>
          <a:p>
            <a:pPr algn="l" rtl="0"/>
            <a:r>
              <a:rPr lang="en-US" sz="2800" dirty="0" smtClean="0"/>
              <a:t>mucus alveoli in the oropharynx produce mucous secretions pass through their ducts which open on the surface epithelium of palatine tonsils &amp; not in the bottom of the crypts so that food particles and bacteria are not washed continuously leading infection in tonsils (tonsilitis).</a:t>
            </a:r>
          </a:p>
          <a:p>
            <a:pPr algn="l" rtl="0">
              <a:buNone/>
            </a:pPr>
            <a:endParaRPr lang="ar-IQ" sz="2800" dirty="0"/>
          </a:p>
        </p:txBody>
      </p:sp>
      <p:sp>
        <p:nvSpPr>
          <p:cNvPr id="2" name="عنصر نائب لرقم الشريحة 1"/>
          <p:cNvSpPr>
            <a:spLocks noGrp="1"/>
          </p:cNvSpPr>
          <p:nvPr>
            <p:ph type="sldNum" sz="quarter" idx="12"/>
          </p:nvPr>
        </p:nvSpPr>
        <p:spPr/>
        <p:txBody>
          <a:bodyPr/>
          <a:lstStyle/>
          <a:p>
            <a:fld id="{5B6AAEB8-78B5-471C-910B-84299D5C1917}" type="slidenum">
              <a:rPr lang="ar-IQ" smtClean="0"/>
              <a:pPr/>
              <a:t>52</a:t>
            </a:fld>
            <a:endParaRPr lang="ar-IQ"/>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l="6250" t="13889" r="6250" b="16667"/>
          <a:stretch>
            <a:fillRect/>
          </a:stretch>
        </p:blipFill>
        <p:spPr bwMode="auto">
          <a:xfrm>
            <a:off x="-1" y="0"/>
            <a:ext cx="9146925" cy="6858000"/>
          </a:xfrm>
          <a:prstGeom prst="rect">
            <a:avLst/>
          </a:prstGeom>
          <a:noFill/>
          <a:ln w="9525">
            <a:noFill/>
            <a:miter lim="800000"/>
            <a:headEnd/>
            <a:tailEnd/>
          </a:ln>
        </p:spPr>
      </p:pic>
      <p:sp>
        <p:nvSpPr>
          <p:cNvPr id="2" name="عنصر نائب لرقم الشريحة 1"/>
          <p:cNvSpPr>
            <a:spLocks noGrp="1"/>
          </p:cNvSpPr>
          <p:nvPr>
            <p:ph type="sldNum" sz="quarter" idx="12"/>
          </p:nvPr>
        </p:nvSpPr>
        <p:spPr/>
        <p:txBody>
          <a:bodyPr/>
          <a:lstStyle/>
          <a:p>
            <a:fld id="{5B6AAEB8-78B5-471C-910B-84299D5C1917}" type="slidenum">
              <a:rPr lang="ar-IQ" smtClean="0"/>
              <a:pPr/>
              <a:t>53</a:t>
            </a:fld>
            <a:endParaRPr lang="ar-IQ"/>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classconnection.s3.amazonaws.com/171/flashcards/844171/jpg/screen_shot_2011-10-30_at_4.41.58_pm1320010951890.jpg"/>
          <p:cNvPicPr>
            <a:picLocks noChangeAspect="1" noChangeArrowheads="1"/>
          </p:cNvPicPr>
          <p:nvPr/>
        </p:nvPicPr>
        <p:blipFill>
          <a:blip r:embed="rId2" cstate="print"/>
          <a:srcRect/>
          <a:stretch>
            <a:fillRect/>
          </a:stretch>
        </p:blipFill>
        <p:spPr bwMode="auto">
          <a:xfrm>
            <a:off x="-1" y="0"/>
            <a:ext cx="9143937" cy="6858000"/>
          </a:xfrm>
          <a:prstGeom prst="rect">
            <a:avLst/>
          </a:prstGeom>
          <a:noFill/>
        </p:spPr>
      </p:pic>
      <p:sp>
        <p:nvSpPr>
          <p:cNvPr id="2" name="عنصر نائب لرقم الشريحة 1"/>
          <p:cNvSpPr>
            <a:spLocks noGrp="1"/>
          </p:cNvSpPr>
          <p:nvPr>
            <p:ph type="sldNum" sz="quarter" idx="12"/>
          </p:nvPr>
        </p:nvSpPr>
        <p:spPr/>
        <p:txBody>
          <a:bodyPr/>
          <a:lstStyle/>
          <a:p>
            <a:fld id="{5B6AAEB8-78B5-471C-910B-84299D5C1917}" type="slidenum">
              <a:rPr lang="ar-IQ" smtClean="0"/>
              <a:pPr/>
              <a:t>54</a:t>
            </a:fld>
            <a:endParaRPr lang="ar-IQ"/>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631904"/>
          </a:xfrm>
        </p:spPr>
        <p:txBody>
          <a:bodyPr>
            <a:noAutofit/>
          </a:bodyPr>
          <a:lstStyle/>
          <a:p>
            <a:pPr algn="just" rtl="0">
              <a:buNone/>
            </a:pPr>
            <a:r>
              <a:rPr lang="en-US" sz="4400" b="1" i="1" u="sng" dirty="0" smtClean="0"/>
              <a:t>Function of palatine tonsils:</a:t>
            </a:r>
            <a:endParaRPr lang="en-US" sz="4400" u="sng" dirty="0" smtClean="0"/>
          </a:p>
          <a:p>
            <a:pPr algn="just" rtl="0">
              <a:buNone/>
            </a:pPr>
            <a:r>
              <a:rPr lang="en-US" sz="4400" dirty="0" smtClean="0"/>
              <a:t>Responsible for immunity of the body because they  contain B &amp; T- lymphocytes thus they are important especially in children, but if recurrent tonsillitis occurs then tonsilectomy is indicated.</a:t>
            </a:r>
          </a:p>
          <a:p>
            <a:pPr algn="just" rtl="0">
              <a:buNone/>
            </a:pPr>
            <a:r>
              <a:rPr lang="en-US" sz="4400" dirty="0" smtClean="0"/>
              <a:t>     </a:t>
            </a:r>
            <a:endParaRPr lang="en-US" sz="4400" dirty="0"/>
          </a:p>
        </p:txBody>
      </p:sp>
      <p:sp>
        <p:nvSpPr>
          <p:cNvPr id="2" name="عنصر نائب لرقم الشريحة 1"/>
          <p:cNvSpPr>
            <a:spLocks noGrp="1"/>
          </p:cNvSpPr>
          <p:nvPr>
            <p:ph type="sldNum" sz="quarter" idx="12"/>
          </p:nvPr>
        </p:nvSpPr>
        <p:spPr/>
        <p:txBody>
          <a:bodyPr/>
          <a:lstStyle/>
          <a:p>
            <a:fld id="{5B6AAEB8-78B5-471C-910B-84299D5C1917}" type="slidenum">
              <a:rPr lang="ar-IQ" smtClean="0"/>
              <a:pPr/>
              <a:t>55</a:t>
            </a:fld>
            <a:endParaRPr lang="ar-IQ"/>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847928"/>
          </a:xfrm>
        </p:spPr>
        <p:txBody>
          <a:bodyPr>
            <a:normAutofit lnSpcReduction="10000"/>
          </a:bodyPr>
          <a:lstStyle/>
          <a:p>
            <a:pPr algn="ctr" rtl="0">
              <a:buNone/>
            </a:pPr>
            <a:r>
              <a:rPr lang="en-US" sz="4000" b="1" u="sng" dirty="0" smtClean="0"/>
              <a:t>Thymus:</a:t>
            </a:r>
            <a:endParaRPr lang="en-US" sz="4000" u="sng" dirty="0" smtClean="0"/>
          </a:p>
          <a:p>
            <a:pPr algn="l" rtl="0">
              <a:buNone/>
            </a:pPr>
            <a:r>
              <a:rPr lang="en-US" sz="3600" dirty="0" smtClean="0"/>
              <a:t>(</a:t>
            </a:r>
            <a:r>
              <a:rPr lang="en-US" sz="3600" b="1" dirty="0" smtClean="0"/>
              <a:t>Thyme</a:t>
            </a:r>
            <a:r>
              <a:rPr lang="en-US" sz="3600" dirty="0" smtClean="0"/>
              <a:t>: is a plant, the thymus is similar in shape to the wings of that plant).</a:t>
            </a:r>
          </a:p>
          <a:p>
            <a:pPr algn="l" rtl="0">
              <a:buNone/>
            </a:pPr>
            <a:r>
              <a:rPr lang="en-US" sz="3600" dirty="0" smtClean="0"/>
              <a:t>is </a:t>
            </a:r>
            <a:r>
              <a:rPr lang="en-US" sz="3600" dirty="0" err="1" smtClean="0"/>
              <a:t>lymphoepithelial</a:t>
            </a:r>
            <a:r>
              <a:rPr lang="en-US" sz="3600" dirty="0" smtClean="0"/>
              <a:t>  primary central organs of lymphoid tissue lies in the superior </a:t>
            </a:r>
            <a:r>
              <a:rPr lang="en-US" sz="3600" dirty="0" err="1" smtClean="0"/>
              <a:t>mediastinum</a:t>
            </a:r>
            <a:r>
              <a:rPr lang="en-US" sz="3600" dirty="0" smtClean="0"/>
              <a:t> &amp; may extends down to the anterior </a:t>
            </a:r>
            <a:r>
              <a:rPr lang="en-US" sz="3600" dirty="0" err="1" smtClean="0"/>
              <a:t>mediastinum</a:t>
            </a:r>
            <a:r>
              <a:rPr lang="en-US" sz="3600" dirty="0" smtClean="0"/>
              <a:t> anterior to the pericardium &amp; great vessels descending inferiorly as far as the 4</a:t>
            </a:r>
            <a:r>
              <a:rPr lang="en-US" sz="3600" baseline="30000" dirty="0" smtClean="0"/>
              <a:t>th</a:t>
            </a:r>
            <a:r>
              <a:rPr lang="en-US" sz="3600" dirty="0" smtClean="0"/>
              <a:t> costal cartilage.</a:t>
            </a:r>
            <a:endParaRPr lang="ar-IQ" sz="3600" dirty="0"/>
          </a:p>
        </p:txBody>
      </p:sp>
      <p:sp>
        <p:nvSpPr>
          <p:cNvPr id="2" name="عنصر نائب لرقم الشريحة 1"/>
          <p:cNvSpPr>
            <a:spLocks noGrp="1"/>
          </p:cNvSpPr>
          <p:nvPr>
            <p:ph type="sldNum" sz="quarter" idx="12"/>
          </p:nvPr>
        </p:nvSpPr>
        <p:spPr/>
        <p:txBody>
          <a:bodyPr/>
          <a:lstStyle/>
          <a:p>
            <a:fld id="{5B6AAEB8-78B5-471C-910B-84299D5C1917}" type="slidenum">
              <a:rPr lang="ar-IQ" smtClean="0"/>
              <a:pPr/>
              <a:t>56</a:t>
            </a:fld>
            <a:endParaRPr lang="ar-IQ"/>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847928"/>
          </a:xfrm>
        </p:spPr>
        <p:txBody>
          <a:bodyPr>
            <a:normAutofit/>
          </a:bodyPr>
          <a:lstStyle/>
          <a:p>
            <a:pPr algn="just" rtl="0">
              <a:buNone/>
            </a:pPr>
            <a:r>
              <a:rPr lang="en-US" sz="4000" b="1" i="1" u="sng" dirty="0" smtClean="0"/>
              <a:t>Histological  structure:</a:t>
            </a:r>
            <a:endParaRPr lang="en-US" sz="4000" b="1" u="sng" dirty="0" smtClean="0"/>
          </a:p>
          <a:p>
            <a:pPr lvl="0" algn="just" rtl="0">
              <a:buNone/>
            </a:pPr>
            <a:r>
              <a:rPr lang="en-US" sz="3600" dirty="0" smtClean="0"/>
              <a:t>It is formed of 2 lobes, each lobe is surrounded by a delicate fibrous capsule from which septa penetrate each lobe dividing it into lobules (each of 0.5-2 millimeters in diameter), each lobule consist of darkly stained densely cellular </a:t>
            </a:r>
            <a:r>
              <a:rPr lang="en-US" sz="3600" b="1" dirty="0" smtClean="0"/>
              <a:t>cortex </a:t>
            </a:r>
            <a:r>
              <a:rPr lang="en-US" sz="3600" dirty="0" smtClean="0"/>
              <a:t>&amp; light stained less cellular </a:t>
            </a:r>
            <a:r>
              <a:rPr lang="en-US" sz="3600" b="1" dirty="0" smtClean="0"/>
              <a:t>medulla.</a:t>
            </a:r>
            <a:endParaRPr lang="en-US" sz="3600" dirty="0" smtClean="0"/>
          </a:p>
          <a:p>
            <a:pPr algn="just" rtl="0">
              <a:buNone/>
            </a:pPr>
            <a:endParaRPr lang="ar-IQ" sz="3600" dirty="0"/>
          </a:p>
        </p:txBody>
      </p:sp>
      <p:sp>
        <p:nvSpPr>
          <p:cNvPr id="2" name="عنصر نائب لرقم الشريحة 1"/>
          <p:cNvSpPr>
            <a:spLocks noGrp="1"/>
          </p:cNvSpPr>
          <p:nvPr>
            <p:ph type="sldNum" sz="quarter" idx="12"/>
          </p:nvPr>
        </p:nvSpPr>
        <p:spPr/>
        <p:txBody>
          <a:bodyPr/>
          <a:lstStyle/>
          <a:p>
            <a:fld id="{5B6AAEB8-78B5-471C-910B-84299D5C1917}" type="slidenum">
              <a:rPr lang="ar-IQ" smtClean="0"/>
              <a:pPr/>
              <a:t>57</a:t>
            </a:fld>
            <a:endParaRPr lang="ar-IQ"/>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F14_13"/>
          <p:cNvPicPr>
            <a:picLocks noChangeAspect="1" noChangeArrowheads="1"/>
          </p:cNvPicPr>
          <p:nvPr/>
        </p:nvPicPr>
        <p:blipFill>
          <a:blip r:embed="rId2" cstate="print"/>
          <a:srcRect/>
          <a:stretch>
            <a:fillRect/>
          </a:stretch>
        </p:blipFill>
        <p:spPr bwMode="auto">
          <a:xfrm>
            <a:off x="0" y="0"/>
            <a:ext cx="9163964" cy="6858000"/>
          </a:xfrm>
          <a:prstGeom prst="rect">
            <a:avLst/>
          </a:prstGeom>
          <a:noFill/>
          <a:ln w="9525">
            <a:noFill/>
            <a:miter lim="800000"/>
            <a:headEnd/>
            <a:tailEnd/>
          </a:ln>
        </p:spPr>
      </p:pic>
      <p:sp>
        <p:nvSpPr>
          <p:cNvPr id="5" name="TextBox 4"/>
          <p:cNvSpPr txBox="1"/>
          <p:nvPr/>
        </p:nvSpPr>
        <p:spPr>
          <a:xfrm>
            <a:off x="4932040" y="3645024"/>
            <a:ext cx="1800200" cy="584775"/>
          </a:xfrm>
          <a:prstGeom prst="rect">
            <a:avLst/>
          </a:prstGeom>
          <a:noFill/>
        </p:spPr>
        <p:txBody>
          <a:bodyPr wrap="square" rtlCol="1">
            <a:spAutoFit/>
          </a:bodyPr>
          <a:lstStyle/>
          <a:p>
            <a:r>
              <a:rPr lang="en-US" sz="3200" b="1" dirty="0" smtClean="0">
                <a:solidFill>
                  <a:srgbClr val="FF0000"/>
                </a:solidFill>
              </a:rPr>
              <a:t>cortex</a:t>
            </a:r>
            <a:endParaRPr lang="ar-IQ" sz="3200" b="1" dirty="0">
              <a:solidFill>
                <a:srgbClr val="FF0000"/>
              </a:solidFill>
            </a:endParaRPr>
          </a:p>
        </p:txBody>
      </p:sp>
      <p:sp>
        <p:nvSpPr>
          <p:cNvPr id="2" name="عنصر نائب لرقم الشريحة 1"/>
          <p:cNvSpPr>
            <a:spLocks noGrp="1"/>
          </p:cNvSpPr>
          <p:nvPr>
            <p:ph type="sldNum" sz="quarter" idx="12"/>
          </p:nvPr>
        </p:nvSpPr>
        <p:spPr/>
        <p:txBody>
          <a:bodyPr/>
          <a:lstStyle/>
          <a:p>
            <a:fld id="{5B6AAEB8-78B5-471C-910B-84299D5C1917}" type="slidenum">
              <a:rPr lang="ar-IQ" smtClean="0"/>
              <a:pPr/>
              <a:t>58</a:t>
            </a:fld>
            <a:endParaRPr lang="ar-IQ"/>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991944"/>
          </a:xfrm>
        </p:spPr>
        <p:txBody>
          <a:bodyPr>
            <a:normAutofit/>
          </a:bodyPr>
          <a:lstStyle/>
          <a:p>
            <a:pPr algn="l" rtl="0">
              <a:buNone/>
            </a:pPr>
            <a:r>
              <a:rPr lang="en-US" sz="3600" b="1" i="1" u="sng" dirty="0" smtClean="0"/>
              <a:t>Functions of thymus:</a:t>
            </a:r>
            <a:endParaRPr lang="en-US" sz="3600" u="sng" dirty="0" smtClean="0"/>
          </a:p>
          <a:p>
            <a:pPr algn="l" rtl="0"/>
            <a:r>
              <a:rPr lang="en-US" sz="3600" dirty="0" smtClean="0"/>
              <a:t>It is important in immunity.</a:t>
            </a:r>
          </a:p>
          <a:p>
            <a:pPr algn="l" rtl="0"/>
            <a:r>
              <a:rPr lang="en-US" sz="3600" dirty="0" smtClean="0"/>
              <a:t>Secretion of (THF) which stimulates the development of other lymphatic organs.</a:t>
            </a:r>
          </a:p>
          <a:p>
            <a:pPr algn="l" rtl="0"/>
            <a:r>
              <a:rPr lang="en-US" sz="3600" dirty="0" smtClean="0"/>
              <a:t>T-lymphocyte continue their processing &amp; maturation in the thymus during embryonic life &amp; for few months after birth thus  removal of thymus just after birth is dangerous&amp; lead to death.</a:t>
            </a:r>
            <a:endParaRPr lang="ar-IQ" sz="3600" dirty="0"/>
          </a:p>
        </p:txBody>
      </p:sp>
      <p:sp>
        <p:nvSpPr>
          <p:cNvPr id="2" name="عنصر نائب لرقم الشريحة 1"/>
          <p:cNvSpPr>
            <a:spLocks noGrp="1"/>
          </p:cNvSpPr>
          <p:nvPr>
            <p:ph type="sldNum" sz="quarter" idx="12"/>
          </p:nvPr>
        </p:nvSpPr>
        <p:spPr/>
        <p:txBody>
          <a:bodyPr/>
          <a:lstStyle/>
          <a:p>
            <a:fld id="{5B6AAEB8-78B5-471C-910B-84299D5C1917}" type="slidenum">
              <a:rPr lang="ar-IQ" smtClean="0"/>
              <a:pPr/>
              <a:t>59</a:t>
            </a:fld>
            <a:endParaRPr lang="ar-IQ"/>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F19_01"/>
          <p:cNvPicPr>
            <a:picLocks noGrp="1" noChangeAspect="1" noChangeArrowheads="1"/>
          </p:cNvPicPr>
          <p:nvPr>
            <p:ph idx="1"/>
          </p:nvPr>
        </p:nvPicPr>
        <p:blipFill>
          <a:blip r:embed="rId2" cstate="print">
            <a:lum bright="-6000"/>
          </a:blip>
          <a:stretch>
            <a:fillRect/>
          </a:stretch>
        </p:blipFill>
        <p:spPr>
          <a:xfrm>
            <a:off x="1701785" y="1600200"/>
            <a:ext cx="5740429" cy="4525963"/>
          </a:xfrm>
          <a:noFill/>
          <a:ln/>
        </p:spPr>
      </p:pic>
      <p:sp>
        <p:nvSpPr>
          <p:cNvPr id="2" name="عنصر نائب لرقم الشريحة 1"/>
          <p:cNvSpPr>
            <a:spLocks noGrp="1"/>
          </p:cNvSpPr>
          <p:nvPr>
            <p:ph type="sldNum" sz="quarter" idx="12"/>
          </p:nvPr>
        </p:nvSpPr>
        <p:spPr/>
        <p:txBody>
          <a:bodyPr/>
          <a:lstStyle/>
          <a:p>
            <a:fld id="{5B6AAEB8-78B5-471C-910B-84299D5C1917}" type="slidenum">
              <a:rPr lang="ar-IQ" smtClean="0"/>
              <a:pPr/>
              <a:t>6</a:t>
            </a:fld>
            <a:endParaRPr lang="ar-IQ"/>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2" cstate="print"/>
          <a:srcRect l="4167" t="11110" r="6250" b="11205"/>
          <a:stretch>
            <a:fillRect/>
          </a:stretch>
        </p:blipFill>
        <p:spPr bwMode="auto">
          <a:xfrm>
            <a:off x="-1" y="0"/>
            <a:ext cx="9145467" cy="6858000"/>
          </a:xfrm>
          <a:prstGeom prst="rect">
            <a:avLst/>
          </a:prstGeom>
          <a:noFill/>
          <a:ln w="9525">
            <a:noFill/>
            <a:miter lim="800000"/>
            <a:headEnd/>
            <a:tailEnd/>
          </a:ln>
        </p:spPr>
      </p:pic>
      <p:sp>
        <p:nvSpPr>
          <p:cNvPr id="2" name="عنصر نائب لرقم الشريحة 1"/>
          <p:cNvSpPr>
            <a:spLocks noGrp="1"/>
          </p:cNvSpPr>
          <p:nvPr>
            <p:ph type="sldNum" sz="quarter" idx="12"/>
          </p:nvPr>
        </p:nvSpPr>
        <p:spPr/>
        <p:txBody>
          <a:bodyPr/>
          <a:lstStyle/>
          <a:p>
            <a:fld id="{5B6AAEB8-78B5-471C-910B-84299D5C1917}" type="slidenum">
              <a:rPr lang="ar-IQ" smtClean="0"/>
              <a:pPr/>
              <a:t>60</a:t>
            </a:fld>
            <a:endParaRPr lang="ar-IQ"/>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063952"/>
          </a:xfrm>
        </p:spPr>
        <p:txBody>
          <a:bodyPr>
            <a:normAutofit/>
          </a:bodyPr>
          <a:lstStyle/>
          <a:p>
            <a:pPr algn="ctr" rtl="0">
              <a:buNone/>
            </a:pPr>
            <a:r>
              <a:rPr lang="en-US" sz="6000" b="1" i="1" u="sng" dirty="0" smtClean="0"/>
              <a:t>Spleen:</a:t>
            </a:r>
            <a:endParaRPr lang="en-US" sz="6000" b="1" u="sng" dirty="0" smtClean="0"/>
          </a:p>
          <a:p>
            <a:pPr algn="l" rtl="0">
              <a:buNone/>
            </a:pPr>
            <a:r>
              <a:rPr lang="en-US" sz="4800" dirty="0" smtClean="0"/>
              <a:t>is the largest accumulation of lymphoid tissue in the body,   lies in the left hypochondrium beneath the diaphragm extending in the area between 9</a:t>
            </a:r>
            <a:r>
              <a:rPr lang="en-US" sz="4800" baseline="30000" dirty="0" smtClean="0"/>
              <a:t>th</a:t>
            </a:r>
            <a:r>
              <a:rPr lang="en-US" sz="4800" dirty="0" smtClean="0"/>
              <a:t> &amp; 11</a:t>
            </a:r>
            <a:r>
              <a:rPr lang="en-US" sz="4800" baseline="30000" dirty="0" smtClean="0"/>
              <a:t>th</a:t>
            </a:r>
            <a:r>
              <a:rPr lang="en-US" sz="4800" dirty="0" smtClean="0"/>
              <a:t> ribs.</a:t>
            </a:r>
            <a:endParaRPr lang="en-US" sz="4800" dirty="0"/>
          </a:p>
        </p:txBody>
      </p:sp>
      <p:sp>
        <p:nvSpPr>
          <p:cNvPr id="2" name="عنصر نائب لرقم الشريحة 1"/>
          <p:cNvSpPr>
            <a:spLocks noGrp="1"/>
          </p:cNvSpPr>
          <p:nvPr>
            <p:ph type="sldNum" sz="quarter" idx="12"/>
          </p:nvPr>
        </p:nvSpPr>
        <p:spPr/>
        <p:txBody>
          <a:bodyPr/>
          <a:lstStyle/>
          <a:p>
            <a:fld id="{5B6AAEB8-78B5-471C-910B-84299D5C1917}" type="slidenum">
              <a:rPr lang="ar-IQ" smtClean="0"/>
              <a:pPr/>
              <a:t>61</a:t>
            </a:fld>
            <a:endParaRPr lang="ar-IQ"/>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991944"/>
          </a:xfrm>
        </p:spPr>
        <p:txBody>
          <a:bodyPr>
            <a:normAutofit lnSpcReduction="10000"/>
          </a:bodyPr>
          <a:lstStyle/>
          <a:p>
            <a:pPr algn="ctr" rtl="0">
              <a:buNone/>
            </a:pPr>
            <a:r>
              <a:rPr lang="en-US" sz="4000" b="1" i="1" u="sng" dirty="0" smtClean="0"/>
              <a:t>Histological structure: </a:t>
            </a:r>
            <a:endParaRPr lang="en-US" sz="4000" u="sng" dirty="0" smtClean="0"/>
          </a:p>
          <a:p>
            <a:pPr algn="l" rtl="0">
              <a:buNone/>
            </a:pPr>
            <a:r>
              <a:rPr lang="en-US" sz="2800" dirty="0" smtClean="0"/>
              <a:t>The spleen is surrounded by connective capsule containing few smooth muscle fibers from which connective tissue </a:t>
            </a:r>
            <a:r>
              <a:rPr lang="en-US" sz="2800" dirty="0" err="1" smtClean="0"/>
              <a:t>trabeculae</a:t>
            </a:r>
            <a:r>
              <a:rPr lang="en-US" sz="2800" dirty="0" smtClean="0"/>
              <a:t> extend even to reach the red pulp containing nerves &amp; "</a:t>
            </a:r>
            <a:r>
              <a:rPr lang="en-US" sz="2800" dirty="0" err="1" smtClean="0"/>
              <a:t>trabecular</a:t>
            </a:r>
            <a:r>
              <a:rPr lang="en-US" sz="2800" dirty="0" smtClean="0"/>
              <a:t> vessels".</a:t>
            </a:r>
          </a:p>
          <a:p>
            <a:pPr lvl="0" algn="l" rtl="0">
              <a:buNone/>
            </a:pPr>
            <a:r>
              <a:rPr lang="en-US" sz="2800" dirty="0" smtClean="0"/>
              <a:t>The spleen is formed of 2 areas:  </a:t>
            </a:r>
            <a:r>
              <a:rPr lang="en-US" sz="2800" b="1" dirty="0" smtClean="0"/>
              <a:t>white pulp </a:t>
            </a:r>
            <a:r>
              <a:rPr lang="en-US" sz="2800" dirty="0" smtClean="0"/>
              <a:t>&amp; </a:t>
            </a:r>
            <a:r>
              <a:rPr lang="en-US" sz="2800" b="1" dirty="0" smtClean="0"/>
              <a:t>red pulp</a:t>
            </a:r>
            <a:r>
              <a:rPr lang="en-US" sz="2800" dirty="0" smtClean="0"/>
              <a:t>.  </a:t>
            </a:r>
          </a:p>
          <a:p>
            <a:pPr lvl="0" algn="l" rtl="0">
              <a:buNone/>
            </a:pPr>
            <a:r>
              <a:rPr lang="en-US" sz="2800" dirty="0" smtClean="0"/>
              <a:t>1. The </a:t>
            </a:r>
            <a:r>
              <a:rPr lang="en-US" sz="2800" b="1" dirty="0" smtClean="0"/>
              <a:t>white pulp</a:t>
            </a:r>
            <a:r>
              <a:rPr lang="en-US" sz="2800" dirty="0" smtClean="0"/>
              <a:t> also called </a:t>
            </a:r>
            <a:r>
              <a:rPr lang="en-US" sz="2800" b="1" dirty="0" smtClean="0"/>
              <a:t>"</a:t>
            </a:r>
            <a:r>
              <a:rPr lang="en-US" sz="2800" b="1" dirty="0" err="1" smtClean="0"/>
              <a:t>splenic</a:t>
            </a:r>
            <a:r>
              <a:rPr lang="en-US" sz="2800" b="1" dirty="0" smtClean="0"/>
              <a:t> pulp"</a:t>
            </a:r>
            <a:r>
              <a:rPr lang="en-US" sz="2800" dirty="0" smtClean="0"/>
              <a:t> or </a:t>
            </a:r>
            <a:r>
              <a:rPr lang="en-US" sz="2800" b="1" dirty="0" smtClean="0"/>
              <a:t>"</a:t>
            </a:r>
            <a:r>
              <a:rPr lang="en-US" sz="2800" b="1" dirty="0" err="1" smtClean="0"/>
              <a:t>Malpighian</a:t>
            </a:r>
            <a:r>
              <a:rPr lang="en-US" sz="2800" dirty="0" smtClean="0"/>
              <a:t> </a:t>
            </a:r>
            <a:r>
              <a:rPr lang="en-US" sz="2800" b="1" dirty="0" smtClean="0"/>
              <a:t>corpuscle"</a:t>
            </a:r>
            <a:r>
              <a:rPr lang="en-US" sz="2800" b="1" i="1" dirty="0" smtClean="0"/>
              <a:t> </a:t>
            </a:r>
            <a:r>
              <a:rPr lang="en-US" sz="2800" dirty="0" smtClean="0"/>
              <a:t>is formed of aggregations of lymphocytes which are mainly </a:t>
            </a:r>
            <a:r>
              <a:rPr lang="en-US" sz="2800" b="1" dirty="0" smtClean="0"/>
              <a:t>B-lymphocytes</a:t>
            </a:r>
            <a:r>
              <a:rPr lang="en-US" sz="2800" dirty="0" smtClean="0"/>
              <a:t> arranged as  multiple  </a:t>
            </a:r>
            <a:r>
              <a:rPr lang="en-US" sz="2800" b="1" dirty="0" smtClean="0"/>
              <a:t>lymphatic nodules</a:t>
            </a:r>
            <a:r>
              <a:rPr lang="en-US" sz="2800" dirty="0" smtClean="0"/>
              <a:t> differ  from that of the lymph node in</a:t>
            </a:r>
            <a:r>
              <a:rPr lang="en-US" sz="2800" b="1" i="1" dirty="0" smtClean="0"/>
              <a:t> </a:t>
            </a:r>
            <a:r>
              <a:rPr lang="en-US" sz="2800" dirty="0" smtClean="0"/>
              <a:t>that they contain </a:t>
            </a:r>
            <a:r>
              <a:rPr lang="en-US" sz="2800" b="1" dirty="0" smtClean="0"/>
              <a:t>"central artery“.</a:t>
            </a:r>
            <a:endParaRPr lang="ar-IQ" sz="2800" dirty="0"/>
          </a:p>
        </p:txBody>
      </p:sp>
      <p:sp>
        <p:nvSpPr>
          <p:cNvPr id="2" name="عنصر نائب لرقم الشريحة 1"/>
          <p:cNvSpPr>
            <a:spLocks noGrp="1"/>
          </p:cNvSpPr>
          <p:nvPr>
            <p:ph type="sldNum" sz="quarter" idx="12"/>
          </p:nvPr>
        </p:nvSpPr>
        <p:spPr/>
        <p:txBody>
          <a:bodyPr/>
          <a:lstStyle/>
          <a:p>
            <a:fld id="{5B6AAEB8-78B5-471C-910B-84299D5C1917}" type="slidenum">
              <a:rPr lang="ar-IQ" smtClean="0"/>
              <a:pPr/>
              <a:t>62</a:t>
            </a:fld>
            <a:endParaRPr lang="ar-IQ"/>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476672"/>
            <a:ext cx="8892480" cy="5847928"/>
          </a:xfrm>
        </p:spPr>
        <p:txBody>
          <a:bodyPr>
            <a:noAutofit/>
          </a:bodyPr>
          <a:lstStyle/>
          <a:p>
            <a:pPr lvl="0" algn="l" rtl="0">
              <a:buNone/>
            </a:pPr>
            <a:r>
              <a:rPr lang="en-US" sz="3000" dirty="0" smtClean="0"/>
              <a:t>2. The </a:t>
            </a:r>
            <a:r>
              <a:rPr lang="en-US" sz="3000" b="1" dirty="0" smtClean="0"/>
              <a:t>red pulp</a:t>
            </a:r>
            <a:r>
              <a:rPr lang="en-US" sz="3000" dirty="0" smtClean="0"/>
              <a:t> is formed of two elements:</a:t>
            </a:r>
          </a:p>
          <a:p>
            <a:pPr algn="l" rtl="0"/>
            <a:r>
              <a:rPr lang="en-US" sz="3000" b="1" dirty="0" err="1" smtClean="0"/>
              <a:t>splenic</a:t>
            </a:r>
            <a:r>
              <a:rPr lang="en-US" sz="3000" b="1" dirty="0" smtClean="0"/>
              <a:t> cords</a:t>
            </a:r>
            <a:r>
              <a:rPr lang="en-US" sz="3000" dirty="0" smtClean="0"/>
              <a:t>: which are formed of lymphocytes (</a:t>
            </a:r>
            <a:r>
              <a:rPr lang="en-US" sz="3000" b="1" dirty="0" smtClean="0"/>
              <a:t>mainly B-lymphocytes) </a:t>
            </a:r>
            <a:r>
              <a:rPr lang="en-US" sz="3000" dirty="0" smtClean="0"/>
              <a:t>with all types of blood cells (RBCs, granular  leukocytes, platelets, plasma cells &amp; macrophages) arranged in the form of thin cords.</a:t>
            </a:r>
          </a:p>
          <a:p>
            <a:pPr algn="l" rtl="0"/>
            <a:r>
              <a:rPr lang="en-US" sz="3000" dirty="0" smtClean="0"/>
              <a:t> </a:t>
            </a:r>
            <a:r>
              <a:rPr lang="en-US" sz="3000" b="1" dirty="0" smtClean="0"/>
              <a:t>venous sinusoids</a:t>
            </a:r>
            <a:r>
              <a:rPr lang="en-US" sz="3000" dirty="0" smtClean="0"/>
              <a:t>: are irregular dilated blood spaces containing blood lie between the </a:t>
            </a:r>
            <a:r>
              <a:rPr lang="en-US" sz="3000" dirty="0" err="1" smtClean="0"/>
              <a:t>splenic</a:t>
            </a:r>
            <a:r>
              <a:rPr lang="en-US" sz="3000" dirty="0" smtClean="0"/>
              <a:t> cords, they are lined with cubical epithelium with gaps in between the cells lie on an  incomplete basal lamina &amp; they are surrounded by reticular fibers&amp; macrophages. </a:t>
            </a:r>
          </a:p>
          <a:p>
            <a:pPr algn="l" rtl="0">
              <a:buNone/>
            </a:pPr>
            <a:endParaRPr lang="ar-IQ" sz="3000" dirty="0"/>
          </a:p>
        </p:txBody>
      </p:sp>
      <p:sp>
        <p:nvSpPr>
          <p:cNvPr id="2" name="عنصر نائب لرقم الشريحة 1"/>
          <p:cNvSpPr>
            <a:spLocks noGrp="1"/>
          </p:cNvSpPr>
          <p:nvPr>
            <p:ph type="sldNum" sz="quarter" idx="12"/>
          </p:nvPr>
        </p:nvSpPr>
        <p:spPr/>
        <p:txBody>
          <a:bodyPr/>
          <a:lstStyle/>
          <a:p>
            <a:fld id="{5B6AAEB8-78B5-471C-910B-84299D5C1917}" type="slidenum">
              <a:rPr lang="ar-IQ" smtClean="0"/>
              <a:pPr/>
              <a:t>63</a:t>
            </a:fld>
            <a:endParaRPr lang="ar-IQ"/>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F14_30"/>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عنصر نائب لرقم الشريحة 1"/>
          <p:cNvSpPr>
            <a:spLocks noGrp="1"/>
          </p:cNvSpPr>
          <p:nvPr>
            <p:ph type="sldNum" sz="quarter" idx="12"/>
          </p:nvPr>
        </p:nvSpPr>
        <p:spPr/>
        <p:txBody>
          <a:bodyPr/>
          <a:lstStyle/>
          <a:p>
            <a:fld id="{5B6AAEB8-78B5-471C-910B-84299D5C1917}" type="slidenum">
              <a:rPr lang="ar-IQ" smtClean="0"/>
              <a:pPr/>
              <a:t>64</a:t>
            </a:fld>
            <a:endParaRPr lang="ar-IQ"/>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703912"/>
          </a:xfrm>
        </p:spPr>
        <p:txBody>
          <a:bodyPr>
            <a:normAutofit/>
          </a:bodyPr>
          <a:lstStyle/>
          <a:p>
            <a:pPr algn="l" rtl="0">
              <a:buNone/>
            </a:pPr>
            <a:r>
              <a:rPr lang="en-US" sz="3600" b="1" i="1" u="sng" dirty="0" smtClean="0"/>
              <a:t>Function of Spleen:</a:t>
            </a:r>
            <a:endParaRPr lang="en-US" sz="3600" u="sng" dirty="0" smtClean="0"/>
          </a:p>
          <a:p>
            <a:pPr marL="514350" lvl="0" indent="-514350" algn="l" rtl="0">
              <a:buFont typeface="+mj-lt"/>
              <a:buAutoNum type="arabicPeriod"/>
            </a:pPr>
            <a:r>
              <a:rPr lang="en-US" sz="2800" dirty="0" smtClean="0"/>
              <a:t>formation of lymphocyte.</a:t>
            </a:r>
          </a:p>
          <a:p>
            <a:pPr marL="514350" lvl="0" indent="-514350" algn="l" rtl="0">
              <a:buFont typeface="+mj-lt"/>
              <a:buAutoNum type="arabicPeriod"/>
            </a:pPr>
            <a:r>
              <a:rPr lang="en-US" sz="2800" dirty="0" smtClean="0"/>
              <a:t>immunity for the body.</a:t>
            </a:r>
          </a:p>
          <a:p>
            <a:pPr marL="514350" lvl="0" indent="-514350" algn="l" rtl="0">
              <a:buFont typeface="+mj-lt"/>
              <a:buAutoNum type="arabicPeriod"/>
            </a:pPr>
            <a:r>
              <a:rPr lang="en-US" sz="2800" dirty="0" smtClean="0"/>
              <a:t>development of new RBCs which are stored in the spleen  thus it act as a reservoir for the blood. It can give blood whenever it is needed such as after car accident.</a:t>
            </a:r>
          </a:p>
          <a:p>
            <a:pPr marL="514350" lvl="0" indent="-514350" algn="l" rtl="0">
              <a:buFont typeface="+mj-lt"/>
              <a:buAutoNum type="arabicPeriod"/>
            </a:pPr>
            <a:r>
              <a:rPr lang="en-US" sz="2800" dirty="0" smtClean="0"/>
              <a:t>filtration of blood. </a:t>
            </a:r>
          </a:p>
          <a:p>
            <a:pPr marL="514350" lvl="0" indent="-514350" algn="l" rtl="0">
              <a:buFont typeface="+mj-lt"/>
              <a:buAutoNum type="arabicPeriod"/>
            </a:pPr>
            <a:r>
              <a:rPr lang="en-US" sz="2800" dirty="0" smtClean="0"/>
              <a:t>destruction of old RBCs. which are destroyed in the spleen &amp; the iron which is left is used for the formation of new RBCs.</a:t>
            </a:r>
          </a:p>
          <a:p>
            <a:pPr algn="l" rtl="0">
              <a:buNone/>
            </a:pPr>
            <a:endParaRPr lang="ar-IQ" sz="2800" dirty="0"/>
          </a:p>
        </p:txBody>
      </p:sp>
      <p:sp>
        <p:nvSpPr>
          <p:cNvPr id="2" name="عنصر نائب لرقم الشريحة 1"/>
          <p:cNvSpPr>
            <a:spLocks noGrp="1"/>
          </p:cNvSpPr>
          <p:nvPr>
            <p:ph type="sldNum" sz="quarter" idx="12"/>
          </p:nvPr>
        </p:nvSpPr>
        <p:spPr/>
        <p:txBody>
          <a:bodyPr/>
          <a:lstStyle/>
          <a:p>
            <a:fld id="{5B6AAEB8-78B5-471C-910B-84299D5C1917}" type="slidenum">
              <a:rPr lang="ar-IQ" smtClean="0"/>
              <a:pPr/>
              <a:t>65</a:t>
            </a:fld>
            <a:endParaRPr lang="ar-IQ"/>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http://www.siumed.edu/~dking2/crr/images/CR036b.jpg"/>
          <p:cNvPicPr>
            <a:picLocks noChangeAspect="1" noChangeArrowheads="1"/>
          </p:cNvPicPr>
          <p:nvPr/>
        </p:nvPicPr>
        <p:blipFill>
          <a:blip r:embed="rId2" cstate="print"/>
          <a:srcRect/>
          <a:stretch>
            <a:fillRect/>
          </a:stretch>
        </p:blipFill>
        <p:spPr bwMode="auto">
          <a:xfrm>
            <a:off x="-1" y="0"/>
            <a:ext cx="9181767" cy="6858000"/>
          </a:xfrm>
          <a:prstGeom prst="rect">
            <a:avLst/>
          </a:prstGeom>
          <a:noFill/>
        </p:spPr>
      </p:pic>
      <p:sp>
        <p:nvSpPr>
          <p:cNvPr id="2" name="عنصر نائب لرقم الشريحة 1"/>
          <p:cNvSpPr>
            <a:spLocks noGrp="1"/>
          </p:cNvSpPr>
          <p:nvPr>
            <p:ph type="sldNum" sz="quarter" idx="12"/>
          </p:nvPr>
        </p:nvSpPr>
        <p:spPr/>
        <p:txBody>
          <a:bodyPr/>
          <a:lstStyle/>
          <a:p>
            <a:fld id="{5B6AAEB8-78B5-471C-910B-84299D5C1917}" type="slidenum">
              <a:rPr lang="ar-IQ" smtClean="0"/>
              <a:pPr/>
              <a:t>66</a:t>
            </a:fld>
            <a:endParaRPr lang="ar-IQ"/>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https://www-s.acm.illinois.edu/sigbio/project/updated-lymphatic/spleen_cs.jpg"/>
          <p:cNvPicPr>
            <a:picLocks noChangeAspect="1" noChangeArrowheads="1"/>
          </p:cNvPicPr>
          <p:nvPr/>
        </p:nvPicPr>
        <p:blipFill>
          <a:blip r:embed="rId2" cstate="print"/>
          <a:srcRect/>
          <a:stretch>
            <a:fillRect/>
          </a:stretch>
        </p:blipFill>
        <p:spPr bwMode="auto">
          <a:xfrm>
            <a:off x="0" y="0"/>
            <a:ext cx="9176091" cy="6858000"/>
          </a:xfrm>
          <a:prstGeom prst="rect">
            <a:avLst/>
          </a:prstGeom>
          <a:ln>
            <a:noFill/>
          </a:ln>
          <a:effectLst>
            <a:softEdge rad="112500"/>
          </a:effectLst>
        </p:spPr>
      </p:pic>
      <p:sp>
        <p:nvSpPr>
          <p:cNvPr id="2" name="عنصر نائب لرقم الشريحة 1"/>
          <p:cNvSpPr>
            <a:spLocks noGrp="1"/>
          </p:cNvSpPr>
          <p:nvPr>
            <p:ph type="sldNum" sz="quarter" idx="12"/>
          </p:nvPr>
        </p:nvSpPr>
        <p:spPr/>
        <p:txBody>
          <a:bodyPr/>
          <a:lstStyle/>
          <a:p>
            <a:fld id="{5B6AAEB8-78B5-471C-910B-84299D5C1917}" type="slidenum">
              <a:rPr lang="ar-IQ" smtClean="0"/>
              <a:pPr/>
              <a:t>67</a:t>
            </a:fld>
            <a:endParaRPr lang="ar-IQ"/>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919936"/>
          </a:xfrm>
        </p:spPr>
        <p:txBody>
          <a:bodyPr>
            <a:noAutofit/>
          </a:bodyPr>
          <a:lstStyle/>
          <a:p>
            <a:pPr algn="l" rtl="0">
              <a:buNone/>
            </a:pPr>
            <a:r>
              <a:rPr lang="en-US" sz="3200" dirty="0" smtClean="0"/>
              <a:t>In fresh unfixed kidneys the </a:t>
            </a:r>
            <a:r>
              <a:rPr lang="en-US" sz="3200" b="1" dirty="0" smtClean="0"/>
              <a:t>cortex</a:t>
            </a:r>
            <a:r>
              <a:rPr lang="en-US" sz="3200" dirty="0" smtClean="0"/>
              <a:t> is dark brown in </a:t>
            </a:r>
            <a:r>
              <a:rPr lang="en-US" sz="3200" dirty="0" err="1" smtClean="0"/>
              <a:t>colour</a:t>
            </a:r>
            <a:r>
              <a:rPr lang="en-US" sz="3200" dirty="0" smtClean="0"/>
              <a:t> and granular in appearance.</a:t>
            </a:r>
          </a:p>
          <a:p>
            <a:pPr algn="l" rtl="0">
              <a:buNone/>
            </a:pPr>
            <a:r>
              <a:rPr lang="en-US" sz="3200" dirty="0" smtClean="0"/>
              <a:t> It contains many convoluted tubules and numerous rounded,  reddish bodies, </a:t>
            </a:r>
            <a:r>
              <a:rPr lang="en-US" sz="3200" b="1" dirty="0" smtClean="0"/>
              <a:t>Renal Corpuscles</a:t>
            </a:r>
            <a:r>
              <a:rPr lang="en-US" sz="3200" dirty="0" smtClean="0"/>
              <a:t> or </a:t>
            </a:r>
            <a:r>
              <a:rPr lang="en-US" sz="3200" b="1" dirty="0" err="1" smtClean="0"/>
              <a:t>Malpighian</a:t>
            </a:r>
            <a:r>
              <a:rPr lang="en-US" sz="3200" b="1" dirty="0" smtClean="0"/>
              <a:t> Corpuscles</a:t>
            </a:r>
            <a:r>
              <a:rPr lang="en-US" sz="3200" dirty="0" smtClean="0"/>
              <a:t>. Which are not visible by the necked eye.</a:t>
            </a:r>
          </a:p>
          <a:p>
            <a:pPr algn="l" rtl="0">
              <a:buNone/>
            </a:pPr>
            <a:r>
              <a:rPr lang="en-US" sz="3200" dirty="0" smtClean="0"/>
              <a:t>The inner </a:t>
            </a:r>
            <a:r>
              <a:rPr lang="en-US" sz="3200" b="1" dirty="0" smtClean="0"/>
              <a:t>Medullary Zone</a:t>
            </a:r>
            <a:r>
              <a:rPr lang="en-US" sz="3200" dirty="0" smtClean="0"/>
              <a:t> of the parenchyma is </a:t>
            </a:r>
            <a:r>
              <a:rPr lang="en-US" sz="3200" dirty="0" err="1" smtClean="0"/>
              <a:t>radialy</a:t>
            </a:r>
            <a:r>
              <a:rPr lang="en-US" sz="3200" dirty="0" smtClean="0"/>
              <a:t> striated in appearance because of the tubular and vascular elements that run in parallel radial lines.</a:t>
            </a:r>
          </a:p>
          <a:p>
            <a:pPr algn="l">
              <a:buNone/>
            </a:pPr>
            <a:endParaRPr lang="ar-IQ" sz="3200" dirty="0"/>
          </a:p>
        </p:txBody>
      </p:sp>
      <p:sp>
        <p:nvSpPr>
          <p:cNvPr id="2" name="عنصر نائب لرقم الشريحة 1"/>
          <p:cNvSpPr>
            <a:spLocks noGrp="1"/>
          </p:cNvSpPr>
          <p:nvPr>
            <p:ph type="sldNum" sz="quarter" idx="12"/>
          </p:nvPr>
        </p:nvSpPr>
        <p:spPr/>
        <p:txBody>
          <a:bodyPr/>
          <a:lstStyle/>
          <a:p>
            <a:fld id="{5B6AAEB8-78B5-471C-910B-84299D5C1917}" type="slidenum">
              <a:rPr lang="ar-IQ" smtClean="0"/>
              <a:pPr/>
              <a:t>7</a:t>
            </a:fld>
            <a:endParaRPr lang="ar-IQ"/>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RENAL128"/>
          <p:cNvPicPr>
            <a:picLocks noChangeAspect="1" noChangeArrowheads="1"/>
          </p:cNvPicPr>
          <p:nvPr/>
        </p:nvPicPr>
        <p:blipFill>
          <a:blip r:embed="rId2" cstate="print">
            <a:lum bright="10000" contrast="10000"/>
          </a:blip>
          <a:srcRect/>
          <a:stretch>
            <a:fillRect/>
          </a:stretch>
        </p:blipFill>
        <p:spPr bwMode="auto">
          <a:xfrm>
            <a:off x="-1" y="0"/>
            <a:ext cx="9144001" cy="6858000"/>
          </a:xfrm>
          <a:prstGeom prst="rect">
            <a:avLst/>
          </a:prstGeom>
          <a:noFill/>
          <a:ln w="9525">
            <a:noFill/>
            <a:miter lim="800000"/>
            <a:headEnd/>
            <a:tailEnd/>
          </a:ln>
        </p:spPr>
      </p:pic>
      <p:sp>
        <p:nvSpPr>
          <p:cNvPr id="2" name="عنصر نائب لرقم الشريحة 1"/>
          <p:cNvSpPr>
            <a:spLocks noGrp="1"/>
          </p:cNvSpPr>
          <p:nvPr>
            <p:ph type="sldNum" sz="quarter" idx="12"/>
          </p:nvPr>
        </p:nvSpPr>
        <p:spPr/>
        <p:txBody>
          <a:bodyPr/>
          <a:lstStyle/>
          <a:p>
            <a:fld id="{5B6AAEB8-78B5-471C-910B-84299D5C1917}" type="slidenum">
              <a:rPr lang="ar-IQ" smtClean="0"/>
              <a:pPr/>
              <a:t>8</a:t>
            </a:fld>
            <a:endParaRPr lang="ar-IQ"/>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F19_01"/>
          <p:cNvPicPr>
            <a:picLocks noGrp="1" noChangeAspect="1" noChangeArrowheads="1"/>
          </p:cNvPicPr>
          <p:nvPr>
            <p:ph idx="1"/>
          </p:nvPr>
        </p:nvPicPr>
        <p:blipFill>
          <a:blip r:embed="rId2" cstate="print"/>
          <a:stretch>
            <a:fillRect/>
          </a:stretch>
        </p:blipFill>
        <p:spPr>
          <a:xfrm>
            <a:off x="1701785" y="1600200"/>
            <a:ext cx="5740429" cy="4525963"/>
          </a:xfrm>
          <a:prstGeom prst="rect">
            <a:avLst/>
          </a:prstGeom>
          <a:ln>
            <a:noFill/>
          </a:ln>
          <a:effectLst>
            <a:softEdge rad="112500"/>
          </a:effectLst>
        </p:spPr>
      </p:pic>
      <p:sp>
        <p:nvSpPr>
          <p:cNvPr id="2" name="عنصر نائب لرقم الشريحة 1"/>
          <p:cNvSpPr>
            <a:spLocks noGrp="1"/>
          </p:cNvSpPr>
          <p:nvPr>
            <p:ph type="sldNum" sz="quarter" idx="12"/>
          </p:nvPr>
        </p:nvSpPr>
        <p:spPr/>
        <p:txBody>
          <a:bodyPr/>
          <a:lstStyle/>
          <a:p>
            <a:fld id="{5B6AAEB8-78B5-471C-910B-84299D5C1917}" type="slidenum">
              <a:rPr lang="ar-IQ" smtClean="0"/>
              <a:pPr/>
              <a:t>9</a:t>
            </a:fld>
            <a:endParaRPr lang="ar-IQ"/>
          </a:p>
        </p:txBody>
      </p:sp>
    </p:spTree>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464</TotalTime>
  <Words>2303</Words>
  <Application>Microsoft Office PowerPoint</Application>
  <PresentationFormat>عرض على الشاشة (3:4)‏</PresentationFormat>
  <Paragraphs>250</Paragraphs>
  <Slides>67</Slides>
  <Notes>0</Notes>
  <HiddenSlides>0</HiddenSlides>
  <MMClips>0</MMClips>
  <ScaleCrop>false</ScaleCrop>
  <HeadingPairs>
    <vt:vector size="4" baseType="variant">
      <vt:variant>
        <vt:lpstr>نسق</vt:lpstr>
      </vt:variant>
      <vt:variant>
        <vt:i4>1</vt:i4>
      </vt:variant>
      <vt:variant>
        <vt:lpstr>عناوين الشرائح</vt:lpstr>
      </vt:variant>
      <vt:variant>
        <vt:i4>67</vt:i4>
      </vt:variant>
    </vt:vector>
  </HeadingPairs>
  <TitlesOfParts>
    <vt:vector size="68" baseType="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stars</dc:creator>
  <cp:lastModifiedBy>alt9ny</cp:lastModifiedBy>
  <cp:revision>113</cp:revision>
  <dcterms:created xsi:type="dcterms:W3CDTF">2016-04-08T12:39:31Z</dcterms:created>
  <dcterms:modified xsi:type="dcterms:W3CDTF">2016-04-11T10:23:28Z</dcterms:modified>
</cp:coreProperties>
</file>