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326" r:id="rId2"/>
    <p:sldId id="256" r:id="rId3"/>
    <p:sldId id="318" r:id="rId4"/>
    <p:sldId id="257" r:id="rId5"/>
    <p:sldId id="258" r:id="rId6"/>
    <p:sldId id="333" r:id="rId7"/>
    <p:sldId id="319" r:id="rId8"/>
    <p:sldId id="315" r:id="rId9"/>
    <p:sldId id="259" r:id="rId10"/>
    <p:sldId id="260" r:id="rId11"/>
    <p:sldId id="261" r:id="rId12"/>
    <p:sldId id="334" r:id="rId13"/>
    <p:sldId id="316" r:id="rId14"/>
    <p:sldId id="317" r:id="rId15"/>
    <p:sldId id="262" r:id="rId16"/>
    <p:sldId id="263" r:id="rId17"/>
    <p:sldId id="264" r:id="rId18"/>
    <p:sldId id="320" r:id="rId19"/>
    <p:sldId id="265" r:id="rId20"/>
    <p:sldId id="266" r:id="rId21"/>
    <p:sldId id="268" r:id="rId22"/>
    <p:sldId id="267" r:id="rId23"/>
    <p:sldId id="269" r:id="rId24"/>
    <p:sldId id="270" r:id="rId25"/>
    <p:sldId id="271" r:id="rId26"/>
    <p:sldId id="272" r:id="rId27"/>
    <p:sldId id="307" r:id="rId28"/>
    <p:sldId id="311" r:id="rId29"/>
    <p:sldId id="308" r:id="rId30"/>
    <p:sldId id="309" r:id="rId31"/>
    <p:sldId id="310" r:id="rId32"/>
    <p:sldId id="312" r:id="rId33"/>
    <p:sldId id="313" r:id="rId34"/>
    <p:sldId id="314" r:id="rId35"/>
    <p:sldId id="274" r:id="rId36"/>
    <p:sldId id="275" r:id="rId37"/>
    <p:sldId id="321" r:id="rId38"/>
    <p:sldId id="276" r:id="rId39"/>
    <p:sldId id="278" r:id="rId40"/>
    <p:sldId id="279" r:id="rId41"/>
    <p:sldId id="322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323" r:id="rId55"/>
    <p:sldId id="292" r:id="rId56"/>
    <p:sldId id="293" r:id="rId57"/>
    <p:sldId id="324" r:id="rId58"/>
    <p:sldId id="294" r:id="rId59"/>
    <p:sldId id="297" r:id="rId60"/>
    <p:sldId id="295" r:id="rId61"/>
    <p:sldId id="296" r:id="rId62"/>
    <p:sldId id="298" r:id="rId63"/>
    <p:sldId id="325" r:id="rId64"/>
    <p:sldId id="299" r:id="rId65"/>
    <p:sldId id="300" r:id="rId66"/>
    <p:sldId id="301" r:id="rId67"/>
    <p:sldId id="302" r:id="rId68"/>
    <p:sldId id="305" r:id="rId69"/>
    <p:sldId id="303" r:id="rId70"/>
    <p:sldId id="304" r:id="rId71"/>
    <p:sldId id="327" r:id="rId72"/>
    <p:sldId id="328" r:id="rId73"/>
    <p:sldId id="330" r:id="rId74"/>
    <p:sldId id="331" r:id="rId75"/>
    <p:sldId id="329" r:id="rId76"/>
    <p:sldId id="332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1EB81-7633-4F4C-BE04-DC2B61CD5001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196D2-C3AE-4FC4-8BB2-8C671C2F8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196D2-C3AE-4FC4-8BB2-8C671C2F80A0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0A09B9-84DC-4969-85BA-41F7F156B46A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904EE8-E012-4346-AF9A-3A6E2AEEF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A09B9-84DC-4969-85BA-41F7F156B46A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04EE8-E012-4346-AF9A-3A6E2AEEF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A09B9-84DC-4969-85BA-41F7F156B46A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04EE8-E012-4346-AF9A-3A6E2AEEF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A09B9-84DC-4969-85BA-41F7F156B46A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04EE8-E012-4346-AF9A-3A6E2AEEF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A09B9-84DC-4969-85BA-41F7F156B46A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04EE8-E012-4346-AF9A-3A6E2AEEF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A09B9-84DC-4969-85BA-41F7F156B46A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04EE8-E012-4346-AF9A-3A6E2AEEF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A09B9-84DC-4969-85BA-41F7F156B46A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04EE8-E012-4346-AF9A-3A6E2AEEF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A09B9-84DC-4969-85BA-41F7F156B46A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04EE8-E012-4346-AF9A-3A6E2AEEF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A09B9-84DC-4969-85BA-41F7F156B46A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04EE8-E012-4346-AF9A-3A6E2AEEF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D0A09B9-84DC-4969-85BA-41F7F156B46A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04EE8-E012-4346-AF9A-3A6E2AEEF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0A09B9-84DC-4969-85BA-41F7F156B46A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904EE8-E012-4346-AF9A-3A6E2AEEF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D0A09B9-84DC-4969-85BA-41F7F156B46A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A904EE8-E012-4346-AF9A-3A6E2AEEF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SMALL INTESTINE</a:t>
            </a:r>
          </a:p>
          <a:p>
            <a:pPr algn="ctr">
              <a:buNone/>
            </a:pP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 ZAID MUWAFAQ AL-HAMID</a:t>
            </a:r>
          </a:p>
          <a:p>
            <a:pPr algn="ctr">
              <a:buNone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MRCS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England(UK),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FJMC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Jordan,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HSM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SURGERY Jordan,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MBChB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Mosul</a:t>
            </a:r>
          </a:p>
          <a:p>
            <a:pPr algn="ctr">
              <a:buNone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Specialist Laparoscopic Surgeon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abdominal pain often disproportionate to the degree of abdominal findings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tachycardia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localized abdominal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tenderness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fever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5- marked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leukocytosis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acidosis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Any of these findings should alert the clinician to the possibility of strangulation and need for early surgical intervention.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Features of strangulated obstruction include: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867400"/>
          </a:xfrm>
        </p:spPr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History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  prior abdominal operations                        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abdominal disorders (e.g., intra-abdominal cancer or inflammatory bowel disease)</a:t>
            </a:r>
          </a:p>
          <a:p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2-Examination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hernias (particularly in the inguinal and femoral regions)and the presence of abdominal scar.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Signs of dehydration, tachycardia , hypotension, may be fever(in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.) </a:t>
            </a:r>
          </a:p>
          <a:p>
            <a:pPr>
              <a:buNone/>
            </a:pP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3- Radiological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upright films: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dilated small bowel loops (&gt;3 cm in diameter), air-fluid levels, and a paucity of air in the colon.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- Computed tomography (CT) scanning :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^ transition zone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^ proximal dilation of bowel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^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distal decompression of bowel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^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intraluminal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contrast that does not pass beyond the transition zone, and a colon containing little gas or fluid.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^ Strangulation, closed loop obstruction and the etiology of obstruction can be suggested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Diagnosis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Complete blood count (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hemoconcentration,leukocytosis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serum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electrolytes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(vomitin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intestinal contents result in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hypokalemia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ischemia and renal failure result in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hyperkalemia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renal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   (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bl.urea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serum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8600"/>
            <a:ext cx="3507634" cy="408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0"/>
            <a:ext cx="4419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Small bowel obstruction</a:t>
            </a:r>
          </a:p>
          <a:p>
            <a:r>
              <a:rPr lang="en-US" sz="2000" dirty="0" smtClean="0"/>
              <a:t>-The dilated bowel loops </a:t>
            </a:r>
            <a:r>
              <a:rPr lang="en-US" sz="2000" b="1" dirty="0" smtClean="0"/>
              <a:t>centrally</a:t>
            </a:r>
            <a:r>
              <a:rPr lang="en-US" sz="2000" dirty="0" smtClean="0"/>
              <a:t> located and lie </a:t>
            </a:r>
            <a:r>
              <a:rPr lang="en-US" sz="2000" b="1" dirty="0" smtClean="0"/>
              <a:t>transversely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-</a:t>
            </a:r>
            <a:r>
              <a:rPr lang="en-US" sz="2000" b="1" dirty="0" smtClean="0"/>
              <a:t>No/minimal gas is seen in the colon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-</a:t>
            </a:r>
            <a:r>
              <a:rPr lang="en-US" sz="2000" b="1" dirty="0" err="1" smtClean="0"/>
              <a:t>valvulae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conniventes</a:t>
            </a:r>
            <a:r>
              <a:rPr lang="en-US" sz="2000" dirty="0" err="1" smtClean="0"/>
              <a:t>,which</a:t>
            </a:r>
            <a:r>
              <a:rPr lang="en-US" sz="2000" dirty="0" smtClean="0"/>
              <a:t> completely pass across the width of the bowel</a:t>
            </a:r>
          </a:p>
          <a:p>
            <a:r>
              <a:rPr lang="en-US" sz="2000" dirty="0" smtClean="0"/>
              <a:t>-</a:t>
            </a:r>
            <a:r>
              <a:rPr lang="en-US" sz="2000" b="1" dirty="0" smtClean="0"/>
              <a:t>ladder pattern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6" name="Picture 5" descr="xr small int ob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895600"/>
            <a:ext cx="3434729" cy="4168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5105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Multiple air fluid level</a:t>
            </a:r>
            <a:r>
              <a:rPr lang="en-US" dirty="0" smtClean="0"/>
              <a:t>, small and centrally located.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rge bowel obst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609600"/>
            <a:ext cx="4525963" cy="4525963"/>
          </a:xfrm>
        </p:spPr>
      </p:pic>
      <p:sp>
        <p:nvSpPr>
          <p:cNvPr id="6" name="TextBox 5"/>
          <p:cNvSpPr txBox="1"/>
          <p:nvPr/>
        </p:nvSpPr>
        <p:spPr>
          <a:xfrm>
            <a:off x="304800" y="2133600"/>
            <a:ext cx="342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-Dilated loops of bowel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-periphery located.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-Larger bowel diameter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Huastration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(incomplete line)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-longer length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airfuid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level , less in number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7620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Large bowel obstruction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NPO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 fluid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resuscitation, Isotonic fluid should be given intravenously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Nasogastric (NG) tube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The stomach should be continuously evacuated of air and fluid to decreases nausea, distention, and the risk of vomiting and aspiration.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indwelling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bladder catheter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be placed to monitor urine output.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 Central venous or pulmonary artery catheter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monitoring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 necessary to assist with fluid management in patients with underlying cardiac disease and severe dehydration.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 Broad-spectrum antibiotics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???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Therapy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close observation and serial exams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“the sun should never rise and set on a complete bowel obstruction.”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there is any evidence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closed-loop obstruction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intestinal ischemia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surgical exploration should be performed.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Conservative Therapy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commonly recommended for:</a:t>
            </a: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Partial small bowel obstruction(for 48 hours)</a:t>
            </a: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Obstruction occurring in the early postoperative period (2-3 weeks)</a:t>
            </a: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Intestinal obstruction due to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Crohn’s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disease</a:t>
            </a: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Carcinomatosis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those periods of conservative therapy should be  coupled with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 observation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if signs of complete obstruction or intestinal ischemia occurs , urgent surgical exploration should be performed.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operative procedure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performed for small bowel obstruction varies according to the etiology of the obstruction.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Adhesions are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lysed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adhesiolysis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Tumors are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resected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Hernias are reduced and repaired.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Criteria suggesting viability of small intestine are</a:t>
            </a:r>
          </a:p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color, peristalsis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marginal arterial pulsations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Regardless of the etiology, the affected intestine should be examined.</a:t>
            </a:r>
          </a:p>
          <a:p>
            <a:pPr>
              <a:buNone/>
            </a:pP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Nonviable bowel </a:t>
            </a:r>
            <a:r>
              <a:rPr lang="en-US" sz="3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resected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Viable healthy bowel left intact.</a:t>
            </a:r>
          </a:p>
          <a:p>
            <a:pPr>
              <a:buNone/>
            </a:pP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Questionable viability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should be packed with gauze(socked with warm saline)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rexamined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viability. If viability is questionable and the patient 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hemodynamically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stable: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short lengths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bowel of questionable viability should be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resected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and primary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anastomosis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length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intestine is in question, should be left intact and the patient re-explored in 24 to 48 hours in a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secondlook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” operation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At that time, definitive resection of nonviable bowel is completed.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:\external hard\k\medical data 2\seminars\intestinal obstruction\050920113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Prevention of postoperative adhesion: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good surgical technique.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careful handling of tissue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minimal use and exposure of peritoneum to foreign bodies.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 use of laparoscopy rather than open surgery.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SMALL BOWEL OBSTRUCTION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514600"/>
            <a:ext cx="8153400" cy="1752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Mechanical small bowel obstruction is the most frequently encountered surgical disorder of the small intestine.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Paralytic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ileus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failure of transmission of peristaltic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waves secondary 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neuromuscular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failure with absence of a lesion-causing mechanical obstruction.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The resultant stasis leads to accumulation of fluid and gas within the bowel, with associated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distension, vomiting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absence of bowel sounds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absolute constipation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Ileus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intestinal pseudo-obstruction</a:t>
            </a:r>
            <a:endParaRPr lang="en-US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sz="4100" b="1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Ileus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temporary motility disorder that is reversed with time as the inciting factor is corrected.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sz="36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intestinal pseudo-obstruction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comprises a spectrum of specific disorders associated with irreversible intestinal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dysmotility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celiotomy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small bowel- 24h, stomach- 48h, colon- 3-5d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4800600" cy="5821363"/>
          </a:xfrm>
        </p:spPr>
        <p:txBody>
          <a:bodyPr/>
          <a:lstStyle/>
          <a:p>
            <a:r>
              <a:rPr lang="en-US" dirty="0" smtClean="0"/>
              <a:t>The most frequently encountered factors are 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Abdominal operations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infection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inflammation</a:t>
            </a:r>
            <a:r>
              <a:rPr lang="en-US" dirty="0" smtClean="0"/>
              <a:t>,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Electrolyte-abnormalities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drugs</a:t>
            </a:r>
            <a:endParaRPr lang="en-US" dirty="0"/>
          </a:p>
        </p:txBody>
      </p:sp>
      <p:pic>
        <p:nvPicPr>
          <p:cNvPr id="4" name="Picture 3" descr="ileus caus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04800"/>
            <a:ext cx="3795250" cy="5882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r>
              <a:rPr lang="en-US" sz="41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Clinical Presentation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Paralytic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ileus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takes on a clinical significance if, 72 hours after laparotomy: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 there has been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return of bowel sounds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auscultation;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 there has been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passage of flatus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Abdominal distension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becomes more marked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tympanitic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Colicky pain is not a feature.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Distension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increases pain from the abdominal wound.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absence of gastric aspiration,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effortless vomiting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occur.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Radiologically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the abdomen shows gas-filled loops of intestine with multiple fluid levels (if an erect film is felt necessary).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6202363"/>
          </a:xfrm>
        </p:spPr>
        <p:txBody>
          <a:bodyPr>
            <a:normAutofit/>
          </a:bodyPr>
          <a:lstStyle/>
          <a:p>
            <a:r>
              <a:rPr lang="en-US" b="1" i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Paralytic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ileus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managed with 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Nasogastric suction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NPO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Electrolyte balance must be maintained.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 If a primary cause is identified, this must be treated.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• There is 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place for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routine use of peristaltic stimulants.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• If paralytic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ileus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prolonged, CT will demonstrate any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intraabdominal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sepsis or mechanical obstruction --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laparotomy.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9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Small intestinal pseudo-obstruction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condition may be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(i.e. idiopathic or associated with familial visceral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myopathy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clinical picture consists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recurrent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subacute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obstruction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diagnosis is made by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exclusion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a mechanical cause.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Treatment consists of initial correction of any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underlying disorder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Metoclopramide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erythromycin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be of use.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47750" y="1705769"/>
            <a:ext cx="7048500" cy="4076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Special types of intestinal mechanical obstruction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5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Volvulus</a:t>
            </a:r>
            <a:endParaRPr lang="en-US" sz="45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volvulus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twisting or axial rotation of a portion of bowel about its mesentery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The rotation causes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obstruction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the lumen (&gt;180° torsion) and if tight enough also causes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vascular occlusion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mesentery (&gt;360° torsion).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Bacterial fermentation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adds to the distention and increasing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intraluminal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pressure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impairs capillary perfusion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Mesenteric veins become obstructed as a result of the mechanical twisting and thrombosis results and contributes to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ischaemia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Volvuli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may be primary or secondary. 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primary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occurs secondary to congenital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malrotation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gut, abnormal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mesenteric attachments or congenital bands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Examples include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volvulus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neonatorum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caecal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volvulus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sigmoid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volvulus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secondary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volvulus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which is the more common variety, is due to rotation of a segment of bowel around an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acquired adhesion or stoma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Treatment :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Resuscitation(NPO, IV fluid, NG tube , antibiotic)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Surgery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untwist the bowel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resect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non viable bowel and anastamose.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ctr">
              <a:buNone/>
            </a:pP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Volvulus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neonatorum</a:t>
            </a:r>
            <a:endPara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occurs secondary to intestinal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malrotationand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potentially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catastrophic.less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than one year old with bilious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vomiting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urgent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surgical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exloration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ladd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procedure)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cmaj.ca/content/162/9/1315/F2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133600"/>
            <a:ext cx="5535811" cy="434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uses of i 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457200"/>
            <a:ext cx="5867400" cy="5529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Acute intussusception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portion of the gut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invaginates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into an immediately adjacent segment.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children,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peak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five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ten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months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Causes: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idiopathic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(most common)(associated upper respiratory tract infection or gastroenteritis may precede the condition) (hyperplasia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Peyer’s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patches in the terminal ileum )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leading point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could be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Meckel’s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diverticulum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polyp, duplication,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Henoch–Schönlein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purpura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appendix occur  in older age.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Adult cases are invariably associated with a lead point, which is usually a polyp (e.g.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Peutz–Jeghers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syndrome),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submucosal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lipoma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other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tumour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382000" cy="6019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5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Pathology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composed of three parts :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 the entering or inner tube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intussusceptum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 the returning 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middle tube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 the sheath or outer tube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intussuscipiens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part that advances is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apex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mass is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intussusception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neck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the junction of the entering layer with the mass.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most children, the intussusception is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ileocolic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adults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colocolic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intussusception is more common 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intussusce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04800"/>
            <a:ext cx="365384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Paroxysms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crampy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abdominal pain (screaming)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intermittent vomiting.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Between attacks, the infant may act normally, but as symptoms progress, increasing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lethargy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Bloody mucus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(“red currant jelly ” stool)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be passed per rectum.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reduction is not accomplished,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gangrene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intussusceptum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occurs,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perforation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Peritonitis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picture: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Image result for red cur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red curr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438400"/>
            <a:ext cx="2619375" cy="1743075"/>
          </a:xfrm>
          <a:prstGeom prst="rect">
            <a:avLst/>
          </a:prstGeom>
        </p:spPr>
      </p:pic>
      <p:pic>
        <p:nvPicPr>
          <p:cNvPr id="6" name="Picture 5" descr="red currant jelly sto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038600"/>
            <a:ext cx="3495675" cy="2624496"/>
          </a:xfrm>
          <a:prstGeom prst="rect">
            <a:avLst/>
          </a:prstGeom>
        </p:spPr>
      </p:pic>
      <p:pic>
        <p:nvPicPr>
          <p:cNvPr id="7" name="Picture 6" descr="currant jel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-381000"/>
            <a:ext cx="2052828" cy="2965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Physical examination: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mass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right upper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quadrant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epigastrium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- absence of bowel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in the right lower quadrant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(Dance’s sign).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Rarely, the apex of intussusception may pass the colon to protrude through anus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mass may be seen on plain abdominal x-ray/US/CT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(target sign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but is more easily demonstrated on air or contrast enema.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ass of intuss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996" y="838200"/>
            <a:ext cx="2623004" cy="1667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058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NPO, IV fluid, IV antibiotics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absence of peritonitis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radiographic(pneumatic)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reduction(air/barium enema is diagnostic and curative)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Peritonitis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systemically ill child,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ileoileal,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pathological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leading point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urgent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laparotomy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Reduction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(by gentle distal pressure, where the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intussusceptum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is gently milked out of the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intussuscipiens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Non viable bowel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resected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primary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anastamosis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Appendectomy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ileocolic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reduction of intuss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86200"/>
            <a:ext cx="373380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fistula is defined as an abnormal communication between two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epithelialized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surfaces. </a:t>
            </a:r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internal fistula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communication occurs between two parts of the GI tract or adjacent organs (e.g.,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enterocolonic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fistula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colovesicular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fistula).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 An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external </a:t>
            </a:r>
            <a:r>
              <a:rPr lang="pt-B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fistula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(e.g., enterocutaneous fistula or rectovaginal fistula)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involves the skin or another external surface epithelium.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low-output fistulas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Enterocutaneous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fistulas that drain less than 500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fluid per day.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high-output fistulas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that drain more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than 500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fluid per day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INTESTINAL FISTULAS</a:t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Over 80%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iatrogenic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complications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enterotomies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intestinal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anastomotic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dehiscences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 inadvertent small bowel injury at the time of abdominal closure).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Trauma: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gunshot wounds, stabbing or motor vehicle accident.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Spontaneously without antecedent iatrogenic injury are caused by: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Crohn’s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disease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- Cancer.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- Radiotherapy.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Etiology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stu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374" y="1143000"/>
            <a:ext cx="7627442" cy="49831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Iatrogenic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enterocutaneous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fistulas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occurs between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fifth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tenth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postoperative days.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Fever,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leukocytosis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prolonged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ileus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abdominal tenderness.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 wound infection are the initial signs.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diagnosis becomes obvious when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drainage of enteric material through the abdominal wound or through existing drains occurs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These fistulas are often associated with intra-abdominal abscesses.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Low-resistance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enteroenteric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fistulas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malabsorption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Enterovesical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fistulas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recurrent urinary tract infections.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Enterocutaneous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fistulas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irritating to the skin and cause excoriation.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High-output fistulas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originating from the proximal small intestine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dehydration, electrolyte abnormalities, and malnutrition.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Presentation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Stabilization.</a:t>
            </a:r>
          </a:p>
          <a:p>
            <a:pPr algn="just">
              <a:buNone/>
            </a:pP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Fluid and electrolyte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resuscitation .</a:t>
            </a:r>
          </a:p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Nutrition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(TPN),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parenteral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route initially. 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Sepsis is controlled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antibiotics and drainage of         abscesses. 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skin is protected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the fistula effluent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ostomy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appliances.</a:t>
            </a:r>
          </a:p>
          <a:p>
            <a:pPr lvl="1" algn="just">
              <a:buNone/>
            </a:pP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analogue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Investigation.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anatomy of the fistula is defined using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CT scanning,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fistulogram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Definitive management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: if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2-3 months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of conservative therapy fails then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definitive surgical procedure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should be performed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.(Resection of the fistula tract + resection of intestinal segment from which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fistul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arise)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Rehabilitation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229600" cy="5668963"/>
          </a:xfrm>
        </p:spPr>
        <p:txBody>
          <a:bodyPr>
            <a:noAutofit/>
          </a:bodyPr>
          <a:lstStyle/>
          <a:p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Aetiology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Intraluminal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(e.g., foreign bodies, gallstones, or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meconium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Intramural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(e.g., tumors,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Crohn’s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disease–associated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inflammatory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Strictures, Diverticulitis,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Meckel’s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diverticulum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Hematoma),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Congenital abnormalities (e.g., webs, duplications,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malrotation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Extrinsic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(e.g., adhesions,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hernias(ext. or internal),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carcinomatosis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or local invasion by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intraabdominal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malig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Volvulus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Intussusception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Intra-abdominal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adhesions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related to prior abdominal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surgery account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up to 75% of cases of small bowel obstruction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Less prevalent etiologies for small bowel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obstruction include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hernias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bowel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obstruction(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extrinsic compression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invasion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advanced malignancies arising in organs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other than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small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bowel),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Crohn’s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disease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 50% of intestinal fistulas close spontaneously.</a:t>
            </a:r>
          </a:p>
          <a:p>
            <a:pPr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Factors inhibiting spontaneous closure(FRIENDS)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Fistulas have the potential to close spontaneously. Causes of failure to close include: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1-malnutrition, immune suppression , steroids.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sepsis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inflammatory bowel disease(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crohn’s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 cancer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5- radiation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6- obstruction of the intestine distal to the origin of the fistula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7- foreign bodies,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Gastric, Duodenal fistula,  High output, short fistulous tract (&lt;2 cm)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epithelialization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fistula tract are less likely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closespontaneously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Outcome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mes isc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480503"/>
            <a:ext cx="7273868" cy="53741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distinct clinical syndromes: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 acute mesenteric ischemia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(embolus or thrombus)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 chronic mesenteric ischemia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Four distinct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pathophysiologic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mechanisms can lead to</a:t>
            </a: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acute mesenteric ischemia: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Arterial embolus(acute):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common, (left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(AF) or ventricular thrombi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valvular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lesions), occlude the superior mesenteric artery(mid , distal). 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Arterial thrombosis(acute or chronic):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(proximal) mesenteric arteries.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 Vasospasm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(also known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nonocclusive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mesenteric ischemia[NOMI])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result of vasospasm from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vasospastic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drugs.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 Venous thrombosis: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10% of cases of acute mesenteric ischemia and involved the superior mesenteric vein.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MESENTERIC ISCHEMIA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Sudden onset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Severe mid-abdomen pain, out of proportion to the degree of tenderness on examination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is the hallmark of acute mesenteric ischemia.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patients with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underlying cardiac or atherosclerotic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disease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Associated symptoms can include nausea, vomiting, and diarrhea.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Physical findings are characteristically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absent early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course of ischemia.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Fever, passage of bloody stools, Diffuse abdominal tenderness, rebound, and rigidity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late signs and usually indicate bowel infarction and necrosis.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Acute mesenteric ischemia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insidiously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(because of collateral).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Postprandial abdominal pain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most prevalent symptom, (“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food fear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”)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weight loss.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Persistent nausea and occasionally diarrhea may coexist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Usually misdiagnosed.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5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200" dirty="0" smtClean="0">
                <a:latin typeface="Times New Roman" pitchFamily="18" charset="0"/>
                <a:cs typeface="Times New Roman" pitchFamily="18" charset="0"/>
              </a:rPr>
              <a:t>hronic </a:t>
            </a:r>
            <a:r>
              <a:rPr lang="en-US" sz="5200" dirty="0" smtClean="0">
                <a:latin typeface="Times New Roman" pitchFamily="18" charset="0"/>
                <a:cs typeface="Times New Roman" pitchFamily="18" charset="0"/>
              </a:rPr>
              <a:t>mesenteric venous thrombosis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because of extensive collateral venous drainage.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incidental finding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imaging studies.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some patients present with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bleeding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esophagogastric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varices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Chronic mesenteric ischemia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elderly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multiple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comorbiditie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digitalis or vasoconstrictor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such as epinephrine.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70%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abdominal pain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30%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 abdominal pain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progressive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abdominal distention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acidosis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impending infarction.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Nonocclusive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mesenteric ischemia 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Laboratory evaluation is not sensitive not specific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1-hemoconcentration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leukocytosis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2-Metabolic acidosis.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3-Elevated serum amylase.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 in the late stages :increased lactate  levels,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hyperkalemia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azotemia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Plain abdominal radiographs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to exclude other causes of abdominal pain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Pneumoperitoneium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pneumatosis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intestinalis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gas in the portal vein may indicate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infarcted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bowel.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ileus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a gasless abdomen.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Duplex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ultrasonography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CTA and MRA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Mesenteric arteriography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(definitive diagnosis)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Has therapeutic role,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infusion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vasodilating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agents,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such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papaverine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thrombolytic??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pneumato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981200"/>
            <a:ext cx="4343400" cy="2953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chronic intestinal angina develop acute abdomen and peritonitis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immediate exploration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assessment of intestinal viability and vascular reconstruction is the best choice.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(arteriography is time consuming)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ng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095" y="3048000"/>
            <a:ext cx="3462905" cy="3355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 fluid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resuscitation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systemic anticoagulation with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heparin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Significant metabolic acidosis not responding to fluid resuscitation should be corrected with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sodium bicarbonate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central venous catheter and Foley catheter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antibiotics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immediate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surgical exploration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avoiding the delay required to perform an arteriogram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Acute Embolic Mesenteric Ischemia.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100" b="1" u="sng" dirty="0" err="1">
                <a:latin typeface="Times New Roman" pitchFamily="18" charset="0"/>
                <a:cs typeface="Times New Roman" pitchFamily="18" charset="0"/>
              </a:rPr>
              <a:t>Pathophysiology</a:t>
            </a:r>
            <a:endParaRPr lang="en-US" sz="41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Obstruction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gas 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fluid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accumulate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proximal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the site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obstruction            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intestinal  activity increases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overcome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obstruction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colicky pain 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gas          swallowed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some is produced within the intestine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fluid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swallowed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liquids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gastrointestinal secretions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(obstruction stimulates intestinal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epithelial water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secretion).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gas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fluid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accumulation               the 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bowel distends 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ntraluminal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intramural 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pressures rise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intestinal motility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reduced ,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lumine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small bowel (sterile) 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organisms grows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Translocation of bacteria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intramural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pressure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enough            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intestinal ischemia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necrosis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100" b="1" i="1" dirty="0" smtClean="0">
                <a:latin typeface="Times New Roman" pitchFamily="18" charset="0"/>
                <a:cs typeface="Times New Roman" pitchFamily="18" charset="0"/>
              </a:rPr>
              <a:t>strangulated bowel </a:t>
            </a:r>
            <a:r>
              <a:rPr lang="en-US" sz="4100" b="1" i="1" dirty="0">
                <a:latin typeface="Times New Roman" pitchFamily="18" charset="0"/>
                <a:cs typeface="Times New Roman" pitchFamily="18" charset="0"/>
              </a:rPr>
              <a:t>obstruction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86000" y="8382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352800" y="11430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572000" y="14478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1295400" y="1828800"/>
            <a:ext cx="533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1371600" y="2438400"/>
            <a:ext cx="685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029200" y="34290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200400" y="44958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953000" y="48768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38200" y="3810000"/>
            <a:ext cx="1066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Surgery :</a:t>
            </a:r>
          </a:p>
          <a:p>
            <a:pPr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Arteriotomy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embolectomy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an assessment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intestinal viability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nonviable bowel must be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resected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second-look procedure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(24 to 48 hr)in many patients to reassess the remaining bowel viability.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nt ischem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76600"/>
            <a:ext cx="480060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Same preoperative management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Surgery: SMA bypass graft may originate from either the aorta or iliac artery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Chronic Mesenteric Ischemia.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Endovascular Balloon dilatation or stent placement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Surgical: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transaortic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endarterectomy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mesenteric artery bypass.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Acute Thrombotic Mesenteric Ischemia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mesenteric arterial catheterization and infusion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vasodilatory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agents, such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tolazoline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papaverine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cessation of other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vasoconstricting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agents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intravenous heparin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Surgical exploration is indicated if the patient develops signs of continued bowel ischemia or infarction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Nonocclusive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Mesenteric Ischemia.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Diverticula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(hollow out-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pouchings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are a common structural abnormality that can occur from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oesophagus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rectosigmoid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junction (but not usually in the rectum).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can be classified as: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Congenital.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three coats of the bowel are present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thewall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diverticulum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e.g.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Meckel’s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diverticulum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Acquired.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is no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muscularis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layer present in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diverticulum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e.g. sigmoid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diverticula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INTESTINAL DIVERTICULA</a:t>
            </a:r>
            <a:endParaRPr lang="en-US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ver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609600"/>
            <a:ext cx="4766167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48640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mucosal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herniation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 the point of entry of the blood vessels.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vary in size and are often multiple.</a:t>
            </a:r>
          </a:p>
          <a:p>
            <a:pPr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Presentation: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Asymptomatic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(incidental finding at surgery or 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radiological imaging 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Malabsorption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as a result of bacterial stasis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 Acute abdominal emergency if they become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inflamed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perforat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Bleeding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jejunal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diverticulum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rare .</a:t>
            </a:r>
          </a:p>
          <a:p>
            <a:pPr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Treatment 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Asymptomatic need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 treatment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Elective resection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an affected small bowel segment that is causing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malabsorption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perforated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jejunal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diverticulitis is found at emergency laparotomy,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small bowel resection +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anastomosis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/stoma formation.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Extensive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jejunal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diverticulosis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 be very difficult to treat.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52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Jejunal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diverticula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Meckel’s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diverticulum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persistent remnant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vitellointestinal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duct and is present in about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per cent of the population.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on the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antimesenteric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side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ileum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 cm from the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ileocaecal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valve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cm long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contains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 three coats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bowel wall and has its own blood supply.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In around 20 per cent the mucosa of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Meckel’s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diverticulum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contains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heterotopic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epithelium of gastric, colonic or pancreatic type.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Meckel’s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diverticulum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meck. di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800" y="3048000"/>
            <a:ext cx="3749040" cy="3124200"/>
          </a:xfrm>
        </p:spPr>
      </p:pic>
      <p:pic>
        <p:nvPicPr>
          <p:cNvPr id="9" name="Picture 8" descr="meck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405384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Meckel’s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diverticulum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 present clinically in the following ways:</a:t>
            </a:r>
          </a:p>
          <a:p>
            <a:pPr>
              <a:buNone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1-  Asymptomatic(mostly)</a:t>
            </a:r>
          </a:p>
          <a:p>
            <a:pPr>
              <a:buNone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2- 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Haemorrhage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If gastric mucosa is present, peptic ulceration can occur and present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melaena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fr-FR" sz="3800" b="1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fr-FR" sz="3800" b="1" dirty="0" err="1" smtClean="0">
                <a:latin typeface="Times New Roman" pitchFamily="18" charset="0"/>
                <a:cs typeface="Times New Roman" pitchFamily="18" charset="0"/>
              </a:rPr>
              <a:t>Diverticulitis</a:t>
            </a:r>
            <a:endParaRPr lang="fr-FR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presents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appendicitis.</a:t>
            </a:r>
          </a:p>
          <a:p>
            <a:pPr>
              <a:buNone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4-  Intussusception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can be the lead point for ileoileal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ileocolic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intussusception.</a:t>
            </a:r>
          </a:p>
          <a:p>
            <a:pPr>
              <a:buNone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5-  Chronic ulceration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Pain is felt around the umbilicus, as it 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midgut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origin.</a:t>
            </a:r>
          </a:p>
          <a:p>
            <a:pPr>
              <a:buNone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6- Intestinal obstruction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band between the apex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diverticulum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the may cause obstruction directly or by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volvulus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around it.</a:t>
            </a:r>
          </a:p>
          <a:p>
            <a:pPr>
              <a:buNone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7-  Perforation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may resemble a perforated duodenal ulcer.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finding of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Meckel’s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diverticulum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an inguinal or femoral hernia has been described as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Littre’s hernia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Usually diagnosed incidentally(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intraoperatively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Radionuclide scans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99mTc-pertechnetate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Angiography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 localize the site of bleeding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tuss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626" y="1143000"/>
            <a:ext cx="5662151" cy="3886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Incidental finding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Meckel’s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can safely be left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it has a wide mouth and is not thickened. When there is doubt, it can be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resected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If symptomatic: Excise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diverticulum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resecting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it and suturing the defect at its base, or with a linear stapler-cutter)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limited small bowel resection of the involved segment +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anastomosis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1-If the base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diverticulum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indurated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inflamed or perforated.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2-  in bleeding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3- if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divertic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contains a tumor 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Meckel’s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diverticulectomy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esect of mick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1" y="982111"/>
            <a:ext cx="4538662" cy="47003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rare and &lt;10 per cent of gastrointestinal </a:t>
            </a:r>
            <a:r>
              <a:rPr lang="en-US" dirty="0" err="1" smtClean="0"/>
              <a:t>neoplasia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sz="3200" b="1" dirty="0" smtClean="0"/>
              <a:t>Benign</a:t>
            </a:r>
          </a:p>
          <a:p>
            <a:r>
              <a:rPr lang="en-US" dirty="0" smtClean="0"/>
              <a:t>Most small bowel </a:t>
            </a:r>
            <a:r>
              <a:rPr lang="en-US" dirty="0" err="1" smtClean="0"/>
              <a:t>neoplasms</a:t>
            </a:r>
            <a:r>
              <a:rPr lang="en-US" dirty="0" smtClean="0"/>
              <a:t> are benign: </a:t>
            </a:r>
          </a:p>
          <a:p>
            <a:pPr>
              <a:buNone/>
            </a:pPr>
            <a:r>
              <a:rPr lang="en-US" dirty="0" smtClean="0"/>
              <a:t>               adenomas, </a:t>
            </a:r>
            <a:r>
              <a:rPr lang="en-US" dirty="0" err="1" smtClean="0"/>
              <a:t>lipomas</a:t>
            </a:r>
            <a:r>
              <a:rPr lang="en-US" dirty="0" smtClean="0"/>
              <a:t>, </a:t>
            </a:r>
            <a:r>
              <a:rPr lang="en-US" dirty="0" err="1" smtClean="0"/>
              <a:t>haemangiomas</a:t>
            </a:r>
            <a:r>
              <a:rPr lang="en-US" dirty="0" smtClean="0"/>
              <a:t> and </a:t>
            </a:r>
            <a:r>
              <a:rPr lang="en-US" dirty="0" err="1" smtClean="0"/>
              <a:t>neurogenic</a:t>
            </a:r>
            <a:r>
              <a:rPr lang="en-US" dirty="0" smtClean="0"/>
              <a:t> </a:t>
            </a:r>
            <a:r>
              <a:rPr lang="en-US" dirty="0" err="1" smtClean="0"/>
              <a:t>tumours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frequently asymptomatic and identified incidentally,</a:t>
            </a:r>
          </a:p>
          <a:p>
            <a:r>
              <a:rPr lang="en-US" dirty="0" smtClean="0"/>
              <a:t>May present with:</a:t>
            </a:r>
          </a:p>
          <a:p>
            <a:pPr>
              <a:buNone/>
            </a:pPr>
            <a:r>
              <a:rPr lang="en-US" dirty="0" smtClean="0"/>
              <a:t>                - intussusception</a:t>
            </a:r>
          </a:p>
          <a:p>
            <a:pPr>
              <a:buNone/>
            </a:pPr>
            <a:r>
              <a:rPr lang="en-US" dirty="0" smtClean="0"/>
              <a:t>                - small bowel obstruction</a:t>
            </a:r>
          </a:p>
          <a:p>
            <a:pPr>
              <a:buNone/>
            </a:pPr>
            <a:r>
              <a:rPr lang="en-US" dirty="0" smtClean="0"/>
              <a:t>                - bleeding that may cause </a:t>
            </a:r>
            <a:r>
              <a:rPr lang="en-US" dirty="0" err="1" smtClean="0"/>
              <a:t>anaemia</a:t>
            </a:r>
            <a:r>
              <a:rPr lang="en-US" dirty="0" smtClean="0"/>
              <a:t> or may even be overt.</a:t>
            </a:r>
          </a:p>
          <a:p>
            <a:pPr>
              <a:buNone/>
            </a:pPr>
            <a:r>
              <a:rPr lang="en-US" u="sng" dirty="0" smtClean="0"/>
              <a:t>Diagnosis:</a:t>
            </a:r>
          </a:p>
          <a:p>
            <a:pPr>
              <a:buNone/>
            </a:pPr>
            <a:r>
              <a:rPr lang="en-US" dirty="0" smtClean="0"/>
              <a:t>-  CT </a:t>
            </a:r>
          </a:p>
          <a:p>
            <a:pPr>
              <a:buNone/>
            </a:pPr>
            <a:r>
              <a:rPr lang="en-US" dirty="0" smtClean="0"/>
              <a:t> - small bowel contrast studies do not show them easily.</a:t>
            </a:r>
          </a:p>
          <a:p>
            <a:pPr>
              <a:buNone/>
            </a:pPr>
            <a:r>
              <a:rPr lang="en-US" dirty="0" smtClean="0"/>
              <a:t> - Capsule endoscopy or small bowel endoscopy</a:t>
            </a:r>
          </a:p>
          <a:p>
            <a:pPr>
              <a:buNone/>
            </a:pPr>
            <a:r>
              <a:rPr lang="en-US" u="sng" dirty="0" err="1" smtClean="0"/>
              <a:t>Treatmen</a:t>
            </a:r>
            <a:r>
              <a:rPr lang="en-US" u="sng" dirty="0" smtClean="0"/>
              <a:t>:</a:t>
            </a:r>
          </a:p>
          <a:p>
            <a:pPr>
              <a:buNone/>
            </a:pPr>
            <a:r>
              <a:rPr lang="en-US" dirty="0" smtClean="0"/>
              <a:t>Symptomatic lesions can be treated by small bowel resection and </a:t>
            </a:r>
            <a:r>
              <a:rPr lang="en-US" dirty="0" err="1" smtClean="0"/>
              <a:t>anastomosis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TUMOURS OF THE SMALL INTESTINE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ut fe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762000"/>
            <a:ext cx="3684202" cy="25781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Peutz–Jeghers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syndrome</a:t>
            </a:r>
            <a:b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5" name="Picture 4" descr="Peut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0600"/>
            <a:ext cx="3431482" cy="1905000"/>
          </a:xfrm>
          <a:prstGeom prst="rect">
            <a:avLst/>
          </a:prstGeom>
        </p:spPr>
      </p:pic>
      <p:pic>
        <p:nvPicPr>
          <p:cNvPr id="6" name="Picture 5" descr="peutz ha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276600"/>
            <a:ext cx="3990975" cy="2838450"/>
          </a:xfrm>
          <a:prstGeom prst="rect">
            <a:avLst/>
          </a:prstGeom>
        </p:spPr>
      </p:pic>
      <p:pic>
        <p:nvPicPr>
          <p:cNvPr id="7" name="Picture 6" descr="peutz end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4222588" cy="311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autosomal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dominant 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melanosis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mouth and lips + multiple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hamartomatous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polyps in the small bowel and colon 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Melanin spots on digits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perianal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skin.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Malignant change in the polyps rarely occurs and, in general the polyps can be left alone.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Resection may be indicated for heavy and persistent or recurrent bleeding or intussusception.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Polyps may be removed by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enterotomy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laparotomy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- snared via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colonoscope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introduced via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enterotomy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Heavily involved segments of small intestine may occasionally be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resected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Peutz–Jeghers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syndrome</a:t>
            </a:r>
            <a:b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rare and present late, most often diagnosed after surgery for small bowel obstruction.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Adenocarcinoma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carcinoid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tumours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lymphomas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mesenchymal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tumours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gastrointestinal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stromal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tumours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(GIST)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Malignant small intestinal tumor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in jejunum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more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Crohn’s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disease,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coeliac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disease, familial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adenomatous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polyposis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(FAP)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Peutz-Jeghers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syndrome.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present with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anaemia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gastrointestinal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bleeding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intussusception or obstruction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Prognosis is poor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tumours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often present late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surgical treatment: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Resection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small bowel and the affected mesentery.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right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hemicolectomy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tumours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distal ileum.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1-Adenocarcinoma</a:t>
            </a:r>
            <a:b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5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5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Carcinoid</a:t>
            </a:r>
            <a:r>
              <a:rPr lang="en-US" sz="5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tumour</a:t>
            </a:r>
            <a:endParaRPr lang="en-US" sz="5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appendix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ileum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rectum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decreasing order 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arise from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Kulchitsky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cells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Small +/-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significant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lymph node metastases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be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produce a number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vasoactive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peptides, most commonly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5-hydroxytryptamine (serotonin),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 also histamine, prostaglandins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kallikrein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When they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metastasise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the liver,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carcinoid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syndrome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become evident, because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vasoactive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substances escape the filtering actions of the liver.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The clinical syndrome itself consists of: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reddish-blue cyanosis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- flushing attacks(induced by alcohol)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diarrhoea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borborygmi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- asthmatic attacks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- pulmonary and tricuspid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stenosis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.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arcino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86200"/>
            <a:ext cx="1828800" cy="3241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scanning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detect primary and secondary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tumours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Plasma markers 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chromogranin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concentration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(markers of recurrence and prognostic value).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primary disease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Surgical resection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(significant recurrence).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metastatic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hepatic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resection+octreotide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analogue).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5626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Primary or more common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secondary to systemic lymphoma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more common in patients with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Crohn’s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disease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immunodeficiency syndromes.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Hodgkin’s lymphoma(rare ) to affect the small bowel and most western-type lymphomas are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non-Hodgkin’s B-cell lymphomas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Clinical presentation:             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anaem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-anorexia 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-weight loss -Bleeding  - perforation</a:t>
            </a:r>
          </a:p>
          <a:p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Coeliac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disease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T-cell lymphoma .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North Africa and the Middle East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Mediterranean lymphoma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(widespread ).</a:t>
            </a:r>
          </a:p>
          <a:p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Burkitt’s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lymphoma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can aggressively affect the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ileocaecal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region, particularly in children.</a:t>
            </a:r>
          </a:p>
          <a:p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Treatment :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Chemotherapy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obstruction, perforation or bleeding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surgery 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3-Lymphoma</a:t>
            </a:r>
            <a:b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D:\external hard\k\medical data 2\seminars\intestinal obstruction\05092011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600" y="1066800"/>
            <a:ext cx="72136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are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mesenchymal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tumours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benign or malignant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.(difficult to distinguish)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high levels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c-kit (CD117)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staining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malignant potential.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commonly in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stomach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but can be found in other parts of the gut.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50- to 70-year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age group.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Patients may be asymptomatic. </a:t>
            </a: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Symptoms include: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lethargy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pain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nausea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haematemesis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melaena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Treatment 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Surgical excision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Glivec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imatinib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)(adjuvant)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4-Gastrointestinal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stromal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tumours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362200"/>
            <a:ext cx="3215130" cy="2408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chronic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idiopathic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segmental</a:t>
            </a:r>
            <a:r>
              <a:rPr lang="en-US" dirty="0" smtClean="0"/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transmural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inflammatory disease with a propensity to affect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distal ileum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any part of the alimentary tract can be involved.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small bowel affected in 80%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genetic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environmental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factors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Crohn’s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disease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rohns-fistu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657600"/>
            <a:ext cx="4526732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6019800" cy="547389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Pathology: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transmural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inflammation of the intestine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aphthous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ulcer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Noncaseating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granulomas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multiple ulcers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intestinal mucosa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cobblestoned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appearance of the mucosa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Serosal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involvement 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adhesion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other loops of bowel or other adjacent organs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fibrosis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stricture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formation, intra-abdominal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abscesses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fistulas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and, rarely, free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perforation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skip lesions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fat wrapping(</a:t>
            </a:r>
            <a:r>
              <a:rPr lang="en-US" b="1" dirty="0" err="1" smtClean="0"/>
              <a:t>pathognomonic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Risk for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malignant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transforamtion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324475" y="2543175"/>
            <a:ext cx="47625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fibrostenotic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disease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fistulizing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disease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(c) aggressive inflammatory disease.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Abdominal pain(RIF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mimcking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appendicitis) 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diarrhea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weight loss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waxing and waning course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Constitutional symptoms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(weight loss and fever, or growth retardation in children)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Complication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(obstruction, fistula, abscess, perforation,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perianal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abscess or fistula)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Extraintestinal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manifestation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Clinical presentation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5702491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Diagnosis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Radiographic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Endoscopic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Pathologic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Colonoscopy with intubation of terminal ileum, Esophagoscopy, capsule endoscopy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ulcerations, cobblestone appearance, Skip areas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Contrast examination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strictures , ulcers, fissures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CT scanning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abcsess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free perforation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Biopsy with endoscopy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ronh's disease skip le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563776"/>
            <a:ext cx="3124200" cy="3294224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curative, palliate symptoms</a:t>
            </a: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Medical therapy 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induce and maintain remission.</a:t>
            </a: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Surgery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-Complication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obstruction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perforation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complicated fistulas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Haemorrhage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Malignancy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-Failure of medical therapy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Conserve as much as you can of the Bowel (open/laparoscopy)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Segmental intestinal resection of gross disease +primary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anastomosis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stricturoplasty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Therapy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0"/>
            <a:ext cx="3214687" cy="457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9600" b="1" i="1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9600" b="1" i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Thank </a:t>
            </a:r>
            <a:r>
              <a:rPr lang="en-US" sz="9600" b="1" i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you </a:t>
            </a:r>
            <a:endParaRPr lang="en-US" sz="9600" b="1" i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534400" cy="5897563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partial small bowel obstruction</a:t>
            </a: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only a portion 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intestinal lumen is occluded.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Progression is slower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strangulation is less likely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Continued passage of flatus and/or stool beyond 6 to 12 hours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after onset of symptoms is characteristic of partial obstruction</a:t>
            </a:r>
            <a:endParaRPr lang="en-US" sz="4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7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closed-loop </a:t>
            </a:r>
            <a:r>
              <a:rPr lang="en-US" sz="5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obstruction</a:t>
            </a:r>
            <a:r>
              <a:rPr lang="en-US" sz="6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 which a segment of intestine is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obstructed both proximally and distally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(e.g.,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volvulus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leading to a rapid rise in luminal pressure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rapid progression to strangulation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 fontScale="70000" lnSpcReduction="20000"/>
          </a:bodyPr>
          <a:lstStyle/>
          <a:p>
            <a:r>
              <a:rPr lang="en-US" sz="5800" b="1" i="1" u="sng" dirty="0" smtClean="0">
                <a:latin typeface="Times New Roman" pitchFamily="18" charset="0"/>
                <a:cs typeface="Times New Roman" pitchFamily="18" charset="0"/>
              </a:rPr>
              <a:t>Clinical </a:t>
            </a:r>
            <a:r>
              <a:rPr lang="en-US" sz="5800" b="1" i="1" u="sng" dirty="0">
                <a:latin typeface="Times New Roman" pitchFamily="18" charset="0"/>
                <a:cs typeface="Times New Roman" pitchFamily="18" charset="0"/>
              </a:rPr>
              <a:t>Presentation</a:t>
            </a:r>
          </a:p>
          <a:p>
            <a:pPr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symptoms of small bowel obstruction are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1- colicky abdominal pain.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first symptom ,sudden and severe in umbilical region 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Continuous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sever pain suggestive of strangulation.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2-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nausea,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vomiting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Vomiting is a more prominent symptom with proximal obstructions than distal.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vomitus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usually bile stained and when it is more feculent, suggesting a more established obstruction.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obstipation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(absolute constipation)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4-abdominal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distention,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which is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most pronounced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if the site of obstruction is in the distal ileum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and may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be absent if the site of obstruction is in the proximal small</a:t>
            </a:r>
          </a:p>
          <a:p>
            <a:pPr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intestine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5- Bowel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sounds may be hyperactive initially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 late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stages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minimal bowel sounds may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be heard.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The patient is dehydrated</a:t>
            </a: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Laboratory findings reflect intravascular volume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depletion and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consist of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hemoconcentration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electrolyte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abnormalities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Mild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leukocytosis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is common.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3308</TotalTime>
  <Words>4555</Words>
  <Application>Microsoft Office PowerPoint</Application>
  <PresentationFormat>On-screen Show (4:3)</PresentationFormat>
  <Paragraphs>527</Paragraphs>
  <Slides>76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Concourse</vt:lpstr>
      <vt:lpstr>Slide 1</vt:lpstr>
      <vt:lpstr>SMALL BOWEL OBSTRUCTION</vt:lpstr>
      <vt:lpstr>Slide 3</vt:lpstr>
      <vt:lpstr>Slide 4</vt:lpstr>
      <vt:lpstr>Slide 5</vt:lpstr>
      <vt:lpstr>Slide 6</vt:lpstr>
      <vt:lpstr>Slide 7</vt:lpstr>
      <vt:lpstr>Slide 8</vt:lpstr>
      <vt:lpstr>Slide 9</vt:lpstr>
      <vt:lpstr>Features of strangulated obstruction include: </vt:lpstr>
      <vt:lpstr>Diagnosis</vt:lpstr>
      <vt:lpstr>Slide 12</vt:lpstr>
      <vt:lpstr>Slide 13</vt:lpstr>
      <vt:lpstr>Slide 14</vt:lpstr>
      <vt:lpstr>Therapy</vt:lpstr>
      <vt:lpstr>Slide 16</vt:lpstr>
      <vt:lpstr>Slide 17</vt:lpstr>
      <vt:lpstr>Slide 18</vt:lpstr>
      <vt:lpstr>Prevention </vt:lpstr>
      <vt:lpstr>Ileus and intestinal pseudo-obstruction</vt:lpstr>
      <vt:lpstr>Slide 21</vt:lpstr>
      <vt:lpstr>Slide 22</vt:lpstr>
      <vt:lpstr>Slide 23</vt:lpstr>
      <vt:lpstr>Slide 24</vt:lpstr>
      <vt:lpstr>Slide 25</vt:lpstr>
      <vt:lpstr>Special types of intestinal mechanical obstruction</vt:lpstr>
      <vt:lpstr>Slide 27</vt:lpstr>
      <vt:lpstr>Slide 28</vt:lpstr>
      <vt:lpstr>Slide 29</vt:lpstr>
      <vt:lpstr>Slide 30</vt:lpstr>
      <vt:lpstr>Slide 31</vt:lpstr>
      <vt:lpstr>Clinical picture:</vt:lpstr>
      <vt:lpstr>Slide 33</vt:lpstr>
      <vt:lpstr>Slide 34</vt:lpstr>
      <vt:lpstr>INTESTINAL FISTULAS </vt:lpstr>
      <vt:lpstr>Etiology</vt:lpstr>
      <vt:lpstr>Slide 37</vt:lpstr>
      <vt:lpstr>Clinical Presentation </vt:lpstr>
      <vt:lpstr>Management</vt:lpstr>
      <vt:lpstr>Outcome</vt:lpstr>
      <vt:lpstr>Slide 41</vt:lpstr>
      <vt:lpstr>MESENTERIC ISCHEMIA </vt:lpstr>
      <vt:lpstr>Acute mesenteric ischemia</vt:lpstr>
      <vt:lpstr>Chronic mesenteric ischemia</vt:lpstr>
      <vt:lpstr>Nonocclusive mesenteric ischemia  </vt:lpstr>
      <vt:lpstr>Diagnosis</vt:lpstr>
      <vt:lpstr>Slide 47</vt:lpstr>
      <vt:lpstr>Slide 48</vt:lpstr>
      <vt:lpstr>Acute Embolic Mesenteric Ischemia.</vt:lpstr>
      <vt:lpstr>Slide 50</vt:lpstr>
      <vt:lpstr>Acute Thrombotic Mesenteric Ischemia</vt:lpstr>
      <vt:lpstr>Nonocclusive Mesenteric Ischemia.</vt:lpstr>
      <vt:lpstr>INTESTINAL DIVERTICULA</vt:lpstr>
      <vt:lpstr>Slide 54</vt:lpstr>
      <vt:lpstr>Slide 55</vt:lpstr>
      <vt:lpstr>Meckel’s diverticulum</vt:lpstr>
      <vt:lpstr>Slide 57</vt:lpstr>
      <vt:lpstr>Slide 58</vt:lpstr>
      <vt:lpstr>Diagnosis</vt:lpstr>
      <vt:lpstr>Meckel’s diverticulectomy</vt:lpstr>
      <vt:lpstr>Slide 61</vt:lpstr>
      <vt:lpstr>TUMOURS OF THE SMALL INTESTINE </vt:lpstr>
      <vt:lpstr>Peutz–Jeghers syndrome </vt:lpstr>
      <vt:lpstr>Peutz–Jeghers syndrome </vt:lpstr>
      <vt:lpstr>Malignant small intestinal tumor</vt:lpstr>
      <vt:lpstr>1-Adenocarcinoma </vt:lpstr>
      <vt:lpstr>Slide 67</vt:lpstr>
      <vt:lpstr>Slide 68</vt:lpstr>
      <vt:lpstr>3-Lymphoma </vt:lpstr>
      <vt:lpstr>4-Gastrointestinal stromal tumours </vt:lpstr>
      <vt:lpstr>Crohn’s disease</vt:lpstr>
      <vt:lpstr>Slide 72</vt:lpstr>
      <vt:lpstr>Clinical presentation</vt:lpstr>
      <vt:lpstr>Slide 74</vt:lpstr>
      <vt:lpstr>Therapy</vt:lpstr>
      <vt:lpstr>Slide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BOWEL OBSTRUCTION</dc:title>
  <dc:creator>zaidalhamid</dc:creator>
  <cp:lastModifiedBy>zaidalhamid</cp:lastModifiedBy>
  <cp:revision>186</cp:revision>
  <dcterms:created xsi:type="dcterms:W3CDTF">2015-11-10T21:11:47Z</dcterms:created>
  <dcterms:modified xsi:type="dcterms:W3CDTF">2015-11-17T16:38:52Z</dcterms:modified>
</cp:coreProperties>
</file>