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9" r:id="rId1"/>
  </p:sldMasterIdLst>
  <p:sldIdLst>
    <p:sldId id="354" r:id="rId2"/>
    <p:sldId id="361" r:id="rId3"/>
    <p:sldId id="376" r:id="rId4"/>
    <p:sldId id="378" r:id="rId5"/>
    <p:sldId id="380" r:id="rId6"/>
    <p:sldId id="375" r:id="rId7"/>
    <p:sldId id="381" r:id="rId8"/>
    <p:sldId id="363" r:id="rId9"/>
    <p:sldId id="364" r:id="rId10"/>
    <p:sldId id="365" r:id="rId11"/>
    <p:sldId id="366" r:id="rId12"/>
    <p:sldId id="367" r:id="rId13"/>
    <p:sldId id="368" r:id="rId14"/>
    <p:sldId id="369" r:id="rId15"/>
    <p:sldId id="382" r:id="rId16"/>
    <p:sldId id="371" r:id="rId17"/>
    <p:sldId id="383" r:id="rId18"/>
    <p:sldId id="372" r:id="rId19"/>
    <p:sldId id="373" r:id="rId20"/>
    <p:sldId id="257" r:id="rId21"/>
    <p:sldId id="258" r:id="rId22"/>
    <p:sldId id="259" r:id="rId23"/>
    <p:sldId id="306" r:id="rId24"/>
    <p:sldId id="260" r:id="rId25"/>
    <p:sldId id="261" r:id="rId26"/>
    <p:sldId id="289" r:id="rId27"/>
    <p:sldId id="262" r:id="rId28"/>
    <p:sldId id="263" r:id="rId29"/>
    <p:sldId id="264" r:id="rId30"/>
    <p:sldId id="265" r:id="rId31"/>
    <p:sldId id="266" r:id="rId32"/>
    <p:sldId id="267" r:id="rId33"/>
    <p:sldId id="268" r:id="rId34"/>
    <p:sldId id="269" r:id="rId35"/>
    <p:sldId id="284" r:id="rId36"/>
    <p:sldId id="270" r:id="rId37"/>
    <p:sldId id="291" r:id="rId38"/>
    <p:sldId id="280" r:id="rId39"/>
    <p:sldId id="281" r:id="rId40"/>
    <p:sldId id="282" r:id="rId41"/>
    <p:sldId id="294" r:id="rId42"/>
    <p:sldId id="295" r:id="rId43"/>
    <p:sldId id="288" r:id="rId44"/>
    <p:sldId id="283" r:id="rId45"/>
    <p:sldId id="271" r:id="rId46"/>
    <p:sldId id="272" r:id="rId47"/>
    <p:sldId id="344" r:id="rId48"/>
    <p:sldId id="285" r:id="rId49"/>
    <p:sldId id="286" r:id="rId50"/>
    <p:sldId id="273" r:id="rId51"/>
    <p:sldId id="275" r:id="rId52"/>
    <p:sldId id="384" r:id="rId53"/>
    <p:sldId id="385" r:id="rId54"/>
    <p:sldId id="386" r:id="rId55"/>
    <p:sldId id="390" r:id="rId56"/>
    <p:sldId id="388" r:id="rId57"/>
    <p:sldId id="389" r:id="rId58"/>
    <p:sldId id="391" r:id="rId59"/>
    <p:sldId id="392" r:id="rId60"/>
    <p:sldId id="393" r:id="rId61"/>
    <p:sldId id="396" r:id="rId62"/>
    <p:sldId id="397" r:id="rId63"/>
    <p:sldId id="395" r:id="rId64"/>
    <p:sldId id="398" r:id="rId65"/>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3" d="100"/>
          <a:sy n="43" d="100"/>
        </p:scale>
        <p:origin x="-12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3902075"/>
            <a:ext cx="3400425" cy="2949575"/>
            <a:chOff x="0" y="2458"/>
            <a:chExt cx="2142" cy="1858"/>
          </a:xfrm>
        </p:grpSpPr>
        <p:sp>
          <p:nvSpPr>
            <p:cNvPr id="512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512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512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512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51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sp>
          <p:nvSpPr>
            <p:cNvPr id="51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sp>
          <p:nvSpPr>
            <p:cNvPr id="51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grpSp>
      <p:sp>
        <p:nvSpPr>
          <p:cNvPr id="513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endParaRPr lang="ar-SA" noProof="0" smtClean="0"/>
          </a:p>
        </p:txBody>
      </p:sp>
      <p:sp>
        <p:nvSpPr>
          <p:cNvPr id="5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endParaRPr lang="ar-SA" noProof="0" smtClean="0"/>
          </a:p>
        </p:txBody>
      </p:sp>
      <p:sp>
        <p:nvSpPr>
          <p:cNvPr id="5132" name="Rectangle 12"/>
          <p:cNvSpPr>
            <a:spLocks noGrp="1" noChangeArrowheads="1"/>
          </p:cNvSpPr>
          <p:nvPr>
            <p:ph type="dt" sz="quarter" idx="2"/>
          </p:nvPr>
        </p:nvSpPr>
        <p:spPr/>
        <p:txBody>
          <a:bodyPr/>
          <a:lstStyle>
            <a:lvl1pPr>
              <a:defRPr/>
            </a:lvl1pPr>
          </a:lstStyle>
          <a:p>
            <a:endParaRPr lang="en-US"/>
          </a:p>
        </p:txBody>
      </p:sp>
      <p:sp>
        <p:nvSpPr>
          <p:cNvPr id="5133" name="Rectangle 13"/>
          <p:cNvSpPr>
            <a:spLocks noGrp="1" noChangeArrowheads="1"/>
          </p:cNvSpPr>
          <p:nvPr>
            <p:ph type="ftr" sz="quarter" idx="3"/>
          </p:nvPr>
        </p:nvSpPr>
        <p:spPr/>
        <p:txBody>
          <a:bodyPr/>
          <a:lstStyle>
            <a:lvl1pPr>
              <a:defRPr/>
            </a:lvl1pPr>
          </a:lstStyle>
          <a:p>
            <a:endParaRPr lang="en-US"/>
          </a:p>
        </p:txBody>
      </p:sp>
      <p:sp>
        <p:nvSpPr>
          <p:cNvPr id="5134" name="Rectangle 14"/>
          <p:cNvSpPr>
            <a:spLocks noGrp="1" noChangeArrowheads="1"/>
          </p:cNvSpPr>
          <p:nvPr>
            <p:ph type="sldNum" sz="quarter" idx="4"/>
          </p:nvPr>
        </p:nvSpPr>
        <p:spPr/>
        <p:txBody>
          <a:bodyPr/>
          <a:lstStyle>
            <a:lvl1pPr>
              <a:defRPr/>
            </a:lvl1pPr>
          </a:lstStyle>
          <a:p>
            <a:fld id="{443C052B-FCEC-4F9C-9F01-FF8B13D54CF6}" type="slidenum">
              <a:rPr lang="ar-SA"/>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8AF8AD-03E0-4AFE-945E-6C7799A422D2}" type="slidenum">
              <a:rPr lang="ar-SA"/>
              <a:pPr/>
              <a:t>‹#›</a:t>
            </a:fld>
            <a:endParaRPr lang="en-US"/>
          </a:p>
        </p:txBody>
      </p:sp>
    </p:spTree>
    <p:extLst>
      <p:ext uri="{BB962C8B-B14F-4D97-AF65-F5344CB8AC3E}">
        <p14:creationId xmlns:p14="http://schemas.microsoft.com/office/powerpoint/2010/main" val="214453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033038-4446-4CE8-898C-A9EFB8B90D7B}" type="slidenum">
              <a:rPr lang="ar-SA"/>
              <a:pPr/>
              <a:t>‹#›</a:t>
            </a:fld>
            <a:endParaRPr lang="en-US"/>
          </a:p>
        </p:txBody>
      </p:sp>
    </p:spTree>
    <p:extLst>
      <p:ext uri="{BB962C8B-B14F-4D97-AF65-F5344CB8AC3E}">
        <p14:creationId xmlns:p14="http://schemas.microsoft.com/office/powerpoint/2010/main" val="162002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B5F558-2D40-4593-BA6B-B4B45F6E54E1}" type="slidenum">
              <a:rPr lang="ar-SA"/>
              <a:pPr/>
              <a:t>‹#›</a:t>
            </a:fld>
            <a:endParaRPr lang="en-US"/>
          </a:p>
        </p:txBody>
      </p:sp>
    </p:spTree>
    <p:extLst>
      <p:ext uri="{BB962C8B-B14F-4D97-AF65-F5344CB8AC3E}">
        <p14:creationId xmlns:p14="http://schemas.microsoft.com/office/powerpoint/2010/main" val="332889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4CAC31-7820-4FF4-B214-C1C72CEE8CE6}" type="slidenum">
              <a:rPr lang="ar-SA"/>
              <a:pPr/>
              <a:t>‹#›</a:t>
            </a:fld>
            <a:endParaRPr lang="en-US"/>
          </a:p>
        </p:txBody>
      </p:sp>
    </p:spTree>
    <p:extLst>
      <p:ext uri="{BB962C8B-B14F-4D97-AF65-F5344CB8AC3E}">
        <p14:creationId xmlns:p14="http://schemas.microsoft.com/office/powerpoint/2010/main" val="9733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8CE51-FB12-4830-8FB8-C3F2925358A7}" type="slidenum">
              <a:rPr lang="ar-SA"/>
              <a:pPr/>
              <a:t>‹#›</a:t>
            </a:fld>
            <a:endParaRPr lang="en-US"/>
          </a:p>
        </p:txBody>
      </p:sp>
    </p:spTree>
    <p:extLst>
      <p:ext uri="{BB962C8B-B14F-4D97-AF65-F5344CB8AC3E}">
        <p14:creationId xmlns:p14="http://schemas.microsoft.com/office/powerpoint/2010/main" val="417996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20FD14D-BFD2-4C47-9E7C-BA2C4E5B3AE8}" type="slidenum">
              <a:rPr lang="ar-SA"/>
              <a:pPr/>
              <a:t>‹#›</a:t>
            </a:fld>
            <a:endParaRPr lang="en-US"/>
          </a:p>
        </p:txBody>
      </p:sp>
    </p:spTree>
    <p:extLst>
      <p:ext uri="{BB962C8B-B14F-4D97-AF65-F5344CB8AC3E}">
        <p14:creationId xmlns:p14="http://schemas.microsoft.com/office/powerpoint/2010/main" val="247232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0FD47C1-3CBC-4E29-98A5-16A94C25D735}" type="slidenum">
              <a:rPr lang="ar-SA"/>
              <a:pPr/>
              <a:t>‹#›</a:t>
            </a:fld>
            <a:endParaRPr lang="en-US"/>
          </a:p>
        </p:txBody>
      </p:sp>
    </p:spTree>
    <p:extLst>
      <p:ext uri="{BB962C8B-B14F-4D97-AF65-F5344CB8AC3E}">
        <p14:creationId xmlns:p14="http://schemas.microsoft.com/office/powerpoint/2010/main" val="159586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33DBFE-DB78-4319-8031-0A89D567075D}" type="slidenum">
              <a:rPr lang="ar-SA"/>
              <a:pPr/>
              <a:t>‹#›</a:t>
            </a:fld>
            <a:endParaRPr lang="en-US"/>
          </a:p>
        </p:txBody>
      </p:sp>
    </p:spTree>
    <p:extLst>
      <p:ext uri="{BB962C8B-B14F-4D97-AF65-F5344CB8AC3E}">
        <p14:creationId xmlns:p14="http://schemas.microsoft.com/office/powerpoint/2010/main" val="141272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0B422A-4F70-49B3-BA45-3B80709DB953}" type="slidenum">
              <a:rPr lang="ar-SA"/>
              <a:pPr/>
              <a:t>‹#›</a:t>
            </a:fld>
            <a:endParaRPr lang="en-US"/>
          </a:p>
        </p:txBody>
      </p:sp>
    </p:spTree>
    <p:extLst>
      <p:ext uri="{BB962C8B-B14F-4D97-AF65-F5344CB8AC3E}">
        <p14:creationId xmlns:p14="http://schemas.microsoft.com/office/powerpoint/2010/main" val="377903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4865E6-C5C8-45F1-AAF0-B5F9C914DFE6}" type="slidenum">
              <a:rPr lang="ar-SA"/>
              <a:pPr/>
              <a:t>‹#›</a:t>
            </a:fld>
            <a:endParaRPr lang="en-US"/>
          </a:p>
        </p:txBody>
      </p:sp>
    </p:spTree>
    <p:extLst>
      <p:ext uri="{BB962C8B-B14F-4D97-AF65-F5344CB8AC3E}">
        <p14:creationId xmlns:p14="http://schemas.microsoft.com/office/powerpoint/2010/main" val="397642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3902075"/>
            <a:ext cx="3400425" cy="2949575"/>
            <a:chOff x="0" y="2458"/>
            <a:chExt cx="2142" cy="1858"/>
          </a:xfrm>
        </p:grpSpPr>
        <p:sp>
          <p:nvSpPr>
            <p:cNvPr id="409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410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410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410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4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sp>
          <p:nvSpPr>
            <p:cNvPr id="4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sp>
          <p:nvSpPr>
            <p:cNvPr id="4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IQ"/>
            </a:p>
          </p:txBody>
        </p:sp>
      </p:grpSp>
      <p:sp>
        <p:nvSpPr>
          <p:cNvPr id="4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ar-SA" smtClean="0"/>
              <a:t>انقر لتحرير نمط العنوان الرئيسي</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defRPr>
            </a:lvl1pPr>
          </a:lstStyle>
          <a:p>
            <a:endParaRPr lang="en-US"/>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defRPr>
            </a:lvl1pPr>
          </a:lstStyle>
          <a:p>
            <a:endParaRPr lang="en-US"/>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defRPr>
            </a:lvl1pPr>
          </a:lstStyle>
          <a:p>
            <a:fld id="{ADC81923-0EBD-4ACB-A9D1-96F9D1F3D3E7}"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1" fontAlgn="base" hangingPunct="1">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bmj.bmjjournals.com/cgi/content/full/318/7186/793/Fu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endParaRPr lang="en-US"/>
          </a:p>
        </p:txBody>
      </p:sp>
      <p:sp>
        <p:nvSpPr>
          <p:cNvPr id="108547" name="Rectangle 3"/>
          <p:cNvSpPr>
            <a:spLocks noGrp="1" noChangeArrowheads="1"/>
          </p:cNvSpPr>
          <p:nvPr>
            <p:ph type="subTitle" idx="1"/>
          </p:nvPr>
        </p:nvSpPr>
        <p:spPr/>
        <p:txBody>
          <a:bodyPr/>
          <a:lstStyle/>
          <a:p>
            <a:endParaRPr lang="en-US"/>
          </a:p>
        </p:txBody>
      </p:sp>
      <p:pic>
        <p:nvPicPr>
          <p:cNvPr id="108548" name="Picture 4" descr="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Rectangle 6"/>
          <p:cNvSpPr>
            <a:spLocks noChangeArrowheads="1"/>
          </p:cNvSpPr>
          <p:nvPr/>
        </p:nvSpPr>
        <p:spPr bwMode="auto">
          <a:xfrm>
            <a:off x="683568" y="250609"/>
            <a:ext cx="799288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4400" b="1" dirty="0">
                <a:solidFill>
                  <a:srgbClr val="FFFF00"/>
                </a:solidFill>
              </a:rPr>
              <a:t>Poor progress in </a:t>
            </a:r>
            <a:r>
              <a:rPr lang="en-US" sz="4400" b="1" dirty="0" err="1">
                <a:solidFill>
                  <a:srgbClr val="FFFF00"/>
                </a:solidFill>
              </a:rPr>
              <a:t>labour</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4000" b="1"/>
              <a:t>Progress in labour is dependent on three variables:</a:t>
            </a:r>
          </a:p>
        </p:txBody>
      </p:sp>
      <p:sp>
        <p:nvSpPr>
          <p:cNvPr id="120835" name="Rectangle 3"/>
          <p:cNvSpPr>
            <a:spLocks noGrp="1" noChangeArrowheads="1"/>
          </p:cNvSpPr>
          <p:nvPr>
            <p:ph type="body" idx="1"/>
          </p:nvPr>
        </p:nvSpPr>
        <p:spPr>
          <a:xfrm>
            <a:off x="457200" y="1600200"/>
            <a:ext cx="8229600" cy="5257800"/>
          </a:xfrm>
        </p:spPr>
        <p:txBody>
          <a:bodyPr/>
          <a:lstStyle/>
          <a:p>
            <a:pPr marL="609600" indent="-609600" algn="l" rtl="0"/>
            <a:r>
              <a:rPr lang="en-US" b="1"/>
              <a:t>powers</a:t>
            </a:r>
            <a:r>
              <a:rPr lang="en-US"/>
              <a:t> . effiency of uterine contractions. frequency of 4-5 contractions per 10 minutes is considered ideal.</a:t>
            </a:r>
            <a:endParaRPr lang="en-US" b="1"/>
          </a:p>
          <a:p>
            <a:pPr marL="609600" indent="-609600" algn="l" rtl="0"/>
            <a:r>
              <a:rPr lang="en-US" b="1"/>
              <a:t>passenger</a:t>
            </a:r>
            <a:r>
              <a:rPr lang="en-US"/>
              <a:t>. Fetal size, presentation and position.</a:t>
            </a:r>
            <a:endParaRPr lang="en-US" b="1"/>
          </a:p>
          <a:p>
            <a:pPr marL="609600" indent="-609600" algn="l" rtl="0"/>
            <a:r>
              <a:rPr lang="en-US" b="1"/>
              <a:t>passages</a:t>
            </a:r>
            <a:r>
              <a:rPr lang="en-US"/>
              <a:t>. Uterus, cervix and bony pelvis.</a:t>
            </a:r>
          </a:p>
          <a:p>
            <a:pPr marL="609600" indent="-609600" algn="l" rtl="0">
              <a:buFont typeface="Wingdings" pitchFamily="2" charset="2"/>
              <a:buNone/>
            </a:pPr>
            <a:r>
              <a:rPr lang="en-US"/>
              <a:t>      abnormalities in one or more of these factors can slow normal progress of labour.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4000" b="1"/>
              <a:t>Causes of poor progress of labour:</a:t>
            </a:r>
          </a:p>
        </p:txBody>
      </p:sp>
      <p:sp>
        <p:nvSpPr>
          <p:cNvPr id="121859" name="Rectangle 3"/>
          <p:cNvSpPr>
            <a:spLocks noGrp="1" noChangeArrowheads="1"/>
          </p:cNvSpPr>
          <p:nvPr>
            <p:ph type="body" idx="1"/>
          </p:nvPr>
        </p:nvSpPr>
        <p:spPr/>
        <p:txBody>
          <a:bodyPr/>
          <a:lstStyle/>
          <a:p>
            <a:pPr algn="l" rtl="0"/>
            <a:r>
              <a:rPr lang="en-US"/>
              <a:t>Any faults in one or more of these can cause poor progress of labour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8313" y="333375"/>
            <a:ext cx="8229600" cy="1139825"/>
          </a:xfrm>
        </p:spPr>
        <p:txBody>
          <a:bodyPr/>
          <a:lstStyle/>
          <a:p>
            <a:r>
              <a:rPr lang="en-US" sz="4000" b="1"/>
              <a:t>Faults in the powers</a:t>
            </a:r>
            <a:r>
              <a:rPr lang="en-US" sz="4000"/>
              <a:t>, inefficient uterine action or incoordinate uterine action (irregular).</a:t>
            </a:r>
          </a:p>
        </p:txBody>
      </p:sp>
      <p:sp>
        <p:nvSpPr>
          <p:cNvPr id="122883" name="Rectangle 3"/>
          <p:cNvSpPr>
            <a:spLocks noGrp="1" noChangeArrowheads="1"/>
          </p:cNvSpPr>
          <p:nvPr>
            <p:ph type="body" idx="1"/>
          </p:nvPr>
        </p:nvSpPr>
        <p:spPr>
          <a:xfrm>
            <a:off x="457200" y="2060575"/>
            <a:ext cx="8229600" cy="4070350"/>
          </a:xfrm>
        </p:spPr>
        <p:txBody>
          <a:bodyPr/>
          <a:lstStyle/>
          <a:p>
            <a:pPr algn="l" rtl="0">
              <a:lnSpc>
                <a:spcPct val="90000"/>
              </a:lnSpc>
            </a:pPr>
            <a:r>
              <a:rPr lang="en-US"/>
              <a:t>It should be considered first.</a:t>
            </a:r>
          </a:p>
          <a:p>
            <a:pPr algn="l" rtl="0">
              <a:lnSpc>
                <a:spcPct val="90000"/>
              </a:lnSpc>
            </a:pPr>
            <a:r>
              <a:rPr lang="en-US"/>
              <a:t>Assessment of uterine contractions is carried out by clinical examination and by using External tocography </a:t>
            </a:r>
          </a:p>
          <a:p>
            <a:pPr algn="l" rtl="0">
              <a:lnSpc>
                <a:spcPct val="90000"/>
              </a:lnSpc>
            </a:pPr>
            <a:r>
              <a:rPr lang="en-US"/>
              <a:t>internal tocography using an intrauterine pressure sensor may be best but has never really progressed beyond a research tool.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endParaRPr lang="en-US"/>
          </a:p>
        </p:txBody>
      </p:sp>
      <p:sp>
        <p:nvSpPr>
          <p:cNvPr id="123907" name="Rectangle 3"/>
          <p:cNvSpPr>
            <a:spLocks noGrp="1" noChangeArrowheads="1"/>
          </p:cNvSpPr>
          <p:nvPr>
            <p:ph type="body" idx="1"/>
          </p:nvPr>
        </p:nvSpPr>
        <p:spPr/>
        <p:txBody>
          <a:bodyPr/>
          <a:lstStyle/>
          <a:p>
            <a:pPr algn="l" rtl="0">
              <a:lnSpc>
                <a:spcPct val="90000"/>
              </a:lnSpc>
            </a:pPr>
            <a:r>
              <a:rPr lang="en-US" sz="2800"/>
              <a:t>Treatment:</a:t>
            </a:r>
          </a:p>
          <a:p>
            <a:pPr algn="l" rtl="0">
              <a:lnSpc>
                <a:spcPct val="90000"/>
              </a:lnSpc>
            </a:pPr>
            <a:r>
              <a:rPr lang="en-US" sz="2800"/>
              <a:t>if poor uterine action is suspected steps should be taken to improve it.</a:t>
            </a:r>
          </a:p>
          <a:p>
            <a:pPr algn="l" rtl="0">
              <a:lnSpc>
                <a:spcPct val="90000"/>
              </a:lnSpc>
            </a:pPr>
            <a:r>
              <a:rPr lang="en-US" sz="2800"/>
              <a:t>A. Maternal rehydration.</a:t>
            </a:r>
          </a:p>
          <a:p>
            <a:pPr algn="l" rtl="0">
              <a:lnSpc>
                <a:spcPct val="90000"/>
              </a:lnSpc>
            </a:pPr>
            <a:r>
              <a:rPr lang="en-US" sz="2800"/>
              <a:t>B. Artificial rupture of membrane (ARM) if membrane intact.</a:t>
            </a:r>
          </a:p>
          <a:p>
            <a:pPr algn="l" rtl="0">
              <a:lnSpc>
                <a:spcPct val="90000"/>
              </a:lnSpc>
            </a:pPr>
            <a:r>
              <a:rPr lang="en-US" sz="2800"/>
              <a:t>C. Intravenous oxytocin is the cornerstone of therapy if no contraindication and after full evaluation. As it increase contraction and treat inco-ordinate uterine contractions.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b="1"/>
              <a:t>Faults in the passages:</a:t>
            </a:r>
          </a:p>
        </p:txBody>
      </p:sp>
      <p:sp>
        <p:nvSpPr>
          <p:cNvPr id="124931" name="Rectangle 3"/>
          <p:cNvSpPr>
            <a:spLocks noGrp="1" noChangeArrowheads="1"/>
          </p:cNvSpPr>
          <p:nvPr>
            <p:ph type="body" idx="1"/>
          </p:nvPr>
        </p:nvSpPr>
        <p:spPr/>
        <p:txBody>
          <a:bodyPr/>
          <a:lstStyle/>
          <a:p>
            <a:pPr algn="l" rtl="0"/>
            <a:r>
              <a:rPr lang="en-US" sz="2800"/>
              <a:t>may come from distortion in the maternal bony pelvis by disease, damage or deformity.</a:t>
            </a:r>
          </a:p>
          <a:p>
            <a:pPr algn="l" rtl="0"/>
            <a:r>
              <a:rPr lang="en-US" sz="2800"/>
              <a:t>There is little that can be done to over come these, and unless they present only marginal difficulty, delivery by Caesarean section is usually required. </a:t>
            </a:r>
          </a:p>
          <a:p>
            <a:pPr algn="l" rtl="0"/>
            <a:r>
              <a:rPr lang="en-US" sz="2800"/>
              <a:t>The soft tissues of the birth canal – cervix, vagina, perineum, may, if rigid, obstruct progress.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endParaRPr lang="en-US"/>
          </a:p>
        </p:txBody>
      </p:sp>
      <p:sp>
        <p:nvSpPr>
          <p:cNvPr id="138243" name="Rectangle 3"/>
          <p:cNvSpPr>
            <a:spLocks noGrp="1" noChangeArrowheads="1"/>
          </p:cNvSpPr>
          <p:nvPr>
            <p:ph type="body" idx="1"/>
          </p:nvPr>
        </p:nvSpPr>
        <p:spPr/>
        <p:txBody>
          <a:bodyPr/>
          <a:lstStyle/>
          <a:p>
            <a:endParaRPr lang="en-US"/>
          </a:p>
        </p:txBody>
      </p:sp>
      <p:pic>
        <p:nvPicPr>
          <p:cNvPr id="138244"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0"/>
            <a:ext cx="7524750" cy="684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b="1"/>
              <a:t>The passenger:</a:t>
            </a:r>
          </a:p>
        </p:txBody>
      </p:sp>
      <p:sp>
        <p:nvSpPr>
          <p:cNvPr id="126979" name="Rectangle 3"/>
          <p:cNvSpPr>
            <a:spLocks noGrp="1" noChangeArrowheads="1"/>
          </p:cNvSpPr>
          <p:nvPr>
            <p:ph type="body" idx="1"/>
          </p:nvPr>
        </p:nvSpPr>
        <p:spPr/>
        <p:txBody>
          <a:bodyPr/>
          <a:lstStyle/>
          <a:p>
            <a:pPr algn="l" rtl="0">
              <a:lnSpc>
                <a:spcPct val="90000"/>
              </a:lnSpc>
            </a:pPr>
            <a:r>
              <a:rPr lang="en-US"/>
              <a:t>Fetus may be uncooperative by being excessively large, in the wrong position or presentation.</a:t>
            </a:r>
          </a:p>
          <a:p>
            <a:pPr algn="l" rtl="0">
              <a:lnSpc>
                <a:spcPct val="90000"/>
              </a:lnSpc>
            </a:pPr>
            <a:r>
              <a:rPr lang="en-US"/>
              <a:t>If no contraindication, maximize the quality of uterine contractility which may often over come minor problems of the passages or the passenger or both. If these problems persist then Caesarean section is necessary.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endParaRPr lang="en-US"/>
          </a:p>
        </p:txBody>
      </p:sp>
      <p:sp>
        <p:nvSpPr>
          <p:cNvPr id="139267" name="Rectangle 3"/>
          <p:cNvSpPr>
            <a:spLocks noGrp="1" noChangeArrowheads="1"/>
          </p:cNvSpPr>
          <p:nvPr>
            <p:ph type="body" idx="1"/>
          </p:nvPr>
        </p:nvSpPr>
        <p:spPr/>
        <p:txBody>
          <a:bodyPr/>
          <a:lstStyle/>
          <a:p>
            <a:endParaRPr lang="en-US"/>
          </a:p>
        </p:txBody>
      </p:sp>
      <p:pic>
        <p:nvPicPr>
          <p:cNvPr id="139268" name="Picture 4" descr="clip_image013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97313" cy="5661025"/>
          </a:xfrm>
          <a:prstGeom prst="rect">
            <a:avLst/>
          </a:prstGeom>
          <a:noFill/>
          <a:extLst>
            <a:ext uri="{909E8E84-426E-40DD-AFC4-6F175D3DCCD1}">
              <a14:hiddenFill xmlns:a14="http://schemas.microsoft.com/office/drawing/2010/main">
                <a:solidFill>
                  <a:srgbClr val="FFFFFF"/>
                </a:solidFill>
              </a14:hiddenFill>
            </a:ext>
          </a:extLst>
        </p:spPr>
      </p:pic>
      <p:pic>
        <p:nvPicPr>
          <p:cNvPr id="139269" name="Picture 5" descr="clip_image002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0"/>
            <a:ext cx="5476875" cy="558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endParaRPr lang="en-US"/>
          </a:p>
        </p:txBody>
      </p:sp>
      <p:pic>
        <p:nvPicPr>
          <p:cNvPr id="128004" name="Picture 4" descr="252558-262865-5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1898650"/>
          </a:xfrm>
          <a:prstGeom prst="rect">
            <a:avLst/>
          </a:prstGeom>
          <a:noFill/>
          <a:extLst>
            <a:ext uri="{909E8E84-426E-40DD-AFC4-6F175D3DCCD1}">
              <a14:hiddenFill xmlns:a14="http://schemas.microsoft.com/office/drawing/2010/main">
                <a:solidFill>
                  <a:srgbClr val="FFFFFF"/>
                </a:solidFill>
              </a14:hiddenFill>
            </a:ext>
          </a:extLst>
        </p:spPr>
      </p:pic>
      <p:pic>
        <p:nvPicPr>
          <p:cNvPr id="128005" name="Picture 5" descr="86194537"/>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779838" y="4005263"/>
            <a:ext cx="5080000" cy="262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6" name="Rectangle 6"/>
          <p:cNvSpPr>
            <a:spLocks noChangeArrowheads="1"/>
          </p:cNvSpPr>
          <p:nvPr/>
        </p:nvSpPr>
        <p:spPr bwMode="auto">
          <a:xfrm>
            <a:off x="4356100" y="5013325"/>
            <a:ext cx="503238" cy="576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28007" name="Rectangle 7"/>
          <p:cNvSpPr>
            <a:spLocks noChangeArrowheads="1"/>
          </p:cNvSpPr>
          <p:nvPr/>
        </p:nvSpPr>
        <p:spPr bwMode="auto">
          <a:xfrm>
            <a:off x="7885113" y="765175"/>
            <a:ext cx="358775" cy="6477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4000" b="1"/>
              <a:t>Patterns of abnormal progress in labour:</a:t>
            </a:r>
          </a:p>
        </p:txBody>
      </p:sp>
      <p:sp>
        <p:nvSpPr>
          <p:cNvPr id="129027" name="Rectangle 3"/>
          <p:cNvSpPr>
            <a:spLocks noGrp="1" noChangeArrowheads="1"/>
          </p:cNvSpPr>
          <p:nvPr>
            <p:ph type="body" idx="1"/>
          </p:nvPr>
        </p:nvSpPr>
        <p:spPr/>
        <p:txBody>
          <a:bodyPr/>
          <a:lstStyle/>
          <a:p>
            <a:pPr algn="l" rtl="0"/>
            <a:r>
              <a:rPr lang="en-US"/>
              <a:t>Prolonged latent phase (poor progress in active phase of labour).</a:t>
            </a:r>
          </a:p>
          <a:p>
            <a:pPr algn="l" rtl="0"/>
            <a:r>
              <a:rPr lang="en-US"/>
              <a:t>Primary dysfunctional labour. (&lt;1cm /hour cervical dilatation).</a:t>
            </a:r>
          </a:p>
          <a:p>
            <a:pPr algn="l" rtl="0"/>
            <a:r>
              <a:rPr lang="en-US"/>
              <a:t>Secondary arrest. When progress in active phase is initially good but then sloes or stops after 7 cm dilatation.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endParaRPr lang="en-US"/>
          </a:p>
        </p:txBody>
      </p:sp>
      <p:sp>
        <p:nvSpPr>
          <p:cNvPr id="116739" name="Rectangle 3"/>
          <p:cNvSpPr>
            <a:spLocks noGrp="1" noChangeArrowheads="1"/>
          </p:cNvSpPr>
          <p:nvPr>
            <p:ph type="body" idx="1"/>
          </p:nvPr>
        </p:nvSpPr>
        <p:spPr/>
        <p:txBody>
          <a:bodyPr/>
          <a:lstStyle/>
          <a:p>
            <a:pPr algn="l" rtl="0">
              <a:lnSpc>
                <a:spcPct val="90000"/>
              </a:lnSpc>
            </a:pPr>
            <a:r>
              <a:rPr lang="en-US" sz="2800"/>
              <a:t>first stage of labour is the time of cervical dilatation and /or effacement and fetal presenting part descent.</a:t>
            </a:r>
          </a:p>
          <a:p>
            <a:pPr algn="l" rtl="0">
              <a:lnSpc>
                <a:spcPct val="90000"/>
              </a:lnSpc>
            </a:pPr>
            <a:r>
              <a:rPr lang="en-US" sz="2800"/>
              <a:t>Plotting the finding of serial vaginal examinations on the partogram will help to highlight poor progress in first stage. </a:t>
            </a:r>
          </a:p>
          <a:p>
            <a:pPr algn="l" rtl="0">
              <a:lnSpc>
                <a:spcPct val="90000"/>
              </a:lnSpc>
            </a:pPr>
            <a:r>
              <a:rPr lang="en-US" sz="2800"/>
              <a:t>A progressive change in the cervix over a few hours will confirm established labour, and so a vaginal examination at the time of admission to the labour ward is important to establish a baseline.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t>Cephalopelvic disproportion</a:t>
            </a:r>
          </a:p>
        </p:txBody>
      </p:sp>
      <p:sp>
        <p:nvSpPr>
          <p:cNvPr id="7171" name="Rectangle 3"/>
          <p:cNvSpPr>
            <a:spLocks noGrp="1" noChangeArrowheads="1"/>
          </p:cNvSpPr>
          <p:nvPr>
            <p:ph type="body" idx="1"/>
          </p:nvPr>
        </p:nvSpPr>
        <p:spPr/>
        <p:txBody>
          <a:bodyPr/>
          <a:lstStyle/>
          <a:p>
            <a:pPr algn="l" rtl="0"/>
            <a:r>
              <a:rPr lang="en-US"/>
              <a:t>It implies anatomical disproportion between fetal head and maternal pelvis. It can be due to a large head, small pelvis or a combination of two.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Diagnosis of CPD antenatally:</a:t>
            </a:r>
          </a:p>
        </p:txBody>
      </p:sp>
      <p:sp>
        <p:nvSpPr>
          <p:cNvPr id="8195" name="Rectangle 3"/>
          <p:cNvSpPr>
            <a:spLocks noGrp="1" noChangeArrowheads="1"/>
          </p:cNvSpPr>
          <p:nvPr>
            <p:ph type="body" idx="1"/>
          </p:nvPr>
        </p:nvSpPr>
        <p:spPr>
          <a:xfrm>
            <a:off x="457200" y="1600200"/>
            <a:ext cx="8229600" cy="5257800"/>
          </a:xfrm>
        </p:spPr>
        <p:txBody>
          <a:bodyPr/>
          <a:lstStyle/>
          <a:p>
            <a:pPr algn="l" rtl="0"/>
            <a:r>
              <a:rPr lang="en-US"/>
              <a:t>Past orthopaedic and obstetric history:</a:t>
            </a:r>
          </a:p>
          <a:p>
            <a:pPr algn="l" rtl="0"/>
            <a:r>
              <a:rPr lang="en-US"/>
              <a:t>History of disease or fracture of spine, hips or pelvis should alert about possibility of pelvic</a:t>
            </a:r>
          </a:p>
          <a:p>
            <a:pPr algn="l" rtl="0"/>
            <a:r>
              <a:rPr lang="en-US"/>
              <a:t>In multipara ask about weight of largest baby previously delivered, details of her previous labours including duration and mode of delivery outcome, birth weight and subsequent progress of child.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type="body" idx="1"/>
          </p:nvPr>
        </p:nvSpPr>
        <p:spPr/>
        <p:txBody>
          <a:bodyPr/>
          <a:lstStyle/>
          <a:p>
            <a:pPr algn="l" rtl="0"/>
            <a:r>
              <a:rPr lang="en-US"/>
              <a:t>General examination:general disease of skeleton or disease of lower limbs or spine should be noted.</a:t>
            </a:r>
          </a:p>
          <a:p>
            <a:pPr algn="l" rtl="0"/>
            <a:r>
              <a:rPr lang="en-US"/>
              <a:t>Small woman.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idx="4294967295"/>
          </p:nvPr>
        </p:nvSpPr>
        <p:spPr/>
        <p:txBody>
          <a:bodyPr anchorCtr="0"/>
          <a:lstStyle/>
          <a:p>
            <a:r>
              <a:rPr lang="en-US" b="1">
                <a:solidFill>
                  <a:srgbClr val="FF3300"/>
                </a:solidFill>
              </a:rPr>
              <a:t>FAULTY DEVELOPMENT:</a:t>
            </a:r>
          </a:p>
        </p:txBody>
      </p:sp>
      <p:pic>
        <p:nvPicPr>
          <p:cNvPr id="57347" name="Picture 7" descr="DSC0518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600200"/>
            <a:ext cx="4495800" cy="4495800"/>
          </a:xfrm>
        </p:spPr>
      </p:pic>
      <p:pic>
        <p:nvPicPr>
          <p:cNvPr id="57348" name="Picture 8" descr="DSC0518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648200" y="1600200"/>
            <a:ext cx="4495800" cy="4495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Abdominal examination </a:t>
            </a:r>
          </a:p>
        </p:txBody>
      </p:sp>
      <p:sp>
        <p:nvSpPr>
          <p:cNvPr id="10243" name="Rectangle 3"/>
          <p:cNvSpPr>
            <a:spLocks noGrp="1" noChangeArrowheads="1"/>
          </p:cNvSpPr>
          <p:nvPr>
            <p:ph type="body" idx="1"/>
          </p:nvPr>
        </p:nvSpPr>
        <p:spPr>
          <a:xfrm>
            <a:off x="457200" y="1600200"/>
            <a:ext cx="8229600" cy="5257800"/>
          </a:xfrm>
        </p:spPr>
        <p:txBody>
          <a:bodyPr/>
          <a:lstStyle/>
          <a:p>
            <a:pPr algn="l" rtl="0"/>
            <a:r>
              <a:rPr lang="en-US"/>
              <a:t>In late pregnancy engagement should be examined.</a:t>
            </a:r>
          </a:p>
          <a:p>
            <a:pPr algn="l" rtl="0"/>
            <a:r>
              <a:rPr lang="en-US"/>
              <a:t>In primigravidae the head normally engaged between 36-38 weeks. In multipara engagement often dose not occur until labour starts.</a:t>
            </a:r>
          </a:p>
          <a:p>
            <a:pPr algn="l" rtl="0"/>
            <a:r>
              <a:rPr lang="en-US"/>
              <a:t>Although engagement of head after 37 weeks in a primigravida is reassuring, failure to do so does not necessarily mean the presence of CPD.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Pelvic examination:</a:t>
            </a:r>
          </a:p>
        </p:txBody>
      </p:sp>
      <p:sp>
        <p:nvSpPr>
          <p:cNvPr id="11267" name="Rectangle 3"/>
          <p:cNvSpPr>
            <a:spLocks noGrp="1" noChangeArrowheads="1"/>
          </p:cNvSpPr>
          <p:nvPr>
            <p:ph type="body" idx="1"/>
          </p:nvPr>
        </p:nvSpPr>
        <p:spPr>
          <a:xfrm>
            <a:off x="457200" y="1600200"/>
            <a:ext cx="8229600" cy="5257800"/>
          </a:xfrm>
        </p:spPr>
        <p:txBody>
          <a:bodyPr/>
          <a:lstStyle/>
          <a:p>
            <a:pPr algn="l" rtl="0">
              <a:lnSpc>
                <a:spcPct val="80000"/>
              </a:lnSpc>
            </a:pPr>
            <a:r>
              <a:rPr lang="en-US" sz="2800"/>
              <a:t>Signs suggestive of an inadequate pelvis:</a:t>
            </a:r>
          </a:p>
          <a:p>
            <a:pPr algn="l" rtl="0">
              <a:lnSpc>
                <a:spcPct val="80000"/>
              </a:lnSpc>
            </a:pPr>
            <a:r>
              <a:rPr lang="en-US" sz="2800"/>
              <a:t>Sacral promontory reached easily in contracted pelvis.</a:t>
            </a:r>
          </a:p>
          <a:p>
            <a:pPr algn="l" rtl="0">
              <a:lnSpc>
                <a:spcPct val="80000"/>
              </a:lnSpc>
            </a:pPr>
            <a:r>
              <a:rPr lang="en-US" sz="2800"/>
              <a:t>straightness of sacrum. </a:t>
            </a:r>
          </a:p>
          <a:p>
            <a:pPr algn="l" rtl="0">
              <a:lnSpc>
                <a:spcPct val="80000"/>
              </a:lnSpc>
            </a:pPr>
            <a:r>
              <a:rPr lang="en-US" sz="2800"/>
              <a:t>Convergence of side walls of pelvis. </a:t>
            </a:r>
          </a:p>
          <a:p>
            <a:pPr algn="l" rtl="0">
              <a:lnSpc>
                <a:spcPct val="80000"/>
              </a:lnSpc>
            </a:pPr>
            <a:r>
              <a:rPr lang="en-US" sz="2800"/>
              <a:t>prominent Ischial spines. </a:t>
            </a:r>
          </a:p>
          <a:p>
            <a:pPr algn="l" rtl="0">
              <a:lnSpc>
                <a:spcPct val="80000"/>
              </a:lnSpc>
            </a:pPr>
            <a:r>
              <a:rPr lang="en-US" sz="2800"/>
              <a:t>Biischial diameter is less than 8 cm.</a:t>
            </a:r>
          </a:p>
          <a:p>
            <a:pPr algn="l" rtl="0">
              <a:lnSpc>
                <a:spcPct val="80000"/>
              </a:lnSpc>
            </a:pPr>
            <a:r>
              <a:rPr lang="en-US" sz="2800"/>
              <a:t>Distance between ischial tuberosities less than 8 cm.</a:t>
            </a:r>
          </a:p>
          <a:p>
            <a:pPr algn="l" rtl="0">
              <a:lnSpc>
                <a:spcPct val="80000"/>
              </a:lnSpc>
            </a:pPr>
            <a:r>
              <a:rPr lang="en-US" sz="2800"/>
              <a:t>Distance between ischial tuberosities is less than a closed –hand fist.</a:t>
            </a:r>
          </a:p>
          <a:p>
            <a:pPr algn="l" rtl="0">
              <a:lnSpc>
                <a:spcPct val="80000"/>
              </a:lnSpc>
            </a:pPr>
            <a:r>
              <a:rPr lang="en-US" sz="2800"/>
              <a:t>Subpubic angle does not admit two fingers comfortably.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p>
        </p:txBody>
      </p:sp>
      <p:sp>
        <p:nvSpPr>
          <p:cNvPr id="39939" name="Rectangle 3"/>
          <p:cNvSpPr>
            <a:spLocks noGrp="1" noChangeArrowheads="1"/>
          </p:cNvSpPr>
          <p:nvPr>
            <p:ph type="body" idx="1"/>
          </p:nvPr>
        </p:nvSpPr>
        <p:spPr/>
        <p:txBody>
          <a:bodyPr/>
          <a:lstStyle/>
          <a:p>
            <a:endParaRPr lang="en-US"/>
          </a:p>
        </p:txBody>
      </p:sp>
      <p:pic>
        <p:nvPicPr>
          <p:cNvPr id="39940" name="Picture 4" descr="gambar-p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163"/>
            <a:ext cx="9144000" cy="603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b="1"/>
              <a:t>Diagnosis of disproportion during labour:</a:t>
            </a:r>
          </a:p>
        </p:txBody>
      </p:sp>
      <p:sp>
        <p:nvSpPr>
          <p:cNvPr id="12291" name="Rectangle 3"/>
          <p:cNvSpPr>
            <a:spLocks noGrp="1" noChangeArrowheads="1"/>
          </p:cNvSpPr>
          <p:nvPr>
            <p:ph type="body" idx="1"/>
          </p:nvPr>
        </p:nvSpPr>
        <p:spPr/>
        <p:txBody>
          <a:bodyPr/>
          <a:lstStyle/>
          <a:p>
            <a:pPr algn="l" rtl="0"/>
            <a:r>
              <a:rPr lang="en-US"/>
              <a:t>CPD is </a:t>
            </a:r>
            <a:r>
              <a:rPr lang="en-US" b="1"/>
              <a:t>suspected</a:t>
            </a:r>
            <a:r>
              <a:rPr lang="en-US"/>
              <a:t> in labour if:</a:t>
            </a:r>
          </a:p>
          <a:p>
            <a:pPr algn="l" rtl="0"/>
            <a:r>
              <a:rPr lang="en-US"/>
              <a:t>Progress is slow or arrested despite efficient uterine contractions.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b="1"/>
              <a:t>Signs suggestive of CPD during labour are:</a:t>
            </a:r>
          </a:p>
        </p:txBody>
      </p:sp>
      <p:sp>
        <p:nvSpPr>
          <p:cNvPr id="13315" name="Rectangle 3"/>
          <p:cNvSpPr>
            <a:spLocks noGrp="1" noChangeArrowheads="1"/>
          </p:cNvSpPr>
          <p:nvPr>
            <p:ph type="body" idx="1"/>
          </p:nvPr>
        </p:nvSpPr>
        <p:spPr/>
        <p:txBody>
          <a:bodyPr/>
          <a:lstStyle/>
          <a:p>
            <a:pPr algn="l" rtl="0"/>
            <a:r>
              <a:rPr lang="en-US"/>
              <a:t>Abdominal examination:</a:t>
            </a:r>
          </a:p>
          <a:p>
            <a:pPr algn="l" rtl="0"/>
            <a:r>
              <a:rPr lang="en-US"/>
              <a:t>     Large fetal size.</a:t>
            </a:r>
          </a:p>
          <a:p>
            <a:pPr algn="l" rtl="0"/>
            <a:r>
              <a:rPr lang="en-US"/>
              <a:t>    Fetal head failed to descend.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Pelvic examination:</a:t>
            </a:r>
          </a:p>
        </p:txBody>
      </p:sp>
      <p:sp>
        <p:nvSpPr>
          <p:cNvPr id="14339" name="Rectangle 3"/>
          <p:cNvSpPr>
            <a:spLocks noGrp="1" noChangeArrowheads="1"/>
          </p:cNvSpPr>
          <p:nvPr>
            <p:ph type="body" idx="1"/>
          </p:nvPr>
        </p:nvSpPr>
        <p:spPr>
          <a:xfrm>
            <a:off x="457200" y="1600200"/>
            <a:ext cx="8229600" cy="5257800"/>
          </a:xfrm>
        </p:spPr>
        <p:txBody>
          <a:bodyPr/>
          <a:lstStyle/>
          <a:p>
            <a:pPr algn="l" rtl="0">
              <a:lnSpc>
                <a:spcPct val="90000"/>
              </a:lnSpc>
            </a:pPr>
            <a:r>
              <a:rPr lang="en-US"/>
              <a:t>Cervix shrinking after amniotomy.</a:t>
            </a:r>
          </a:p>
          <a:p>
            <a:pPr algn="l" rtl="0">
              <a:lnSpc>
                <a:spcPct val="90000"/>
              </a:lnSpc>
            </a:pPr>
            <a:r>
              <a:rPr lang="en-US"/>
              <a:t>appearance of fresh meconium</a:t>
            </a:r>
          </a:p>
          <a:p>
            <a:pPr algn="l" rtl="0">
              <a:lnSpc>
                <a:spcPct val="90000"/>
              </a:lnSpc>
            </a:pPr>
            <a:r>
              <a:rPr lang="en-US"/>
              <a:t>   Edema of cervix.</a:t>
            </a:r>
          </a:p>
          <a:p>
            <a:pPr algn="l" rtl="0">
              <a:lnSpc>
                <a:spcPct val="90000"/>
              </a:lnSpc>
            </a:pPr>
            <a:r>
              <a:rPr lang="en-US"/>
              <a:t>   Head not well applied against the cervix.</a:t>
            </a:r>
          </a:p>
          <a:p>
            <a:pPr algn="l" rtl="0">
              <a:lnSpc>
                <a:spcPct val="90000"/>
              </a:lnSpc>
            </a:pPr>
            <a:r>
              <a:rPr lang="en-US"/>
              <a:t>   Caput formation.</a:t>
            </a:r>
          </a:p>
          <a:p>
            <a:pPr algn="l" rtl="0">
              <a:lnSpc>
                <a:spcPct val="90000"/>
              </a:lnSpc>
            </a:pPr>
            <a:r>
              <a:rPr lang="en-US"/>
              <a:t>   Progressive excessive moulding.</a:t>
            </a:r>
          </a:p>
          <a:p>
            <a:pPr algn="l" rtl="0">
              <a:lnSpc>
                <a:spcPct val="90000"/>
              </a:lnSpc>
            </a:pPr>
            <a:r>
              <a:rPr lang="en-US"/>
              <a:t>  Deflexion of head (easily palpable anterior fontanelle)</a:t>
            </a:r>
          </a:p>
          <a:p>
            <a:pPr algn="l" rtl="0">
              <a:lnSpc>
                <a:spcPct val="90000"/>
              </a:lnSpc>
            </a:pPr>
            <a:r>
              <a:rPr lang="en-US"/>
              <a:t>  Asynclitism (sagital suture not in the middle of pelvis)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endParaRPr lang="en-US"/>
          </a:p>
        </p:txBody>
      </p:sp>
      <p:pic>
        <p:nvPicPr>
          <p:cNvPr id="132099" name="Picture 3" descr="st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5563"/>
            <a:ext cx="9144000" cy="6802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100" name="Rectangle 4"/>
          <p:cNvSpPr>
            <a:spLocks noChangeArrowheads="1"/>
          </p:cNvSpPr>
          <p:nvPr/>
        </p:nvSpPr>
        <p:spPr bwMode="auto">
          <a:xfrm>
            <a:off x="1752600" y="3124200"/>
            <a:ext cx="5181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20000"/>
              </a:spcBef>
              <a:buFontTx/>
              <a:buChar char="•"/>
            </a:pPr>
            <a:r>
              <a:rPr lang="en-US" sz="4800" b="1">
                <a:solidFill>
                  <a:srgbClr val="000066"/>
                </a:solidFill>
                <a:latin typeface="Times New Roman" pitchFamily="18" charset="0"/>
                <a:cs typeface="Times New Roman" pitchFamily="18" charset="0"/>
              </a:rPr>
              <a:t>Stages of labour</a:t>
            </a:r>
            <a:r>
              <a:rPr lang="en-US" sz="4800" b="1">
                <a:solidFill>
                  <a:schemeClr val="bg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type="body" idx="1"/>
          </p:nvPr>
        </p:nvSpPr>
        <p:spPr/>
        <p:txBody>
          <a:bodyPr/>
          <a:lstStyle/>
          <a:p>
            <a:pPr algn="l" rtl="0"/>
            <a:r>
              <a:rPr lang="en-US"/>
              <a:t>Others:</a:t>
            </a:r>
          </a:p>
          <a:p>
            <a:pPr algn="l" rtl="0"/>
            <a:r>
              <a:rPr lang="en-US"/>
              <a:t>Maternal pushing before cervical dilatation.</a:t>
            </a:r>
          </a:p>
          <a:p>
            <a:pPr algn="l" rtl="0"/>
            <a:r>
              <a:rPr lang="en-US"/>
              <a:t>Early decelerations.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type="body" idx="1"/>
          </p:nvPr>
        </p:nvSpPr>
        <p:spPr/>
        <p:txBody>
          <a:bodyPr/>
          <a:lstStyle/>
          <a:p>
            <a:pPr algn="l" rtl="0"/>
            <a:r>
              <a:rPr lang="en-US"/>
              <a:t>The best diagnosis of CPD is a trial of labour. The diagnosis of cephalopelvic disproportion is usually retrospective after a well-conducted trial of labour.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Treatment </a:t>
            </a:r>
          </a:p>
        </p:txBody>
      </p:sp>
      <p:sp>
        <p:nvSpPr>
          <p:cNvPr id="17411" name="Rectangle 3"/>
          <p:cNvSpPr>
            <a:spLocks noGrp="1" noChangeArrowheads="1"/>
          </p:cNvSpPr>
          <p:nvPr>
            <p:ph type="body" idx="1"/>
          </p:nvPr>
        </p:nvSpPr>
        <p:spPr/>
        <p:txBody>
          <a:bodyPr/>
          <a:lstStyle/>
          <a:p>
            <a:pPr algn="l" rtl="0"/>
            <a:r>
              <a:rPr lang="en-US"/>
              <a:t>  Failure to progress due to cephalopelvic disproportion in the first stage and in the second stage when the station is high, delivery is accomplished by caesarean section.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b="1"/>
              <a:t>Obstructed Labour</a:t>
            </a:r>
            <a:br>
              <a:rPr lang="en-US" sz="4000" b="1"/>
            </a:br>
            <a:r>
              <a:rPr lang="en-US" sz="4000" b="1"/>
              <a:t>impending uterine rupture</a:t>
            </a:r>
          </a:p>
        </p:txBody>
      </p:sp>
      <p:sp>
        <p:nvSpPr>
          <p:cNvPr id="18435" name="Rectangle 3"/>
          <p:cNvSpPr>
            <a:spLocks noGrp="1" noChangeArrowheads="1"/>
          </p:cNvSpPr>
          <p:nvPr>
            <p:ph type="body" idx="1"/>
          </p:nvPr>
        </p:nvSpPr>
        <p:spPr/>
        <p:txBody>
          <a:bodyPr/>
          <a:lstStyle/>
          <a:p>
            <a:pPr algn="l" rtl="0"/>
            <a:r>
              <a:rPr lang="en-US"/>
              <a:t>labour is said to be obstructed when there is no progress in spite of strong uterine contractions. It shown by failure of cervix to dilate or failure of presenting part to descend through birth canal. It is a most dangerous condition if it is untreated and can be fatal to both mother and fetus.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a:t>Aetiology</a:t>
            </a:r>
          </a:p>
        </p:txBody>
      </p:sp>
      <p:sp>
        <p:nvSpPr>
          <p:cNvPr id="19459" name="Rectangle 3"/>
          <p:cNvSpPr>
            <a:spLocks noGrp="1" noChangeArrowheads="1"/>
          </p:cNvSpPr>
          <p:nvPr>
            <p:ph type="body" idx="1"/>
          </p:nvPr>
        </p:nvSpPr>
        <p:spPr/>
        <p:txBody>
          <a:bodyPr/>
          <a:lstStyle/>
          <a:p>
            <a:pPr algn="l" rtl="0">
              <a:lnSpc>
                <a:spcPct val="80000"/>
              </a:lnSpc>
            </a:pPr>
            <a:r>
              <a:rPr lang="en-US" sz="2800" b="1"/>
              <a:t>A. Maternal conditions:</a:t>
            </a:r>
            <a:endParaRPr lang="en-US" sz="2800"/>
          </a:p>
          <a:p>
            <a:pPr algn="l" rtl="0">
              <a:lnSpc>
                <a:spcPct val="80000"/>
              </a:lnSpc>
            </a:pPr>
            <a:r>
              <a:rPr lang="en-US" sz="2800"/>
              <a:t>1. Contraction or deformity of bony pelvis.</a:t>
            </a:r>
          </a:p>
          <a:p>
            <a:pPr algn="l" rtl="0">
              <a:lnSpc>
                <a:spcPct val="80000"/>
              </a:lnSpc>
            </a:pPr>
            <a:r>
              <a:rPr lang="en-US" sz="2800"/>
              <a:t>2. Pelvic tumours ( uterine fibroids, ovarian tumours, tumour of rectum. </a:t>
            </a:r>
          </a:p>
          <a:p>
            <a:pPr algn="l" rtl="0">
              <a:lnSpc>
                <a:spcPct val="80000"/>
              </a:lnSpc>
            </a:pPr>
            <a:r>
              <a:rPr lang="en-US" sz="2800"/>
              <a:t>                            Bladder or pelvic bones).</a:t>
            </a:r>
          </a:p>
          <a:p>
            <a:pPr algn="l" rtl="0">
              <a:lnSpc>
                <a:spcPct val="80000"/>
              </a:lnSpc>
            </a:pPr>
            <a:r>
              <a:rPr lang="en-US" sz="2800"/>
              <a:t>3. Pelvic kidney.</a:t>
            </a:r>
          </a:p>
          <a:p>
            <a:pPr algn="l" rtl="0">
              <a:lnSpc>
                <a:spcPct val="80000"/>
              </a:lnSpc>
            </a:pPr>
            <a:r>
              <a:rPr lang="en-US" sz="2800"/>
              <a:t>4. Abnormality of uterus or vagina:</a:t>
            </a:r>
          </a:p>
          <a:p>
            <a:pPr algn="l" rtl="0">
              <a:lnSpc>
                <a:spcPct val="80000"/>
              </a:lnSpc>
            </a:pPr>
            <a:r>
              <a:rPr lang="en-US" sz="2800"/>
              <a:t>           Stenosis of cervix or vagina.</a:t>
            </a:r>
          </a:p>
          <a:p>
            <a:pPr algn="l" rtl="0">
              <a:lnSpc>
                <a:spcPct val="80000"/>
              </a:lnSpc>
            </a:pPr>
            <a:r>
              <a:rPr lang="en-US" sz="2800"/>
              <a:t>          Obstruction by one horn of double uterus.</a:t>
            </a:r>
          </a:p>
          <a:p>
            <a:pPr algn="l" rtl="0">
              <a:lnSpc>
                <a:spcPct val="80000"/>
              </a:lnSpc>
            </a:pPr>
            <a:r>
              <a:rPr lang="en-US" sz="2800"/>
              <a:t>           Contraction ring of uterus.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p>
        </p:txBody>
      </p:sp>
      <p:pic>
        <p:nvPicPr>
          <p:cNvPr id="34820"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0"/>
            <a:ext cx="28575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252558-262865-511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9388" y="0"/>
            <a:ext cx="5532437" cy="294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Rectangle 6"/>
          <p:cNvSpPr>
            <a:spLocks noChangeArrowheads="1"/>
          </p:cNvSpPr>
          <p:nvPr/>
        </p:nvSpPr>
        <p:spPr bwMode="auto">
          <a:xfrm>
            <a:off x="3779838" y="1268413"/>
            <a:ext cx="431800" cy="5048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pic>
        <p:nvPicPr>
          <p:cNvPr id="34823" name="Picture 7" descr="861945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136900"/>
            <a:ext cx="6911975" cy="3576638"/>
          </a:xfrm>
          <a:prstGeom prst="rect">
            <a:avLst/>
          </a:prstGeom>
          <a:noFill/>
          <a:extLst>
            <a:ext uri="{909E8E84-426E-40DD-AFC4-6F175D3DCCD1}">
              <a14:hiddenFill xmlns:a14="http://schemas.microsoft.com/office/drawing/2010/main">
                <a:solidFill>
                  <a:srgbClr val="FFFFFF"/>
                </a:solidFill>
              </a14:hiddenFill>
            </a:ext>
          </a:extLst>
        </p:spPr>
      </p:pic>
      <p:sp>
        <p:nvSpPr>
          <p:cNvPr id="34824" name="Rectangle 8"/>
          <p:cNvSpPr>
            <a:spLocks noChangeArrowheads="1"/>
          </p:cNvSpPr>
          <p:nvPr/>
        </p:nvSpPr>
        <p:spPr bwMode="auto">
          <a:xfrm>
            <a:off x="2700338" y="4581525"/>
            <a:ext cx="576262" cy="7921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p>
        </p:txBody>
      </p:sp>
      <p:sp>
        <p:nvSpPr>
          <p:cNvPr id="20483" name="Rectangle 3"/>
          <p:cNvSpPr>
            <a:spLocks noGrp="1" noChangeArrowheads="1"/>
          </p:cNvSpPr>
          <p:nvPr>
            <p:ph type="body" idx="1"/>
          </p:nvPr>
        </p:nvSpPr>
        <p:spPr>
          <a:xfrm>
            <a:off x="457200" y="1600200"/>
            <a:ext cx="8229600" cy="5257800"/>
          </a:xfrm>
        </p:spPr>
        <p:txBody>
          <a:bodyPr/>
          <a:lstStyle/>
          <a:p>
            <a:pPr algn="l" rtl="0">
              <a:lnSpc>
                <a:spcPct val="80000"/>
              </a:lnSpc>
            </a:pPr>
            <a:r>
              <a:rPr lang="en-US" sz="2400" b="1"/>
              <a:t>B. Fetal condition:</a:t>
            </a:r>
            <a:endParaRPr lang="en-US" sz="2400"/>
          </a:p>
          <a:p>
            <a:pPr algn="l" rtl="0">
              <a:lnSpc>
                <a:spcPct val="80000"/>
              </a:lnSpc>
            </a:pPr>
            <a:r>
              <a:rPr lang="en-US" sz="2400"/>
              <a:t>Large fetus.</a:t>
            </a:r>
          </a:p>
          <a:p>
            <a:pPr algn="l" rtl="0">
              <a:lnSpc>
                <a:spcPct val="80000"/>
              </a:lnSpc>
            </a:pPr>
            <a:r>
              <a:rPr lang="en-US" sz="2400"/>
              <a:t>Malposition or malpresentation</a:t>
            </a:r>
          </a:p>
          <a:p>
            <a:pPr algn="l" rtl="0">
              <a:lnSpc>
                <a:spcPct val="80000"/>
              </a:lnSpc>
            </a:pPr>
            <a:r>
              <a:rPr lang="en-US" sz="2400"/>
              <a:t> Persistant occiptoposterior or transverse position.</a:t>
            </a:r>
          </a:p>
          <a:p>
            <a:pPr algn="l" rtl="0">
              <a:lnSpc>
                <a:spcPct val="80000"/>
              </a:lnSpc>
            </a:pPr>
            <a:r>
              <a:rPr lang="en-US" sz="2400"/>
              <a:t>Mentoposterior position.</a:t>
            </a:r>
          </a:p>
          <a:p>
            <a:pPr algn="l" rtl="0">
              <a:lnSpc>
                <a:spcPct val="80000"/>
              </a:lnSpc>
            </a:pPr>
            <a:r>
              <a:rPr lang="en-US" sz="2400"/>
              <a:t>Breech presentation.</a:t>
            </a:r>
          </a:p>
          <a:p>
            <a:pPr algn="l" rtl="0">
              <a:lnSpc>
                <a:spcPct val="80000"/>
              </a:lnSpc>
            </a:pPr>
            <a:r>
              <a:rPr lang="en-US" sz="2400"/>
              <a:t>Shoulder presentation</a:t>
            </a:r>
          </a:p>
          <a:p>
            <a:pPr algn="l" rtl="0">
              <a:lnSpc>
                <a:spcPct val="80000"/>
              </a:lnSpc>
            </a:pPr>
            <a:r>
              <a:rPr lang="en-US" sz="2400"/>
              <a:t>Compompound presentation</a:t>
            </a:r>
          </a:p>
          <a:p>
            <a:pPr algn="l" rtl="0">
              <a:lnSpc>
                <a:spcPct val="80000"/>
              </a:lnSpc>
            </a:pPr>
            <a:r>
              <a:rPr lang="en-US" sz="2400"/>
              <a:t>Locked twins.</a:t>
            </a:r>
          </a:p>
          <a:p>
            <a:pPr algn="l" rtl="0">
              <a:lnSpc>
                <a:spcPct val="80000"/>
              </a:lnSpc>
            </a:pPr>
            <a:r>
              <a:rPr lang="en-US" sz="2400"/>
              <a:t>congenital abnormalities of fetus</a:t>
            </a:r>
          </a:p>
          <a:p>
            <a:pPr algn="l" rtl="0">
              <a:lnSpc>
                <a:spcPct val="80000"/>
              </a:lnSpc>
            </a:pPr>
            <a:r>
              <a:rPr lang="en-US" sz="2400"/>
              <a:t>hydrocephalous.</a:t>
            </a:r>
          </a:p>
          <a:p>
            <a:pPr algn="l" rtl="0">
              <a:lnSpc>
                <a:spcPct val="80000"/>
              </a:lnSpc>
            </a:pPr>
            <a:r>
              <a:rPr lang="en-US" sz="2400"/>
              <a:t>fetal ascitis or abdominal tumours.</a:t>
            </a:r>
          </a:p>
          <a:p>
            <a:pPr algn="l" rtl="0">
              <a:lnSpc>
                <a:spcPct val="80000"/>
              </a:lnSpc>
            </a:pPr>
            <a:r>
              <a:rPr lang="en-US" sz="2400"/>
              <a:t>hydrops fetalis.</a:t>
            </a:r>
          </a:p>
          <a:p>
            <a:pPr algn="l" rtl="0">
              <a:lnSpc>
                <a:spcPct val="80000"/>
              </a:lnSpc>
            </a:pPr>
            <a:r>
              <a:rPr lang="en-US" sz="2400"/>
              <a:t>conjoined twins.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p>
        </p:txBody>
      </p:sp>
      <p:sp>
        <p:nvSpPr>
          <p:cNvPr id="41987" name="Rectangle 3"/>
          <p:cNvSpPr>
            <a:spLocks noGrp="1" noChangeArrowheads="1"/>
          </p:cNvSpPr>
          <p:nvPr>
            <p:ph type="body" idx="1"/>
          </p:nvPr>
        </p:nvSpPr>
        <p:spPr/>
        <p:txBody>
          <a:bodyPr/>
          <a:lstStyle/>
          <a:p>
            <a:endParaRPr lang="en-US"/>
          </a:p>
        </p:txBody>
      </p:sp>
      <p:pic>
        <p:nvPicPr>
          <p:cNvPr id="41988" name="Picture 4" descr="clip_image013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98913" cy="5805488"/>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clip_image002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0"/>
            <a:ext cx="5191125" cy="5300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Diagnosis</a:t>
            </a:r>
          </a:p>
        </p:txBody>
      </p:sp>
      <p:sp>
        <p:nvSpPr>
          <p:cNvPr id="30723" name="Rectangle 3"/>
          <p:cNvSpPr>
            <a:spLocks noGrp="1" noChangeArrowheads="1"/>
          </p:cNvSpPr>
          <p:nvPr>
            <p:ph type="body" idx="1"/>
          </p:nvPr>
        </p:nvSpPr>
        <p:spPr>
          <a:xfrm>
            <a:off x="457200" y="1600200"/>
            <a:ext cx="8229600" cy="5257800"/>
          </a:xfrm>
        </p:spPr>
        <p:txBody>
          <a:bodyPr/>
          <a:lstStyle/>
          <a:p>
            <a:pPr algn="l" rtl="0">
              <a:lnSpc>
                <a:spcPct val="80000"/>
              </a:lnSpc>
            </a:pPr>
            <a:r>
              <a:rPr lang="en-US"/>
              <a:t>the importance of early detection of possible obstruction is obvious as labour if allowed to reach point of absolute obstruction will lead to death of fetus and endangered mother life.</a:t>
            </a:r>
          </a:p>
          <a:p>
            <a:pPr algn="l" rtl="0">
              <a:lnSpc>
                <a:spcPct val="80000"/>
              </a:lnSpc>
            </a:pPr>
            <a:r>
              <a:rPr lang="en-US"/>
              <a:t>In a primigravida complete obstruction leads within 2-3 days to a state of uterine exhusation or secondary hypotonia.</a:t>
            </a:r>
          </a:p>
          <a:p>
            <a:pPr algn="l" rtl="0">
              <a:lnSpc>
                <a:spcPct val="80000"/>
              </a:lnSpc>
            </a:pPr>
            <a:r>
              <a:rPr lang="en-US"/>
              <a:t>In Multigravida, obstruction becomes established much sooner and progressive thinning of lower segment may lead to uterine rupture in a few hours.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a:t>General examination</a:t>
            </a:r>
            <a:r>
              <a:rPr lang="en-US"/>
              <a:t> </a:t>
            </a:r>
          </a:p>
        </p:txBody>
      </p:sp>
      <p:sp>
        <p:nvSpPr>
          <p:cNvPr id="31747" name="Rectangle 3"/>
          <p:cNvSpPr>
            <a:spLocks noGrp="1" noChangeArrowheads="1"/>
          </p:cNvSpPr>
          <p:nvPr>
            <p:ph type="body" idx="1"/>
          </p:nvPr>
        </p:nvSpPr>
        <p:spPr>
          <a:xfrm>
            <a:off x="457200" y="1600200"/>
            <a:ext cx="8229600" cy="5257800"/>
          </a:xfrm>
        </p:spPr>
        <p:txBody>
          <a:bodyPr/>
          <a:lstStyle/>
          <a:p>
            <a:pPr algn="l" rtl="0"/>
            <a:r>
              <a:rPr lang="en-US"/>
              <a:t>Deterioration in patient's general condition:</a:t>
            </a:r>
          </a:p>
          <a:p>
            <a:pPr algn="l" rtl="0"/>
            <a:r>
              <a:rPr lang="en-US"/>
              <a:t>It shows signs of maternal distress and looks tired and anxious, exhausted and loss her ability to cooperate.</a:t>
            </a:r>
            <a:br>
              <a:rPr lang="en-US"/>
            </a:br>
            <a:r>
              <a:rPr lang="en-US"/>
              <a:t>* high temperature (38°C), </a:t>
            </a:r>
            <a:br>
              <a:rPr lang="en-US"/>
            </a:br>
            <a:r>
              <a:rPr lang="en-US"/>
              <a:t>* rapid pulse,</a:t>
            </a:r>
            <a:br>
              <a:rPr lang="en-US"/>
            </a:br>
            <a:r>
              <a:rPr lang="en-US"/>
              <a:t>* signs of dehydration: dry tongue and cracked lips.</a:t>
            </a:r>
            <a:br>
              <a:rPr lang="en-US"/>
            </a:br>
            <a:r>
              <a:rPr lang="en-US"/>
              <a:t/>
            </a:r>
            <a:br>
              <a:rPr lang="en-US"/>
            </a:b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en-US"/>
          </a:p>
        </p:txBody>
      </p:sp>
      <p:sp>
        <p:nvSpPr>
          <p:cNvPr id="134147" name="Rectangle 3"/>
          <p:cNvSpPr>
            <a:spLocks noGrp="1" noChangeArrowheads="1"/>
          </p:cNvSpPr>
          <p:nvPr>
            <p:ph type="body" idx="1"/>
          </p:nvPr>
        </p:nvSpPr>
        <p:spPr/>
        <p:txBody>
          <a:bodyPr/>
          <a:lstStyle/>
          <a:p>
            <a:endParaRPr lang="en-US"/>
          </a:p>
        </p:txBody>
      </p:sp>
      <p:pic>
        <p:nvPicPr>
          <p:cNvPr id="134148" name="Picture 4" descr="lab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213" y="0"/>
            <a:ext cx="6686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a:t>Abdominal examination</a:t>
            </a:r>
            <a:r>
              <a:rPr lang="en-US"/>
              <a:t> </a:t>
            </a:r>
          </a:p>
        </p:txBody>
      </p:sp>
      <p:sp>
        <p:nvSpPr>
          <p:cNvPr id="32771" name="Rectangle 3"/>
          <p:cNvSpPr>
            <a:spLocks noGrp="1" noChangeArrowheads="1"/>
          </p:cNvSpPr>
          <p:nvPr>
            <p:ph type="body" idx="1"/>
          </p:nvPr>
        </p:nvSpPr>
        <p:spPr/>
        <p:txBody>
          <a:bodyPr/>
          <a:lstStyle/>
          <a:p>
            <a:pPr algn="l" rtl="0"/>
            <a:r>
              <a:rPr lang="en-US"/>
              <a:t>* The uterus is hard and tender,</a:t>
            </a:r>
            <a:br>
              <a:rPr lang="en-US"/>
            </a:br>
            <a:r>
              <a:rPr lang="en-US"/>
              <a:t>frequent strong uterine contractions with no relaxation in between (tetanic contractions).</a:t>
            </a:r>
            <a:br>
              <a:rPr lang="en-US"/>
            </a:br>
            <a:r>
              <a:rPr lang="en-US"/>
              <a:t>rising retraction ring is seen and felt as an oblique groove across the abdomen called retraction ring of Bandle which can be seen and felt in abdominal examination.</a:t>
            </a:r>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p>
        </p:txBody>
      </p:sp>
      <p:sp>
        <p:nvSpPr>
          <p:cNvPr id="45059" name="Rectangle 3"/>
          <p:cNvSpPr>
            <a:spLocks noGrp="1" noChangeArrowheads="1"/>
          </p:cNvSpPr>
          <p:nvPr>
            <p:ph type="body" idx="1"/>
          </p:nvPr>
        </p:nvSpPr>
        <p:spPr/>
        <p:txBody>
          <a:bodyPr/>
          <a:lstStyle/>
          <a:p>
            <a:endParaRPr lang="en-US"/>
          </a:p>
        </p:txBody>
      </p:sp>
      <p:pic>
        <p:nvPicPr>
          <p:cNvPr id="45060" name="Picture 4" descr="img-0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747713"/>
            <a:ext cx="5429250" cy="7800976"/>
          </a:xfrm>
          <a:prstGeom prst="rect">
            <a:avLst/>
          </a:prstGeom>
          <a:noFill/>
          <a:extLst>
            <a:ext uri="{909E8E84-426E-40DD-AFC4-6F175D3DCCD1}">
              <a14:hiddenFill xmlns:a14="http://schemas.microsoft.com/office/drawing/2010/main">
                <a:solidFill>
                  <a:srgbClr val="FFFFFF"/>
                </a:solidFill>
              </a14:hiddenFill>
            </a:ext>
          </a:extLst>
        </p:spPr>
      </p:pic>
      <p:sp>
        <p:nvSpPr>
          <p:cNvPr id="45061" name="Rectangle 5"/>
          <p:cNvSpPr>
            <a:spLocks noChangeArrowheads="1"/>
          </p:cNvSpPr>
          <p:nvPr/>
        </p:nvSpPr>
        <p:spPr bwMode="auto">
          <a:xfrm>
            <a:off x="1979613" y="5373688"/>
            <a:ext cx="3024187" cy="172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type="body" idx="1"/>
          </p:nvPr>
        </p:nvSpPr>
        <p:spPr/>
        <p:txBody>
          <a:bodyPr/>
          <a:lstStyle/>
          <a:p>
            <a:pPr algn="l" rtl="0"/>
            <a:r>
              <a:rPr lang="en-US"/>
              <a:t>In advanced obstructed labour the uterus is found to be molded to shape of fetus</a:t>
            </a:r>
          </a:p>
          <a:p>
            <a:endParaRPr lang="en-US"/>
          </a:p>
        </p:txBody>
      </p:sp>
      <p:pic>
        <p:nvPicPr>
          <p:cNvPr id="46084" name="Picture 4" descr="CPD%2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068638"/>
            <a:ext cx="3144838" cy="3789362"/>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clip_image013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7200"/>
            <a:ext cx="2659063" cy="386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pic>
        <p:nvPicPr>
          <p:cNvPr id="38916"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854200"/>
            <a:ext cx="5003800" cy="5003800"/>
          </a:xfrm>
          <a:prstGeom prst="rect">
            <a:avLst/>
          </a:prstGeom>
          <a:noFill/>
          <a:extLst>
            <a:ext uri="{909E8E84-426E-40DD-AFC4-6F175D3DCCD1}">
              <a14:hiddenFill xmlns:a14="http://schemas.microsoft.com/office/drawing/2010/main">
                <a:solidFill>
                  <a:srgbClr val="FFFFFF"/>
                </a:solidFill>
              </a14:hiddenFill>
            </a:ext>
          </a:extLst>
        </p:spPr>
      </p:pic>
      <p:pic>
        <p:nvPicPr>
          <p:cNvPr id="38919" name="Picture 7" descr="ListerObstructedLabou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417512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sp>
        <p:nvSpPr>
          <p:cNvPr id="33795" name="Rectangle 3"/>
          <p:cNvSpPr>
            <a:spLocks noGrp="1" noChangeArrowheads="1"/>
          </p:cNvSpPr>
          <p:nvPr>
            <p:ph type="body" idx="1"/>
          </p:nvPr>
        </p:nvSpPr>
        <p:spPr/>
        <p:txBody>
          <a:bodyPr/>
          <a:lstStyle/>
          <a:p>
            <a:pPr algn="l" rtl="0">
              <a:buSzTx/>
              <a:buFont typeface="Symbol" pitchFamily="18" charset="2"/>
              <a:buChar char=""/>
            </a:pPr>
            <a:r>
              <a:rPr lang="en-US"/>
              <a:t>presenting part is often above or at level of pelvic brim.</a:t>
            </a:r>
            <a:br>
              <a:rPr lang="en-US"/>
            </a:br>
            <a:r>
              <a:rPr lang="en-US"/>
              <a:t>fetal parts cannot be felt easily.</a:t>
            </a:r>
            <a:br>
              <a:rPr lang="en-US"/>
            </a:br>
            <a:r>
              <a:rPr lang="en-US"/>
              <a:t>severe fetal distress due to interference with the utero-placental blood flow or absent fetal heart.</a:t>
            </a:r>
          </a:p>
          <a:p>
            <a:pPr algn="l" rtl="0"/>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lstStyle/>
          <a:p>
            <a:pPr algn="l" rtl="0">
              <a:lnSpc>
                <a:spcPct val="90000"/>
              </a:lnSpc>
              <a:buSzTx/>
              <a:buFont typeface="Symbol" pitchFamily="18" charset="2"/>
              <a:buChar char=""/>
            </a:pPr>
            <a:r>
              <a:rPr lang="en-US" sz="2800" b="1"/>
              <a:t>Vaginal examination</a:t>
            </a:r>
            <a:br>
              <a:rPr lang="en-US" sz="2800" b="1"/>
            </a:br>
            <a:r>
              <a:rPr lang="en-US" sz="2800"/>
              <a:t>* Vulva: is oedematous. </a:t>
            </a:r>
            <a:br>
              <a:rPr lang="en-US" sz="2800"/>
            </a:br>
            <a:r>
              <a:rPr lang="en-US" sz="2800"/>
              <a:t>* Vagina: is dry and hot.</a:t>
            </a:r>
            <a:br>
              <a:rPr lang="en-US" sz="2800"/>
            </a:br>
            <a:r>
              <a:rPr lang="en-US" sz="2800"/>
              <a:t>* Cervix: is fully or partially dilated, oedematous.</a:t>
            </a:r>
            <a:br>
              <a:rPr lang="en-US" sz="2800"/>
            </a:br>
            <a:r>
              <a:rPr lang="en-US" sz="2800"/>
              <a:t>* The membranes: are ruptured.</a:t>
            </a:r>
            <a:br>
              <a:rPr lang="en-US" sz="2800"/>
            </a:br>
            <a:r>
              <a:rPr lang="en-US" sz="2800"/>
              <a:t>*The presenting part: is high and not engaged or impacted in the pelvis. If it is the head it shows excessive moulding and large caput.</a:t>
            </a:r>
            <a:br>
              <a:rPr lang="en-US" sz="2800"/>
            </a:br>
            <a:r>
              <a:rPr lang="en-US" sz="2800"/>
              <a:t>* The cause of obstruction can be detected.</a:t>
            </a:r>
            <a:br>
              <a:rPr lang="en-US" sz="2800"/>
            </a:br>
            <a:r>
              <a:rPr lang="en-US" sz="2800"/>
              <a:t/>
            </a:r>
            <a:br>
              <a:rPr lang="en-US" sz="2800"/>
            </a:br>
            <a:endParaRPr lang="en-US" sz="2800"/>
          </a:p>
          <a:p>
            <a:pPr>
              <a:lnSpc>
                <a:spcPct val="90000"/>
              </a:lnSpc>
            </a:pPr>
            <a:endParaRPr 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t>Complications</a:t>
            </a:r>
          </a:p>
        </p:txBody>
      </p:sp>
      <p:sp>
        <p:nvSpPr>
          <p:cNvPr id="22531" name="Rectangle 3"/>
          <p:cNvSpPr>
            <a:spLocks noGrp="1" noChangeArrowheads="1"/>
          </p:cNvSpPr>
          <p:nvPr>
            <p:ph type="body" idx="1"/>
          </p:nvPr>
        </p:nvSpPr>
        <p:spPr>
          <a:xfrm>
            <a:off x="457200" y="1600200"/>
            <a:ext cx="8686800" cy="5716588"/>
          </a:xfrm>
        </p:spPr>
        <p:txBody>
          <a:bodyPr/>
          <a:lstStyle/>
          <a:p>
            <a:pPr algn="l" rtl="0"/>
            <a:r>
              <a:rPr lang="en-US" sz="2800"/>
              <a:t>a.Maternal complications:</a:t>
            </a:r>
            <a:br>
              <a:rPr lang="en-US" sz="2800"/>
            </a:br>
            <a:r>
              <a:rPr lang="en-US" sz="2800"/>
              <a:t>1. Maternal distress and ketoacidosis.</a:t>
            </a:r>
            <a:br>
              <a:rPr lang="en-US" sz="2800"/>
            </a:br>
            <a:r>
              <a:rPr lang="en-US" sz="2800"/>
              <a:t>2.  Rupture uterus.</a:t>
            </a:r>
            <a:br>
              <a:rPr lang="en-US" sz="2800"/>
            </a:br>
            <a:r>
              <a:rPr lang="en-US" sz="2800"/>
              <a:t>3. Necrotic vesico-vaginal fistula. The fetal presenting part becomes impacted in maternal pelvis and causing ischemia of maternal soft tissues that lie between presenting part and walls of maternal pelvis which if neglegted can lead to tissue necrisis and formation of vesicivaginal or rectovaginal fistule.</a:t>
            </a:r>
            <a:br>
              <a:rPr lang="en-US" sz="2800"/>
            </a:br>
            <a:r>
              <a:rPr lang="en-US" sz="2800"/>
              <a:t/>
            </a:r>
            <a:br>
              <a:rPr lang="en-US" sz="2800"/>
            </a:br>
            <a:endParaRPr 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US"/>
          </a:p>
        </p:txBody>
      </p:sp>
      <p:sp>
        <p:nvSpPr>
          <p:cNvPr id="98307" name="Rectangle 3"/>
          <p:cNvSpPr>
            <a:spLocks noGrp="1" noChangeArrowheads="1"/>
          </p:cNvSpPr>
          <p:nvPr>
            <p:ph type="body" idx="1"/>
          </p:nvPr>
        </p:nvSpPr>
        <p:spPr/>
        <p:txBody>
          <a:bodyPr/>
          <a:lstStyle/>
          <a:p>
            <a:endParaRPr lang="en-US"/>
          </a:p>
        </p:txBody>
      </p:sp>
      <p:pic>
        <p:nvPicPr>
          <p:cNvPr id="98308" name="Picture 4" descr="ve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863" y="0"/>
            <a:ext cx="5502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98309" name="Rectangle 5"/>
          <p:cNvSpPr>
            <a:spLocks noChangeArrowheads="1"/>
          </p:cNvSpPr>
          <p:nvPr/>
        </p:nvSpPr>
        <p:spPr bwMode="auto">
          <a:xfrm>
            <a:off x="1979613" y="0"/>
            <a:ext cx="5256212" cy="19161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pic>
        <p:nvPicPr>
          <p:cNvPr id="35844" name="Picture 4" descr="cpd"/>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1750"/>
            <a:ext cx="7596188" cy="688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p>
        </p:txBody>
      </p:sp>
      <p:sp>
        <p:nvSpPr>
          <p:cNvPr id="36867" name="Rectangle 3"/>
          <p:cNvSpPr>
            <a:spLocks noGrp="1" noChangeArrowheads="1"/>
          </p:cNvSpPr>
          <p:nvPr>
            <p:ph type="body" idx="1"/>
          </p:nvPr>
        </p:nvSpPr>
        <p:spPr/>
        <p:txBody>
          <a:bodyPr/>
          <a:lstStyle/>
          <a:p>
            <a:pPr algn="l" rtl="0"/>
            <a:r>
              <a:rPr lang="en-US"/>
              <a:t>4. Infections as chorioamnionitis and puerperal sepsis.</a:t>
            </a:r>
            <a:br>
              <a:rPr lang="en-US"/>
            </a:br>
            <a:r>
              <a:rPr lang="en-US"/>
              <a:t>5. Postpartum haemorrhage due to injuries or uterine atony.</a:t>
            </a:r>
            <a:br>
              <a:rPr lang="en-US"/>
            </a:b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endParaRPr lang="en-US"/>
          </a:p>
        </p:txBody>
      </p:sp>
      <p:pic>
        <p:nvPicPr>
          <p:cNvPr id="1361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138238"/>
            <a:ext cx="9525000" cy="5719762"/>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Complication </a:t>
            </a:r>
          </a:p>
        </p:txBody>
      </p:sp>
      <p:sp>
        <p:nvSpPr>
          <p:cNvPr id="23555" name="Rectangle 3"/>
          <p:cNvSpPr>
            <a:spLocks noGrp="1" noChangeArrowheads="1"/>
          </p:cNvSpPr>
          <p:nvPr>
            <p:ph type="body" idx="1"/>
          </p:nvPr>
        </p:nvSpPr>
        <p:spPr/>
        <p:txBody>
          <a:bodyPr/>
          <a:lstStyle/>
          <a:p>
            <a:pPr algn="l" rtl="0"/>
            <a:r>
              <a:rPr lang="en-US"/>
              <a:t>b. Fetal complications:</a:t>
            </a:r>
            <a:br>
              <a:rPr lang="en-US"/>
            </a:br>
            <a:r>
              <a:rPr lang="en-US"/>
              <a:t>1. Asphyxia. </a:t>
            </a:r>
            <a:br>
              <a:rPr lang="en-US"/>
            </a:br>
            <a:r>
              <a:rPr lang="en-US"/>
              <a:t>2. Intracranial haemorrhage from excessive moulding.</a:t>
            </a:r>
            <a:br>
              <a:rPr lang="en-US"/>
            </a:br>
            <a:r>
              <a:rPr lang="en-US"/>
              <a:t>3.Birth injuries.</a:t>
            </a:r>
            <a:br>
              <a:rPr lang="en-US"/>
            </a:br>
            <a:r>
              <a:rPr lang="en-US"/>
              <a:t>4. Infections</a:t>
            </a:r>
            <a:br>
              <a:rPr lang="en-US"/>
            </a:br>
            <a:r>
              <a:rPr lang="en-US"/>
              <a:t/>
            </a:r>
            <a:br>
              <a:rPr lang="en-US"/>
            </a:b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a:t>Management</a:t>
            </a:r>
          </a:p>
        </p:txBody>
      </p:sp>
      <p:sp>
        <p:nvSpPr>
          <p:cNvPr id="25603" name="Rectangle 3"/>
          <p:cNvSpPr>
            <a:spLocks noGrp="1" noChangeArrowheads="1"/>
          </p:cNvSpPr>
          <p:nvPr>
            <p:ph type="body" idx="1"/>
          </p:nvPr>
        </p:nvSpPr>
        <p:spPr/>
        <p:txBody>
          <a:bodyPr/>
          <a:lstStyle/>
          <a:p>
            <a:pPr algn="l" rtl="0"/>
            <a:r>
              <a:rPr lang="en-US" b="1"/>
              <a:t>Curative measures:</a:t>
            </a:r>
            <a:r>
              <a:rPr lang="en-US"/>
              <a:t/>
            </a:r>
            <a:br>
              <a:rPr lang="en-US"/>
            </a:br>
            <a:r>
              <a:rPr lang="en-US"/>
              <a:t>Caesarean section is the safest method even if the baby is dead as labour must be immediately terminated and any manipulations may lead to rupture uterus.</a:t>
            </a:r>
          </a:p>
          <a:p>
            <a:pPr algn="l" rtl="0"/>
            <a:r>
              <a:rPr lang="en-US"/>
              <a:t>There is risk of puerperal sepsis so appropriate antibiotics should be given.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b="1"/>
              <a:t>Management</a:t>
            </a:r>
          </a:p>
        </p:txBody>
      </p:sp>
      <p:sp>
        <p:nvSpPr>
          <p:cNvPr id="140291" name="Rectangle 3"/>
          <p:cNvSpPr>
            <a:spLocks noGrp="1" noChangeArrowheads="1"/>
          </p:cNvSpPr>
          <p:nvPr>
            <p:ph type="body" idx="1"/>
          </p:nvPr>
        </p:nvSpPr>
        <p:spPr/>
        <p:txBody>
          <a:bodyPr/>
          <a:lstStyle/>
          <a:p>
            <a:pPr algn="l" rtl="0">
              <a:lnSpc>
                <a:spcPct val="90000"/>
              </a:lnSpc>
            </a:pPr>
            <a:r>
              <a:rPr lang="en-US" b="1"/>
              <a:t>Preventive measures:</a:t>
            </a:r>
            <a:r>
              <a:rPr lang="en-US"/>
              <a:t/>
            </a:r>
            <a:br>
              <a:rPr lang="en-US"/>
            </a:br>
            <a:r>
              <a:rPr lang="en-US"/>
              <a:t>good antenatal care and plane of action can be made before labour.</a:t>
            </a:r>
          </a:p>
          <a:p>
            <a:pPr algn="l" rtl="0">
              <a:lnSpc>
                <a:spcPct val="90000"/>
              </a:lnSpc>
            </a:pPr>
            <a:r>
              <a:rPr lang="en-US"/>
              <a:t>Careful observation, proper assessment,using partograph,  early detection and management of the causes of obstruction.</a:t>
            </a:r>
            <a:br>
              <a:rPr lang="en-US"/>
            </a:br>
            <a:r>
              <a:rPr lang="en-US"/>
              <a:t/>
            </a:r>
            <a:br>
              <a:rPr lang="en-US"/>
            </a:b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b="1"/>
              <a:t>Shoulder dystocia</a:t>
            </a:r>
          </a:p>
        </p:txBody>
      </p:sp>
      <p:sp>
        <p:nvSpPr>
          <p:cNvPr id="141315" name="Rectangle 3"/>
          <p:cNvSpPr>
            <a:spLocks noGrp="1" noChangeArrowheads="1"/>
          </p:cNvSpPr>
          <p:nvPr>
            <p:ph type="body" idx="1"/>
          </p:nvPr>
        </p:nvSpPr>
        <p:spPr/>
        <p:txBody>
          <a:bodyPr/>
          <a:lstStyle/>
          <a:p>
            <a:pPr algn="l" rtl="0"/>
            <a:r>
              <a:rPr lang="en-US"/>
              <a:t>Difficulty with delivery of fetal shoulder. Occurs in 0.2-1.2 % .</a:t>
            </a:r>
          </a:p>
        </p:txBody>
      </p:sp>
      <p:pic>
        <p:nvPicPr>
          <p:cNvPr id="141316" name="Picture 4" descr="image128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2757488"/>
            <a:ext cx="5508625" cy="394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endParaRPr lang="en-US"/>
          </a:p>
        </p:txBody>
      </p:sp>
      <p:sp>
        <p:nvSpPr>
          <p:cNvPr id="142339" name="Rectangle 3"/>
          <p:cNvSpPr>
            <a:spLocks noGrp="1" noChangeArrowheads="1"/>
          </p:cNvSpPr>
          <p:nvPr>
            <p:ph type="body" idx="1"/>
          </p:nvPr>
        </p:nvSpPr>
        <p:spPr/>
        <p:txBody>
          <a:bodyPr/>
          <a:lstStyle/>
          <a:p>
            <a:pPr algn="l" rtl="0"/>
            <a:r>
              <a:rPr lang="en-US" sz="2800"/>
              <a:t>The fetal head and shoulder rotate to make use widest diameters of pelvis. After delivery of head, resititution occurs and the shoulders rotate into anterior-posterior (AP) diameter. This make use of widest AP diameter of pelvic outlet. However if shoulders have not entered pelvic inlet, the anterior shoulder may become caught above maternal symphysis pubis. Occasionally both shoulders may remain above pelvic brim.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endParaRPr lang="en-US"/>
          </a:p>
        </p:txBody>
      </p:sp>
      <p:sp>
        <p:nvSpPr>
          <p:cNvPr id="147459" name="Rectangle 3"/>
          <p:cNvSpPr>
            <a:spLocks noGrp="1" noChangeArrowheads="1"/>
          </p:cNvSpPr>
          <p:nvPr>
            <p:ph type="body" idx="1"/>
          </p:nvPr>
        </p:nvSpPr>
        <p:spPr/>
        <p:txBody>
          <a:bodyPr/>
          <a:lstStyle/>
          <a:p>
            <a:endParaRPr lang="en-US"/>
          </a:p>
        </p:txBody>
      </p:sp>
      <p:pic>
        <p:nvPicPr>
          <p:cNvPr id="147460" name="Picture 4" descr="Childbi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
            <a:ext cx="9144000" cy="6950075"/>
          </a:xfrm>
          <a:prstGeom prst="rect">
            <a:avLst/>
          </a:prstGeom>
          <a:noFill/>
          <a:extLst>
            <a:ext uri="{909E8E84-426E-40DD-AFC4-6F175D3DCCD1}">
              <a14:hiddenFill xmlns:a14="http://schemas.microsoft.com/office/drawing/2010/main">
                <a:solidFill>
                  <a:srgbClr val="FFFFFF"/>
                </a:solidFill>
              </a14:hiddenFill>
            </a:ext>
          </a:extLst>
        </p:spPr>
      </p:pic>
      <p:sp>
        <p:nvSpPr>
          <p:cNvPr id="147461" name="Rectangle 5"/>
          <p:cNvSpPr>
            <a:spLocks noChangeArrowheads="1"/>
          </p:cNvSpPr>
          <p:nvPr/>
        </p:nvSpPr>
        <p:spPr bwMode="auto">
          <a:xfrm>
            <a:off x="7235825" y="6381750"/>
            <a:ext cx="1908175" cy="4762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Risk factors:</a:t>
            </a:r>
          </a:p>
        </p:txBody>
      </p:sp>
      <p:sp>
        <p:nvSpPr>
          <p:cNvPr id="144387" name="Rectangle 3"/>
          <p:cNvSpPr>
            <a:spLocks noGrp="1" noChangeArrowheads="1"/>
          </p:cNvSpPr>
          <p:nvPr>
            <p:ph type="body" idx="1"/>
          </p:nvPr>
        </p:nvSpPr>
        <p:spPr/>
        <p:txBody>
          <a:bodyPr/>
          <a:lstStyle/>
          <a:p>
            <a:pPr marL="609600" indent="-609600" algn="l" rtl="0">
              <a:lnSpc>
                <a:spcPct val="90000"/>
              </a:lnSpc>
            </a:pPr>
            <a:r>
              <a:rPr lang="en-US" sz="2800"/>
              <a:t>Large baby.</a:t>
            </a:r>
          </a:p>
          <a:p>
            <a:pPr marL="609600" indent="-609600" algn="l" rtl="0">
              <a:lnSpc>
                <a:spcPct val="90000"/>
              </a:lnSpc>
            </a:pPr>
            <a:r>
              <a:rPr lang="en-US" sz="2800"/>
              <a:t>Small mother.</a:t>
            </a:r>
          </a:p>
          <a:p>
            <a:pPr marL="609600" indent="-609600" algn="l" rtl="0">
              <a:lnSpc>
                <a:spcPct val="90000"/>
              </a:lnSpc>
            </a:pPr>
            <a:r>
              <a:rPr lang="en-US" sz="2800"/>
              <a:t>Maternal obesity.</a:t>
            </a:r>
          </a:p>
          <a:p>
            <a:pPr marL="609600" indent="-609600" algn="l" rtl="0">
              <a:lnSpc>
                <a:spcPct val="90000"/>
              </a:lnSpc>
            </a:pPr>
            <a:r>
              <a:rPr lang="en-US" sz="2800"/>
              <a:t>Diabetes mellitus.</a:t>
            </a:r>
          </a:p>
          <a:p>
            <a:pPr marL="609600" indent="-609600" algn="l" rtl="0">
              <a:lnSpc>
                <a:spcPct val="90000"/>
              </a:lnSpc>
            </a:pPr>
            <a:r>
              <a:rPr lang="en-US" sz="2800"/>
              <a:t>Post-maturity.</a:t>
            </a:r>
          </a:p>
          <a:p>
            <a:pPr marL="609600" indent="-609600" algn="l" rtl="0">
              <a:lnSpc>
                <a:spcPct val="90000"/>
              </a:lnSpc>
            </a:pPr>
            <a:r>
              <a:rPr lang="en-US" sz="2800"/>
              <a:t>Previous shoulder dystocia.</a:t>
            </a:r>
          </a:p>
          <a:p>
            <a:pPr marL="609600" indent="-609600" algn="l" rtl="0">
              <a:lnSpc>
                <a:spcPct val="90000"/>
              </a:lnSpc>
            </a:pPr>
            <a:r>
              <a:rPr lang="en-US" sz="2800"/>
              <a:t>Prolongation of first stage of labour.</a:t>
            </a:r>
          </a:p>
          <a:p>
            <a:pPr marL="609600" indent="-609600" algn="l" rtl="0">
              <a:lnSpc>
                <a:spcPct val="90000"/>
              </a:lnSpc>
            </a:pPr>
            <a:r>
              <a:rPr lang="en-US" sz="2800"/>
              <a:t>Prolonged second stage of labour.</a:t>
            </a:r>
          </a:p>
          <a:p>
            <a:pPr marL="609600" indent="-609600" algn="l" rtl="0">
              <a:lnSpc>
                <a:spcPct val="90000"/>
              </a:lnSpc>
            </a:pPr>
            <a:r>
              <a:rPr lang="en-US" sz="2800"/>
              <a:t>Assisted vaginal delivery.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Prediction and prevention:</a:t>
            </a:r>
          </a:p>
        </p:txBody>
      </p:sp>
      <p:sp>
        <p:nvSpPr>
          <p:cNvPr id="145411" name="Rectangle 3"/>
          <p:cNvSpPr>
            <a:spLocks noGrp="1" noChangeArrowheads="1"/>
          </p:cNvSpPr>
          <p:nvPr>
            <p:ph type="body" idx="1"/>
          </p:nvPr>
        </p:nvSpPr>
        <p:spPr/>
        <p:txBody>
          <a:bodyPr/>
          <a:lstStyle/>
          <a:p>
            <a:pPr algn="l" rtl="0">
              <a:lnSpc>
                <a:spcPct val="90000"/>
              </a:lnSpc>
            </a:pPr>
            <a:r>
              <a:rPr lang="en-US" sz="2800"/>
              <a:t>Shoulder dystocia can only be completely avoided by caesarean section.</a:t>
            </a:r>
          </a:p>
          <a:p>
            <a:pPr algn="l" rtl="0">
              <a:lnSpc>
                <a:spcPct val="90000"/>
              </a:lnSpc>
            </a:pPr>
            <a:r>
              <a:rPr lang="en-US" sz="2800"/>
              <a:t>In the majority of cases, recognition of risk factors should lead to an experienced obstetricans being present at delivery to manage the problem.</a:t>
            </a:r>
          </a:p>
          <a:p>
            <a:pPr algn="l" rtl="0">
              <a:lnSpc>
                <a:spcPct val="90000"/>
              </a:lnSpc>
            </a:pPr>
            <a:r>
              <a:rPr lang="en-US" sz="2800"/>
              <a:t>As serious traction causing stretching of brachial plexus and nerve damage. Erb's palsy is a likely consequence. Up to 25% associated with fetal morbidity and mortality.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Management:</a:t>
            </a:r>
          </a:p>
        </p:txBody>
      </p:sp>
      <p:sp>
        <p:nvSpPr>
          <p:cNvPr id="157699" name="Rectangle 3"/>
          <p:cNvSpPr>
            <a:spLocks noGrp="1" noChangeArrowheads="1"/>
          </p:cNvSpPr>
          <p:nvPr>
            <p:ph type="body" idx="1"/>
          </p:nvPr>
        </p:nvSpPr>
        <p:spPr/>
        <p:txBody>
          <a:bodyPr/>
          <a:lstStyle/>
          <a:p>
            <a:pPr algn="l" rtl="0">
              <a:lnSpc>
                <a:spcPct val="90000"/>
              </a:lnSpc>
            </a:pPr>
            <a:r>
              <a:rPr lang="en-US"/>
              <a:t>All in labour ward should have training to treat this.</a:t>
            </a:r>
          </a:p>
          <a:p>
            <a:pPr algn="l" rtl="0">
              <a:lnSpc>
                <a:spcPct val="90000"/>
              </a:lnSpc>
            </a:pPr>
            <a:r>
              <a:rPr lang="en-US"/>
              <a:t>Reduce interval between time of delivery of head to delivery of body. after 5 minutes, there is risk of cerebral damage.</a:t>
            </a:r>
          </a:p>
          <a:p>
            <a:pPr algn="l" rtl="0">
              <a:lnSpc>
                <a:spcPct val="90000"/>
              </a:lnSpc>
            </a:pPr>
            <a:r>
              <a:rPr lang="en-US"/>
              <a:t>Shoulder dystocia is managed by a sequence of maneuvers designed to facilitate delivery without fetal damage.</a:t>
            </a:r>
          </a:p>
          <a:p>
            <a:pPr algn="l" rtl="0">
              <a:lnSpc>
                <a:spcPct val="90000"/>
              </a:lnSpc>
            </a:pPr>
            <a:r>
              <a:rPr lang="en-US"/>
              <a:t>Large episiotomy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en-US"/>
          </a:p>
        </p:txBody>
      </p:sp>
      <p:sp>
        <p:nvSpPr>
          <p:cNvPr id="158723" name="Rectangle 3"/>
          <p:cNvSpPr>
            <a:spLocks noGrp="1" noChangeArrowheads="1"/>
          </p:cNvSpPr>
          <p:nvPr>
            <p:ph type="body" idx="1"/>
          </p:nvPr>
        </p:nvSpPr>
        <p:spPr/>
        <p:txBody>
          <a:bodyPr/>
          <a:lstStyle/>
          <a:p>
            <a:pPr algn="l" rtl="0"/>
            <a:r>
              <a:rPr lang="en-US"/>
              <a:t>Clear infant's mouth and nose.</a:t>
            </a:r>
          </a:p>
          <a:p>
            <a:pPr algn="l" rtl="0"/>
            <a:r>
              <a:rPr lang="en-US"/>
              <a:t>Initial gentle attempt at traction, assisted by maternal expulsive efforts is recommended.</a:t>
            </a:r>
          </a:p>
          <a:p>
            <a:pPr algn="l" rtl="0"/>
            <a:r>
              <a:rPr lang="en-US"/>
              <a:t>Flex and abduct patient's hips on her abdomen (McRobert's position).</a:t>
            </a:r>
          </a:p>
          <a:p>
            <a:pPr algn="l" rtl="0"/>
            <a:r>
              <a:rPr lang="en-US"/>
              <a:t>Apply suprapubic pressure pushing on fetal shoulder towards fetal chest.</a:t>
            </a:r>
          </a:p>
        </p:txBody>
      </p:sp>
      <p:pic>
        <p:nvPicPr>
          <p:cNvPr id="158724" name="Picture 4" descr="19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445125"/>
            <a:ext cx="19081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endParaRPr lang="en-US"/>
          </a:p>
        </p:txBody>
      </p:sp>
      <p:pic>
        <p:nvPicPr>
          <p:cNvPr id="131075" name="Picture 3" descr="childbirthste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4800"/>
            <a:ext cx="9144000" cy="7235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endParaRPr lang="en-US"/>
          </a:p>
        </p:txBody>
      </p:sp>
      <p:sp>
        <p:nvSpPr>
          <p:cNvPr id="159747" name="Rectangle 3"/>
          <p:cNvSpPr>
            <a:spLocks noGrp="1" noChangeArrowheads="1"/>
          </p:cNvSpPr>
          <p:nvPr>
            <p:ph type="body" idx="1"/>
          </p:nvPr>
        </p:nvSpPr>
        <p:spPr/>
        <p:txBody>
          <a:bodyPr/>
          <a:lstStyle/>
          <a:p>
            <a:pPr algn="l" rtl="0"/>
            <a:r>
              <a:rPr lang="en-US"/>
              <a:t>If above failed, attempt to rotate the shoulders by putting hand into vagina and pushing on front aspect of posterior shoulder.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endParaRPr lang="en-US"/>
          </a:p>
        </p:txBody>
      </p:sp>
      <p:sp>
        <p:nvSpPr>
          <p:cNvPr id="162819" name="Rectangle 3"/>
          <p:cNvSpPr>
            <a:spLocks noGrp="1" noChangeArrowheads="1"/>
          </p:cNvSpPr>
          <p:nvPr>
            <p:ph type="body" idx="1"/>
          </p:nvPr>
        </p:nvSpPr>
        <p:spPr/>
        <p:txBody>
          <a:bodyPr/>
          <a:lstStyle/>
          <a:p>
            <a:endParaRPr lang="en-US"/>
          </a:p>
        </p:txBody>
      </p:sp>
      <p:pic>
        <p:nvPicPr>
          <p:cNvPr id="162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3396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endParaRPr lang="en-US"/>
          </a:p>
        </p:txBody>
      </p:sp>
      <p:sp>
        <p:nvSpPr>
          <p:cNvPr id="163843" name="Rectangle 3"/>
          <p:cNvSpPr>
            <a:spLocks noGrp="1" noChangeArrowheads="1"/>
          </p:cNvSpPr>
          <p:nvPr>
            <p:ph type="body" idx="1"/>
          </p:nvPr>
        </p:nvSpPr>
        <p:spPr/>
        <p:txBody>
          <a:bodyPr/>
          <a:lstStyle/>
          <a:p>
            <a:endParaRPr lang="en-US"/>
          </a:p>
        </p:txBody>
      </p:sp>
      <p:pic>
        <p:nvPicPr>
          <p:cNvPr id="163844" name="Picture 4" descr="fig32obl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1750"/>
            <a:ext cx="8208963" cy="6677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sp>
        <p:nvSpPr>
          <p:cNvPr id="161795" name="Rectangle 3"/>
          <p:cNvSpPr>
            <a:spLocks noGrp="1" noChangeArrowheads="1"/>
          </p:cNvSpPr>
          <p:nvPr>
            <p:ph type="body" idx="1"/>
          </p:nvPr>
        </p:nvSpPr>
        <p:spPr/>
        <p:txBody>
          <a:bodyPr/>
          <a:lstStyle/>
          <a:p>
            <a:pPr algn="l" rtl="0"/>
            <a:r>
              <a:rPr lang="en-US"/>
              <a:t>Sometimes failed and symphsiotomy, clavicle fracture, caesarean section are tried.</a:t>
            </a:r>
          </a:p>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endParaRPr lang="en-US"/>
          </a:p>
        </p:txBody>
      </p:sp>
      <p:sp>
        <p:nvSpPr>
          <p:cNvPr id="164867" name="Rectangle 3"/>
          <p:cNvSpPr>
            <a:spLocks noGrp="1" noChangeArrowheads="1"/>
          </p:cNvSpPr>
          <p:nvPr>
            <p:ph type="body" idx="1"/>
          </p:nvPr>
        </p:nvSpPr>
        <p:spPr/>
        <p:txBody>
          <a:bodyPr/>
          <a:lstStyle/>
          <a:p>
            <a:pPr algn="ctr" rtl="0">
              <a:buFont typeface="Wingdings" pitchFamily="2" charset="2"/>
              <a:buNone/>
            </a:pPr>
            <a:endParaRPr lang="en-US" sz="8800"/>
          </a:p>
          <a:p>
            <a:pPr algn="ctr" rtl="0">
              <a:buFont typeface="Wingdings" pitchFamily="2" charset="2"/>
              <a:buNone/>
            </a:pPr>
            <a:r>
              <a:rPr lang="en-US" sz="8800"/>
              <a:t>Thanks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0" y="274638"/>
            <a:ext cx="3352800" cy="4906962"/>
          </a:xfrm>
        </p:spPr>
        <p:txBody>
          <a:bodyPr/>
          <a:lstStyle/>
          <a:p>
            <a:r>
              <a:rPr lang="en-US"/>
              <a:t>partograph</a:t>
            </a:r>
          </a:p>
        </p:txBody>
      </p:sp>
      <p:pic>
        <p:nvPicPr>
          <p:cNvPr id="137219" name="Picture 3" descr="3annex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0"/>
            <a:ext cx="4811713" cy="7040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endParaRPr lang="en-US"/>
          </a:p>
        </p:txBody>
      </p:sp>
      <p:sp>
        <p:nvSpPr>
          <p:cNvPr id="118787" name="Rectangle 3"/>
          <p:cNvSpPr>
            <a:spLocks noGrp="1" noChangeArrowheads="1"/>
          </p:cNvSpPr>
          <p:nvPr>
            <p:ph type="body" idx="1"/>
          </p:nvPr>
        </p:nvSpPr>
        <p:spPr/>
        <p:txBody>
          <a:bodyPr/>
          <a:lstStyle/>
          <a:p>
            <a:pPr algn="l" rtl="0"/>
            <a:r>
              <a:rPr lang="en-US"/>
              <a:t>second stage of labour is the time of descent of presenting part. It is important to diagnose fully dilated cervix to confirm diagnosis of second stage.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4000" b="1"/>
              <a:t>Risk factors for poor progress in labour:</a:t>
            </a:r>
          </a:p>
        </p:txBody>
      </p:sp>
      <p:sp>
        <p:nvSpPr>
          <p:cNvPr id="119811" name="Rectangle 3"/>
          <p:cNvSpPr>
            <a:spLocks noGrp="1" noChangeArrowheads="1"/>
          </p:cNvSpPr>
          <p:nvPr>
            <p:ph type="body" idx="1"/>
          </p:nvPr>
        </p:nvSpPr>
        <p:spPr/>
        <p:txBody>
          <a:bodyPr/>
          <a:lstStyle/>
          <a:p>
            <a:pPr marL="609600" indent="-609600" algn="l" rtl="0"/>
            <a:r>
              <a:rPr lang="en-US"/>
              <a:t>Small woman.</a:t>
            </a:r>
          </a:p>
          <a:p>
            <a:pPr marL="609600" indent="-609600" algn="l" rtl="0"/>
            <a:r>
              <a:rPr lang="en-US"/>
              <a:t>Big boy.</a:t>
            </a:r>
          </a:p>
          <a:p>
            <a:pPr marL="609600" indent="-609600" algn="l" rtl="0"/>
            <a:r>
              <a:rPr lang="en-US"/>
              <a:t>Malpresentation.</a:t>
            </a:r>
          </a:p>
          <a:p>
            <a:pPr marL="609600" indent="-609600" algn="l" rtl="0"/>
            <a:r>
              <a:rPr lang="en-US"/>
              <a:t>Malposition.</a:t>
            </a:r>
          </a:p>
          <a:p>
            <a:pPr marL="609600" indent="-609600" algn="l" rtl="0"/>
            <a:r>
              <a:rPr lang="en-US"/>
              <a:t>Early membrane rupture.</a:t>
            </a:r>
          </a:p>
          <a:p>
            <a:pPr marL="609600" indent="-609600" algn="l" rtl="0"/>
            <a:r>
              <a:rPr lang="en-US"/>
              <a:t>Soft-tissue / pelvic malformation.</a:t>
            </a:r>
          </a:p>
        </p:txBody>
      </p:sp>
    </p:spTree>
  </p:cSld>
  <p:clrMapOvr>
    <a:masterClrMapping/>
  </p:clrMapOvr>
</p:sld>
</file>

<file path=ppt/theme/theme1.xml><?xml version="1.0" encoding="utf-8"?>
<a:theme xmlns:a="http://schemas.openxmlformats.org/drawingml/2006/main" name="poor progress CPD">
  <a:themeElements>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poor progress CPD</Template>
  <TotalTime>20</TotalTime>
  <Words>1606</Words>
  <Application>Microsoft Office PowerPoint</Application>
  <PresentationFormat>On-screen Show (4:3)</PresentationFormat>
  <Paragraphs>165</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poor progress CPD</vt:lpstr>
      <vt:lpstr>PowerPoint Presentation</vt:lpstr>
      <vt:lpstr>PowerPoint Presentation</vt:lpstr>
      <vt:lpstr>PowerPoint Presentation</vt:lpstr>
      <vt:lpstr>PowerPoint Presentation</vt:lpstr>
      <vt:lpstr>PowerPoint Presentation</vt:lpstr>
      <vt:lpstr>PowerPoint Presentation</vt:lpstr>
      <vt:lpstr>partograph</vt:lpstr>
      <vt:lpstr>PowerPoint Presentation</vt:lpstr>
      <vt:lpstr>Risk factors for poor progress in labour:</vt:lpstr>
      <vt:lpstr>Progress in labour is dependent on three variables:</vt:lpstr>
      <vt:lpstr>Causes of poor progress of labour:</vt:lpstr>
      <vt:lpstr>Faults in the powers, inefficient uterine action or incoordinate uterine action (irregular).</vt:lpstr>
      <vt:lpstr>PowerPoint Presentation</vt:lpstr>
      <vt:lpstr>Faults in the passages:</vt:lpstr>
      <vt:lpstr>PowerPoint Presentation</vt:lpstr>
      <vt:lpstr>The passenger:</vt:lpstr>
      <vt:lpstr>PowerPoint Presentation</vt:lpstr>
      <vt:lpstr>PowerPoint Presentation</vt:lpstr>
      <vt:lpstr>Patterns of abnormal progress in labour:</vt:lpstr>
      <vt:lpstr>Cephalopelvic disproportion</vt:lpstr>
      <vt:lpstr>Diagnosis of CPD antenatally:</vt:lpstr>
      <vt:lpstr>PowerPoint Presentation</vt:lpstr>
      <vt:lpstr>FAULTY DEVELOPMENT:</vt:lpstr>
      <vt:lpstr>Abdominal examination </vt:lpstr>
      <vt:lpstr>Pelvic examination:</vt:lpstr>
      <vt:lpstr>PowerPoint Presentation</vt:lpstr>
      <vt:lpstr>Diagnosis of disproportion during labour:</vt:lpstr>
      <vt:lpstr>Signs suggestive of CPD during labour are:</vt:lpstr>
      <vt:lpstr>Pelvic examination:</vt:lpstr>
      <vt:lpstr>PowerPoint Presentation</vt:lpstr>
      <vt:lpstr>PowerPoint Presentation</vt:lpstr>
      <vt:lpstr>Treatment </vt:lpstr>
      <vt:lpstr>Obstructed Labour impending uterine rupture</vt:lpstr>
      <vt:lpstr>Aetiology</vt:lpstr>
      <vt:lpstr>PowerPoint Presentation</vt:lpstr>
      <vt:lpstr>PowerPoint Presentation</vt:lpstr>
      <vt:lpstr>PowerPoint Presentation</vt:lpstr>
      <vt:lpstr>Diagnosis</vt:lpstr>
      <vt:lpstr>General examination </vt:lpstr>
      <vt:lpstr>Abdominal examination </vt:lpstr>
      <vt:lpstr>PowerPoint Presentation</vt:lpstr>
      <vt:lpstr>PowerPoint Presentation</vt:lpstr>
      <vt:lpstr>PowerPoint Presentation</vt:lpstr>
      <vt:lpstr>PowerPoint Presentation</vt:lpstr>
      <vt:lpstr>PowerPoint Presentation</vt:lpstr>
      <vt:lpstr>Complications</vt:lpstr>
      <vt:lpstr>PowerPoint Presentation</vt:lpstr>
      <vt:lpstr>PowerPoint Presentation</vt:lpstr>
      <vt:lpstr>PowerPoint Presentation</vt:lpstr>
      <vt:lpstr>Complication </vt:lpstr>
      <vt:lpstr>Management</vt:lpstr>
      <vt:lpstr>Management</vt:lpstr>
      <vt:lpstr>Shoulder dystocia</vt:lpstr>
      <vt:lpstr>PowerPoint Presentation</vt:lpstr>
      <vt:lpstr>PowerPoint Presentation</vt:lpstr>
      <vt:lpstr>Risk factors:</vt:lpstr>
      <vt:lpstr>Prediction and prevention:</vt:lpstr>
      <vt:lpstr>Management:</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cp:revision>
  <dcterms:created xsi:type="dcterms:W3CDTF">2016-03-10T14:17:53Z</dcterms:created>
  <dcterms:modified xsi:type="dcterms:W3CDTF">2016-03-12T14:07:40Z</dcterms:modified>
</cp:coreProperties>
</file>