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7"/>
  </p:notesMasterIdLst>
  <p:sldIdLst>
    <p:sldId id="256" r:id="rId2"/>
    <p:sldId id="257" r:id="rId3"/>
    <p:sldId id="258" r:id="rId4"/>
    <p:sldId id="275" r:id="rId5"/>
    <p:sldId id="259" r:id="rId6"/>
    <p:sldId id="276" r:id="rId7"/>
    <p:sldId id="260" r:id="rId8"/>
    <p:sldId id="277" r:id="rId9"/>
    <p:sldId id="261" r:id="rId10"/>
    <p:sldId id="278" r:id="rId11"/>
    <p:sldId id="262" r:id="rId12"/>
    <p:sldId id="274" r:id="rId13"/>
    <p:sldId id="272" r:id="rId14"/>
    <p:sldId id="273" r:id="rId15"/>
    <p:sldId id="271" r:id="rId16"/>
    <p:sldId id="266" r:id="rId17"/>
    <p:sldId id="267" r:id="rId18"/>
    <p:sldId id="279" r:id="rId19"/>
    <p:sldId id="268" r:id="rId20"/>
    <p:sldId id="282" r:id="rId21"/>
    <p:sldId id="280" r:id="rId22"/>
    <p:sldId id="269" r:id="rId23"/>
    <p:sldId id="281" r:id="rId24"/>
    <p:sldId id="270" r:id="rId25"/>
    <p:sldId id="283" r:id="rId2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D37E355-FD9A-40E7-83E9-31E280D4BC3A}" type="datetimeFigureOut">
              <a:rPr lang="ar-IQ" smtClean="0"/>
              <a:pPr/>
              <a:t>04/06/1435</a:t>
            </a:fld>
            <a:endParaRPr lang="ar-IQ"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A27AD29-B243-4765-87D8-8E9579534F1C}" type="slidenum">
              <a:rPr lang="ar-IQ" smtClean="0"/>
              <a:pPr/>
              <a:t>‹#›</a:t>
            </a:fld>
            <a:endParaRPr lang="ar-IQ"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IQ" dirty="0"/>
          </a:p>
        </p:txBody>
      </p:sp>
      <p:sp>
        <p:nvSpPr>
          <p:cNvPr id="4" name="عنصر نائب لرقم الشريحة 3"/>
          <p:cNvSpPr>
            <a:spLocks noGrp="1"/>
          </p:cNvSpPr>
          <p:nvPr>
            <p:ph type="sldNum" sz="quarter" idx="10"/>
          </p:nvPr>
        </p:nvSpPr>
        <p:spPr/>
        <p:txBody>
          <a:bodyPr/>
          <a:lstStyle/>
          <a:p>
            <a:fld id="{2A27AD29-B243-4765-87D8-8E9579534F1C}" type="slidenum">
              <a:rPr lang="ar-IQ" smtClean="0"/>
              <a:pPr/>
              <a:t>16</a:t>
            </a:fld>
            <a:endParaRPr lang="ar-IQ"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4" name="عنصر نائب للتذييل 3"/>
          <p:cNvSpPr>
            <a:spLocks noGrp="1"/>
          </p:cNvSpPr>
          <p:nvPr>
            <p:ph type="ftr" sz="quarter" idx="11"/>
          </p:nvPr>
        </p:nvSpPr>
        <p:spPr/>
        <p:txBody>
          <a:bodyPr/>
          <a:lstStyle/>
          <a:p>
            <a:endParaRPr lang="ar-IQ" dirty="0"/>
          </a:p>
        </p:txBody>
      </p:sp>
      <p:sp>
        <p:nvSpPr>
          <p:cNvPr id="5" name="عنصر نائب لرقم الشريحة 4"/>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B2883FA-1F39-4B1F-898B-D76CFF9FF73E}" type="datetimeFigureOut">
              <a:rPr lang="ar-IQ" smtClean="0"/>
              <a:pPr/>
              <a:t>04/06/1435</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F3F8AFF3-D1B1-48A6-B225-00A310CA07E3}" type="slidenum">
              <a:rPr lang="ar-IQ" smtClean="0"/>
              <a:pPr/>
              <a:t>‹#›</a:t>
            </a:fld>
            <a:endParaRPr lang="ar-IQ"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B2883FA-1F39-4B1F-898B-D76CFF9FF73E}" type="datetimeFigureOut">
              <a:rPr lang="ar-IQ" smtClean="0"/>
              <a:pPr/>
              <a:t>04/06/1435</a:t>
            </a:fld>
            <a:endParaRPr lang="ar-IQ"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3F8AFF3-D1B1-48A6-B225-00A310CA07E3}" type="slidenum">
              <a:rPr lang="ar-IQ" smtClean="0"/>
              <a:pPr/>
              <a:t>‹#›</a:t>
            </a:fld>
            <a:endParaRPr lang="ar-IQ"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2500306"/>
            <a:ext cx="7772400" cy="1470025"/>
          </a:xfrm>
        </p:spPr>
        <p:txBody>
          <a:bodyPr/>
          <a:lstStyle/>
          <a:p>
            <a:r>
              <a:rPr lang="en-US" dirty="0" smtClean="0"/>
              <a:t>Fractures shaft tibia and fibula</a:t>
            </a:r>
            <a:endParaRPr lang="ar-IQ" dirty="0"/>
          </a:p>
        </p:txBody>
      </p:sp>
      <p:sp>
        <p:nvSpPr>
          <p:cNvPr id="3" name="عنوان فرعي 2"/>
          <p:cNvSpPr>
            <a:spLocks noGrp="1"/>
          </p:cNvSpPr>
          <p:nvPr>
            <p:ph type="subTitle" idx="1"/>
          </p:nvPr>
        </p:nvSpPr>
        <p:spPr/>
        <p:txBody>
          <a:bodyPr/>
          <a:lstStyle/>
          <a:p>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Malunited</a:t>
            </a:r>
            <a:r>
              <a:rPr lang="en-US" dirty="0" smtClean="0"/>
              <a:t> fracture tibia and fibula</a:t>
            </a:r>
            <a:endParaRPr lang="ar-IQ" dirty="0"/>
          </a:p>
        </p:txBody>
      </p:sp>
      <p:pic>
        <p:nvPicPr>
          <p:cNvPr id="3074" name="Picture 2" descr="C:\Users\user\Pictures\990825.jpg"/>
          <p:cNvPicPr>
            <a:picLocks noGrp="1" noChangeAspect="1" noChangeArrowheads="1"/>
          </p:cNvPicPr>
          <p:nvPr>
            <p:ph idx="1"/>
          </p:nvPr>
        </p:nvPicPr>
        <p:blipFill>
          <a:blip r:embed="rId2"/>
          <a:srcRect/>
          <a:stretch>
            <a:fillRect/>
          </a:stretch>
        </p:blipFill>
        <p:spPr bwMode="auto">
          <a:xfrm>
            <a:off x="3214211" y="1600200"/>
            <a:ext cx="2715578"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Autofit/>
          </a:bodyPr>
          <a:lstStyle/>
          <a:p>
            <a:pPr algn="l" rtl="0">
              <a:buNone/>
            </a:pPr>
            <a:r>
              <a:rPr lang="en-US" sz="2400" b="1" u="sng" dirty="0" smtClean="0"/>
              <a:t>Fracture of the tibia alone:</a:t>
            </a:r>
          </a:p>
          <a:p>
            <a:pPr algn="l" rtl="0">
              <a:buNone/>
            </a:pPr>
            <a:r>
              <a:rPr lang="en-US" sz="2400" dirty="0" smtClean="0"/>
              <a:t>Direct trauma cause transverse or short oblique fracture of tibia alone. In children spiral fracture of tibia alone can result from torsion. Treatment is the same like both bone fracture. It is more liable to delayed union.</a:t>
            </a:r>
          </a:p>
          <a:p>
            <a:pPr algn="l" rtl="0">
              <a:buNone/>
            </a:pPr>
            <a:r>
              <a:rPr lang="en-US" sz="2400" b="1" u="sng" dirty="0" smtClean="0"/>
              <a:t>Fracture of the fibula alone:</a:t>
            </a:r>
          </a:p>
          <a:p>
            <a:pPr algn="l" rtl="0">
              <a:buNone/>
            </a:pPr>
            <a:r>
              <a:rPr lang="en-US" sz="2400" dirty="0" smtClean="0"/>
              <a:t>Ankle and knee injuries should be excluded. May result from direct blow. Treated by pressure bandage  and analgesia or P.O.P cast if pain persist</a:t>
            </a:r>
          </a:p>
          <a:p>
            <a:pPr algn="l" rtl="0">
              <a:buNone/>
            </a:pPr>
            <a:endParaRPr lang="ar-IQ"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14348" y="2357430"/>
            <a:ext cx="7772400" cy="1470025"/>
          </a:xfrm>
        </p:spPr>
        <p:txBody>
          <a:bodyPr/>
          <a:lstStyle/>
          <a:p>
            <a:r>
              <a:rPr lang="en-US" b="1" dirty="0" smtClean="0"/>
              <a:t>Ankle and foot  injuries</a:t>
            </a:r>
            <a:endParaRPr lang="ar-IQ" dirty="0"/>
          </a:p>
        </p:txBody>
      </p:sp>
      <p:sp>
        <p:nvSpPr>
          <p:cNvPr id="3" name="عنوان فرعي 2"/>
          <p:cNvSpPr>
            <a:spLocks noGrp="1"/>
          </p:cNvSpPr>
          <p:nvPr>
            <p:ph type="subTitle" idx="1"/>
          </p:nvPr>
        </p:nvSpPr>
        <p:spPr/>
        <p:txBody>
          <a:bodyPr/>
          <a:lstStyle/>
          <a:p>
            <a:endParaRPr lang="ar-IQ"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Ankle  ligaments  injuries</a:t>
            </a:r>
            <a:endParaRPr lang="ar-IQ" dirty="0"/>
          </a:p>
        </p:txBody>
      </p:sp>
      <p:sp>
        <p:nvSpPr>
          <p:cNvPr id="3" name="عنصر نائب للمحتوى 2"/>
          <p:cNvSpPr>
            <a:spLocks noGrp="1"/>
          </p:cNvSpPr>
          <p:nvPr>
            <p:ph idx="1"/>
          </p:nvPr>
        </p:nvSpPr>
        <p:spPr/>
        <p:txBody>
          <a:bodyPr>
            <a:normAutofit fontScale="85000" lnSpcReduction="10000"/>
          </a:bodyPr>
          <a:lstStyle/>
          <a:p>
            <a:pPr algn="l" rtl="0">
              <a:buNone/>
            </a:pPr>
            <a:r>
              <a:rPr lang="en-US" sz="2800" dirty="0" smtClean="0"/>
              <a:t>Ankle sprains are the most common of all sports-related injuries. A sudden twist of the ankle momentarily tenses the structures around the joint. Adduction or inversion of foot cause partial tear of lateral collateral ligament  called ankle sprain.  If the force is more sever it cause complete tear and ankle sublaxation , it is rare.</a:t>
            </a:r>
          </a:p>
          <a:p>
            <a:pPr algn="l" rtl="0">
              <a:buNone/>
            </a:pPr>
            <a:r>
              <a:rPr lang="en-US" sz="2800" b="1" u="sng" dirty="0" smtClean="0"/>
              <a:t>Clinical features: </a:t>
            </a:r>
            <a:r>
              <a:rPr lang="en-US" sz="2800" dirty="0" smtClean="0"/>
              <a:t>There is history of twisting injury with pain, swelling and bruising on lateral side of ankle. If the patient is able to walk, and bruising is only faint and slow to appear, it is probably a sprain ( partial tear). If bruising is marked and the patient unable to put any weight on the foot, this suggests a more severe injury (complete tear), Tenderness is maximal just distal and slightly anterior to the lateral malleolus.  </a:t>
            </a:r>
            <a:endParaRPr lang="ar-IQ"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77500" lnSpcReduction="20000"/>
          </a:bodyPr>
          <a:lstStyle/>
          <a:p>
            <a:pPr algn="l" rtl="0">
              <a:buNone/>
            </a:pPr>
            <a:r>
              <a:rPr lang="en-US" dirty="0" smtClean="0"/>
              <a:t>Late bruises in partial and early in extensive complete tear. Passive inversion is painful and associated with abnormal sublaxation in complete tear. X- ray in AP and  LAT, and stress film in inversion of both foot under anasthesia.</a:t>
            </a:r>
          </a:p>
          <a:p>
            <a:pPr algn="l" rtl="0">
              <a:buNone/>
            </a:pPr>
            <a:r>
              <a:rPr lang="en-US" sz="3600" b="1" u="sng" dirty="0" smtClean="0"/>
              <a:t>Treatment</a:t>
            </a:r>
          </a:p>
          <a:p>
            <a:pPr algn="l" rtl="0">
              <a:buNone/>
            </a:pPr>
            <a:r>
              <a:rPr lang="en-US" dirty="0" smtClean="0"/>
              <a:t>Partial tear treated by crepe bandage, rest, elevation,  ice packs, and analgesia and active exercise.</a:t>
            </a:r>
          </a:p>
          <a:p>
            <a:pPr algn="l" rtl="0">
              <a:buNone/>
            </a:pPr>
            <a:r>
              <a:rPr lang="en-US" dirty="0" smtClean="0"/>
              <a:t> Complete tear: Operative repair is the best in young active patients  and athletes , followed by POP and physiotherapy.</a:t>
            </a:r>
          </a:p>
          <a:p>
            <a:pPr algn="l" rtl="0">
              <a:buNone/>
            </a:pPr>
            <a:r>
              <a:rPr lang="en-US" b="1" u="sng" dirty="0" smtClean="0"/>
              <a:t>Complications:</a:t>
            </a:r>
          </a:p>
          <a:p>
            <a:pPr algn="l" rtl="0">
              <a:buNone/>
            </a:pPr>
            <a:r>
              <a:rPr lang="en-US" dirty="0" smtClean="0"/>
              <a:t> 1- Adhesions and pain.</a:t>
            </a:r>
          </a:p>
          <a:p>
            <a:pPr algn="l" rtl="0">
              <a:buNone/>
            </a:pPr>
            <a:r>
              <a:rPr lang="en-US" dirty="0" smtClean="0"/>
              <a:t> 2- Recurrent sublaxation in complete tear.</a:t>
            </a:r>
          </a:p>
          <a:p>
            <a:pPr algn="l" rtl="0">
              <a:buNone/>
            </a:pPr>
            <a:endParaRPr lang="en-US" dirty="0" smtClean="0"/>
          </a:p>
          <a:p>
            <a:pPr algn="l" rtl="0">
              <a:buNone/>
            </a:pP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Ankle  ligaments  injuries</a:t>
            </a:r>
            <a:endParaRPr lang="ar-IQ" dirty="0"/>
          </a:p>
        </p:txBody>
      </p:sp>
      <p:pic>
        <p:nvPicPr>
          <p:cNvPr id="4" name="عنصر نائب للمحتوى 3" descr="E:\مشروع\PHOTOS    9 2013\IMG_3585.JPG"/>
          <p:cNvPicPr>
            <a:picLocks noGrp="1"/>
          </p:cNvPicPr>
          <p:nvPr>
            <p:ph idx="1"/>
          </p:nvPr>
        </p:nvPicPr>
        <p:blipFill>
          <a:blip r:embed="rId2" cstate="print"/>
          <a:srcRect/>
          <a:stretch>
            <a:fillRect/>
          </a:stretch>
        </p:blipFill>
        <p:spPr bwMode="auto">
          <a:xfrm>
            <a:off x="714348" y="1500174"/>
            <a:ext cx="7858180" cy="478634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b="1" dirty="0" smtClean="0"/>
              <a:t>Fractures around the ankle</a:t>
            </a:r>
            <a:endParaRPr lang="ar-IQ" dirty="0"/>
          </a:p>
        </p:txBody>
      </p:sp>
      <p:sp>
        <p:nvSpPr>
          <p:cNvPr id="3" name="عنصر نائب للمحتوى 2"/>
          <p:cNvSpPr>
            <a:spLocks noGrp="1"/>
          </p:cNvSpPr>
          <p:nvPr>
            <p:ph idx="1"/>
          </p:nvPr>
        </p:nvSpPr>
        <p:spPr/>
        <p:txBody>
          <a:bodyPr>
            <a:normAutofit/>
          </a:bodyPr>
          <a:lstStyle/>
          <a:p>
            <a:pPr algn="l" rtl="0">
              <a:buNone/>
            </a:pPr>
            <a:r>
              <a:rPr lang="en-US" dirty="0" smtClean="0"/>
              <a:t>The bones forming the ankle mortise are injured more often than any other bone except the lower end of the radius. In the past they were often grouped together loosely under the general title is still used occasionally‘ Pott's   fracture’.</a:t>
            </a:r>
          </a:p>
          <a:p>
            <a:pPr algn="l" rtl="0">
              <a:buNone/>
            </a:pP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1000108"/>
            <a:ext cx="8229600" cy="5126055"/>
          </a:xfrm>
        </p:spPr>
        <p:txBody>
          <a:bodyPr>
            <a:normAutofit fontScale="77500" lnSpcReduction="20000"/>
          </a:bodyPr>
          <a:lstStyle/>
          <a:p>
            <a:pPr algn="l" rtl="0">
              <a:buNone/>
            </a:pPr>
            <a:r>
              <a:rPr lang="en-US" sz="3600" u="sng" dirty="0" smtClean="0"/>
              <a:t>Types:</a:t>
            </a:r>
          </a:p>
          <a:p>
            <a:pPr algn="l" rtl="0"/>
            <a:r>
              <a:rPr lang="en-US" dirty="0" smtClean="0"/>
              <a:t>1.Isolated fracture of the lateral malleolus </a:t>
            </a:r>
          </a:p>
          <a:p>
            <a:pPr algn="l" rtl="0"/>
            <a:r>
              <a:rPr lang="en-US" dirty="0" smtClean="0"/>
              <a:t>2. Isolated fracture of the medial malleolus</a:t>
            </a:r>
          </a:p>
          <a:p>
            <a:pPr algn="l" rtl="0"/>
            <a:r>
              <a:rPr lang="en-US" dirty="0" smtClean="0"/>
              <a:t>3.Fracture of the lateral malleolus with lateral shift of the talus.</a:t>
            </a:r>
          </a:p>
          <a:p>
            <a:pPr algn="l" rtl="0"/>
            <a:r>
              <a:rPr lang="en-US" dirty="0" smtClean="0"/>
              <a:t>4. Fractures of both malleoli with displacement of the talus. </a:t>
            </a:r>
          </a:p>
          <a:p>
            <a:pPr algn="l" rtl="0"/>
            <a:r>
              <a:rPr lang="en-US" dirty="0" smtClean="0"/>
              <a:t>5.Tibio-fibular diastasis</a:t>
            </a:r>
          </a:p>
          <a:p>
            <a:pPr algn="l" rtl="0"/>
            <a:r>
              <a:rPr lang="en-US" dirty="0" smtClean="0"/>
              <a:t>6. Posterior marginal fracture of the tibia with posterior displacement of the talus</a:t>
            </a:r>
          </a:p>
          <a:p>
            <a:pPr algn="l" rtl="0"/>
            <a:r>
              <a:rPr lang="en-US" dirty="0" smtClean="0"/>
              <a:t>7. Vertical compression fracture of the lower articular surface of the tibia.</a:t>
            </a:r>
          </a:p>
          <a:p>
            <a:pPr algn="l" rtl="0">
              <a:buNone/>
            </a:pPr>
            <a:r>
              <a:rPr lang="en-US" dirty="0" smtClean="0"/>
              <a:t> It may resulted from : External rotation, Abduction, Adduction, Upward thrust , It may of variable severity. It may be associated with dislocation or sublaxation of ankle.</a:t>
            </a:r>
          </a:p>
          <a:p>
            <a:pPr algn="l" rtl="0">
              <a:buNone/>
            </a:pPr>
            <a:endParaRPr lang="en-US" dirty="0" smtClean="0"/>
          </a:p>
          <a:p>
            <a:pPr algn="l" rtl="0">
              <a:buNone/>
            </a:pPr>
            <a:endParaRPr lang="en-US" dirty="0" smtClean="0"/>
          </a:p>
          <a:p>
            <a:pPr algn="l" rtl="0">
              <a:buNone/>
            </a:pP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Fractures ankle</a:t>
            </a:r>
            <a:endParaRPr lang="ar-IQ" dirty="0"/>
          </a:p>
        </p:txBody>
      </p:sp>
      <p:pic>
        <p:nvPicPr>
          <p:cNvPr id="1026" name="Picture 2" descr="C:\Users\user\Pictures\f8be1ee7dc901f86e4bec70d6bf8e0_big_gallery.jpg"/>
          <p:cNvPicPr>
            <a:picLocks noGrp="1" noChangeAspect="1" noChangeArrowheads="1"/>
          </p:cNvPicPr>
          <p:nvPr>
            <p:ph sz="half" idx="1"/>
          </p:nvPr>
        </p:nvPicPr>
        <p:blipFill>
          <a:blip r:embed="rId2"/>
          <a:srcRect/>
          <a:stretch>
            <a:fillRect/>
          </a:stretch>
        </p:blipFill>
        <p:spPr bwMode="auto">
          <a:xfrm>
            <a:off x="457200" y="1843881"/>
            <a:ext cx="4038600" cy="4038600"/>
          </a:xfrm>
          <a:prstGeom prst="rect">
            <a:avLst/>
          </a:prstGeom>
          <a:noFill/>
        </p:spPr>
      </p:pic>
      <p:pic>
        <p:nvPicPr>
          <p:cNvPr id="1027" name="Picture 3" descr="C:\Users\user\Pictures\ankq1.jpg"/>
          <p:cNvPicPr>
            <a:picLocks noGrp="1" noChangeAspect="1" noChangeArrowheads="1"/>
          </p:cNvPicPr>
          <p:nvPr>
            <p:ph sz="half" idx="2"/>
          </p:nvPr>
        </p:nvPicPr>
        <p:blipFill>
          <a:blip r:embed="rId3"/>
          <a:srcRect/>
          <a:stretch>
            <a:fillRect/>
          </a:stretch>
        </p:blipFill>
        <p:spPr bwMode="auto">
          <a:xfrm>
            <a:off x="4970264" y="1600200"/>
            <a:ext cx="3394472" cy="452596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457200" y="714356"/>
            <a:ext cx="8229600" cy="5411807"/>
          </a:xfrm>
        </p:spPr>
        <p:txBody>
          <a:bodyPr>
            <a:normAutofit fontScale="85000" lnSpcReduction="10000"/>
          </a:bodyPr>
          <a:lstStyle/>
          <a:p>
            <a:pPr algn="l" rtl="0">
              <a:buNone/>
            </a:pPr>
            <a:r>
              <a:rPr lang="en-US" sz="2600" b="1" u="sng" dirty="0" smtClean="0"/>
              <a:t>Clinically:</a:t>
            </a:r>
            <a:r>
              <a:rPr lang="en-US" sz="2400" dirty="0" smtClean="0"/>
              <a:t> there is history of twisting injury of ankle followed by severe pain, inability to stand, swelling, bruises,  deformity &amp; tenderness.</a:t>
            </a:r>
          </a:p>
          <a:p>
            <a:pPr algn="l" rtl="0">
              <a:buNone/>
            </a:pPr>
            <a:r>
              <a:rPr lang="en-US" sz="2400" b="1" u="sng" dirty="0" smtClean="0"/>
              <a:t>X ray: </a:t>
            </a:r>
            <a:r>
              <a:rPr lang="en-US" sz="2400" dirty="0" smtClean="0"/>
              <a:t>it is essential to do anteroposterior, lateral and mortise views (The AP mortise view is done with the leg internally rotated 15-20</a:t>
            </a:r>
            <a:r>
              <a:rPr lang="en-US" sz="2400" baseline="30000" dirty="0" smtClean="0"/>
              <a:t>o</a:t>
            </a:r>
            <a:r>
              <a:rPr lang="en-US" sz="2400" dirty="0" smtClean="0"/>
              <a:t> ,This view permits examination of the </a:t>
            </a:r>
            <a:r>
              <a:rPr lang="en-US" sz="2400" dirty="0" err="1" smtClean="0"/>
              <a:t>articular</a:t>
            </a:r>
            <a:r>
              <a:rPr lang="en-US" sz="2400" dirty="0" smtClean="0"/>
              <a:t> space (clear space). The width of the clear space between the talus and the </a:t>
            </a:r>
            <a:r>
              <a:rPr lang="en-US" sz="2400" dirty="0" err="1" smtClean="0"/>
              <a:t>articular</a:t>
            </a:r>
            <a:r>
              <a:rPr lang="en-US" sz="2400" dirty="0" smtClean="0"/>
              <a:t> surfaces of the medial </a:t>
            </a:r>
            <a:r>
              <a:rPr lang="en-US" sz="2400" dirty="0" err="1" smtClean="0"/>
              <a:t>malleolus</a:t>
            </a:r>
            <a:r>
              <a:rPr lang="en-US" sz="2400" dirty="0" smtClean="0"/>
              <a:t>, the </a:t>
            </a:r>
            <a:r>
              <a:rPr lang="en-US" sz="2400" dirty="0" err="1" smtClean="0"/>
              <a:t>tibial</a:t>
            </a:r>
            <a:r>
              <a:rPr lang="en-US" sz="2400" dirty="0" smtClean="0"/>
              <a:t> plafond and the lateral </a:t>
            </a:r>
            <a:r>
              <a:rPr lang="en-US" sz="2400" dirty="0" err="1" smtClean="0"/>
              <a:t>malleolus</a:t>
            </a:r>
            <a:r>
              <a:rPr lang="en-US" sz="2400" dirty="0" smtClean="0"/>
              <a:t> should be equal. </a:t>
            </a:r>
          </a:p>
          <a:p>
            <a:pPr algn="l" rtl="0">
              <a:buNone/>
            </a:pPr>
            <a:r>
              <a:rPr lang="en-US" sz="2400" dirty="0" smtClean="0"/>
              <a:t> </a:t>
            </a:r>
            <a:r>
              <a:rPr lang="en-US" sz="2400" dirty="0" smtClean="0"/>
              <a:t>X- ray shows the type of fractures, Any shift, tilt or displacement in talus is serious,  If the fibular fractures above the tibiofibular joint  there must be a diastasis.</a:t>
            </a:r>
          </a:p>
          <a:p>
            <a:pPr algn="l" rtl="0">
              <a:buNone/>
            </a:pPr>
            <a:r>
              <a:rPr lang="en-US" sz="2600" b="1" u="sng" dirty="0" smtClean="0"/>
              <a:t>Treatment :</a:t>
            </a:r>
            <a:r>
              <a:rPr lang="en-US" sz="2400" dirty="0" smtClean="0"/>
              <a:t> </a:t>
            </a:r>
          </a:p>
          <a:p>
            <a:pPr algn="l" rtl="0">
              <a:buNone/>
            </a:pPr>
            <a:r>
              <a:rPr lang="en-US" sz="2400" dirty="0" smtClean="0"/>
              <a:t>The early surgery is better for displaced fractures. If the patient presented late (after 8 hours) , the defenitive treatment should be delayed until the swelling subside to avoid infection and </a:t>
            </a:r>
            <a:r>
              <a:rPr lang="en-US" sz="2400" dirty="0" smtClean="0"/>
              <a:t>skin blusters and </a:t>
            </a:r>
            <a:r>
              <a:rPr lang="en-US" sz="2400" dirty="0" smtClean="0"/>
              <a:t>necrosis.</a:t>
            </a:r>
          </a:p>
          <a:p>
            <a:pPr algn="l" rtl="0">
              <a:buNone/>
            </a:pPr>
            <a:r>
              <a:rPr lang="en-US" sz="2400" dirty="0" smtClean="0"/>
              <a:t>Reduction should be anatomical and accurate since this is a joint fracture, in order to prevent post traumatic osteoarthritis.</a:t>
            </a:r>
          </a:p>
          <a:p>
            <a:pPr algn="l" rtl="0">
              <a:buNone/>
            </a:pPr>
            <a:endParaRPr lang="en-US" sz="2400" dirty="0" smtClean="0"/>
          </a:p>
          <a:p>
            <a:pPr algn="l" rtl="0">
              <a:buNone/>
            </a:pPr>
            <a:endParaRPr lang="ar-IQ"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92500" lnSpcReduction="10000"/>
          </a:bodyPr>
          <a:lstStyle/>
          <a:p>
            <a:pPr algn="l" rtl="0">
              <a:buNone/>
            </a:pPr>
            <a:r>
              <a:rPr lang="en-US" dirty="0"/>
              <a:t>Most fractures in this region involve both the tibia and the fibula. Fractures of the shafts of the tibia and fibula may occur either from an </a:t>
            </a:r>
            <a:r>
              <a:rPr lang="en-US" u="sng" dirty="0" err="1" smtClean="0"/>
              <a:t>angulatory</a:t>
            </a:r>
            <a:r>
              <a:rPr lang="en-US" u="sng" dirty="0" smtClean="0"/>
              <a:t> </a:t>
            </a:r>
            <a:r>
              <a:rPr lang="en-US" u="sng" dirty="0"/>
              <a:t>force </a:t>
            </a:r>
            <a:r>
              <a:rPr lang="en-US" dirty="0"/>
              <a:t>or </a:t>
            </a:r>
            <a:r>
              <a:rPr lang="en-US" u="sng" dirty="0"/>
              <a:t>rotational force</a:t>
            </a:r>
            <a:r>
              <a:rPr lang="en-US" dirty="0"/>
              <a:t> , Road traffic accident and motorcycle accident are the common cause. </a:t>
            </a:r>
            <a:endParaRPr lang="en-US" dirty="0" smtClean="0"/>
          </a:p>
          <a:p>
            <a:pPr algn="l" rtl="0">
              <a:buNone/>
            </a:pPr>
            <a:r>
              <a:rPr lang="en-US" dirty="0" smtClean="0"/>
              <a:t>Twisting force cause </a:t>
            </a:r>
            <a:r>
              <a:rPr lang="en-US" dirty="0"/>
              <a:t>spiral fracture of both </a:t>
            </a:r>
            <a:r>
              <a:rPr lang="en-US" dirty="0" smtClean="0"/>
              <a:t>bones </a:t>
            </a:r>
            <a:r>
              <a:rPr lang="en-US" dirty="0"/>
              <a:t>at different level, </a:t>
            </a:r>
            <a:r>
              <a:rPr lang="en-US" dirty="0" smtClean="0"/>
              <a:t>while </a:t>
            </a:r>
            <a:r>
              <a:rPr lang="en-US" dirty="0"/>
              <a:t>Direct injury crushes the skin and fractures both bone at the same level. </a:t>
            </a:r>
            <a:endParaRPr lang="en-US" dirty="0" smtClean="0"/>
          </a:p>
          <a:p>
            <a:pPr algn="l" rtl="0">
              <a:buNone/>
            </a:pPr>
            <a:r>
              <a:rPr lang="en-US" dirty="0"/>
              <a:t>the tibia may penetrate the </a:t>
            </a:r>
            <a:r>
              <a:rPr lang="en-US" dirty="0" smtClean="0"/>
              <a:t>skin leading to compound fractures(from within).</a:t>
            </a:r>
            <a:endParaRPr lang="ar-IQ"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098" name="Picture 2" descr="C:\Users\user\Pictures\Picture15.png"/>
          <p:cNvPicPr>
            <a:picLocks noGrp="1" noChangeAspect="1" noChangeArrowheads="1"/>
          </p:cNvPicPr>
          <p:nvPr>
            <p:ph idx="1"/>
          </p:nvPr>
        </p:nvPicPr>
        <p:blipFill>
          <a:blip r:embed="rId2"/>
          <a:srcRect/>
          <a:stretch>
            <a:fillRect/>
          </a:stretch>
        </p:blipFill>
        <p:spPr bwMode="auto">
          <a:xfrm>
            <a:off x="1000100" y="1285884"/>
            <a:ext cx="7143800" cy="514351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descr="C:\Users\user\Pictures\43_prelim-remark_2a1_540.jpg"/>
          <p:cNvPicPr>
            <a:picLocks noGrp="1" noChangeAspect="1" noChangeArrowheads="1"/>
          </p:cNvPicPr>
          <p:nvPr>
            <p:ph idx="1"/>
          </p:nvPr>
        </p:nvPicPr>
        <p:blipFill>
          <a:blip r:embed="rId2"/>
          <a:srcRect/>
          <a:stretch>
            <a:fillRect/>
          </a:stretch>
        </p:blipFill>
        <p:spPr bwMode="auto">
          <a:xfrm>
            <a:off x="1142976" y="1714488"/>
            <a:ext cx="6643734" cy="485778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85000" lnSpcReduction="20000"/>
          </a:bodyPr>
          <a:lstStyle/>
          <a:p>
            <a:pPr algn="l" rtl="0">
              <a:buNone/>
            </a:pPr>
            <a:r>
              <a:rPr lang="en-US" dirty="0" smtClean="0"/>
              <a:t>Treatment of undisplaced fractures  is by p.o.p followed by crepe bandage and physiotherapy.</a:t>
            </a:r>
          </a:p>
          <a:p>
            <a:pPr algn="l" rtl="0">
              <a:buNone/>
            </a:pPr>
            <a:r>
              <a:rPr lang="en-US" dirty="0" smtClean="0"/>
              <a:t>For displaced fractures and failed conservative treatment, open reduction and internal fixation is </a:t>
            </a:r>
            <a:r>
              <a:rPr lang="en-US" dirty="0" smtClean="0"/>
              <a:t>mandatory by </a:t>
            </a:r>
            <a:r>
              <a:rPr lang="en-US" dirty="0" err="1" smtClean="0"/>
              <a:t>malleolar</a:t>
            </a:r>
            <a:r>
              <a:rPr lang="en-US" dirty="0" smtClean="0"/>
              <a:t> screws, plate and screws.</a:t>
            </a:r>
            <a:endParaRPr lang="en-US" dirty="0" smtClean="0"/>
          </a:p>
          <a:p>
            <a:pPr algn="l" rtl="0">
              <a:buNone/>
            </a:pPr>
            <a:r>
              <a:rPr lang="en-US" b="1" dirty="0" smtClean="0"/>
              <a:t>Complications:</a:t>
            </a:r>
          </a:p>
          <a:p>
            <a:pPr lvl="0" algn="l" rtl="0">
              <a:buNone/>
            </a:pPr>
            <a:r>
              <a:rPr lang="en-US" dirty="0" smtClean="0"/>
              <a:t> 1- Skin damage and necrosis is common. </a:t>
            </a:r>
          </a:p>
          <a:p>
            <a:pPr lvl="0" algn="l" rtl="0">
              <a:buNone/>
            </a:pPr>
            <a:r>
              <a:rPr lang="en-US" dirty="0" smtClean="0"/>
              <a:t> 2- Malunion.</a:t>
            </a:r>
          </a:p>
          <a:p>
            <a:pPr lvl="0" algn="l" rtl="0">
              <a:buNone/>
            </a:pPr>
            <a:r>
              <a:rPr lang="en-US" dirty="0" smtClean="0"/>
              <a:t> 3- Nonunion.</a:t>
            </a:r>
          </a:p>
          <a:p>
            <a:pPr lvl="0" algn="l" rtl="0">
              <a:buNone/>
            </a:pPr>
            <a:r>
              <a:rPr lang="en-US" dirty="0" smtClean="0"/>
              <a:t> 4- joint stiffness.</a:t>
            </a:r>
          </a:p>
          <a:p>
            <a:pPr lvl="0" algn="l" rtl="0">
              <a:buNone/>
            </a:pPr>
            <a:r>
              <a:rPr lang="en-US" dirty="0" smtClean="0"/>
              <a:t> 5- Osteoarthritis.</a:t>
            </a:r>
          </a:p>
          <a:p>
            <a:pPr algn="l" rtl="0">
              <a:buNone/>
            </a:pPr>
            <a:endParaRPr lang="ar-IQ"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3074" name="Picture 2" descr="C:\Users\user\Pictures\800px-Trimalleolar_Ankle_Fracture_Xray_shown_before_surgery_and_after_surgery.png"/>
          <p:cNvPicPr>
            <a:picLocks noGrp="1" noChangeAspect="1" noChangeArrowheads="1"/>
          </p:cNvPicPr>
          <p:nvPr>
            <p:ph idx="1"/>
          </p:nvPr>
        </p:nvPicPr>
        <p:blipFill>
          <a:blip r:embed="rId2"/>
          <a:srcRect/>
          <a:stretch>
            <a:fillRect/>
          </a:stretch>
        </p:blipFill>
        <p:spPr bwMode="auto">
          <a:xfrm>
            <a:off x="714348" y="928670"/>
            <a:ext cx="7715303" cy="521497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smtClean="0"/>
              <a:t>Pilon fractures  ( comminuted fracture of tibial plafond) </a:t>
            </a:r>
            <a:endParaRPr lang="ar-IQ" sz="3600" dirty="0"/>
          </a:p>
        </p:txBody>
      </p:sp>
      <p:sp>
        <p:nvSpPr>
          <p:cNvPr id="3" name="عنصر نائب للمحتوى 2"/>
          <p:cNvSpPr>
            <a:spLocks noGrp="1"/>
          </p:cNvSpPr>
          <p:nvPr>
            <p:ph idx="1"/>
          </p:nvPr>
        </p:nvSpPr>
        <p:spPr/>
        <p:txBody>
          <a:bodyPr>
            <a:normAutofit/>
          </a:bodyPr>
          <a:lstStyle/>
          <a:p>
            <a:pPr algn="l" rtl="0">
              <a:buNone/>
            </a:pPr>
            <a:r>
              <a:rPr lang="en-US" dirty="0" smtClean="0"/>
              <a:t>Patients give history of fall from height (axial compression), followed by severe swelling, bruises and  fracture blisters . X ray and CT scan are needed to study the fracture details. </a:t>
            </a:r>
          </a:p>
          <a:p>
            <a:pPr algn="l" rtl="0">
              <a:buNone/>
            </a:pPr>
            <a:r>
              <a:rPr lang="en-US" dirty="0" smtClean="0"/>
              <a:t>Treatment: control soft tissue swelling(elevation and external fixation) for 2-3 weeks then open reduction and internal fixation</a:t>
            </a:r>
          </a:p>
          <a:p>
            <a:pPr algn="l" rtl="0">
              <a:buNone/>
            </a:pPr>
            <a:endParaRPr lang="ar-IQ"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err="1" smtClean="0"/>
              <a:t>Pilon</a:t>
            </a:r>
            <a:r>
              <a:rPr lang="en-US" dirty="0" smtClean="0"/>
              <a:t> fracture</a:t>
            </a:r>
            <a:endParaRPr lang="ar-IQ" dirty="0"/>
          </a:p>
        </p:txBody>
      </p:sp>
      <p:pic>
        <p:nvPicPr>
          <p:cNvPr id="5122" name="Picture 2" descr="C:\Users\user\Pictures\43_prelim-remark_3a_540.jpg"/>
          <p:cNvPicPr>
            <a:picLocks noGrp="1" noChangeAspect="1" noChangeArrowheads="1"/>
          </p:cNvPicPr>
          <p:nvPr>
            <p:ph idx="1"/>
          </p:nvPr>
        </p:nvPicPr>
        <p:blipFill>
          <a:blip r:embed="rId2"/>
          <a:srcRect/>
          <a:stretch>
            <a:fillRect/>
          </a:stretch>
        </p:blipFill>
        <p:spPr bwMode="auto">
          <a:xfrm>
            <a:off x="928662" y="1428736"/>
            <a:ext cx="7286676" cy="454265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a:xfrm>
            <a:off x="357158" y="1571612"/>
            <a:ext cx="8229600" cy="4525963"/>
          </a:xfrm>
        </p:spPr>
        <p:txBody>
          <a:bodyPr>
            <a:normAutofit lnSpcReduction="10000"/>
          </a:bodyPr>
          <a:lstStyle/>
          <a:p>
            <a:pPr algn="l" rtl="0">
              <a:buNone/>
            </a:pPr>
            <a:r>
              <a:rPr lang="en-US" sz="2800" dirty="0"/>
              <a:t>Because the tibia is so close to the surface and so </a:t>
            </a:r>
            <a:r>
              <a:rPr lang="en-US" sz="2800" u="sng" dirty="0"/>
              <a:t>poorly protected </a:t>
            </a:r>
            <a:r>
              <a:rPr lang="en-US" sz="2800" dirty="0"/>
              <a:t>by muscle, many fractures of its shaft are of the open (compound) type, the tibial shaft is more often the site of an open fracture than is any other bone. Skin commonly penetrated or crushed and sloughed few day letter. Circulation and distal sensation should </a:t>
            </a:r>
            <a:r>
              <a:rPr lang="en-US" sz="2800" dirty="0" smtClean="0"/>
              <a:t>be checked </a:t>
            </a:r>
            <a:r>
              <a:rPr lang="en-US" sz="2800" dirty="0"/>
              <a:t>frequently</a:t>
            </a:r>
            <a:r>
              <a:rPr lang="en-US" sz="2800" dirty="0" smtClean="0"/>
              <a:t>.</a:t>
            </a:r>
          </a:p>
          <a:p>
            <a:pPr algn="l" rtl="0">
              <a:buNone/>
            </a:pPr>
            <a:r>
              <a:rPr lang="en-US" sz="2800" u="sng" dirty="0"/>
              <a:t>Clinical features: </a:t>
            </a:r>
            <a:r>
              <a:rPr lang="en-US" sz="2800" dirty="0"/>
              <a:t>Pain, Swelling, Deformity, Tenderness , Crepitus, Inability to move</a:t>
            </a:r>
            <a:r>
              <a:rPr lang="en-US" sz="2800" dirty="0" smtClean="0"/>
              <a:t>.</a:t>
            </a:r>
          </a:p>
          <a:p>
            <a:pPr algn="l" rtl="0">
              <a:buNone/>
            </a:pPr>
            <a:r>
              <a:rPr lang="en-US" sz="2800" dirty="0" smtClean="0"/>
              <a:t>X-ray shows the type and severity of displacement.</a:t>
            </a:r>
          </a:p>
          <a:p>
            <a:pPr algn="l" rtl="0">
              <a:buNone/>
            </a:pPr>
            <a:endParaRPr lang="en-US" sz="2800" dirty="0" smtClean="0"/>
          </a:p>
          <a:p>
            <a:pPr algn="l" rtl="0">
              <a:buNone/>
            </a:pPr>
            <a:endParaRPr lang="en-US" sz="2800" dirty="0"/>
          </a:p>
          <a:p>
            <a:pPr algn="l" rtl="0">
              <a:buNone/>
            </a:pPr>
            <a:endParaRPr lang="en-US" sz="2800" dirty="0"/>
          </a:p>
          <a:p>
            <a:pPr algn="l" rtl="0">
              <a:buNone/>
            </a:pPr>
            <a:endParaRPr lang="ar-IQ"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descr="E:\hisham\FIFTH YEAR PROGRAM 11111111111111111\MAIN ORTHOPEDIC FOLDER LECTURE AND QUESTIONSSSSSSSSSSSSS\محاضرات السنوات 2005-2010\محاضرات 2010-2011\tibia\fxaptibfib.jpg"/>
          <p:cNvPicPr>
            <a:picLocks noGrp="1"/>
          </p:cNvPicPr>
          <p:nvPr>
            <p:ph idx="1"/>
          </p:nvPr>
        </p:nvPicPr>
        <p:blipFill>
          <a:blip r:embed="rId2" cstate="print"/>
          <a:stretch>
            <a:fillRect/>
          </a:stretch>
        </p:blipFill>
        <p:spPr bwMode="auto">
          <a:xfrm>
            <a:off x="857224" y="1571612"/>
            <a:ext cx="2786082" cy="5000660"/>
          </a:xfrm>
          <a:prstGeom prst="rect">
            <a:avLst/>
          </a:prstGeom>
          <a:noFill/>
        </p:spPr>
      </p:pic>
      <p:pic>
        <p:nvPicPr>
          <p:cNvPr id="5" name="صورة 4" descr="E:\مشروع\LECTURE NOTE PROGRAM 2013\fracture tibia and fibula severe\DSC09658.JPG"/>
          <p:cNvPicPr/>
          <p:nvPr/>
        </p:nvPicPr>
        <p:blipFill>
          <a:blip r:embed="rId3" cstate="print"/>
          <a:srcRect/>
          <a:stretch>
            <a:fillRect/>
          </a:stretch>
        </p:blipFill>
        <p:spPr bwMode="auto">
          <a:xfrm rot="16200000">
            <a:off x="4643438" y="2071679"/>
            <a:ext cx="4572032" cy="35719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77500" lnSpcReduction="20000"/>
          </a:bodyPr>
          <a:lstStyle/>
          <a:p>
            <a:pPr algn="l" rtl="0">
              <a:buNone/>
            </a:pPr>
            <a:r>
              <a:rPr lang="en-US" sz="3600" b="1" i="1" u="sng" dirty="0" smtClean="0"/>
              <a:t>Treatment:</a:t>
            </a:r>
          </a:p>
          <a:p>
            <a:pPr algn="l" rtl="0">
              <a:buNone/>
            </a:pPr>
            <a:r>
              <a:rPr lang="en-US" dirty="0" smtClean="0"/>
              <a:t>In fresh fractures of both bones of the leg, attention should be concentrated solely on the fracture of the tibia. The fibular fracture may be disregarded</a:t>
            </a:r>
          </a:p>
          <a:p>
            <a:pPr algn="l" rtl="0">
              <a:buNone/>
            </a:pPr>
            <a:r>
              <a:rPr lang="en-US" dirty="0" smtClean="0"/>
              <a:t>Conservative treatment by reduction and P.O.P followed by functional cast brace,  and this is the </a:t>
            </a:r>
            <a:r>
              <a:rPr lang="en-US" u="sng" dirty="0" smtClean="0"/>
              <a:t>method of choice </a:t>
            </a:r>
            <a:r>
              <a:rPr lang="en-US" dirty="0" smtClean="0"/>
              <a:t>whenever it is practicable. The holding of the fracture is retained until the tibia fracture is </a:t>
            </a:r>
            <a:r>
              <a:rPr lang="en-US" u="sng" dirty="0" smtClean="0"/>
              <a:t>firmly united </a:t>
            </a:r>
            <a:r>
              <a:rPr lang="en-US" dirty="0" smtClean="0"/>
              <a:t>as shown by clinical and radiographic examination usually a matter of  between 3 and 4 months. Thereafter active exercises are carried out under the supervision of a physiotherapist to restore a full range of knee, ankle and foot movements. </a:t>
            </a:r>
          </a:p>
          <a:p>
            <a:pPr algn="l" rtl="0">
              <a:buNone/>
            </a:pPr>
            <a:r>
              <a:rPr lang="en-US" dirty="0" smtClean="0"/>
              <a:t>Some time we can do skeletal traction followed by p.o.p.</a:t>
            </a:r>
          </a:p>
          <a:p>
            <a:pPr algn="l" rtl="0">
              <a:buNone/>
            </a:pPr>
            <a:endParaRPr lang="en-US" i="1" u="sng" dirty="0" smtClean="0"/>
          </a:p>
          <a:p>
            <a:pPr algn="l" rtl="0">
              <a:buNone/>
            </a:pPr>
            <a:endParaRPr lang="ar-IQ"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Functional brace</a:t>
            </a:r>
            <a:endParaRPr lang="ar-IQ" dirty="0"/>
          </a:p>
        </p:txBody>
      </p:sp>
      <p:pic>
        <p:nvPicPr>
          <p:cNvPr id="1026" name="Picture 2" descr="C:\Users\user\Pictures\Product-SkyMedical-TFO-P.jpg"/>
          <p:cNvPicPr>
            <a:picLocks noGrp="1" noChangeAspect="1" noChangeArrowheads="1"/>
          </p:cNvPicPr>
          <p:nvPr>
            <p:ph idx="1"/>
          </p:nvPr>
        </p:nvPicPr>
        <p:blipFill>
          <a:blip r:embed="rId2"/>
          <a:srcRect/>
          <a:stretch>
            <a:fillRect/>
          </a:stretch>
        </p:blipFill>
        <p:spPr bwMode="auto">
          <a:xfrm>
            <a:off x="2428860" y="1262651"/>
            <a:ext cx="4357718" cy="547958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a:bodyPr>
          <a:lstStyle/>
          <a:p>
            <a:pPr algn="l" rtl="0">
              <a:buNone/>
            </a:pPr>
            <a:r>
              <a:rPr lang="en-US" sz="2800" u="sng" dirty="0" smtClean="0"/>
              <a:t>Operative treatment:</a:t>
            </a:r>
          </a:p>
          <a:p>
            <a:pPr algn="l" rtl="0">
              <a:buNone/>
            </a:pPr>
            <a:r>
              <a:rPr lang="en-US" sz="2400" dirty="0" smtClean="0"/>
              <a:t>Indicated mainly when the fracture cannot be reduced adequately by manipulation, or when plaster alone fails to maintain an acceptable position of the fragments.</a:t>
            </a:r>
          </a:p>
          <a:p>
            <a:pPr algn="l" rtl="0">
              <a:buNone/>
            </a:pPr>
            <a:r>
              <a:rPr lang="en-US" sz="2400" dirty="0" smtClean="0"/>
              <a:t>Closed intramedullary nail or Plate  and screws used commonly.</a:t>
            </a:r>
          </a:p>
          <a:p>
            <a:pPr algn="l" rtl="0">
              <a:buNone/>
            </a:pPr>
            <a:r>
              <a:rPr lang="en-US" sz="2400" dirty="0" smtClean="0"/>
              <a:t>External fixation: This method is particularly suitable for open fractures in which the risk of infection may preclude internal fixation, and for fractures that  are already infected. </a:t>
            </a:r>
          </a:p>
          <a:p>
            <a:pPr algn="l" rtl="0">
              <a:buNone/>
            </a:pPr>
            <a:r>
              <a:rPr lang="en-US" sz="2400" dirty="0" smtClean="0"/>
              <a:t>Open fractures of tibia and fibula treated by Antibiotics, Debridement, Stabilization, Soft-tissue cover, and Rehabilitation</a:t>
            </a:r>
            <a:endParaRPr lang="ar-IQ"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smtClean="0"/>
              <a:t>Fixations of fractures tibia and fibula</a:t>
            </a:r>
            <a:endParaRPr lang="ar-IQ" dirty="0"/>
          </a:p>
        </p:txBody>
      </p:sp>
      <p:pic>
        <p:nvPicPr>
          <p:cNvPr id="4" name="عنصر نائب للمحتوى 3" descr="E:\مشروع\X-RAY\trauma lower limb\DSC03591.jpg"/>
          <p:cNvPicPr>
            <a:picLocks noGrp="1"/>
          </p:cNvPicPr>
          <p:nvPr>
            <p:ph idx="1"/>
          </p:nvPr>
        </p:nvPicPr>
        <p:blipFill>
          <a:blip r:embed="rId2" cstate="print"/>
          <a:srcRect/>
          <a:stretch>
            <a:fillRect/>
          </a:stretch>
        </p:blipFill>
        <p:spPr bwMode="auto">
          <a:xfrm>
            <a:off x="571472" y="1928802"/>
            <a:ext cx="2000264" cy="4572032"/>
          </a:xfrm>
          <a:prstGeom prst="rect">
            <a:avLst/>
          </a:prstGeom>
          <a:noFill/>
          <a:ln w="9525">
            <a:noFill/>
            <a:miter lim="800000"/>
            <a:headEnd/>
            <a:tailEnd/>
          </a:ln>
        </p:spPr>
      </p:pic>
      <p:pic>
        <p:nvPicPr>
          <p:cNvPr id="2050" name="Picture 2" descr="C:\Users\user\Pictures\1230552-1249984-1537tn.jpg"/>
          <p:cNvPicPr>
            <a:picLocks noChangeAspect="1" noChangeArrowheads="1"/>
          </p:cNvPicPr>
          <p:nvPr/>
        </p:nvPicPr>
        <p:blipFill>
          <a:blip r:embed="rId3"/>
          <a:srcRect/>
          <a:stretch>
            <a:fillRect/>
          </a:stretch>
        </p:blipFill>
        <p:spPr bwMode="auto">
          <a:xfrm>
            <a:off x="2928926" y="2039652"/>
            <a:ext cx="2571768" cy="4389744"/>
          </a:xfrm>
          <a:prstGeom prst="rect">
            <a:avLst/>
          </a:prstGeom>
          <a:noFill/>
        </p:spPr>
      </p:pic>
      <p:pic>
        <p:nvPicPr>
          <p:cNvPr id="2051" name="Picture 3" descr="C:\Users\user\Pictures\42_O13_openfx_x200_218.jpg"/>
          <p:cNvPicPr>
            <a:picLocks noChangeAspect="1" noChangeArrowheads="1"/>
          </p:cNvPicPr>
          <p:nvPr/>
        </p:nvPicPr>
        <p:blipFill>
          <a:blip r:embed="rId4"/>
          <a:srcRect/>
          <a:stretch>
            <a:fillRect/>
          </a:stretch>
        </p:blipFill>
        <p:spPr bwMode="auto">
          <a:xfrm>
            <a:off x="5643570" y="2500306"/>
            <a:ext cx="3152457" cy="25003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sp>
        <p:nvSpPr>
          <p:cNvPr id="3" name="عنصر نائب للمحتوى 2"/>
          <p:cNvSpPr>
            <a:spLocks noGrp="1"/>
          </p:cNvSpPr>
          <p:nvPr>
            <p:ph idx="1"/>
          </p:nvPr>
        </p:nvSpPr>
        <p:spPr/>
        <p:txBody>
          <a:bodyPr>
            <a:normAutofit fontScale="92500" lnSpcReduction="20000"/>
          </a:bodyPr>
          <a:lstStyle/>
          <a:p>
            <a:pPr lvl="0" algn="l" rtl="0">
              <a:buNone/>
            </a:pPr>
            <a:r>
              <a:rPr lang="en-US" sz="2600" b="1" u="sng" dirty="0" smtClean="0"/>
              <a:t>Early complications:</a:t>
            </a:r>
          </a:p>
          <a:p>
            <a:pPr lvl="0" algn="l" rtl="0">
              <a:buNone/>
            </a:pPr>
            <a:r>
              <a:rPr lang="en-US" sz="2400" dirty="0" smtClean="0"/>
              <a:t>1- Vascular injuries: A displaced tibial fracture-particularly one  involving the proximal half of the bone-may damage a major branch of the popliteal artery, with consequent obstruction of the arterial flow and risk of serious ischemia below the lesion.</a:t>
            </a:r>
          </a:p>
          <a:p>
            <a:pPr lvl="0" algn="l" rtl="0">
              <a:buNone/>
            </a:pPr>
            <a:r>
              <a:rPr lang="en-US" sz="2400" dirty="0" smtClean="0"/>
              <a:t>2- Infection in open fractures.</a:t>
            </a:r>
          </a:p>
          <a:p>
            <a:pPr lvl="0" algn="l" rtl="0">
              <a:buNone/>
            </a:pPr>
            <a:r>
              <a:rPr lang="en-US" sz="2400" dirty="0" smtClean="0"/>
              <a:t>3-  Compartment syndrome: the commonest complication.</a:t>
            </a:r>
          </a:p>
          <a:p>
            <a:pPr lvl="0" algn="l" rtl="0">
              <a:buNone/>
            </a:pPr>
            <a:r>
              <a:rPr lang="en-US" sz="2400" dirty="0" smtClean="0"/>
              <a:t>4-  Nerve injuries.</a:t>
            </a:r>
          </a:p>
          <a:p>
            <a:pPr algn="l" rtl="0">
              <a:buNone/>
            </a:pPr>
            <a:r>
              <a:rPr lang="en-US" sz="2600" b="1" u="sng" dirty="0" smtClean="0"/>
              <a:t>Late complications:</a:t>
            </a:r>
          </a:p>
          <a:p>
            <a:pPr lvl="0" algn="l" rtl="0">
              <a:buNone/>
            </a:pPr>
            <a:r>
              <a:rPr lang="en-US" sz="2400" dirty="0" smtClean="0"/>
              <a:t>1- Malunion.</a:t>
            </a:r>
          </a:p>
          <a:p>
            <a:pPr lvl="0" algn="l" rtl="0">
              <a:buNone/>
            </a:pPr>
            <a:r>
              <a:rPr lang="en-US" sz="2400" dirty="0" smtClean="0"/>
              <a:t>2- Delayed union and Nonunion.</a:t>
            </a:r>
          </a:p>
          <a:p>
            <a:pPr lvl="0" algn="l" rtl="0">
              <a:buNone/>
            </a:pPr>
            <a:r>
              <a:rPr lang="en-US" sz="2400" dirty="0" smtClean="0"/>
              <a:t>3- Joint stiffness.</a:t>
            </a:r>
          </a:p>
          <a:p>
            <a:pPr lvl="0" algn="l" rtl="0">
              <a:buNone/>
            </a:pPr>
            <a:r>
              <a:rPr lang="en-US" sz="2400" dirty="0" smtClean="0"/>
              <a:t>4- algodystrophy. </a:t>
            </a:r>
          </a:p>
          <a:p>
            <a:pPr lvl="0" algn="l" rtl="0">
              <a:buNone/>
            </a:pPr>
            <a:endParaRPr lang="en-US" sz="2400" dirty="0" smtClean="0"/>
          </a:p>
          <a:p>
            <a:pPr algn="l" rtl="0">
              <a:buNone/>
            </a:pPr>
            <a:endParaRPr lang="ar-IQ"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1295</Words>
  <Application>Microsoft Office PowerPoint</Application>
  <PresentationFormat>عرض على الشاشة (3:4)‏</PresentationFormat>
  <Paragraphs>79</Paragraphs>
  <Slides>25</Slides>
  <Notes>1</Notes>
  <HiddenSlides>0</HiddenSlides>
  <MMClips>0</MMClips>
  <ScaleCrop>false</ScaleCrop>
  <HeadingPairs>
    <vt:vector size="4" baseType="variant">
      <vt:variant>
        <vt:lpstr>سمة</vt:lpstr>
      </vt:variant>
      <vt:variant>
        <vt:i4>1</vt:i4>
      </vt:variant>
      <vt:variant>
        <vt:lpstr>عناوين الشرائح</vt:lpstr>
      </vt:variant>
      <vt:variant>
        <vt:i4>25</vt:i4>
      </vt:variant>
    </vt:vector>
  </HeadingPairs>
  <TitlesOfParts>
    <vt:vector size="26" baseType="lpstr">
      <vt:lpstr>سمة Office</vt:lpstr>
      <vt:lpstr>Fractures shaft tibia and fibula</vt:lpstr>
      <vt:lpstr>الشريحة 2</vt:lpstr>
      <vt:lpstr>الشريحة 3</vt:lpstr>
      <vt:lpstr>الشريحة 4</vt:lpstr>
      <vt:lpstr>الشريحة 5</vt:lpstr>
      <vt:lpstr>Functional brace</vt:lpstr>
      <vt:lpstr>الشريحة 7</vt:lpstr>
      <vt:lpstr>Fixations of fractures tibia and fibula</vt:lpstr>
      <vt:lpstr>الشريحة 9</vt:lpstr>
      <vt:lpstr>Malunited fracture tibia and fibula</vt:lpstr>
      <vt:lpstr>الشريحة 11</vt:lpstr>
      <vt:lpstr>Ankle and foot  injuries</vt:lpstr>
      <vt:lpstr>Ankle  ligaments  injuries</vt:lpstr>
      <vt:lpstr>الشريحة 14</vt:lpstr>
      <vt:lpstr>Ankle  ligaments  injuries</vt:lpstr>
      <vt:lpstr>Fractures around the ankle</vt:lpstr>
      <vt:lpstr>الشريحة 17</vt:lpstr>
      <vt:lpstr>Fractures ankle</vt:lpstr>
      <vt:lpstr>الشريحة 19</vt:lpstr>
      <vt:lpstr>الشريحة 20</vt:lpstr>
      <vt:lpstr>الشريحة 21</vt:lpstr>
      <vt:lpstr>الشريحة 22</vt:lpstr>
      <vt:lpstr>الشريحة 23</vt:lpstr>
      <vt:lpstr>Pilon fractures  ( comminuted fracture of tibial plafond) </vt:lpstr>
      <vt:lpstr>Pilon fracture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 injuries</dc:title>
  <dc:creator>user</dc:creator>
  <cp:lastModifiedBy>user</cp:lastModifiedBy>
  <cp:revision>40</cp:revision>
  <dcterms:created xsi:type="dcterms:W3CDTF">2014-03-17T06:29:49Z</dcterms:created>
  <dcterms:modified xsi:type="dcterms:W3CDTF">2014-04-04T11:55:18Z</dcterms:modified>
</cp:coreProperties>
</file>