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296" r:id="rId10"/>
    <p:sldId id="29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9" r:id="rId40"/>
    <p:sldId id="291" r:id="rId41"/>
    <p:sldId id="294" r:id="rId42"/>
    <p:sldId id="292" r:id="rId43"/>
    <p:sldId id="293" r:id="rId44"/>
    <p:sldId id="295" r:id="rId4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5AB027-1E96-4372-83BD-3DD8A01F0CA9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7FF421-4E76-40BB-9C75-81BB7C486E9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F421-4E76-40BB-9C75-81BB7C486E91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E50B73-AF76-4DA7-A1F6-F9F3AF5D642E}" type="datetimeFigureOut">
              <a:rPr lang="ar-IQ" smtClean="0"/>
              <a:pPr/>
              <a:t>17/12/1434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4F216A-875E-4B7C-8EA1-11B6E088624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71546"/>
            <a:ext cx="8001056" cy="3908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5400" dirty="0" smtClean="0"/>
              <a:t>Objectives of the lecture:</a:t>
            </a:r>
          </a:p>
          <a:p>
            <a:pPr algn="l" rtl="0"/>
            <a:r>
              <a:rPr lang="en-US" sz="5400" dirty="0" smtClean="0"/>
              <a:t>1.GIT </a:t>
            </a:r>
            <a:r>
              <a:rPr lang="en-US" sz="5400" dirty="0" err="1" smtClean="0"/>
              <a:t>bleeding,its</a:t>
            </a:r>
            <a:r>
              <a:rPr lang="en-US" sz="5400" dirty="0" smtClean="0"/>
              <a:t> </a:t>
            </a:r>
            <a:r>
              <a:rPr lang="en-US" sz="5400" dirty="0" err="1" smtClean="0"/>
              <a:t>causes,DDx</a:t>
            </a:r>
            <a:endParaRPr lang="en-US" sz="5400" dirty="0" smtClean="0"/>
          </a:p>
          <a:p>
            <a:pPr algn="l" rtl="0"/>
            <a:r>
              <a:rPr lang="en-US" sz="5400" dirty="0" smtClean="0"/>
              <a:t>2.GERD</a:t>
            </a:r>
          </a:p>
          <a:p>
            <a:pPr algn="l" rtl="0"/>
            <a:r>
              <a:rPr lang="en-US" sz="5400" dirty="0" smtClean="0"/>
              <a:t>3.Pyloric </a:t>
            </a:r>
            <a:r>
              <a:rPr lang="en-US" sz="5400" dirty="0" err="1" smtClean="0"/>
              <a:t>stenosis</a:t>
            </a:r>
            <a:endParaRPr lang="en-US" sz="5400" dirty="0" smtClean="0"/>
          </a:p>
          <a:p>
            <a:endParaRPr lang="ar-IQ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7215238" cy="599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500042"/>
            <a:ext cx="864396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Diagnosis: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Upper intestinal bleeding is evaluated with  OGD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Evaluation of the small intestine  by capsule endoscopy. The capsule-sized imaging device is swallowed in older children or placed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endoscopically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 younger children.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Lower GI bleeding is investigated with a colonoscopy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35846"/>
            <a:ext cx="8501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Occult blood in stool: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is usually detected by using commercially available fecal occult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testing cards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based on a chemical reaction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chemical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guaiac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oxidizing action of a substrate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), giving a blue color.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is very sensitive, but random testing can miss chronic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loss, which can lead to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Foods that have peroxidase activity may cause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false-positive results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if eaten within 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testing: red meat, liver, processed meats, and raw fruits and vegetables, especially melon, turnip, radishes,&amp; horseradish.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High vitamin C intake can cause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false-negative results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Similarly, outdated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guaiac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cards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prolonged storage may affect the accuracy of the test. Stool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guaiac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cards are not accurate for testing emesis for the presence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because gastric acid can affect the reaction.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857364"/>
            <a:ext cx="8643997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Gastroesophageal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Reflux Disease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(GERD)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GER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signifies the retrograde movement of gastric contents across the LES into the esophagus &amp; is usually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phsiological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 young infant.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GERD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symptoms or complications resulting from exposure of  esophagus,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oropharynx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or  airway to gastric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refluxate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(acid, food, bile);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.e. pathological GER &amp; it is the most common esophageal disorder in children of all ages.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429684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Measurement of lower esophageal pH shows that in normal individuals there is acidity from reflux of stomach contents for less than 4% of a 24-hour period. Reflux occurring more frequently than this results from functional immaturity of the LES leading to episodes of inappropriate relaxation,</a:t>
            </a:r>
            <a:r>
              <a:rPr lang="en-US" sz="2400" b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so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Transient LES relaxation (TLESR)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is the primary mechanism allowing reflux to occur. A short intra-abdominal length of esophagus probably also contributes. </a:t>
            </a:r>
            <a:endParaRPr lang="ar-IQ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71876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It is common in 1st yr of life. By 12 ms of age, nearly all symptomatic reflux will have resolved spontaneously, presumably due to a combination of:</a:t>
            </a:r>
          </a:p>
          <a:p>
            <a:pPr algn="l" rtl="0"/>
            <a:r>
              <a:rPr lang="en-US" sz="2800" dirty="0" smtClean="0"/>
              <a:t> maturation of  LES, assumption of an upright posture &amp; more solids in the diet. </a:t>
            </a:r>
          </a:p>
          <a:p>
            <a:pPr algn="l" rtl="0"/>
            <a:r>
              <a:rPr lang="en-US" sz="2800" dirty="0" smtClean="0"/>
              <a:t>A sliding hiatus hernia is present in some symptomatic infants, but many children with H.H are symptom-free.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Clinical Manifestations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itchFamily="34" charset="0"/>
                <a:ea typeface="Times New Roman" pitchFamily="18" charset="0"/>
                <a:cs typeface="Calibri" pitchFamily="34" charset="0"/>
              </a:rPr>
              <a:t>Infantile reflux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Calibri" pitchFamily="34" charset="0"/>
              </a:rPr>
              <a:t>manifests more often with regurgitation (especially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Calibri" pitchFamily="34" charset="0"/>
              </a:rPr>
              <a:t>postprandially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Calibri" pitchFamily="34" charset="0"/>
              </a:rPr>
              <a:t>), signs of esophagitis (irritability, arching, choking, gagging, feeding aversion)  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Calibri" pitchFamily="34" charset="0"/>
              </a:rPr>
              <a:t>    FTT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itchFamily="34" charset="0"/>
                <a:ea typeface="Calibri" pitchFamily="34" charset="0"/>
                <a:cs typeface="Calibri" pitchFamily="34" charset="0"/>
              </a:rPr>
              <a:t>Older children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Calibri" pitchFamily="34" charset="0"/>
              </a:rPr>
              <a:t> can have regurgitation during the preschool years; complaints of abdominal </a:t>
            </a:r>
            <a:r>
              <a:rPr lang="en-US" sz="2400" dirty="0" smtClean="0">
                <a:latin typeface="Berlin Sans FB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Calibri" pitchFamily="34" charset="0"/>
              </a:rPr>
              <a:t> chest pain supervene in later childhood and adolescence.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Calibri" pitchFamily="34" charset="0"/>
              </a:rPr>
              <a:t> Occasional children present with neck contortions (arching, turning of head), designated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Sandifer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syndrome.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00760" y="2000240"/>
            <a:ext cx="1128714" cy="14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428604"/>
            <a:ext cx="90011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respiratory presentations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infants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obstructive apnea, stridor or lower airway disease in which reflux complicates primary airway disease such 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laryngomalacia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or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BPD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OM, sinusitis, lymphoid hyperplasia, hoarseness, vocal cord nodules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laryngeal edema have all been associated with GERD.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older children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commonly related to asthma or 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otolaryngologic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disease such as laryngitis or sinusitis.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2844" y="4429132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Infant reflux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becomes evident in the 1st few ms of life, peaks at ∼4 mo, resolves in up to 88% by 12 mo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nearly all by 24 mo. Symptoms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older children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tend to be chronic, waxing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waning, but completely resolving in no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half, which resembles adult patterns.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Diagnosis: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most of the typical GERD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thorough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Hx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PE suffice initially to reach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Contrast (usually barium) radiographic study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of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upper GIT is performed in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with vomiting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dysphagia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to evaluate for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achalasia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esophageal strictures &amp;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stenosis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H.H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&amp; gastric outlet or intestinal obstruction.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 has poor sensitivity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specificity due to its limited duration &amp; the inability to differentiate physiologic GER from GERD.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4357694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Endoscopy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allows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Dx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of erosive esophagitis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complications such as strictures or Barrett esophagus; esophageal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can diagnose histological reflux esophagitis in the absence of erosions while simultaneously eliminating allergic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infectious causes.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8" y="428604"/>
            <a:ext cx="876143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714620"/>
            <a:ext cx="836600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Gastrointestinal Hemorrhage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GIH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285728"/>
            <a:ext cx="88582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Extended esophageal pH monitoring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of the distal esophagus: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no longer considered the sine qua non(not necessary ) of a GERD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provides a quantitative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sensitive documentation of acidic reflux episodes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The distal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pH probe is placed at a level corresponding to 87%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nares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-LES distance, Normal values of distal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acid exposure (pH &lt;4) are generally established as &lt;5-8% of the total monitored time, but these quantitative normals are insufficient to establish or disprove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Dx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pathologic GERD.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The most important indications for esophageal pH monitoring are for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assessing efficacy of acid suppression during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Rx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, evaluating apneic episodes in conjunction with a pneumogram &amp; perhaps impedance,&amp; evaluating atypical GERD presentations such as chronic cough, stridor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asthma.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23875"/>
            <a:ext cx="47529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500174"/>
            <a:ext cx="176977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PH study in GERD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6579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00166" y="214290"/>
            <a:ext cx="60722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Black" pitchFamily="34" charset="0"/>
              </a:rPr>
              <a:t>Part of a normal </a:t>
            </a:r>
            <a:r>
              <a:rPr lang="en-US" dirty="0" err="1" smtClean="0">
                <a:latin typeface="Arial Black" pitchFamily="34" charset="0"/>
              </a:rPr>
              <a:t>oesophageal</a:t>
            </a:r>
            <a:r>
              <a:rPr lang="en-US" dirty="0" smtClean="0">
                <a:latin typeface="Arial Black" pitchFamily="34" charset="0"/>
              </a:rPr>
              <a:t> pH study. </a:t>
            </a:r>
          </a:p>
          <a:p>
            <a:pPr algn="l"/>
            <a:r>
              <a:rPr lang="en-US" dirty="0" smtClean="0">
                <a:latin typeface="Arial Black" pitchFamily="34" charset="0"/>
              </a:rPr>
              <a:t>The lower </a:t>
            </a:r>
            <a:r>
              <a:rPr lang="en-US" dirty="0" err="1" smtClean="0">
                <a:latin typeface="Arial Black" pitchFamily="34" charset="0"/>
              </a:rPr>
              <a:t>oesophageal</a:t>
            </a:r>
            <a:r>
              <a:rPr lang="en-US" dirty="0" smtClean="0">
                <a:latin typeface="Arial Black" pitchFamily="34" charset="0"/>
              </a:rPr>
              <a:t> pH is above 4 for most of the time.</a:t>
            </a:r>
            <a:endParaRPr lang="ar-IQ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238125"/>
            <a:ext cx="67341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688" y="428604"/>
            <a:ext cx="8858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Empirical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antireflux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therapy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using a time-limited trial of high-dose proton pump inhibitor (PPI), is a cost-effective strategy for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 adults; although not formally evaluated in older children, it has also been applied.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14554"/>
            <a:ext cx="892971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Management</a:t>
            </a:r>
            <a:r>
              <a:rPr kumimoji="0" lang="en-US" sz="32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3200" b="0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Dietary measures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infants include normalization of any abnormal feeding techniques, volumes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frequencies.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Thickening of feeds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or use of commercially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prethickened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formulas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% of infants with no regurgitation,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the frequency of daily regurgitation &amp; emesis, &amp;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infant's wt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The addition of a Tbsp of rice cereal/ oz of formula results in a greater caloric density (30 kcal/oz),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reduced crying time, although it might not modify the number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nonregurgitant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reflux episodes.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48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short trial of a hypoallergenic diet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may be used to exclude milk or soy protein allergy before pharmacotherapy.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Older children should be counseled to avoid acidic or reflux-inducing foods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(tomatoes, chocolate, spicy foods , mint) and beverages (juices, carbonated &amp; caffeinated drinks, alcohol), avoiding lying down after meals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Weight reduction for obese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 elimination of smoke exposure are other crucial measures at all ages.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428604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Positioning measures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important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infants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who cannot control their positions independently.</a:t>
            </a: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Seated position worsens infant reflux  should be avoided.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pH monitoring demonstrates more reflux episodes in infants in supine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side positions compared with prone position, but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supine position reduces the risk of SIDS has led  AAP to recommend supine positioning during sleep. When the infant is awake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observed, prone position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upright carried position can be used to minimize reflux.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The efficacy of positioning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older children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 unclear, but some evidence suggests a benefit to left side position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head elevation during sleep.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head should be elevated by elevating the head of the bed, rather than using excess pillows, to avoid abdominal flexion and compression that might worsen reflux.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Pharmacotherapy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ameliorate gastric acidity or promote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aboral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movement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its content.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Antacids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most commonly used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antireflux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&amp; available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They provide rapid but transient relief of symptoms by acid neutralization. The long-term regular use of antacids cannot be recommended because of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; diarrhea (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antacids)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constipation (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antacids)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Histamine-2 receptor antagonists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 (H2RAs: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cimetidine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famotidine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nizatidine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 ranitidine)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widely used, act by selective inhibition of histamine receptors on gastric parietal cells. There is a definite benefit  in Rx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mild-to-moderate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reflux esophagitis.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They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have been recommended as first-line therapy because of their excellent overall safety profile, but they are being superseded by PPIs in this role.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PPIs (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omeprazole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lansoprazole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pantoprazole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rabeprazole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, and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esomeprazole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provide the most potent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antireflux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effect by blocking the H+_K+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ATPase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channels of the final common pathway in gastric acid secretion.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PPIs are superior to H2RAs in Rx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severe &amp; erosive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esophagitis. Pharmacodynamic studies have indicated that children require higher doses of PPIs than adults on a per-wt basis.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-&amp;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panto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are not FDA-approved in children.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14282" y="3429000"/>
            <a:ext cx="8929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Prokinetic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agents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include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metoclopramide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(dopamine-2 and 5-HT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antagonist),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bethanechol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(cholinergic agonist), and erythromycin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motilin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receptor agonist). Most of these increase LES pressure; some improve gastric emptying or esophageal clearance. None affects the frequency of TLESRs.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Baclofen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is a centrally acting γ-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aminobutyric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acid (GABA) agonist that has been shown to decrease reflux by decreasing TLESRs in healthy adults and in a small number of neurologically impaired children with GERD.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357166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Surgery,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usually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fundoplication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fundus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the stomach is wrapped around the intra-abdominal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oesophagus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is effective therapy for intractable GERD in children, particularly those with refractory esophagitis or strictures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those at risk for significant morbidity from chronic pulmonary disease. It may be combined with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gastrostomy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for feeding or venting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4282" y="2928934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Complications of GERD: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Reflux is often problematic: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 children with cerebral palsy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 other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neuro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developmental disorders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 preterm infants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who develop bronchopulmonary dysplasia (chronic lung disease of prematurity)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following surgery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esophageal atresia or diaphragmatic hernia.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Bleeding can occur anywhere along the GIT,  identification of the site may be challenging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Hematemesis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bloody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vomitus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): usually bleeding proximal to ligament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Treitz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Blood becomes dark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coffee-ground in appearance. Bleeding that has little or no contact with gastric acid will be bright red.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GIH that occurs proximal to the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ileocecal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valve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is passed rectally will usually appear as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melena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black, tarry, sticky stools) that result from the denaturing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by intestinal bacteria &amp; enzymes.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1.Esophageal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Esophagitis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can manifest as irritability, arching, and feeding aversion in infants; chest 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epigastric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pain in older children; and, rarely, 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hematemesis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anemia(iron deficiency), 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Sandifer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syndrome at any 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Prolonged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severe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esophagitis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strictures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producing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dysphagia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requiring repeated esophageal dilations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often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fundoplication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Long-standing esophagitis predisposes 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metaplastic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transformation of the normal esophageal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squamous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epithelium into intestinal columnar epithelium, termed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Barrett esophagus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precursor of esophageal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adenocarcinoma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29124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2.Nutritional: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Esophagitis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regurgitation may be severe enough to induce FTT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caloric deficits.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4282" y="1571612"/>
            <a:ext cx="89297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3.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Extraesophageal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Respiratory (“Atypical”): GERD can produce respiratory symptoms chronic cough, stridor, and hoarseness, aspiration pneumonia &amp; chronic pulmonary fibrosis &amp; may occur without esophagitis" by direct contact of the refluxed gastric contents with the respiratory tract (aspiration, laryngeal penetration, 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microaspiration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or by reflexive interactions between the esophagus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respiratory tract (inducing laryngeal closure 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bronchospasm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Often, GERD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primary respiratory disorder, such as asthma, interact &amp; a vicious cycle between them worsens both diseases.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Apnea &amp; stridor had been linked in some studies.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Apparent life-threatening events (ALTEs) &amp; SIDS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are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controversial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357430"/>
            <a:ext cx="7929618" cy="1754326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  <a:headEnd/>
            <a:tailEnd/>
          </a:ln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Hypertrophic Pyloric </a:t>
            </a:r>
            <a:r>
              <a:rPr kumimoji="0" lang="en-US" sz="5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Stenosis</a:t>
            </a:r>
            <a:endParaRPr kumimoji="0" lang="en-US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428604"/>
            <a:ext cx="864399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 is hypertrophy of the pylorus causing gastric outlet obstruction. It is more common in boys (4 : 1), particularly first-borns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there may be a family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especially on the maternal side.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 incidence  is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 infants with B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groups.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is occasionally associated with other congenital defects, including  TEF.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4282" y="2714620"/>
            <a:ext cx="8715436" cy="34163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Etiology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unknown, but many factors have been implicated. PS is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usually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not present at birth 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An association has been found with the use of erythromycin in neonates with highest risk if the medication is given within the 1st 2 wk of life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Investigators have proposed that deficiency of nitric oxide, a ubiquitous mediator of smooth-muscle relaxation, may be associated with the development of PS because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synthase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is selectively depleted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pyloric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with 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285728"/>
            <a:ext cx="88582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Clinical Manifestations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Nonbilious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vomiting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is the initial symptom of PS. The vomiting may or may not be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projectile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initially but is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usually progressive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occurring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immediately after a feeding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Emesis might follow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each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feeding, or it may be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intermittent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The vomiting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usually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starts after 3 wk of age ( irrespective of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but symptoms can develop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as early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as the 1st wk of life and as late as the 5th 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About 20%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have intermittent emesis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from birth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that then progresses to the classic picture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After vomiting, the infant is hungry and wants to feed again. Greater awareness of PS has led to earlier identification of pts with fewer instances of chronic malnutrition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severe dehydration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at times a subclinical self-resolving hypertrophy.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44" y="1142984"/>
            <a:ext cx="8572560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Persistent vomiting caused by gastric outlet obstruction results in the continuous loss of gastric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Dehydration causes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aldosterone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production, leading to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renal excretion of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K+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hypochloremic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hypokalemic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 metabolic alkalosis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The depletion of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Cl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leads to an exchange of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H+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K+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 the distal tubule, resulting in a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paradoxical aciduria.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However, a spectrum of electrolyte abnormalities may be seen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Hypoglycemia may be present and may cause seizures.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357166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err="1" smtClean="0">
                <a:solidFill>
                  <a:srgbClr val="FF0000"/>
                </a:solidFill>
                <a:latin typeface="Arial Black" pitchFamily="34" charset="0"/>
              </a:rPr>
              <a:t>Pathophysiology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ar-IQ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14612" y="271462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571480"/>
            <a:ext cx="8643998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Hyperbilirubinemia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is the most common clinical association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PS,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also known as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icteropyloric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syndrome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Unconjugated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hyperbilirubinemia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is more common than conjugated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usually resolves with surgical correction.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It may be associated with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level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glucuronyl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transferase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as seen in ∼5% of affected infants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Other coexistent clinical diagnoses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have been described, including: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eosinophilic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gastroenteritis,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hiatal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hernia, peptic ulcer, congenital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nephrotic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syndrome, CHD, &amp; congenital hypothyroidism.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Diagnosis: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traditionally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established by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palpating the pyloric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mass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firm, movable, ∼2 cm in length,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olive shaped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hard, best palpated from the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side, and located above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to the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of the umbilicus in the mid-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epigastrium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beneath the liver's edge. The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is easiest palpated after an episode of vomiting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After feeding, there may be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visible gastric peristaltic wave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that progresses across the abdomen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U/S 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confirms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 the majority of cases. Criteria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include pyloric thickness 3-4 mm, an overall pyloric length 15-19 mm, and pyloric diameter of 10-14 mm.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has a sensitivity of ∼95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Contrast  studies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demonstrate an elongated pyloric channel (string sign), a bulge of the pyloric muscle into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antrum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(shoulder sign), and parallel streaks of barium seen in the narrowed channel, producing a “double tract sign”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4470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5786" y="857232"/>
            <a:ext cx="335758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Visible gastric peristalsis in an infant with pyloric </a:t>
            </a:r>
            <a:r>
              <a:rPr lang="en-US" b="1" dirty="0" err="1" smtClean="0"/>
              <a:t>stenosis</a:t>
            </a:r>
            <a:endParaRPr lang="ar-IQ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4" y="1857364"/>
            <a:ext cx="33972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57752" y="785794"/>
            <a:ext cx="335758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/>
              <a:t>Diagram showing a test feed being performed to diagnose pyloric </a:t>
            </a:r>
            <a:r>
              <a:rPr lang="en-US" b="1" dirty="0" err="1" smtClean="0"/>
              <a:t>stenosis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5.media.tumblr.com/tumblr_m9dsg8YpRb1ru4rx5o2_r1_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85794"/>
            <a:ext cx="4762500" cy="50196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Hematochezia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red bloody stools passed rectally) usually results from distal GIH.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is usually mixed with stool or passed just before or just after defecation.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Occasionally, rapid bleeding from an upper GI source combined with cathartic action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can speed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&amp; cause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Specific types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include maroon-colored stools, seen with significant bleeding usually from  distal small bowel,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currant-jelly stools indicative of intestinal vascular congestion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hyperemia.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883" y="1928802"/>
            <a:ext cx="8210690" cy="44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428604"/>
            <a:ext cx="835824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i="1" dirty="0" smtClean="0">
                <a:latin typeface="Arial Rounded MT Bold" pitchFamily="34" charset="0"/>
              </a:rPr>
              <a:t>A,</a:t>
            </a:r>
            <a:r>
              <a:rPr lang="en-US" dirty="0" smtClean="0">
                <a:latin typeface="Arial Rounded MT Bold" pitchFamily="34" charset="0"/>
              </a:rPr>
              <a:t> Transverse sonogram demonstrating a pyloric muscle wall thickness of &gt;4 mm (distance between </a:t>
            </a:r>
            <a:r>
              <a:rPr lang="en-US" i="1" dirty="0" smtClean="0">
                <a:latin typeface="Arial Rounded MT Bold" pitchFamily="34" charset="0"/>
              </a:rPr>
              <a:t>crosses</a:t>
            </a:r>
            <a:r>
              <a:rPr lang="en-US" dirty="0" smtClean="0">
                <a:latin typeface="Arial Rounded MT Bold" pitchFamily="34" charset="0"/>
              </a:rPr>
              <a:t>). </a:t>
            </a:r>
            <a:r>
              <a:rPr lang="en-US" i="1" dirty="0" smtClean="0">
                <a:latin typeface="Arial Rounded MT Bold" pitchFamily="34" charset="0"/>
              </a:rPr>
              <a:t>B,</a:t>
            </a:r>
            <a:r>
              <a:rPr lang="en-US" dirty="0" smtClean="0">
                <a:latin typeface="Arial Rounded MT Bold" pitchFamily="34" charset="0"/>
              </a:rPr>
              <a:t> Horizontal image demonstrating a pyloric channel length &gt;14 mm (wall thickness outlined between </a:t>
            </a:r>
            <a:r>
              <a:rPr lang="en-US" i="1" dirty="0" smtClean="0">
                <a:latin typeface="Arial Rounded MT Bold" pitchFamily="34" charset="0"/>
              </a:rPr>
              <a:t>crosses</a:t>
            </a:r>
            <a:r>
              <a:rPr lang="en-US" dirty="0" smtClean="0">
                <a:latin typeface="Arial Rounded MT Bold" pitchFamily="34" charset="0"/>
              </a:rPr>
              <a:t>) in an infant with pyloric </a:t>
            </a:r>
            <a:r>
              <a:rPr lang="en-US" dirty="0" err="1" smtClean="0">
                <a:latin typeface="Arial Rounded MT Bold" pitchFamily="34" charset="0"/>
              </a:rPr>
              <a:t>stenosis</a:t>
            </a:r>
            <a:r>
              <a:rPr lang="en-US" dirty="0" smtClean="0">
                <a:latin typeface="Arial Rounded MT Bold" pitchFamily="34" charset="0"/>
              </a:rPr>
              <a:t>.</a:t>
            </a:r>
            <a:endParaRPr lang="ar-IQ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50718"/>
            <a:ext cx="4540281" cy="483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57422" y="500042"/>
            <a:ext cx="528641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Barium in the stomach of an infant with projectile vomiting. The attenuated pyloric canal is typical of CHPS.</a:t>
            </a:r>
            <a:endParaRPr lang="ar-IQ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DDx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GERD,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adrenogenital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syndrome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Inborn errors of metabolism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pyloric membrane or pyloric duplication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Duodenal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stenosis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proximal to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ampulla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Rx: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Preoperative Management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 anatomic correction of PS is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not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surgical emergency because, although PS is a form of intestinal obstruction, gangrene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intestinal perforation do not occur with this condition. Infants should not undergo surgery until the fluid and electrolyte deficits have been corrected.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infants undergo surgery with uncorrected alkalosis, then the profound effect that surgical stress has on the urinary excretion of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may intensify the electrolyte abnormalities. Given that gastric decompression is necessary for surgery and induction of anesthesia,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decompression should be performed during fluid and electrolyte resuscitation.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857232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Surgical Management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Once the volume and electrolyte status is corrected, the infant is ready for surgery.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Ramstedt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pyloromyotomy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through a right upper quadrant transverse incision has been the traditional treatment for hypertrophic PS.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147" y="1428736"/>
            <a:ext cx="539767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85852" y="571480"/>
            <a:ext cx="50006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Pyloric </a:t>
            </a:r>
            <a:r>
              <a:rPr lang="en-US" b="1" dirty="0" err="1" smtClean="0">
                <a:solidFill>
                  <a:schemeClr val="bg1"/>
                </a:solidFill>
              </a:rPr>
              <a:t>stenosis</a:t>
            </a:r>
            <a:r>
              <a:rPr lang="en-US" b="1" dirty="0" smtClean="0">
                <a:solidFill>
                  <a:schemeClr val="bg1"/>
                </a:solidFill>
              </a:rPr>
              <a:t> at operation showing pale, thick pyloric muscle and </a:t>
            </a:r>
            <a:r>
              <a:rPr lang="en-US" b="1" dirty="0" err="1" smtClean="0">
                <a:solidFill>
                  <a:schemeClr val="bg1"/>
                </a:solidFill>
              </a:rPr>
              <a:t>pyloromyotomy</a:t>
            </a:r>
            <a:r>
              <a:rPr lang="en-US" b="1" dirty="0" smtClean="0">
                <a:solidFill>
                  <a:schemeClr val="bg1"/>
                </a:solidFill>
              </a:rPr>
              <a:t> incision</a:t>
            </a:r>
            <a:endParaRPr lang="ar-IQ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DDx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red color stool is often assumed to be bd. However, many  substances cause change in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color:</a:t>
            </a: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Foods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that contain a high concentration of red pigments such as tomatoes, cranberries, beets, and red fruit juices and gelatin can cause red stools.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ed-colored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medications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e.g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acetaminophen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amoxicillin can be passed in stools, especially if diarrhea is present. Spinach, licorice, iron, and bismuth  often lead to dark, black stools, which can be confused with true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melena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 infants,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Serratia marcescens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can cause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red diaper syndrome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as a result of the formation of red pigment in soiled diapers stored for longer than 1 day.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428860" y="357166"/>
            <a:ext cx="5000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Causes of GI Bleeding:</a:t>
            </a:r>
            <a:endParaRPr kumimoji="0" lang="en-US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5720" y="1142984"/>
            <a:ext cx="8501122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normalizeH="0" baseline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Newborn</a:t>
            </a:r>
            <a:r>
              <a:rPr kumimoji="0" lang="en-US" sz="2400" b="1" i="0" u="none" strike="noStrike" normalizeH="0" baseline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2400" b="1" i="0" u="none" strike="noStrike" normalizeH="0" baseline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Common causes of GI bleeding in the first 24 hours of life include: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maternal blood swallowed 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during delivery and </a:t>
            </a:r>
            <a:r>
              <a:rPr kumimoji="0" lang="en-US" sz="24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local trauma 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after </a:t>
            </a:r>
            <a:r>
              <a:rPr kumimoji="0" lang="en-US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nasogastric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suctioning.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Hemorrhagic disease of the newborn 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as a result of inherited deficits of coagulation factors or delay in administration of postnatal vitamin K occasionally produces GI bleeding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Premature infants and newborns who have birth asphyxia are at increased risk for having </a:t>
            </a:r>
            <a:r>
              <a:rPr kumimoji="0" lang="en-US" sz="24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gastric ulcerations 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and erosions that can bleed &amp; </a:t>
            </a:r>
            <a:r>
              <a:rPr kumimoji="0" lang="en-US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Necrotising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enterocolitis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"NEC</a:t>
            </a:r>
            <a:r>
              <a:rPr kumimoji="0" lang="en-US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"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-3643370" y="1000108"/>
            <a:ext cx="3300410" cy="22700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571536" y="571480"/>
            <a:ext cx="3733800" cy="762000"/>
          </a:xfrm>
        </p:spPr>
        <p:txBody>
          <a:bodyPr/>
          <a:lstStyle/>
          <a:p>
            <a:pPr algn="ctr" rtl="0"/>
            <a:r>
              <a:rPr lang="en-US" sz="3200" i="1" dirty="0" smtClean="0">
                <a:solidFill>
                  <a:srgbClr val="FF0000"/>
                </a:solidFill>
                <a:latin typeface="Arial Black" pitchFamily="34" charset="0"/>
              </a:rPr>
              <a:t>Infant</a:t>
            </a:r>
            <a:endParaRPr lang="en-US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ar-IQ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14810" y="214290"/>
            <a:ext cx="4214842" cy="762000"/>
          </a:xfrm>
        </p:spPr>
        <p:txBody>
          <a:bodyPr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Arial Black" pitchFamily="34" charset="0"/>
              </a:rPr>
              <a:t>Child &amp; Adolescent</a:t>
            </a:r>
            <a:endParaRPr lang="en-US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rtl="0"/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357298"/>
            <a:ext cx="4362480" cy="4572032"/>
          </a:xfrm>
        </p:spPr>
        <p:txBody>
          <a:bodyPr>
            <a:noAutofit/>
          </a:bodyPr>
          <a:lstStyle/>
          <a:p>
            <a:pPr algn="l" rtl="0">
              <a:buClr>
                <a:srgbClr val="FF000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Bacterial enteritis</a:t>
            </a:r>
          </a:p>
          <a:p>
            <a:pPr algn="l" rtl="0">
              <a:buClr>
                <a:srgbClr val="FF000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Milk protein allergy</a:t>
            </a:r>
          </a:p>
          <a:p>
            <a:pPr algn="l" rtl="0">
              <a:buClr>
                <a:srgbClr val="FF0000"/>
              </a:buClr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Intussusception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FF000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Anal fissure</a:t>
            </a:r>
            <a:endParaRPr lang="ar-IQ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3714744" y="428604"/>
            <a:ext cx="6143668" cy="4929198"/>
          </a:xfrm>
        </p:spPr>
        <p:txBody>
          <a:bodyPr>
            <a:no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Bacterial enteritis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Anal fissure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Colonic polyps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Peptic ulcer/gastritis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Swallowed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epistaxis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Mallory-Weiss syndrome&amp;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Prolapse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gastropathy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producing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subepith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Esophagitis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/Esophageal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varices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Meckel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diverticulum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Henoch-Schonlein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purpura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Foreign body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Hemangioma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AVM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IBD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Coagulopathy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jso.com/content/figures/1477-7819-6-133-2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urkgastro.org/images/figure03v14n210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478155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344</TotalTime>
  <Words>2796</Words>
  <Application>Microsoft Office PowerPoint</Application>
  <PresentationFormat>On-screen Show (4:3)</PresentationFormat>
  <Paragraphs>187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Apple</dc:creator>
  <cp:lastModifiedBy>Apple</cp:lastModifiedBy>
  <cp:revision>71</cp:revision>
  <dcterms:created xsi:type="dcterms:W3CDTF">2013-09-04T10:27:34Z</dcterms:created>
  <dcterms:modified xsi:type="dcterms:W3CDTF">2013-10-21T19:15:43Z</dcterms:modified>
</cp:coreProperties>
</file>