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6" r:id="rId2"/>
    <p:sldId id="315" r:id="rId3"/>
    <p:sldId id="318" r:id="rId4"/>
    <p:sldId id="317" r:id="rId5"/>
    <p:sldId id="320" r:id="rId6"/>
    <p:sldId id="313" r:id="rId7"/>
    <p:sldId id="321" r:id="rId8"/>
    <p:sldId id="324" r:id="rId9"/>
    <p:sldId id="326" r:id="rId10"/>
    <p:sldId id="322" r:id="rId11"/>
    <p:sldId id="323" r:id="rId12"/>
    <p:sldId id="314" r:id="rId13"/>
    <p:sldId id="266" r:id="rId14"/>
    <p:sldId id="267" r:id="rId15"/>
    <p:sldId id="268" r:id="rId16"/>
    <p:sldId id="257" r:id="rId17"/>
    <p:sldId id="327" r:id="rId18"/>
    <p:sldId id="258" r:id="rId19"/>
    <p:sldId id="325" r:id="rId20"/>
    <p:sldId id="262" r:id="rId21"/>
    <p:sldId id="263" r:id="rId22"/>
    <p:sldId id="273" r:id="rId23"/>
    <p:sldId id="264" r:id="rId24"/>
    <p:sldId id="265" r:id="rId25"/>
    <p:sldId id="269" r:id="rId26"/>
    <p:sldId id="271" r:id="rId27"/>
    <p:sldId id="272" r:id="rId28"/>
    <p:sldId id="274" r:id="rId29"/>
    <p:sldId id="277" r:id="rId30"/>
    <p:sldId id="275" r:id="rId31"/>
    <p:sldId id="279" r:id="rId32"/>
    <p:sldId id="282" r:id="rId33"/>
    <p:sldId id="303" r:id="rId34"/>
    <p:sldId id="280" r:id="rId35"/>
    <p:sldId id="285" r:id="rId36"/>
    <p:sldId id="287" r:id="rId37"/>
    <p:sldId id="288" r:id="rId38"/>
    <p:sldId id="304" r:id="rId39"/>
    <p:sldId id="289" r:id="rId40"/>
    <p:sldId id="298" r:id="rId41"/>
    <p:sldId id="296" r:id="rId42"/>
    <p:sldId id="300" r:id="rId43"/>
    <p:sldId id="290" r:id="rId44"/>
    <p:sldId id="293" r:id="rId45"/>
    <p:sldId id="294" r:id="rId46"/>
    <p:sldId id="328" r:id="rId47"/>
    <p:sldId id="329" r:id="rId48"/>
    <p:sldId id="330" r:id="rId49"/>
    <p:sldId id="331" r:id="rId50"/>
    <p:sldId id="332" r:id="rId51"/>
    <p:sldId id="333" r:id="rId52"/>
    <p:sldId id="335" r:id="rId53"/>
    <p:sldId id="336" r:id="rId54"/>
    <p:sldId id="337" r:id="rId55"/>
    <p:sldId id="338" r:id="rId56"/>
    <p:sldId id="339" r:id="rId57"/>
    <p:sldId id="340" r:id="rId58"/>
    <p:sldId id="341" r:id="rId59"/>
    <p:sldId id="342" r:id="rId60"/>
    <p:sldId id="344" r:id="rId61"/>
    <p:sldId id="345" r:id="rId62"/>
    <p:sldId id="346" r:id="rId63"/>
    <p:sldId id="347" r:id="rId64"/>
    <p:sldId id="348" r:id="rId65"/>
    <p:sldId id="349" r:id="rId66"/>
    <p:sldId id="350" r:id="rId67"/>
    <p:sldId id="351" r:id="rId68"/>
    <p:sldId id="352" r:id="rId69"/>
    <p:sldId id="353" r:id="rId70"/>
    <p:sldId id="354" r:id="rId71"/>
    <p:sldId id="355" r:id="rId72"/>
    <p:sldId id="356" r:id="rId73"/>
    <p:sldId id="357" r:id="rId74"/>
    <p:sldId id="358" r:id="rId75"/>
    <p:sldId id="359" r:id="rId76"/>
    <p:sldId id="360" r:id="rId77"/>
    <p:sldId id="361" r:id="rId78"/>
    <p:sldId id="362" r:id="rId79"/>
    <p:sldId id="363" r:id="rId80"/>
  </p:sldIdLst>
  <p:sldSz cx="9144000" cy="6858000" type="screen4x3"/>
  <p:notesSz cx="6858000" cy="9144000"/>
  <p:defaultTextStyle>
    <a:defPPr>
      <a:defRPr lang="ar-IQ"/>
    </a:defPPr>
    <a:lvl1pPr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Arial" charset="0"/>
        <a:cs typeface="Arial" charset="0"/>
      </a:defRPr>
    </a:lvl1pPr>
    <a:lvl2pPr marL="4572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Arial" charset="0"/>
        <a:cs typeface="Arial" charset="0"/>
      </a:defRPr>
    </a:lvl2pPr>
    <a:lvl3pPr marL="9144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Arial" charset="0"/>
        <a:cs typeface="Arial" charset="0"/>
      </a:defRPr>
    </a:lvl3pPr>
    <a:lvl4pPr marL="13716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Arial" charset="0"/>
        <a:cs typeface="Arial" charset="0"/>
      </a:defRPr>
    </a:lvl4pPr>
    <a:lvl5pPr marL="18288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Arial" charset="0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Arial" charset="0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Arial" charset="0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Arial" charset="0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Arial" charset="0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380"/>
    <p:restoredTop sz="94660"/>
  </p:normalViewPr>
  <p:slideViewPr>
    <p:cSldViewPr>
      <p:cViewPr>
        <p:scale>
          <a:sx n="81" d="100"/>
          <a:sy n="81" d="100"/>
        </p:scale>
        <p:origin x="-834" y="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80" Type="http://schemas.openxmlformats.org/officeDocument/2006/relationships/slide" Target="slides/slide79.xml"/><Relationship Id="rId81" Type="http://schemas.openxmlformats.org/officeDocument/2006/relationships/presProps" Target="presProps.xml"/><Relationship Id="rId82" Type="http://schemas.openxmlformats.org/officeDocument/2006/relationships/viewProps" Target="viewProps.xml"/><Relationship Id="rId83" Type="http://schemas.openxmlformats.org/officeDocument/2006/relationships/theme" Target="theme/theme1.xml"/><Relationship Id="rId84" Type="http://schemas.openxmlformats.org/officeDocument/2006/relationships/tableStyles" Target="tableStyles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ar-IQ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ar-IQ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B1F2C97-4439-7848-94F5-1F398BDD0F2E}" type="datetimeFigureOut">
              <a:rPr lang="ar-IQ" altLang="en-US"/>
              <a:pPr/>
              <a:t>18‏/1‏/1437</a:t>
            </a:fld>
            <a:endParaRPr lang="ar-IQ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DAE159-9E63-4840-A878-E70D99CFE547}" type="slidenum">
              <a:rPr lang="ar-IQ" altLang="en-US"/>
              <a:pPr/>
              <a:t>‹#›</a:t>
            </a:fld>
            <a:endParaRPr lang="ar-IQ" altLang="en-US"/>
          </a:p>
        </p:txBody>
      </p:sp>
    </p:spTree>
    <p:extLst>
      <p:ext uri="{BB962C8B-B14F-4D97-AF65-F5344CB8AC3E}">
        <p14:creationId xmlns:p14="http://schemas.microsoft.com/office/powerpoint/2010/main" val="3929506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IQ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IQ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A2D77FA-EC54-ED44-BE18-06E655584D89}" type="datetimeFigureOut">
              <a:rPr lang="ar-IQ" altLang="en-US"/>
              <a:pPr/>
              <a:t>18‏/1‏/1437</a:t>
            </a:fld>
            <a:endParaRPr lang="ar-IQ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AB958C-5C40-044F-8CE0-70532E5ECACD}" type="slidenum">
              <a:rPr lang="ar-IQ" altLang="en-US"/>
              <a:pPr/>
              <a:t>‹#›</a:t>
            </a:fld>
            <a:endParaRPr lang="ar-IQ" altLang="en-US"/>
          </a:p>
        </p:txBody>
      </p:sp>
    </p:spTree>
    <p:extLst>
      <p:ext uri="{BB962C8B-B14F-4D97-AF65-F5344CB8AC3E}">
        <p14:creationId xmlns:p14="http://schemas.microsoft.com/office/powerpoint/2010/main" val="18852052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ar-IQ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IQ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07774CE-5754-F142-8064-471AE0380E57}" type="datetimeFigureOut">
              <a:rPr lang="ar-IQ" altLang="en-US"/>
              <a:pPr/>
              <a:t>18‏/1‏/1437</a:t>
            </a:fld>
            <a:endParaRPr lang="ar-IQ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5CBADA-0F9E-F846-BD87-286F3A7F6518}" type="slidenum">
              <a:rPr lang="ar-IQ" altLang="en-US"/>
              <a:pPr/>
              <a:t>‹#›</a:t>
            </a:fld>
            <a:endParaRPr lang="ar-IQ" altLang="en-US"/>
          </a:p>
        </p:txBody>
      </p:sp>
    </p:spTree>
    <p:extLst>
      <p:ext uri="{BB962C8B-B14F-4D97-AF65-F5344CB8AC3E}">
        <p14:creationId xmlns:p14="http://schemas.microsoft.com/office/powerpoint/2010/main" val="6707576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IQ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IQ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BA2F9E4-CFE5-694C-BFC6-5B3D8C2A8797}" type="datetimeFigureOut">
              <a:rPr lang="ar-IQ" altLang="en-US"/>
              <a:pPr/>
              <a:t>18‏/1‏/1437</a:t>
            </a:fld>
            <a:endParaRPr lang="ar-IQ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A4811C-8192-CB46-A35C-B9457B1ACAF6}" type="slidenum">
              <a:rPr lang="ar-IQ" altLang="en-US"/>
              <a:pPr/>
              <a:t>‹#›</a:t>
            </a:fld>
            <a:endParaRPr lang="ar-IQ" altLang="en-US"/>
          </a:p>
        </p:txBody>
      </p:sp>
    </p:spTree>
    <p:extLst>
      <p:ext uri="{BB962C8B-B14F-4D97-AF65-F5344CB8AC3E}">
        <p14:creationId xmlns:p14="http://schemas.microsoft.com/office/powerpoint/2010/main" val="8097970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ar-IQ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51EC675-5535-5545-ADFB-7C51869375A4}" type="datetimeFigureOut">
              <a:rPr lang="ar-IQ" altLang="en-US"/>
              <a:pPr/>
              <a:t>18‏/1‏/1437</a:t>
            </a:fld>
            <a:endParaRPr lang="ar-IQ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B4F5D8-6AAD-3D4E-BEBB-BE1D2191A0EE}" type="slidenum">
              <a:rPr lang="ar-IQ" altLang="en-US"/>
              <a:pPr/>
              <a:t>‹#›</a:t>
            </a:fld>
            <a:endParaRPr lang="ar-IQ" altLang="en-US"/>
          </a:p>
        </p:txBody>
      </p:sp>
    </p:spTree>
    <p:extLst>
      <p:ext uri="{BB962C8B-B14F-4D97-AF65-F5344CB8AC3E}">
        <p14:creationId xmlns:p14="http://schemas.microsoft.com/office/powerpoint/2010/main" val="16544256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IQ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IQ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IQ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9A80B12-C5D9-5B43-AE81-AB6C5C349193}" type="datetimeFigureOut">
              <a:rPr lang="ar-IQ" altLang="en-US"/>
              <a:pPr/>
              <a:t>18‏/1‏/1437</a:t>
            </a:fld>
            <a:endParaRPr lang="ar-IQ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AC725C-B637-A841-8761-8D0950D2DCBA}" type="slidenum">
              <a:rPr lang="ar-IQ" altLang="en-US"/>
              <a:pPr/>
              <a:t>‹#›</a:t>
            </a:fld>
            <a:endParaRPr lang="ar-IQ" altLang="en-US"/>
          </a:p>
        </p:txBody>
      </p:sp>
    </p:spTree>
    <p:extLst>
      <p:ext uri="{BB962C8B-B14F-4D97-AF65-F5344CB8AC3E}">
        <p14:creationId xmlns:p14="http://schemas.microsoft.com/office/powerpoint/2010/main" val="3129659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ar-IQ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IQ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IQ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D3309CE-B042-D342-9476-C71965433D4D}" type="datetimeFigureOut">
              <a:rPr lang="ar-IQ" altLang="en-US"/>
              <a:pPr/>
              <a:t>18‏/1‏/1437</a:t>
            </a:fld>
            <a:endParaRPr lang="ar-IQ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7C2494-340C-F647-9CC1-54AD71973498}" type="slidenum">
              <a:rPr lang="ar-IQ" altLang="en-US"/>
              <a:pPr/>
              <a:t>‹#›</a:t>
            </a:fld>
            <a:endParaRPr lang="ar-IQ" altLang="en-US"/>
          </a:p>
        </p:txBody>
      </p:sp>
    </p:spTree>
    <p:extLst>
      <p:ext uri="{BB962C8B-B14F-4D97-AF65-F5344CB8AC3E}">
        <p14:creationId xmlns:p14="http://schemas.microsoft.com/office/powerpoint/2010/main" val="8306650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IQ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6DF5013-3E39-5341-B77C-A687FFF858C4}" type="datetimeFigureOut">
              <a:rPr lang="ar-IQ" altLang="en-US"/>
              <a:pPr/>
              <a:t>18‏/1‏/1437</a:t>
            </a:fld>
            <a:endParaRPr lang="ar-IQ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06B585-548F-7642-A845-3E860A924564}" type="slidenum">
              <a:rPr lang="ar-IQ" altLang="en-US"/>
              <a:pPr/>
              <a:t>‹#›</a:t>
            </a:fld>
            <a:endParaRPr lang="ar-IQ" altLang="en-US"/>
          </a:p>
        </p:txBody>
      </p:sp>
    </p:spTree>
    <p:extLst>
      <p:ext uri="{BB962C8B-B14F-4D97-AF65-F5344CB8AC3E}">
        <p14:creationId xmlns:p14="http://schemas.microsoft.com/office/powerpoint/2010/main" val="1970625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E4E5742-86EA-0542-A012-0D9ACC0BEE73}" type="datetimeFigureOut">
              <a:rPr lang="ar-IQ" altLang="en-US"/>
              <a:pPr/>
              <a:t>18‏/1‏/1437</a:t>
            </a:fld>
            <a:endParaRPr lang="ar-IQ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8288C3-5AB1-8B4B-AC65-5722E38682DA}" type="slidenum">
              <a:rPr lang="ar-IQ" altLang="en-US"/>
              <a:pPr/>
              <a:t>‹#›</a:t>
            </a:fld>
            <a:endParaRPr lang="ar-IQ" altLang="en-US"/>
          </a:p>
        </p:txBody>
      </p:sp>
    </p:spTree>
    <p:extLst>
      <p:ext uri="{BB962C8B-B14F-4D97-AF65-F5344CB8AC3E}">
        <p14:creationId xmlns:p14="http://schemas.microsoft.com/office/powerpoint/2010/main" val="6099563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ar-IQ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IQ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0A3FF7A-28BD-9F4E-8FD3-FDAD0A73B8AB}" type="datetimeFigureOut">
              <a:rPr lang="ar-IQ" altLang="en-US"/>
              <a:pPr/>
              <a:t>18‏/1‏/1437</a:t>
            </a:fld>
            <a:endParaRPr lang="ar-IQ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BC899B-8786-F845-85E2-F6B22183F79B}" type="slidenum">
              <a:rPr lang="ar-IQ" altLang="en-US"/>
              <a:pPr/>
              <a:t>‹#›</a:t>
            </a:fld>
            <a:endParaRPr lang="ar-IQ" altLang="en-US"/>
          </a:p>
        </p:txBody>
      </p:sp>
    </p:spTree>
    <p:extLst>
      <p:ext uri="{BB962C8B-B14F-4D97-AF65-F5344CB8AC3E}">
        <p14:creationId xmlns:p14="http://schemas.microsoft.com/office/powerpoint/2010/main" val="15969609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ar-IQ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ar-IQ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05353E3-E006-DF4E-8BEE-F5223FFC0780}" type="datetimeFigureOut">
              <a:rPr lang="ar-IQ" altLang="en-US"/>
              <a:pPr/>
              <a:t>18‏/1‏/1437</a:t>
            </a:fld>
            <a:endParaRPr lang="ar-IQ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6E0376-2A1F-CD4B-BD1A-770A56FDEEB5}" type="slidenum">
              <a:rPr lang="ar-IQ" altLang="en-US"/>
              <a:pPr/>
              <a:t>‹#›</a:t>
            </a:fld>
            <a:endParaRPr lang="ar-IQ" altLang="en-US"/>
          </a:p>
        </p:txBody>
      </p:sp>
    </p:spTree>
    <p:extLst>
      <p:ext uri="{BB962C8B-B14F-4D97-AF65-F5344CB8AC3E}">
        <p14:creationId xmlns:p14="http://schemas.microsoft.com/office/powerpoint/2010/main" val="8717807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fld id="{9C8E04FE-982E-D346-92E9-C4AB2C1FA484}" type="datetimeFigureOut">
              <a:rPr lang="ar-IQ" altLang="en-US"/>
              <a:pPr/>
              <a:t>18‏/1‏/1437</a:t>
            </a:fld>
            <a:endParaRPr lang="ar-IQ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fld id="{C0C7A1A8-7632-AA42-A7DE-A0EA2EBBF361}" type="slidenum">
              <a:rPr lang="ar-IQ" altLang="en-US"/>
              <a:pPr/>
              <a:t>‹#›</a:t>
            </a:fld>
            <a:endParaRPr lang="ar-IQ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1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Times New Roman" charset="0"/>
          <a:cs typeface="+mj-cs"/>
        </a:defRPr>
      </a:lvl1pPr>
      <a:lvl2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Times New Roman" charset="0"/>
          <a:cs typeface="Times New Roman" pitchFamily="18" charset="0"/>
        </a:defRPr>
      </a:lvl2pPr>
      <a:lvl3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Times New Roman" charset="0"/>
          <a:cs typeface="Times New Roman" pitchFamily="18" charset="0"/>
        </a:defRPr>
      </a:lvl3pPr>
      <a:lvl4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Times New Roman" charset="0"/>
          <a:cs typeface="Times New Roman" pitchFamily="18" charset="0"/>
        </a:defRPr>
      </a:lvl4pPr>
      <a:lvl5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Times New Roman" charset="0"/>
          <a:cs typeface="Times New Roman" pitchFamily="18" charset="0"/>
        </a:defRPr>
      </a:lvl5pPr>
      <a:lvl6pPr marL="4572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6pPr>
      <a:lvl7pPr marL="9144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7pPr>
      <a:lvl8pPr marL="13716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8pPr>
      <a:lvl9pPr marL="18288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9pPr>
    </p:titleStyle>
    <p:bodyStyle>
      <a:lvl1pPr marL="342900" indent="-342900" algn="r" rtl="1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Arial" charset="0"/>
          <a:cs typeface="+mn-cs"/>
        </a:defRPr>
      </a:lvl1pPr>
      <a:lvl2pPr marL="742950" indent="-285750" algn="r" rtl="1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Arial" charset="0"/>
          <a:cs typeface="+mn-cs"/>
        </a:defRPr>
      </a:lvl2pPr>
      <a:lvl3pPr marL="1143000" indent="-228600" algn="r" rtl="1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Arial" charset="0"/>
          <a:cs typeface="+mn-cs"/>
        </a:defRPr>
      </a:lvl3pPr>
      <a:lvl4pPr marL="1600200" indent="-228600" algn="r" rtl="1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Arial" charset="0"/>
          <a:cs typeface="+mn-cs"/>
        </a:defRPr>
      </a:lvl4pPr>
      <a:lvl5pPr marL="2057400" indent="-228600" algn="r" rtl="1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Arial" charset="0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IQ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Relationship Id="rId3" Type="http://schemas.openxmlformats.org/officeDocument/2006/relationships/image" Target="../media/image29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0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Relationship Id="rId3" Type="http://schemas.openxmlformats.org/officeDocument/2006/relationships/image" Target="../media/image46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jpe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jpe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emf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jpe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emf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emf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emf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jpe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jpe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cs typeface="Times New Roman" charset="0"/>
              </a:rPr>
              <a:t>Urology Exam.</a:t>
            </a:r>
            <a:endParaRPr lang="ar-IQ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eaLnBrk="1" hangingPunct="1"/>
            <a:endParaRPr lang="en-US" altLang="en-US">
              <a:solidFill>
                <a:srgbClr val="898989"/>
              </a:solidFill>
              <a:cs typeface="Arial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cs typeface="Times New Roman" charset="0"/>
              </a:rPr>
              <a:t>What's this imaging study?</a:t>
            </a:r>
            <a:br>
              <a:rPr lang="en-US" altLang="en-US">
                <a:cs typeface="Times New Roman" charset="0"/>
              </a:rPr>
            </a:br>
            <a:r>
              <a:rPr lang="en-US" altLang="en-US">
                <a:cs typeface="Times New Roman" charset="0"/>
              </a:rPr>
              <a:t>What the abnormal finding?</a:t>
            </a:r>
            <a:endParaRPr lang="ar-IQ" altLang="en-US"/>
          </a:p>
        </p:txBody>
      </p:sp>
      <p:pic>
        <p:nvPicPr>
          <p:cNvPr id="11267" name="Picture 2" descr="H:\DCIM\101MSDCF\DSC0515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7311" y="1700135"/>
            <a:ext cx="6035675" cy="4525963"/>
          </a:xfrm>
          <a:noFill/>
        </p:spPr>
      </p:pic>
      <p:sp>
        <p:nvSpPr>
          <p:cNvPr id="2" name="TextBox 1"/>
          <p:cNvSpPr txBox="1"/>
          <p:nvPr/>
        </p:nvSpPr>
        <p:spPr>
          <a:xfrm>
            <a:off x="6833016" y="1808189"/>
            <a:ext cx="185378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/>
              <a:t>Ct enhanced 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/>
              <a:t>Big simple renal cyst(non enhancing mass homogenous)  treatment is conservative or </a:t>
            </a:r>
            <a:r>
              <a:rPr lang="en-US" dirty="0" err="1" smtClean="0"/>
              <a:t>drainge</a:t>
            </a:r>
            <a:r>
              <a:rPr lang="en-US" dirty="0" smtClean="0"/>
              <a:t> if symptomatic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cs typeface="Times New Roman" charset="0"/>
              </a:rPr>
              <a:t>What's the Diagnosis?</a:t>
            </a:r>
            <a:endParaRPr lang="ar-IQ" altLang="en-US"/>
          </a:p>
        </p:txBody>
      </p:sp>
      <p:pic>
        <p:nvPicPr>
          <p:cNvPr id="1229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4546" y="1982788"/>
            <a:ext cx="4772025" cy="3762375"/>
          </a:xfrm>
          <a:noFill/>
        </p:spPr>
      </p:pic>
      <p:sp>
        <p:nvSpPr>
          <p:cNvPr id="2" name="TextBox 1"/>
          <p:cNvSpPr txBox="1"/>
          <p:nvPr/>
        </p:nvSpPr>
        <p:spPr>
          <a:xfrm>
            <a:off x="5511800" y="1982788"/>
            <a:ext cx="3175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/>
              <a:t>Hematocele due to trauma treated conservative if small and by drainage if big examine the testis it could be injured also and may need open surgery.  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dirty="0"/>
          </a:p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/>
              <a:t> Notice bruises of trauma </a:t>
            </a:r>
            <a:endParaRPr lang="en-US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عنوان 1"/>
          <p:cNvSpPr>
            <a:spLocks noGrp="1"/>
          </p:cNvSpPr>
          <p:nvPr>
            <p:ph type="title"/>
          </p:nvPr>
        </p:nvSpPr>
        <p:spPr>
          <a:xfrm>
            <a:off x="457199" y="449523"/>
            <a:ext cx="8229600" cy="1143000"/>
          </a:xfrm>
        </p:spPr>
        <p:txBody>
          <a:bodyPr/>
          <a:lstStyle/>
          <a:p>
            <a:pPr algn="ctr" rtl="1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ar-SA" altLang="en-US" dirty="0" smtClean="0"/>
              <a:t>كال صعب عوفو مضروبه الكليه </a:t>
            </a:r>
            <a:r>
              <a:rPr lang="en-US" altLang="en-US" sz="3600" dirty="0" smtClean="0"/>
              <a:t>Deceleration injury </a:t>
            </a:r>
          </a:p>
          <a:p>
            <a:pPr algn="ctr" rtl="1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3600" dirty="0" smtClean="0"/>
              <a:t>And kidney not visualized</a:t>
            </a:r>
            <a:endParaRPr lang="ar-SA" altLang="en-US" sz="3600" dirty="0"/>
          </a:p>
        </p:txBody>
      </p:sp>
      <p:pic>
        <p:nvPicPr>
          <p:cNvPr id="1433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52562" y="1914916"/>
            <a:ext cx="6238875" cy="4419600"/>
          </a:xfr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 eaLnBrk="1" hangingPunct="1"/>
            <a:r>
              <a:rPr lang="en-US" altLang="en-US" sz="4000">
                <a:cs typeface="Times New Roman" charset="0"/>
              </a:rPr>
              <a:t>1- What's the Name  of this instruments?</a:t>
            </a:r>
            <a:endParaRPr lang="ar-IQ" altLang="en-US" sz="4000"/>
          </a:p>
        </p:txBody>
      </p:sp>
      <p:pic>
        <p:nvPicPr>
          <p:cNvPr id="1536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71925" y="1417638"/>
            <a:ext cx="4714875" cy="4643438"/>
          </a:xfrm>
        </p:spPr>
      </p:pic>
      <p:sp>
        <p:nvSpPr>
          <p:cNvPr id="4" name="TextBox 3"/>
          <p:cNvSpPr txBox="1"/>
          <p:nvPr/>
        </p:nvSpPr>
        <p:spPr>
          <a:xfrm>
            <a:off x="457200" y="1620811"/>
            <a:ext cx="317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/>
              <a:t>Cystoscope parts </a:t>
            </a:r>
            <a:endParaRPr lang="en-US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 eaLnBrk="1" hangingPunct="1"/>
            <a:r>
              <a:rPr lang="en-US" altLang="en-US" sz="4000">
                <a:cs typeface="Times New Roman" charset="0"/>
              </a:rPr>
              <a:t> </a:t>
            </a:r>
            <a:r>
              <a:rPr lang="en-US" altLang="en-US" sz="3600">
                <a:cs typeface="Times New Roman" charset="0"/>
              </a:rPr>
              <a:t>2- What's the difference and clinical use?</a:t>
            </a:r>
            <a:endParaRPr lang="ar-IQ" altLang="en-US" sz="3600"/>
          </a:p>
        </p:txBody>
      </p:sp>
      <p:pic>
        <p:nvPicPr>
          <p:cNvPr id="1638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15063" y="1857375"/>
            <a:ext cx="1571625" cy="3152775"/>
          </a:xfrm>
        </p:spPr>
      </p:pic>
      <p:pic>
        <p:nvPicPr>
          <p:cNvPr id="1638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938" y="1876425"/>
            <a:ext cx="2657475" cy="310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82249" y="5078855"/>
            <a:ext cx="80622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/>
              <a:t>3 way </a:t>
            </a:r>
            <a:r>
              <a:rPr lang="en-US" dirty="0" err="1" smtClean="0"/>
              <a:t>caths</a:t>
            </a:r>
            <a:r>
              <a:rPr lang="en-US" dirty="0" smtClean="0"/>
              <a:t> also called retention </a:t>
            </a:r>
            <a:r>
              <a:rPr lang="en-US" dirty="0" err="1" smtClean="0"/>
              <a:t>caths</a:t>
            </a:r>
            <a:r>
              <a:rPr lang="en-US" dirty="0" smtClean="0"/>
              <a:t>. They have three lumen: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/>
              <a:t>1-for urine drainage into urine bag.  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/>
              <a:t>2-the second for the sterile water that will inflate the balloon. 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/>
              <a:t>3-for installation of medication or </a:t>
            </a:r>
            <a:r>
              <a:rPr lang="en-US" dirty="0" smtClean="0">
                <a:solidFill>
                  <a:srgbClr val="FF0000"/>
                </a:solidFill>
              </a:rPr>
              <a:t>irrigation of the bladder</a:t>
            </a:r>
            <a:r>
              <a:rPr lang="en-US" dirty="0" smtClean="0"/>
              <a:t>. </a:t>
            </a:r>
            <a:r>
              <a:rPr lang="ar-SA" dirty="0" smtClean="0"/>
              <a:t>اهم شي الي بالاحمر </a:t>
            </a:r>
            <a:endParaRPr lang="en-US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cs typeface="Times New Roman" charset="0"/>
              </a:rPr>
              <a:t>What's the abnormal finding</a:t>
            </a:r>
            <a:endParaRPr lang="ar-IQ" altLang="en-US"/>
          </a:p>
        </p:txBody>
      </p:sp>
      <p:pic>
        <p:nvPicPr>
          <p:cNvPr id="1741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1417638"/>
            <a:ext cx="4929188" cy="4572000"/>
          </a:xfrm>
        </p:spPr>
      </p:pic>
      <p:sp>
        <p:nvSpPr>
          <p:cNvPr id="2" name="TextBox 1"/>
          <p:cNvSpPr txBox="1"/>
          <p:nvPr/>
        </p:nvSpPr>
        <p:spPr>
          <a:xfrm>
            <a:off x="5511800" y="1417638"/>
            <a:ext cx="3175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/>
              <a:t>KUB 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/>
              <a:t>Multiple bilateral renal stones 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dirty="0" err="1" smtClean="0"/>
              <a:t>Staghorn</a:t>
            </a:r>
            <a:r>
              <a:rPr lang="en-US" dirty="0" smtClean="0"/>
              <a:t> stone needs PCNL </a:t>
            </a:r>
            <a:endParaRPr lang="en-US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11300"/>
          </a:xfrm>
        </p:spPr>
        <p:txBody>
          <a:bodyPr/>
          <a:lstStyle/>
          <a:p>
            <a:pPr eaLnBrk="1" hangingPunct="1"/>
            <a:r>
              <a:rPr lang="en-US" altLang="en-US" sz="2800">
                <a:cs typeface="Times New Roman" charset="0"/>
              </a:rPr>
              <a:t>A 55-year-old man with hematuria  , What's this study and abnormal finding ?</a:t>
            </a:r>
            <a:endParaRPr lang="ar-IQ" altLang="en-US" sz="2800"/>
          </a:p>
        </p:txBody>
      </p:sp>
      <p:pic>
        <p:nvPicPr>
          <p:cNvPr id="1843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23350" y="1493552"/>
            <a:ext cx="5857875" cy="4000500"/>
          </a:xfrm>
        </p:spPr>
      </p:pic>
      <p:sp>
        <p:nvSpPr>
          <p:cNvPr id="2" name="TextBox 1"/>
          <p:cNvSpPr txBox="1"/>
          <p:nvPr/>
        </p:nvSpPr>
        <p:spPr>
          <a:xfrm>
            <a:off x="457200" y="5569966"/>
            <a:ext cx="8229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/>
              <a:t>Ct enhanced 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/>
              <a:t>Renal cyst type 4 with calcification and peripheral enhancement needs radical nephrectomy  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200">
                <a:ea typeface="Arial" charset="0"/>
                <a:cs typeface="Arial" charset="0"/>
              </a:rPr>
              <a:t>Bosniak's class II renal cysts. </a:t>
            </a:r>
            <a:r>
              <a:rPr lang="en-US" altLang="en-US" sz="3200" b="1">
                <a:ea typeface="Arial" charset="0"/>
                <a:cs typeface="Arial" charset="0"/>
              </a:rPr>
              <a:t>A,</a:t>
            </a:r>
            <a:r>
              <a:rPr lang="en-US" altLang="en-US" sz="3200">
                <a:ea typeface="Arial" charset="0"/>
                <a:cs typeface="Arial" charset="0"/>
              </a:rPr>
              <a:t> CT scan shows right renal cyst with thin internal septation.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ar-SA" altLang="en-US"/>
          </a:p>
        </p:txBody>
      </p:sp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00200"/>
            <a:ext cx="81534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59559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 eaLnBrk="1" hangingPunct="1"/>
            <a:r>
              <a:rPr lang="en-US" altLang="en-US" sz="4000">
                <a:cs typeface="Times New Roman" charset="0"/>
              </a:rPr>
              <a:t>What's This Study &amp; Abnormal Finding</a:t>
            </a:r>
            <a:endParaRPr lang="ar-IQ" altLang="en-US" sz="4000"/>
          </a:p>
        </p:txBody>
      </p:sp>
      <p:pic>
        <p:nvPicPr>
          <p:cNvPr id="1945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9789" y="1417638"/>
            <a:ext cx="5857875" cy="4214812"/>
          </a:xfrm>
        </p:spPr>
      </p:pic>
      <p:sp>
        <p:nvSpPr>
          <p:cNvPr id="4" name="TextBox 3"/>
          <p:cNvSpPr txBox="1"/>
          <p:nvPr/>
        </p:nvSpPr>
        <p:spPr>
          <a:xfrm>
            <a:off x="559789" y="5867258"/>
            <a:ext cx="8359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/>
              <a:t>Retrograde urethrography showing stricture of the bulbar part of urethra.  </a:t>
            </a:r>
            <a:endParaRPr lang="en-US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dirty="0" smtClean="0"/>
              <a:t>Blood transfusion </a:t>
            </a:r>
            <a:endParaRPr lang="ar-SA" altLang="en-US" dirty="0"/>
          </a:p>
        </p:txBody>
      </p:sp>
      <p:pic>
        <p:nvPicPr>
          <p:cNvPr id="2048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79713" y="1600200"/>
            <a:ext cx="3584575" cy="4525963"/>
          </a:xfr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عنوان 1"/>
          <p:cNvSpPr>
            <a:spLocks noGrp="1"/>
          </p:cNvSpPr>
          <p:nvPr>
            <p:ph type="title"/>
          </p:nvPr>
        </p:nvSpPr>
        <p:spPr>
          <a:xfrm>
            <a:off x="457200" y="-187559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u="sng">
                <a:solidFill>
                  <a:srgbClr val="002060"/>
                </a:solidFill>
                <a:cs typeface="Times New Roman" charset="0"/>
              </a:rPr>
              <a:t>What's the Name and clinical use?</a:t>
            </a:r>
            <a:endParaRPr lang="ar-SA" altLang="en-US" u="sng">
              <a:solidFill>
                <a:srgbClr val="002060"/>
              </a:solidFill>
            </a:endParaRPr>
          </a:p>
        </p:txBody>
      </p:sp>
      <p:pic>
        <p:nvPicPr>
          <p:cNvPr id="307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2950" y="955441"/>
            <a:ext cx="7658100" cy="4524375"/>
          </a:xfrm>
          <a:noFill/>
        </p:spPr>
      </p:pic>
      <p:sp>
        <p:nvSpPr>
          <p:cNvPr id="3" name="TextBox 2"/>
          <p:cNvSpPr txBox="1"/>
          <p:nvPr/>
        </p:nvSpPr>
        <p:spPr>
          <a:xfrm>
            <a:off x="742950" y="5479816"/>
            <a:ext cx="7658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/>
              <a:t>Double </a:t>
            </a:r>
            <a:r>
              <a:rPr lang="en-US" dirty="0" err="1" smtClean="0"/>
              <a:t>jj</a:t>
            </a:r>
            <a:r>
              <a:rPr lang="en-US" dirty="0" smtClean="0"/>
              <a:t> connected to guide wire used to bypass ureteric </a:t>
            </a:r>
            <a:r>
              <a:rPr lang="en-US" dirty="0" err="1" smtClean="0"/>
              <a:t>obst</a:t>
            </a:r>
            <a:r>
              <a:rPr lang="en-US" dirty="0" smtClean="0"/>
              <a:t>. </a:t>
            </a:r>
            <a:endParaRPr 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cs typeface="Times New Roman" charset="0"/>
              </a:rPr>
              <a:t>Whats this abnormality?</a:t>
            </a:r>
            <a:endParaRPr lang="ar-IQ" altLang="en-US"/>
          </a:p>
        </p:txBody>
      </p:sp>
      <p:pic>
        <p:nvPicPr>
          <p:cNvPr id="2150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01018" y="1530637"/>
            <a:ext cx="4071938" cy="4643437"/>
          </a:xfrm>
        </p:spPr>
      </p:pic>
      <p:sp>
        <p:nvSpPr>
          <p:cNvPr id="2" name="TextBox 1"/>
          <p:cNvSpPr txBox="1"/>
          <p:nvPr/>
        </p:nvSpPr>
        <p:spPr>
          <a:xfrm>
            <a:off x="187377" y="1530637"/>
            <a:ext cx="40473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dirty="0" err="1" smtClean="0"/>
              <a:t>Hypospidius</a:t>
            </a:r>
            <a:r>
              <a:rPr lang="en-US" dirty="0" smtClean="0"/>
              <a:t> 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dirty="0" err="1" smtClean="0"/>
              <a:t>Conal</a:t>
            </a:r>
            <a:r>
              <a:rPr lang="en-US" dirty="0" smtClean="0"/>
              <a:t> and </a:t>
            </a:r>
            <a:r>
              <a:rPr lang="en-US" dirty="0" err="1" smtClean="0"/>
              <a:t>subcoronal</a:t>
            </a:r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cs typeface="Times New Roman" charset="0"/>
              </a:rPr>
              <a:t>What the differential Diagnosis?</a:t>
            </a:r>
            <a:endParaRPr lang="ar-IQ" altLang="en-US"/>
          </a:p>
        </p:txBody>
      </p:sp>
      <p:pic>
        <p:nvPicPr>
          <p:cNvPr id="2253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56258" y="1882358"/>
            <a:ext cx="4286250" cy="4143375"/>
          </a:xfrm>
        </p:spPr>
      </p:pic>
      <p:sp>
        <p:nvSpPr>
          <p:cNvPr id="2" name="TextBox 1"/>
          <p:cNvSpPr txBox="1"/>
          <p:nvPr/>
        </p:nvSpPr>
        <p:spPr>
          <a:xfrm>
            <a:off x="457200" y="1882358"/>
            <a:ext cx="3175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/>
              <a:t>Testicular swelling without skin changes 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/>
              <a:t>1-hydrocele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/>
              <a:t>2-hematoma 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/>
              <a:t>3-hernia</a:t>
            </a:r>
            <a:endParaRPr lang="en-US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altLang="en-US">
                <a:cs typeface="Times New Roman" charset="0"/>
              </a:rPr>
              <a:t>What's Diagnosis?</a:t>
            </a:r>
            <a:endParaRPr lang="en-GB" altLang="en-US">
              <a:cs typeface="Times New Roman" charset="0"/>
            </a:endParaRP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0063" y="1357313"/>
            <a:ext cx="6286500" cy="621711"/>
          </a:xfrm>
        </p:spPr>
        <p:txBody>
          <a:bodyPr/>
          <a:lstStyle/>
          <a:p>
            <a: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altLang="en-US" dirty="0" smtClean="0">
                <a:cs typeface="Arial" charset="0"/>
              </a:rPr>
              <a:t>UPJ </a:t>
            </a:r>
            <a:r>
              <a:rPr lang="en-US" altLang="en-US" dirty="0" err="1" smtClean="0">
                <a:cs typeface="Arial" charset="0"/>
              </a:rPr>
              <a:t>obst</a:t>
            </a:r>
            <a:r>
              <a:rPr lang="en-US" altLang="en-US" dirty="0" smtClean="0">
                <a:cs typeface="Arial" charset="0"/>
              </a:rPr>
              <a:t>. Ureteric stricture and dilation of renal </a:t>
            </a:r>
            <a:r>
              <a:rPr lang="en-US" altLang="en-US" dirty="0" err="1" smtClean="0">
                <a:cs typeface="Arial" charset="0"/>
              </a:rPr>
              <a:t>pelivs</a:t>
            </a:r>
            <a:r>
              <a:rPr lang="en-US" altLang="en-US" dirty="0" smtClean="0">
                <a:cs typeface="Arial" charset="0"/>
              </a:rPr>
              <a:t> </a:t>
            </a:r>
            <a:endParaRPr lang="en-US" altLang="en-US" dirty="0">
              <a:cs typeface="Arial" charset="0"/>
            </a:endParaRPr>
          </a:p>
        </p:txBody>
      </p:sp>
      <p:pic>
        <p:nvPicPr>
          <p:cNvPr id="23556" name="Picture 4" descr="untitl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346" y="2401262"/>
            <a:ext cx="8207375" cy="3882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cs typeface="Times New Roman" charset="0"/>
              </a:rPr>
              <a:t>Can you grade this Reflux?</a:t>
            </a:r>
            <a:endParaRPr lang="ar-IQ" altLang="en-US"/>
          </a:p>
        </p:txBody>
      </p:sp>
      <p:pic>
        <p:nvPicPr>
          <p:cNvPr id="2457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47607" y="1867395"/>
            <a:ext cx="4286250" cy="4365625"/>
          </a:xfrm>
        </p:spPr>
      </p:pic>
      <p:sp>
        <p:nvSpPr>
          <p:cNvPr id="2" name="TextBox 1"/>
          <p:cNvSpPr txBox="1"/>
          <p:nvPr/>
        </p:nvSpPr>
        <p:spPr>
          <a:xfrm>
            <a:off x="211320" y="1867395"/>
            <a:ext cx="3175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/>
              <a:t>Grade 5 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/>
              <a:t>-Obliteration of papillary impressions(fornices) 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/>
              <a:t>-Dilated and torturous ureter</a:t>
            </a:r>
            <a:endParaRPr lang="en-US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200">
                <a:cs typeface="Times New Roman" charset="0"/>
              </a:rPr>
              <a:t>Whats this test ? What's the most important finding to be excluded by this test?</a:t>
            </a:r>
            <a:endParaRPr lang="ar-IQ" altLang="en-US" sz="3200"/>
          </a:p>
        </p:txBody>
      </p:sp>
      <p:pic>
        <p:nvPicPr>
          <p:cNvPr id="25603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99239" y="1640096"/>
            <a:ext cx="4543425" cy="4419600"/>
          </a:xfrm>
        </p:spPr>
      </p:pic>
      <p:sp>
        <p:nvSpPr>
          <p:cNvPr id="2" name="TextBox 1"/>
          <p:cNvSpPr txBox="1"/>
          <p:nvPr/>
        </p:nvSpPr>
        <p:spPr>
          <a:xfrm>
            <a:off x="457200" y="1640096"/>
            <a:ext cx="3175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/>
              <a:t>DRE (prostatic enlargement)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/>
              <a:t>-CA prostate 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/>
              <a:t>-BPH </a:t>
            </a:r>
            <a:endParaRPr lang="en-US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200">
                <a:cs typeface="Times New Roman" charset="0"/>
              </a:rPr>
              <a:t>65 years old patient with Painless haematuria, Whats the abnormal finding?</a:t>
            </a:r>
            <a:endParaRPr lang="ar-IQ" altLang="en-US" sz="3200"/>
          </a:p>
        </p:txBody>
      </p:sp>
      <p:pic>
        <p:nvPicPr>
          <p:cNvPr id="26627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48348" y="1417638"/>
            <a:ext cx="7019925" cy="4395787"/>
          </a:xfrm>
        </p:spPr>
      </p:pic>
      <p:sp>
        <p:nvSpPr>
          <p:cNvPr id="2" name="TextBox 1"/>
          <p:cNvSpPr txBox="1"/>
          <p:nvPr/>
        </p:nvSpPr>
        <p:spPr>
          <a:xfrm>
            <a:off x="1314458" y="6001058"/>
            <a:ext cx="69538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/>
              <a:t> Ca. Bladder (tumor or mass) 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/>
              <a:t>Stage T3-T4 needs systemic and radical </a:t>
            </a:r>
            <a:endParaRPr lang="en-US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cs typeface="Times New Roman" charset="0"/>
              </a:rPr>
              <a:t>What's the management?</a:t>
            </a:r>
            <a:endParaRPr lang="ar-IQ" altLang="en-US"/>
          </a:p>
        </p:txBody>
      </p:sp>
      <p:pic>
        <p:nvPicPr>
          <p:cNvPr id="2765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9069" y="1417638"/>
            <a:ext cx="6588177" cy="3768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38134" y="5373772"/>
            <a:ext cx="75500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/>
              <a:t>Crescent sign of </a:t>
            </a:r>
            <a:r>
              <a:rPr lang="en-US" dirty="0" err="1" smtClean="0"/>
              <a:t>perinephric</a:t>
            </a:r>
            <a:r>
              <a:rPr lang="en-US" dirty="0" smtClean="0"/>
              <a:t> abscess complicated from a pyelonephritis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/>
              <a:t>Percutaneous drainage by wide bore for the thick pus </a:t>
            </a:r>
            <a:endParaRPr lang="en-US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cs typeface="Times New Roman" charset="0"/>
              </a:rPr>
              <a:t>What's management?</a:t>
            </a:r>
          </a:p>
        </p:txBody>
      </p:sp>
      <p:pic>
        <p:nvPicPr>
          <p:cNvPr id="28675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2938" y="2571750"/>
            <a:ext cx="2638425" cy="3371850"/>
          </a:xfrm>
        </p:spPr>
      </p:pic>
      <p:sp>
        <p:nvSpPr>
          <p:cNvPr id="28676" name="Text Box 5"/>
          <p:cNvSpPr txBox="1">
            <a:spLocks noChangeArrowheads="1"/>
          </p:cNvSpPr>
          <p:nvPr/>
        </p:nvSpPr>
        <p:spPr bwMode="auto">
          <a:xfrm>
            <a:off x="3995738" y="2286000"/>
            <a:ext cx="4824412" cy="347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  <a:buClr>
                <a:srgbClr val="FF0000"/>
              </a:buClr>
              <a:buFont typeface="Wingdings" charset="2"/>
              <a:buNone/>
            </a:pPr>
            <a:r>
              <a:rPr lang="en-US" altLang="en-US" sz="2800">
                <a:solidFill>
                  <a:schemeClr val="accent2"/>
                </a:solidFill>
                <a:latin typeface="Calibri" charset="0"/>
              </a:rPr>
              <a:t>Stage 5</a:t>
            </a:r>
          </a:p>
          <a:p>
            <a:pPr algn="l" rtl="0" eaLnBrk="1" hangingPunct="1">
              <a:spcBef>
                <a:spcPct val="50000"/>
              </a:spcBef>
              <a:buClr>
                <a:srgbClr val="FF0000"/>
              </a:buClr>
              <a:buFont typeface="Wingdings" charset="2"/>
              <a:buChar char="§"/>
            </a:pPr>
            <a:r>
              <a:rPr lang="en-US" altLang="en-US" sz="2400">
                <a:latin typeface="Calibri" charset="0"/>
              </a:rPr>
              <a:t>Completely shuttered kidney</a:t>
            </a:r>
          </a:p>
          <a:p>
            <a:pPr algn="l" rtl="0" eaLnBrk="1" hangingPunct="1">
              <a:spcBef>
                <a:spcPct val="50000"/>
              </a:spcBef>
              <a:buClr>
                <a:srgbClr val="FF0000"/>
              </a:buClr>
              <a:buFont typeface="Wingdings" charset="2"/>
              <a:buChar char="§"/>
            </a:pPr>
            <a:r>
              <a:rPr lang="en-US" altLang="en-US" sz="2400">
                <a:latin typeface="Calibri" charset="0"/>
              </a:rPr>
              <a:t>Multiple major laceration with devitalized tissue</a:t>
            </a:r>
          </a:p>
          <a:p>
            <a:pPr algn="l" rtl="0" eaLnBrk="1" hangingPunct="1">
              <a:spcBef>
                <a:spcPct val="50000"/>
              </a:spcBef>
              <a:buClr>
                <a:srgbClr val="FF0000"/>
              </a:buClr>
              <a:buFont typeface="Wingdings" charset="2"/>
              <a:buChar char="§"/>
            </a:pPr>
            <a:r>
              <a:rPr lang="en-US" altLang="en-US" sz="2400">
                <a:latin typeface="Calibri" charset="0"/>
              </a:rPr>
              <a:t>Main renal vascular hemorrhage with uncontrolled hemorrhage</a:t>
            </a:r>
          </a:p>
          <a:p>
            <a:pPr algn="l" rtl="0" eaLnBrk="1" hangingPunct="1">
              <a:spcBef>
                <a:spcPct val="50000"/>
              </a:spcBef>
              <a:buClr>
                <a:srgbClr val="FF0000"/>
              </a:buClr>
              <a:buFont typeface="Wingdings" charset="2"/>
              <a:buChar char="§"/>
            </a:pPr>
            <a:r>
              <a:rPr lang="en-US" altLang="en-US" sz="2400">
                <a:latin typeface="Calibri" charset="0"/>
              </a:rPr>
              <a:t>Hilar avulsion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834598" y="1280319"/>
            <a:ext cx="3175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 smtClean="0">
                <a:solidFill>
                  <a:srgbClr val="FF0000"/>
                </a:solidFill>
              </a:rPr>
              <a:t>Nephrectomy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cs typeface="Times New Roman" charset="0"/>
              </a:rPr>
              <a:t>What's most common Cause?</a:t>
            </a:r>
          </a:p>
        </p:txBody>
      </p:sp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2286000"/>
            <a:ext cx="4643438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6024" y="2262187"/>
            <a:ext cx="3786188" cy="3595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46566" y="1420931"/>
            <a:ext cx="3175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200" dirty="0" err="1" smtClean="0"/>
              <a:t>Wilm's</a:t>
            </a:r>
            <a:r>
              <a:rPr lang="en-US" sz="2200" dirty="0" smtClean="0"/>
              <a:t> tumor</a:t>
            </a:r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1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dirty="0" smtClean="0">
                <a:cs typeface="Times New Roman" charset="0"/>
              </a:rPr>
              <a:t>Hydrocele </a:t>
            </a:r>
            <a:endParaRPr lang="en-US" altLang="en-US" dirty="0">
              <a:cs typeface="Times New Roman" charset="0"/>
            </a:endParaRPr>
          </a:p>
        </p:txBody>
      </p:sp>
      <p:pic>
        <p:nvPicPr>
          <p:cNvPr id="30723" name="Picture 9" descr="hydrocl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44500" y="1592523"/>
            <a:ext cx="6654999" cy="459091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u="sng">
                <a:solidFill>
                  <a:srgbClr val="FF0000"/>
                </a:solidFill>
                <a:cs typeface="Times New Roman" charset="0"/>
              </a:rPr>
              <a:t>What's the Name and clinical use?</a:t>
            </a:r>
            <a:endParaRPr lang="ar-SA" altLang="en-US"/>
          </a:p>
        </p:txBody>
      </p:sp>
      <p:pic>
        <p:nvPicPr>
          <p:cNvPr id="409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00100" y="1223807"/>
            <a:ext cx="7543800" cy="4152900"/>
          </a:xfrm>
          <a:noFill/>
        </p:spPr>
      </p:pic>
      <p:sp>
        <p:nvSpPr>
          <p:cNvPr id="2" name="TextBox 1"/>
          <p:cNvSpPr txBox="1"/>
          <p:nvPr/>
        </p:nvSpPr>
        <p:spPr>
          <a:xfrm>
            <a:off x="800099" y="5376707"/>
            <a:ext cx="75438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/>
              <a:t>Rigid cystoscope for dx and transection of tumor /stone fragmentation by laser or crasher </a:t>
            </a:r>
            <a:endParaRPr lang="en-US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4" descr="6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59701" y="2322617"/>
            <a:ext cx="4148528" cy="4093720"/>
          </a:xfrm>
        </p:spPr>
      </p:pic>
      <p:sp>
        <p:nvSpPr>
          <p:cNvPr id="3" name="TextBox 2"/>
          <p:cNvSpPr txBox="1"/>
          <p:nvPr/>
        </p:nvSpPr>
        <p:spPr>
          <a:xfrm>
            <a:off x="1258963" y="696419"/>
            <a:ext cx="66233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err="1" smtClean="0"/>
              <a:t>Cryptochrdism</a:t>
            </a:r>
            <a:r>
              <a:rPr lang="en-US" sz="2400" dirty="0" smtClean="0"/>
              <a:t> surgery 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err="1" smtClean="0"/>
              <a:t>Orchidopexy</a:t>
            </a:r>
            <a:endParaRPr lang="en-US" sz="2400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4400" y="533400"/>
            <a:ext cx="6546850" cy="5592763"/>
          </a:xfrm>
        </p:spPr>
      </p:pic>
      <p:sp>
        <p:nvSpPr>
          <p:cNvPr id="2" name="TextBox 1"/>
          <p:cNvSpPr txBox="1"/>
          <p:nvPr/>
        </p:nvSpPr>
        <p:spPr>
          <a:xfrm>
            <a:off x="4883254" y="696418"/>
            <a:ext cx="3175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/>
              <a:t>Horseshoe kidney 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/>
              <a:t>With </a:t>
            </a:r>
            <a:r>
              <a:rPr lang="en-US" dirty="0" err="1" smtClean="0"/>
              <a:t>hydronephrosis</a:t>
            </a:r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dirty="0" smtClean="0"/>
              <a:t>Different types of scalpel </a:t>
            </a:r>
            <a:endParaRPr lang="ar-SA" altLang="en-US" dirty="0"/>
          </a:p>
        </p:txBody>
      </p:sp>
      <p:pic>
        <p:nvPicPr>
          <p:cNvPr id="3584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99666" y="1740057"/>
            <a:ext cx="6120203" cy="4496476"/>
          </a:xfr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364" y="930640"/>
            <a:ext cx="8001000" cy="431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45125"/>
            <a:ext cx="9144000" cy="141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 b="1">
                <a:solidFill>
                  <a:srgbClr val="FF6600"/>
                </a:solidFill>
                <a:ea typeface="宋体" charset="0"/>
                <a:cs typeface="Arial" charset="0"/>
              </a:rPr>
              <a:t>URETEROCELE</a:t>
            </a:r>
            <a:endParaRPr lang="en-US" altLang="en-US" b="1">
              <a:solidFill>
                <a:srgbClr val="FF6600"/>
              </a:solidFill>
              <a:ea typeface="宋体" charset="0"/>
              <a:cs typeface="Arial" charset="0"/>
            </a:endParaRPr>
          </a:p>
        </p:txBody>
      </p:sp>
      <p:pic>
        <p:nvPicPr>
          <p:cNvPr id="37891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09900" y="1600200"/>
            <a:ext cx="3124200" cy="4525963"/>
          </a:xfr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dirty="0" smtClean="0"/>
              <a:t>Ureteric </a:t>
            </a:r>
            <a:r>
              <a:rPr lang="en-US" altLang="en-US" dirty="0" err="1" smtClean="0"/>
              <a:t>hydronephrosis</a:t>
            </a:r>
            <a:r>
              <a:rPr lang="en-US" altLang="en-US" dirty="0" smtClean="0"/>
              <a:t> ??</a:t>
            </a:r>
          </a:p>
        </p:txBody>
      </p:sp>
      <p:pic>
        <p:nvPicPr>
          <p:cNvPr id="3891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14500" y="2185988"/>
            <a:ext cx="5715000" cy="3352800"/>
          </a:xfr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dirty="0" err="1" smtClean="0"/>
              <a:t>Micropenis</a:t>
            </a:r>
            <a:r>
              <a:rPr lang="en-US" altLang="en-US" dirty="0" smtClean="0"/>
              <a:t> and </a:t>
            </a:r>
            <a:r>
              <a:rPr lang="en-US" altLang="en-US" dirty="0" err="1" smtClean="0"/>
              <a:t>microtestis</a:t>
            </a:r>
            <a:r>
              <a:rPr lang="en-US" altLang="en-US" dirty="0" smtClean="0"/>
              <a:t> </a:t>
            </a:r>
            <a:endParaRPr lang="ar-SA" altLang="en-US" dirty="0"/>
          </a:p>
        </p:txBody>
      </p:sp>
      <p:pic>
        <p:nvPicPr>
          <p:cNvPr id="3993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04975" y="1677988"/>
            <a:ext cx="5734050" cy="4371975"/>
          </a:xfr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A8344709-8CD9-8348-9894-C8A39173EC6A}" type="slidenum">
              <a:rPr lang="ar-SA" altLang="en-US">
                <a:solidFill>
                  <a:srgbClr val="898989"/>
                </a:solidFill>
                <a:latin typeface="Calibri" charset="0"/>
              </a:rPr>
              <a:pPr eaLnBrk="1" hangingPunct="1"/>
              <a:t>37</a:t>
            </a:fld>
            <a:endParaRPr lang="en-GB" altLang="en-US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4096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dirty="0" smtClean="0">
                <a:cs typeface="Times New Roman" charset="0"/>
              </a:rPr>
              <a:t>VUR/VCUG</a:t>
            </a:r>
            <a:endParaRPr lang="en-US" altLang="en-US" dirty="0">
              <a:cs typeface="Times New Roman" charset="0"/>
            </a:endParaRPr>
          </a:p>
        </p:txBody>
      </p:sp>
      <p:pic>
        <p:nvPicPr>
          <p:cNvPr id="4096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9050" y="1598403"/>
            <a:ext cx="6520722" cy="4890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25" y="417071"/>
            <a:ext cx="8207375" cy="446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79425" y="5068550"/>
            <a:ext cx="79775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/>
              <a:t>Ct scan 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/>
              <a:t>PUJ </a:t>
            </a:r>
            <a:r>
              <a:rPr lang="en-US" dirty="0" err="1" smtClean="0"/>
              <a:t>obst</a:t>
            </a:r>
            <a:r>
              <a:rPr lang="en-US" dirty="0" smtClean="0"/>
              <a:t>. </a:t>
            </a:r>
            <a:endParaRPr lang="en-US" dirty="0"/>
          </a:p>
        </p:txBody>
      </p:sp>
    </p:spTree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0" t="6734" r="5804" b="5717"/>
          <a:stretch>
            <a:fillRect/>
          </a:stretch>
        </p:blipFill>
        <p:spPr>
          <a:xfrm>
            <a:off x="207363" y="267325"/>
            <a:ext cx="8229600" cy="6324600"/>
          </a:xfrm>
        </p:spPr>
      </p:pic>
      <p:sp>
        <p:nvSpPr>
          <p:cNvPr id="3" name="TextBox 2"/>
          <p:cNvSpPr txBox="1"/>
          <p:nvPr/>
        </p:nvSpPr>
        <p:spPr>
          <a:xfrm>
            <a:off x="4683385" y="658943"/>
            <a:ext cx="3175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/>
              <a:t>Post. Urethral valve with leaflets </a:t>
            </a:r>
            <a:endParaRPr 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u="sng">
                <a:solidFill>
                  <a:srgbClr val="FF0000"/>
                </a:solidFill>
                <a:cs typeface="Times New Roman" charset="0"/>
              </a:rPr>
              <a:t>What's the Name and clinical use?</a:t>
            </a:r>
            <a:endParaRPr lang="ar-SA" altLang="en-US"/>
          </a:p>
        </p:txBody>
      </p:sp>
      <p:pic>
        <p:nvPicPr>
          <p:cNvPr id="512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5362" y="1696621"/>
            <a:ext cx="7153275" cy="28575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3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99017" y="1399420"/>
            <a:ext cx="5963588" cy="4928070"/>
          </a:xfrm>
        </p:spPr>
      </p:pic>
      <p:sp>
        <p:nvSpPr>
          <p:cNvPr id="2" name="TextBox 1"/>
          <p:cNvSpPr txBox="1"/>
          <p:nvPr/>
        </p:nvSpPr>
        <p:spPr>
          <a:xfrm>
            <a:off x="3484172" y="908778"/>
            <a:ext cx="317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/>
              <a:t>Bladder </a:t>
            </a:r>
            <a:r>
              <a:rPr lang="en-US" dirty="0" err="1" smtClean="0"/>
              <a:t>exstrophy</a:t>
            </a:r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 smtClean="0"/>
              <a:t>Bladder diverticulum (in acquired outlet </a:t>
            </a:r>
            <a:r>
              <a:rPr lang="en-US" altLang="en-US" sz="2800" dirty="0" err="1" smtClean="0"/>
              <a:t>obst</a:t>
            </a:r>
            <a:r>
              <a:rPr lang="en-US" altLang="en-US" sz="2800" dirty="0" smtClean="0"/>
              <a:t>.)</a:t>
            </a:r>
          </a:p>
          <a:p>
            <a:pPr algn="ctr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 smtClean="0"/>
              <a:t>US ???</a:t>
            </a:r>
            <a:endParaRPr lang="ar-SA" altLang="en-US" sz="2800" dirty="0"/>
          </a:p>
        </p:txBody>
      </p:sp>
      <p:pic>
        <p:nvPicPr>
          <p:cNvPr id="4710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77925" y="1600200"/>
            <a:ext cx="6788150" cy="4525963"/>
          </a:xfr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dirty="0" smtClean="0"/>
              <a:t>Isolated penile </a:t>
            </a:r>
            <a:r>
              <a:rPr lang="en-US" altLang="en-US" dirty="0" err="1" smtClean="0"/>
              <a:t>chordee</a:t>
            </a:r>
            <a:endParaRPr lang="ar-SA" altLang="en-US" dirty="0"/>
          </a:p>
        </p:txBody>
      </p:sp>
      <p:pic>
        <p:nvPicPr>
          <p:cNvPr id="5017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09738" y="1728788"/>
            <a:ext cx="5724525" cy="4267200"/>
          </a:xfr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dirty="0">
                <a:ea typeface="Arial" charset="0"/>
                <a:cs typeface="Arial" charset="0"/>
              </a:rPr>
              <a:t>Surgical </a:t>
            </a:r>
            <a:r>
              <a:rPr lang="en-GB" altLang="en-US" dirty="0" smtClean="0">
                <a:ea typeface="Arial" charset="0"/>
                <a:cs typeface="Arial" charset="0"/>
              </a:rPr>
              <a:t>Technique</a:t>
            </a:r>
            <a:r>
              <a:rPr lang="en-US" altLang="en-US" dirty="0" smtClean="0">
                <a:ea typeface="Arial" charset="0"/>
                <a:cs typeface="Arial" charset="0"/>
              </a:rPr>
              <a:t> of treating PUJ </a:t>
            </a:r>
          </a:p>
          <a:p>
            <a:pPr eaLnBrk="1" hangingPunct="1"/>
            <a:r>
              <a:rPr lang="en-US" altLang="en-US" dirty="0" err="1" smtClean="0">
                <a:ea typeface="Arial" charset="0"/>
                <a:cs typeface="Arial" charset="0"/>
              </a:rPr>
              <a:t>Spatulation</a:t>
            </a:r>
            <a:r>
              <a:rPr lang="en-US" altLang="en-US" dirty="0" smtClean="0">
                <a:ea typeface="Arial" charset="0"/>
                <a:cs typeface="Arial" charset="0"/>
              </a:rPr>
              <a:t> </a:t>
            </a:r>
            <a:endParaRPr lang="en-GB" altLang="en-US" dirty="0">
              <a:ea typeface="Arial" charset="0"/>
              <a:cs typeface="Arial" charset="0"/>
            </a:endParaRPr>
          </a:p>
        </p:txBody>
      </p:sp>
      <p:sp>
        <p:nvSpPr>
          <p:cNvPr id="5120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846263"/>
            <a:ext cx="8229600" cy="4249737"/>
          </a:xfrm>
        </p:spPr>
        <p:txBody>
          <a:bodyPr/>
          <a:lstStyle/>
          <a:p>
            <a:pPr eaLnBrk="1" hangingPunct="1"/>
            <a:endParaRPr lang="en-US" altLang="en-US">
              <a:cs typeface="Arial" charset="0"/>
            </a:endParaRPr>
          </a:p>
        </p:txBody>
      </p:sp>
      <p:pic>
        <p:nvPicPr>
          <p:cNvPr id="5120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844675"/>
            <a:ext cx="8280400" cy="427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/>
          <p:cNvSpPr>
            <a:spLocks noGrp="1"/>
          </p:cNvSpPr>
          <p:nvPr>
            <p:ph type="title"/>
          </p:nvPr>
        </p:nvSpPr>
        <p:spPr>
          <a:xfrm>
            <a:off x="1048271" y="212179"/>
            <a:ext cx="7062866" cy="762182"/>
          </a:xfrm>
        </p:spPr>
        <p:txBody>
          <a:bodyPr/>
          <a:lstStyle/>
          <a:p>
            <a:pPr eaLnBrk="1" hangingPunct="1"/>
            <a:r>
              <a:rPr lang="en-US" altLang="en-US">
                <a:cs typeface="Times New Roman" charset="0"/>
              </a:rPr>
              <a:t>What's abnormal finding?</a:t>
            </a:r>
            <a:endParaRPr lang="ar-IQ" altLang="en-US"/>
          </a:p>
        </p:txBody>
      </p:sp>
      <p:pic>
        <p:nvPicPr>
          <p:cNvPr id="53251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32263" y="974361"/>
            <a:ext cx="6000750" cy="4429125"/>
          </a:xfrm>
        </p:spPr>
      </p:pic>
      <p:sp>
        <p:nvSpPr>
          <p:cNvPr id="2" name="TextBox 1"/>
          <p:cNvSpPr txBox="1"/>
          <p:nvPr/>
        </p:nvSpPr>
        <p:spPr>
          <a:xfrm>
            <a:off x="1048271" y="5594168"/>
            <a:ext cx="67840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/>
              <a:t>Ct enhanced 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/>
              <a:t>Rt renal mass (RCC enhanced) needs radical nephrectomy 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cs typeface="Times New Roman" charset="0"/>
              </a:rPr>
              <a:t>What this?</a:t>
            </a:r>
            <a:endParaRPr lang="ar-IQ" altLang="en-US"/>
          </a:p>
        </p:txBody>
      </p:sp>
      <p:pic>
        <p:nvPicPr>
          <p:cNvPr id="54275" name="Picture 2" descr="D:\DJ\قسطور حالب\DSC0659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77925" y="1600200"/>
            <a:ext cx="6788150" cy="4525963"/>
          </a:xfr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86772"/>
          </a:xfrm>
        </p:spPr>
        <p:txBody>
          <a:bodyPr>
            <a:normAutofit fontScale="90000"/>
          </a:bodyPr>
          <a:lstStyle/>
          <a:p>
            <a:pPr rtl="0"/>
            <a:r>
              <a:rPr lang="en-US" sz="2800" dirty="0" smtClean="0">
                <a:cs typeface="Times New Roman" pitchFamily="18" charset="0"/>
              </a:rPr>
              <a:t>What's the imaging modality?</a:t>
            </a:r>
            <a:br>
              <a:rPr lang="en-US" sz="2800" dirty="0" smtClean="0">
                <a:cs typeface="Times New Roman" pitchFamily="18" charset="0"/>
              </a:rPr>
            </a:br>
            <a:r>
              <a:rPr lang="en-US" sz="2800" dirty="0" smtClean="0">
                <a:cs typeface="Times New Roman" pitchFamily="18" charset="0"/>
              </a:rPr>
              <a:t>What's the Diagnosis?</a:t>
            </a:r>
            <a:endParaRPr lang="ar-SA" sz="2800" dirty="0" smtClean="0">
              <a:cs typeface="Times New Roman" pitchFamily="18" charset="0"/>
            </a:endParaRPr>
          </a:p>
          <a:p>
            <a:pPr algn="l" rtl="0"/>
            <a:r>
              <a:rPr lang="ar-SA" sz="2800" dirty="0" smtClean="0">
                <a:cs typeface="Times New Roman" pitchFamily="18" charset="0"/>
              </a:rPr>
              <a:t>-</a:t>
            </a:r>
            <a:r>
              <a:rPr lang="en-US" sz="2800" dirty="0" smtClean="0">
                <a:cs typeface="Times New Roman" pitchFamily="18" charset="0"/>
              </a:rPr>
              <a:t>KUB</a:t>
            </a:r>
            <a:br>
              <a:rPr lang="en-US" sz="2800" dirty="0" smtClean="0">
                <a:cs typeface="Times New Roman" pitchFamily="18" charset="0"/>
              </a:rPr>
            </a:br>
            <a:r>
              <a:rPr lang="ar-SA" sz="2800" dirty="0" smtClean="0">
                <a:cs typeface="Times New Roman" pitchFamily="18" charset="0"/>
              </a:rPr>
              <a:t>-</a:t>
            </a:r>
            <a:r>
              <a:rPr lang="en-US" sz="2800" dirty="0" smtClean="0">
                <a:cs typeface="Times New Roman" pitchFamily="18" charset="0"/>
              </a:rPr>
              <a:t>JJ and kidney stone </a:t>
            </a:r>
            <a:endParaRPr lang="ar-SA" sz="2800" dirty="0" smtClean="0"/>
          </a:p>
        </p:txBody>
      </p:sp>
      <p:pic>
        <p:nvPicPr>
          <p:cNvPr id="614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635896" y="1268760"/>
            <a:ext cx="5021706" cy="4871804"/>
          </a:xfrm>
          <a:noFill/>
        </p:spPr>
      </p:pic>
    </p:spTree>
    <p:extLst>
      <p:ext uri="{BB962C8B-B14F-4D97-AF65-F5344CB8AC3E}">
        <p14:creationId xmlns:p14="http://schemas.microsoft.com/office/powerpoint/2010/main" val="1553102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82184" y="424722"/>
            <a:ext cx="8229600" cy="1654982"/>
          </a:xfrm>
        </p:spPr>
        <p:txBody>
          <a:bodyPr>
            <a:normAutofit fontScale="90000"/>
          </a:bodyPr>
          <a:lstStyle/>
          <a:p>
            <a:pPr rtl="0"/>
            <a:r>
              <a:rPr lang="en-US" dirty="0" smtClean="0">
                <a:cs typeface="Times New Roman" pitchFamily="18" charset="0"/>
              </a:rPr>
              <a:t>What's the imaging modality?</a:t>
            </a:r>
            <a:br>
              <a:rPr lang="en-US" dirty="0" smtClean="0">
                <a:cs typeface="Times New Roman" pitchFamily="18" charset="0"/>
              </a:rPr>
            </a:br>
            <a:r>
              <a:rPr lang="en-US" dirty="0" smtClean="0">
                <a:cs typeface="Times New Roman" pitchFamily="18" charset="0"/>
              </a:rPr>
              <a:t> What's the Diagnosis?</a:t>
            </a:r>
            <a:br>
              <a:rPr lang="en-US" dirty="0" smtClean="0">
                <a:cs typeface="Times New Roman" pitchFamily="18" charset="0"/>
              </a:rPr>
            </a:br>
            <a:endParaRPr lang="ar-SA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93693" y="1567540"/>
            <a:ext cx="5486400" cy="4114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1572925" y="5682339"/>
            <a:ext cx="67091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n-US" dirty="0" smtClean="0">
                <a:cs typeface="Times New Roman" pitchFamily="18" charset="0"/>
              </a:rPr>
              <a:t>Native Ct </a:t>
            </a:r>
          </a:p>
          <a:p>
            <a:pPr algn="ctr" rtl="0"/>
            <a:r>
              <a:rPr lang="en-US" dirty="0" smtClean="0">
                <a:cs typeface="Times New Roman" pitchFamily="18" charset="0"/>
              </a:rPr>
              <a:t>right </a:t>
            </a:r>
            <a:r>
              <a:rPr lang="en-US" dirty="0">
                <a:cs typeface="Times New Roman" pitchFamily="18" charset="0"/>
              </a:rPr>
              <a:t>kidney stone</a:t>
            </a:r>
            <a:br>
              <a:rPr lang="en-US" dirty="0">
                <a:cs typeface="Times New Roman" pitchFamily="18" charset="0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207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rtl="0"/>
            <a:r>
              <a:rPr lang="en-US" dirty="0" smtClean="0"/>
              <a:t>History of Hematuria</a:t>
            </a:r>
            <a:br>
              <a:rPr lang="en-US" dirty="0" smtClean="0"/>
            </a:br>
            <a:r>
              <a:rPr lang="en-US" dirty="0" smtClean="0"/>
              <a:t>bladder tumor (stageTa-T1)</a:t>
            </a:r>
            <a:endParaRPr lang="ar-IQ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IQ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56792"/>
            <a:ext cx="7915275" cy="499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077296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What's the imaging study &amp;Diagnosis?</a:t>
            </a:r>
            <a:br>
              <a:rPr lang="en-US" dirty="0" smtClean="0"/>
            </a:br>
            <a:r>
              <a:rPr lang="en-US" dirty="0" smtClean="0"/>
              <a:t>KUB : Rt.</a:t>
            </a:r>
            <a:r>
              <a:rPr lang="en-US" dirty="0"/>
              <a:t> </a:t>
            </a:r>
            <a:r>
              <a:rPr lang="en-US" dirty="0" smtClean="0"/>
              <a:t>stone and lt. </a:t>
            </a:r>
            <a:r>
              <a:rPr lang="en-US" dirty="0" err="1" smtClean="0"/>
              <a:t>staghorn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556792"/>
            <a:ext cx="6552728" cy="4073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773259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2800">
                <a:cs typeface="Times New Roman" charset="0"/>
              </a:rPr>
              <a:t>What's the abnormal finding and the clinical significance?</a:t>
            </a:r>
            <a:endParaRPr lang="ar-SA" altLang="en-US" sz="2800"/>
          </a:p>
        </p:txBody>
      </p:sp>
      <p:pic>
        <p:nvPicPr>
          <p:cNvPr id="614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2413" y="1600200"/>
            <a:ext cx="6099175" cy="4525963"/>
          </a:xfrm>
          <a:noFill/>
        </p:spPr>
      </p:pic>
      <p:sp>
        <p:nvSpPr>
          <p:cNvPr id="2" name="TextBox 1"/>
          <p:cNvSpPr txBox="1"/>
          <p:nvPr/>
        </p:nvSpPr>
        <p:spPr>
          <a:xfrm>
            <a:off x="1462088" y="6126163"/>
            <a:ext cx="6159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/>
              <a:t>Hematuria </a:t>
            </a:r>
            <a:r>
              <a:rPr lang="en-US" dirty="0" err="1" smtClean="0"/>
              <a:t>significes</a:t>
            </a:r>
            <a:r>
              <a:rPr lang="en-US" dirty="0" smtClean="0"/>
              <a:t> a ca pathology especially if over 45 years /also may indicate stone presence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4219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What's the Diagnosis</a:t>
            </a:r>
            <a:br>
              <a:rPr lang="en-US" dirty="0" smtClean="0"/>
            </a:br>
            <a:r>
              <a:rPr lang="en-US" dirty="0" smtClean="0"/>
              <a:t>Rt. undescended testis with scrotal hemi hypoplasia</a:t>
            </a:r>
            <a:endParaRPr lang="en-US" dirty="0"/>
          </a:p>
        </p:txBody>
      </p:sp>
      <p:pic>
        <p:nvPicPr>
          <p:cNvPr id="1027" name="Picture 3" descr="C:\Users\dr.saad\Pictures\index_clip_image001_000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48012" y="2162969"/>
            <a:ext cx="2847975" cy="34004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5340632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012974"/>
          </a:xfrm>
        </p:spPr>
        <p:txBody>
          <a:bodyPr>
            <a:noAutofit/>
          </a:bodyPr>
          <a:lstStyle/>
          <a:p>
            <a:r>
              <a:rPr lang="en-US" sz="3600" dirty="0" smtClean="0"/>
              <a:t>What's the imaging study &amp;Diagnosis</a:t>
            </a:r>
            <a:br>
              <a:rPr lang="en-US" sz="3600" dirty="0" smtClean="0"/>
            </a:br>
            <a:r>
              <a:rPr lang="en-US" sz="3600" dirty="0" smtClean="0"/>
              <a:t>VUR grade 5 </a:t>
            </a:r>
            <a:br>
              <a:rPr lang="en-US" sz="3600" dirty="0" smtClean="0"/>
            </a:br>
            <a:r>
              <a:rPr lang="en-US" sz="3600" dirty="0" smtClean="0"/>
              <a:t>voiding cystourethrogram</a:t>
            </a:r>
            <a:endParaRPr lang="en-US" sz="3600" dirty="0"/>
          </a:p>
        </p:txBody>
      </p:sp>
      <p:pic>
        <p:nvPicPr>
          <p:cNvPr id="2050" name="Picture 2" descr="C:\Users\dr.saad\Pictures\f2bc078a299444d677dd15ef72809e_gallery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9792" y="1772816"/>
            <a:ext cx="3807556" cy="45259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13410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 smtClean="0"/>
              <a:t>What's the imaging modality</a:t>
            </a:r>
            <a:br>
              <a:rPr lang="en-US" sz="2000" dirty="0" smtClean="0"/>
            </a:br>
            <a:r>
              <a:rPr lang="en-US" sz="2000" dirty="0" smtClean="0"/>
              <a:t>What's the diagnosis</a:t>
            </a:r>
            <a:br>
              <a:rPr lang="en-US" sz="2000" dirty="0" smtClean="0"/>
            </a:br>
            <a:r>
              <a:rPr lang="en-US" sz="2000" dirty="0" smtClean="0"/>
              <a:t>CT with and without </a:t>
            </a:r>
            <a:r>
              <a:rPr lang="en-US" sz="2000" dirty="0"/>
              <a:t>c</a:t>
            </a:r>
            <a:r>
              <a:rPr lang="en-US" sz="2000" dirty="0" smtClean="0"/>
              <a:t>ontrast  &gt;&gt;&gt; Rt. kidney cancer(RCC)</a:t>
            </a:r>
            <a:endParaRPr lang="en-US" sz="2000" b="1" dirty="0" smtClean="0">
              <a:solidFill>
                <a:srgbClr val="FF0000"/>
              </a:solidFill>
            </a:endParaRP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5364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3" y="1700808"/>
            <a:ext cx="4319587" cy="4526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188" y="1484784"/>
            <a:ext cx="3889375" cy="4901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4333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rtl="0"/>
            <a:r>
              <a:rPr lang="en-US" dirty="0" smtClean="0">
                <a:cs typeface="Times New Roman" pitchFamily="18" charset="0"/>
              </a:rPr>
              <a:t>What's the imaging modality?</a:t>
            </a:r>
            <a:br>
              <a:rPr lang="en-US" dirty="0" smtClean="0">
                <a:cs typeface="Times New Roman" pitchFamily="18" charset="0"/>
              </a:rPr>
            </a:br>
            <a:r>
              <a:rPr lang="en-US" dirty="0" smtClean="0">
                <a:cs typeface="Times New Roman" pitchFamily="18" charset="0"/>
              </a:rPr>
              <a:t> What's the Diagnosis?</a:t>
            </a:r>
            <a:br>
              <a:rPr lang="en-US" dirty="0" smtClean="0">
                <a:cs typeface="Times New Roman" pitchFamily="18" charset="0"/>
              </a:rPr>
            </a:br>
            <a:r>
              <a:rPr lang="en-US" dirty="0" smtClean="0">
                <a:cs typeface="Times New Roman" pitchFamily="18" charset="0"/>
              </a:rPr>
              <a:t>Ct &gt;&gt; </a:t>
            </a:r>
            <a:r>
              <a:rPr lang="ar-IQ" dirty="0" smtClean="0">
                <a:cs typeface="Times New Roman" pitchFamily="18" charset="0"/>
              </a:rPr>
              <a:t>مادري كنسر لو ولمز تيومر !</a:t>
            </a:r>
            <a:endParaRPr lang="en-US" dirty="0"/>
          </a:p>
        </p:txBody>
      </p:sp>
      <p:pic>
        <p:nvPicPr>
          <p:cNvPr id="3074" name="Picture 2" descr="C:\Users\dr.saad\Downloads\3-3-4-figure3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2132856"/>
            <a:ext cx="6192688" cy="41764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80643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6130"/>
          </a:xfrm>
        </p:spPr>
        <p:txBody>
          <a:bodyPr>
            <a:noAutofit/>
          </a:bodyPr>
          <a:lstStyle/>
          <a:p>
            <a:pPr rtl="0"/>
            <a:r>
              <a:rPr lang="en-US" sz="2800" dirty="0" smtClean="0"/>
              <a:t>What's the imaging modality</a:t>
            </a:r>
            <a:br>
              <a:rPr lang="en-US" sz="2800" dirty="0" smtClean="0"/>
            </a:br>
            <a:r>
              <a:rPr lang="en-US" sz="2800" dirty="0" smtClean="0"/>
              <a:t>What's the diagnosis?</a:t>
            </a:r>
            <a:br>
              <a:rPr lang="en-US" sz="2800" dirty="0" smtClean="0"/>
            </a:br>
            <a:r>
              <a:rPr lang="en-US" sz="2800" dirty="0" smtClean="0">
                <a:solidFill>
                  <a:srgbClr val="FF0000"/>
                </a:solidFill>
              </a:rPr>
              <a:t>Ectopic kidney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IVU</a:t>
            </a:r>
            <a:endParaRPr lang="ar-IQ" sz="28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700808"/>
            <a:ext cx="5357850" cy="4667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7723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What's This Procedure?</a:t>
            </a:r>
            <a:br>
              <a:rPr lang="en-US" dirty="0" smtClean="0"/>
            </a:br>
            <a:r>
              <a:rPr lang="en-US" dirty="0" smtClean="0"/>
              <a:t>PCN= percutaneous nephrostomy for </a:t>
            </a:r>
            <a:r>
              <a:rPr lang="en-US" dirty="0" err="1" smtClean="0"/>
              <a:t>staghorn</a:t>
            </a:r>
            <a:r>
              <a:rPr lang="en-US" dirty="0" smtClean="0"/>
              <a:t> and kidney  stone</a:t>
            </a:r>
            <a:endParaRPr 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4900" y="1643856"/>
            <a:ext cx="6934200" cy="443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3717228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عنوان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rtl="0"/>
            <a:r>
              <a:rPr lang="ar-IQ" dirty="0" smtClean="0"/>
              <a:t> </a:t>
            </a:r>
            <a:r>
              <a:rPr lang="en-US" dirty="0" smtClean="0">
                <a:cs typeface="Times New Roman" pitchFamily="18" charset="0"/>
              </a:rPr>
              <a:t>?</a:t>
            </a:r>
            <a:r>
              <a:rPr lang="ar-IQ" dirty="0" smtClean="0"/>
              <a:t>  </a:t>
            </a:r>
            <a:r>
              <a:rPr lang="en-US" dirty="0" smtClean="0">
                <a:cs typeface="Times New Roman" pitchFamily="18" charset="0"/>
              </a:rPr>
              <a:t>What's the Diagnosis</a:t>
            </a:r>
            <a:br>
              <a:rPr lang="en-US" dirty="0" smtClean="0">
                <a:cs typeface="Times New Roman" pitchFamily="18" charset="0"/>
              </a:rPr>
            </a:br>
            <a:r>
              <a:rPr lang="en-US" dirty="0" err="1" smtClean="0">
                <a:cs typeface="Times New Roman" pitchFamily="18" charset="0"/>
              </a:rPr>
              <a:t>forigenier</a:t>
            </a:r>
            <a:r>
              <a:rPr lang="en-US" dirty="0" smtClean="0">
                <a:cs typeface="Times New Roman" pitchFamily="18" charset="0"/>
              </a:rPr>
              <a:t> gangrene</a:t>
            </a:r>
            <a:endParaRPr lang="ar-SA" dirty="0" smtClean="0"/>
          </a:p>
        </p:txBody>
      </p:sp>
      <p:pic>
        <p:nvPicPr>
          <p:cNvPr id="1229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43000" y="1600200"/>
            <a:ext cx="6781800" cy="4953000"/>
          </a:xfrm>
          <a:noFill/>
        </p:spPr>
      </p:pic>
    </p:spTree>
    <p:extLst>
      <p:ext uri="{BB962C8B-B14F-4D97-AF65-F5344CB8AC3E}">
        <p14:creationId xmlns:p14="http://schemas.microsoft.com/office/powerpoint/2010/main" val="226766859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What's this study and DX?</a:t>
            </a:r>
            <a:br>
              <a:rPr lang="en-US" dirty="0" smtClean="0"/>
            </a:br>
            <a:r>
              <a:rPr lang="en-US" dirty="0" smtClean="0"/>
              <a:t>IVU&gt;&gt;&gt; normal IVU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400" y="1700808"/>
            <a:ext cx="5029200" cy="4776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1872149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Ca Prostate</a:t>
            </a:r>
            <a:br>
              <a:rPr lang="en-US" dirty="0" smtClean="0"/>
            </a:br>
            <a:r>
              <a:rPr lang="en-US" dirty="0" smtClean="0"/>
              <a:t>bone scan</a:t>
            </a:r>
            <a:endParaRPr lang="en-US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1" y="1600200"/>
            <a:ext cx="53340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27460725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rtl="0"/>
            <a:r>
              <a:rPr lang="en-US" dirty="0" smtClean="0"/>
              <a:t>What's this surgical procedure</a:t>
            </a:r>
            <a:br>
              <a:rPr lang="en-US" dirty="0" smtClean="0"/>
            </a:br>
            <a:r>
              <a:rPr lang="en-US" dirty="0" err="1" smtClean="0"/>
              <a:t>hydrocelectomy</a:t>
            </a:r>
            <a:endParaRPr lang="en-US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82787" y="1600200"/>
            <a:ext cx="5378426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9802121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cs typeface="Times New Roman" charset="0"/>
              </a:rPr>
              <a:t>What's the advantage?</a:t>
            </a:r>
            <a:endParaRPr lang="ar-SA" altLang="en-US"/>
          </a:p>
        </p:txBody>
      </p:sp>
      <p:pic>
        <p:nvPicPr>
          <p:cNvPr id="717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71613" y="1963738"/>
            <a:ext cx="6200775" cy="3800475"/>
          </a:xfrm>
          <a:noFill/>
        </p:spPr>
      </p:pic>
      <p:sp>
        <p:nvSpPr>
          <p:cNvPr id="2" name="TextBox 1"/>
          <p:cNvSpPr txBox="1"/>
          <p:nvPr/>
        </p:nvSpPr>
        <p:spPr>
          <a:xfrm>
            <a:off x="1622894" y="5764213"/>
            <a:ext cx="63593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/>
              <a:t>Estimation of urine output during surgery By 2 ways </a:t>
            </a:r>
            <a:r>
              <a:rPr lang="en-US" dirty="0" err="1" smtClean="0"/>
              <a:t>cath</a:t>
            </a:r>
            <a:r>
              <a:rPr lang="en-US" dirty="0" smtClean="0"/>
              <a:t>. 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/>
              <a:t>Also to prevent retention of urine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Doppler study of scrotal Swelling</a:t>
            </a:r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524000"/>
            <a:ext cx="8077199" cy="4876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7264557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What's this procedure?</a:t>
            </a:r>
            <a:br>
              <a:rPr lang="en-US" dirty="0" smtClean="0"/>
            </a:br>
            <a:r>
              <a:rPr lang="en-US" dirty="0" err="1" smtClean="0"/>
              <a:t>Intruretral</a:t>
            </a:r>
            <a:r>
              <a:rPr lang="en-US" dirty="0" smtClean="0"/>
              <a:t> lithotripsy</a:t>
            </a:r>
            <a:endParaRPr lang="ar-IQ" dirty="0"/>
          </a:p>
        </p:txBody>
      </p:sp>
      <p:pic>
        <p:nvPicPr>
          <p:cNvPr id="1026" name="Picture 2" descr="C:\Users\dr.saad\Pictures\ureteroscopy_stone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4458" y="1600200"/>
            <a:ext cx="4515083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353776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928662" y="260648"/>
            <a:ext cx="2635226" cy="3596972"/>
          </a:xfrm>
        </p:spPr>
        <p:txBody>
          <a:bodyPr>
            <a:noAutofit/>
          </a:bodyPr>
          <a:lstStyle/>
          <a:p>
            <a:pPr algn="l" rtl="0"/>
            <a:r>
              <a:rPr lang="en-US" sz="2000" b="1" dirty="0" smtClean="0"/>
              <a:t>Slide IVU ureter </a:t>
            </a:r>
            <a:r>
              <a:rPr lang="en-US" sz="2000" b="1" dirty="0" err="1" smtClean="0"/>
              <a:t>obst</a:t>
            </a:r>
            <a:r>
              <a:rPr lang="en-US" sz="2000" b="1" dirty="0" smtClean="0"/>
              <a:t> lead to calyceal dilatation</a:t>
            </a:r>
            <a:endParaRPr lang="en-US" sz="2000" b="1" dirty="0"/>
          </a:p>
        </p:txBody>
      </p:sp>
      <p:pic>
        <p:nvPicPr>
          <p:cNvPr id="5122" name="Picture 2" descr="H:\ibu 2012 x ray\Rt. PUJ stenosis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8992" y="404664"/>
            <a:ext cx="5286412" cy="59766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60680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14202"/>
          </a:xfrm>
        </p:spPr>
        <p:txBody>
          <a:bodyPr>
            <a:normAutofit fontScale="90000"/>
          </a:bodyPr>
          <a:lstStyle/>
          <a:p>
            <a:r>
              <a:rPr lang="en-US" dirty="0">
                <a:cs typeface="Times New Roman" pitchFamily="18" charset="0"/>
              </a:rPr>
              <a:t>What's the imaging modality?</a:t>
            </a:r>
            <a:br>
              <a:rPr lang="en-US" dirty="0">
                <a:cs typeface="Times New Roman" pitchFamily="18" charset="0"/>
              </a:rPr>
            </a:br>
            <a:r>
              <a:rPr lang="en-US" dirty="0">
                <a:cs typeface="Times New Roman" pitchFamily="18" charset="0"/>
              </a:rPr>
              <a:t>What's the Diagnosis</a:t>
            </a:r>
            <a:r>
              <a:rPr lang="en-US" dirty="0" smtClean="0">
                <a:cs typeface="Times New Roman" pitchFamily="18" charset="0"/>
              </a:rPr>
              <a:t>?</a:t>
            </a:r>
            <a:br>
              <a:rPr lang="en-US" dirty="0" smtClean="0">
                <a:cs typeface="Times New Roman" pitchFamily="18" charset="0"/>
              </a:rPr>
            </a:br>
            <a:r>
              <a:rPr lang="en-US" dirty="0" smtClean="0">
                <a:cs typeface="Times New Roman" pitchFamily="18" charset="0"/>
              </a:rPr>
              <a:t>Us &gt;&gt;&gt; bladder mass </a:t>
            </a:r>
            <a:endParaRPr lang="ar-IQ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2348880"/>
            <a:ext cx="5372100" cy="360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47042743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Ureter</a:t>
            </a:r>
            <a:r>
              <a:rPr lang="en-US" dirty="0" smtClean="0"/>
              <a:t> dilatation in left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268760"/>
            <a:ext cx="6858000" cy="51274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84643918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>
            <a:normAutofit fontScale="90000"/>
          </a:bodyPr>
          <a:lstStyle/>
          <a:p>
            <a:pPr rtl="0"/>
            <a:r>
              <a:rPr lang="en-US" dirty="0" smtClean="0">
                <a:cs typeface="Times New Roman" pitchFamily="18" charset="0"/>
              </a:rPr>
              <a:t>What's the imaging modality?</a:t>
            </a:r>
            <a:br>
              <a:rPr lang="en-US" dirty="0" smtClean="0">
                <a:cs typeface="Times New Roman" pitchFamily="18" charset="0"/>
              </a:rPr>
            </a:br>
            <a:r>
              <a:rPr lang="en-US" dirty="0" smtClean="0">
                <a:cs typeface="Times New Roman" pitchFamily="18" charset="0"/>
              </a:rPr>
              <a:t> What's the Diagnosis?</a:t>
            </a:r>
            <a:br>
              <a:rPr lang="en-US" dirty="0" smtClean="0">
                <a:cs typeface="Times New Roman" pitchFamily="18" charset="0"/>
              </a:rPr>
            </a:br>
            <a:r>
              <a:rPr lang="en-US" dirty="0" smtClean="0">
                <a:cs typeface="Times New Roman" pitchFamily="18" charset="0"/>
              </a:rPr>
              <a:t>Us &gt;&gt;&gt; stone with acoustic shadow in renal pelvis </a:t>
            </a:r>
            <a:endParaRPr 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85918" y="2786058"/>
            <a:ext cx="5276850" cy="351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6166002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cs typeface="Times New Roman" pitchFamily="18" charset="0"/>
              </a:rPr>
              <a:t>What's the imaging modality?</a:t>
            </a:r>
            <a:br>
              <a:rPr lang="en-US" dirty="0" smtClean="0">
                <a:cs typeface="Times New Roman" pitchFamily="18" charset="0"/>
              </a:rPr>
            </a:br>
            <a:r>
              <a:rPr lang="en-US" dirty="0" smtClean="0">
                <a:cs typeface="Times New Roman" pitchFamily="18" charset="0"/>
              </a:rPr>
              <a:t> What's the Diagnosis?</a:t>
            </a:r>
            <a:br>
              <a:rPr lang="en-US" dirty="0" smtClean="0">
                <a:cs typeface="Times New Roman" pitchFamily="18" charset="0"/>
              </a:rPr>
            </a:br>
            <a:r>
              <a:rPr lang="en-US" dirty="0" smtClean="0">
                <a:cs typeface="Times New Roman" pitchFamily="18" charset="0"/>
              </a:rPr>
              <a:t>Ct &gt;&gt;&gt; left kidney tumor  </a:t>
            </a:r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3062" y="1762919"/>
            <a:ext cx="5857875" cy="420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5080788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rtl="0"/>
            <a:r>
              <a:rPr lang="en-US" dirty="0" smtClean="0"/>
              <a:t>What's the Diagnosis?</a:t>
            </a:r>
            <a:br>
              <a:rPr lang="en-US" dirty="0" smtClean="0"/>
            </a:br>
            <a:r>
              <a:rPr lang="en-US" dirty="0" err="1" smtClean="0"/>
              <a:t>hypospadia</a:t>
            </a:r>
            <a:endParaRPr lang="ar-IQ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600200"/>
            <a:ext cx="5867399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422001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533400" y="274638"/>
            <a:ext cx="8229600" cy="1173162"/>
          </a:xfrm>
        </p:spPr>
        <p:txBody>
          <a:bodyPr rtlCol="1">
            <a:normAutofit fontScale="90000"/>
          </a:bodyPr>
          <a:lstStyle/>
          <a:p>
            <a:pPr rtl="0" eaLnBrk="1" fontAlgn="auto" hangingPunct="1">
              <a:spcAft>
                <a:spcPts val="0"/>
              </a:spcAft>
              <a:defRPr/>
            </a:pPr>
            <a:r>
              <a:rPr lang="en-US" sz="2800" dirty="0" smtClean="0"/>
              <a:t>Slide NO.3 : 60  years old male presented with history of </a:t>
            </a:r>
            <a:br>
              <a:rPr lang="en-US" sz="2800" dirty="0" smtClean="0"/>
            </a:br>
            <a:r>
              <a:rPr lang="en-US" sz="2800" dirty="0" smtClean="0"/>
              <a:t>intermittent painless haematuria. What's:</a:t>
            </a:r>
            <a:br>
              <a:rPr lang="en-US" sz="2800" dirty="0" smtClean="0"/>
            </a:br>
            <a:r>
              <a:rPr lang="en-US" sz="2800" dirty="0" smtClean="0"/>
              <a:t>The </a:t>
            </a:r>
            <a:r>
              <a:rPr lang="en-US" sz="2800" dirty="0" err="1" smtClean="0"/>
              <a:t>Cystoscopic</a:t>
            </a:r>
            <a:r>
              <a:rPr lang="en-US" sz="2800" dirty="0" smtClean="0"/>
              <a:t> Findings</a:t>
            </a:r>
            <a:br>
              <a:rPr lang="en-US" sz="2800" dirty="0" smtClean="0"/>
            </a:br>
            <a:r>
              <a:rPr lang="en-US" sz="2800" dirty="0" smtClean="0">
                <a:solidFill>
                  <a:srgbClr val="FF0000"/>
                </a:solidFill>
              </a:rPr>
              <a:t>bladder</a:t>
            </a:r>
            <a:r>
              <a:rPr lang="en-US" sz="2800" dirty="0" smtClean="0"/>
              <a:t> </a:t>
            </a:r>
            <a:r>
              <a:rPr lang="en-US" sz="2800" dirty="0" smtClean="0">
                <a:solidFill>
                  <a:srgbClr val="FF0000"/>
                </a:solidFill>
              </a:rPr>
              <a:t>tumor </a:t>
            </a:r>
            <a:endParaRPr lang="ar-SA" sz="2800" dirty="0">
              <a:solidFill>
                <a:srgbClr val="FF0000"/>
              </a:solidFill>
            </a:endParaRPr>
          </a:p>
        </p:txBody>
      </p:sp>
      <p:pic>
        <p:nvPicPr>
          <p:cNvPr id="11267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600200"/>
            <a:ext cx="82296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9690288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What's the Diagnosis</a:t>
            </a:r>
            <a:br>
              <a:rPr lang="en-US" dirty="0" smtClean="0"/>
            </a:br>
            <a:r>
              <a:rPr lang="ar-IQ" dirty="0" smtClean="0"/>
              <a:t>ماعرف !يمكن بولي سستك </a:t>
            </a:r>
            <a:endParaRPr lang="ar-IQ" dirty="0"/>
          </a:p>
        </p:txBody>
      </p:sp>
      <p:pic>
        <p:nvPicPr>
          <p:cNvPr id="2050" name="Picture 2" descr="C:\Users\dr.saad\Pictures\renal_hydatid_cyst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600200"/>
            <a:ext cx="60960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98186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>
                <a:cs typeface="Times New Roman" charset="0"/>
              </a:rPr>
              <a:t>What's this imaging study?</a:t>
            </a:r>
            <a:br>
              <a:rPr lang="en-US" altLang="en-US" sz="3600">
                <a:cs typeface="Times New Roman" charset="0"/>
              </a:rPr>
            </a:br>
            <a:r>
              <a:rPr lang="en-US" altLang="en-US" sz="3600">
                <a:cs typeface="Times New Roman" charset="0"/>
              </a:rPr>
              <a:t>What the abnormal finding?</a:t>
            </a:r>
            <a:endParaRPr lang="ar-IQ" altLang="en-US" sz="3600"/>
          </a:p>
        </p:txBody>
      </p:sp>
      <p:pic>
        <p:nvPicPr>
          <p:cNvPr id="819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85938" y="1857375"/>
            <a:ext cx="6000750" cy="4357688"/>
          </a:xfrm>
          <a:noFill/>
        </p:spPr>
      </p:pic>
      <p:sp>
        <p:nvSpPr>
          <p:cNvPr id="2" name="TextBox 1"/>
          <p:cNvSpPr txBox="1"/>
          <p:nvPr/>
        </p:nvSpPr>
        <p:spPr>
          <a:xfrm flipH="1">
            <a:off x="685800" y="2869745"/>
            <a:ext cx="2306864" cy="1489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785938" y="6167379"/>
            <a:ext cx="58472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dirty="0" err="1" smtClean="0"/>
              <a:t>Wilms</a:t>
            </a:r>
            <a:r>
              <a:rPr lang="en-US" dirty="0" smtClean="0"/>
              <a:t> tumor deviating the kidney ant. Upward 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/>
              <a:t>Big should be reduced by chemo then surgery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rtl="0"/>
            <a:r>
              <a:rPr lang="en-US" dirty="0">
                <a:cs typeface="Times New Roman" pitchFamily="18" charset="0"/>
              </a:rPr>
              <a:t>What's the imaging modality?</a:t>
            </a:r>
            <a:br>
              <a:rPr lang="en-US" dirty="0">
                <a:cs typeface="Times New Roman" pitchFamily="18" charset="0"/>
              </a:rPr>
            </a:br>
            <a:r>
              <a:rPr lang="en-US" dirty="0" smtClean="0">
                <a:cs typeface="Times New Roman" pitchFamily="18" charset="0"/>
              </a:rPr>
              <a:t>What's </a:t>
            </a:r>
            <a:r>
              <a:rPr lang="en-US" dirty="0">
                <a:cs typeface="Times New Roman" pitchFamily="18" charset="0"/>
              </a:rPr>
              <a:t>the Diagnosis</a:t>
            </a:r>
            <a:r>
              <a:rPr lang="en-US" dirty="0" smtClean="0">
                <a:cs typeface="Times New Roman" pitchFamily="18" charset="0"/>
              </a:rPr>
              <a:t>?</a:t>
            </a:r>
            <a:br>
              <a:rPr lang="en-US" dirty="0" smtClean="0">
                <a:cs typeface="Times New Roman" pitchFamily="18" charset="0"/>
              </a:rPr>
            </a:br>
            <a:r>
              <a:rPr lang="en-US" dirty="0" smtClean="0">
                <a:cs typeface="Times New Roman" pitchFamily="18" charset="0"/>
              </a:rPr>
              <a:t>Left kidney tumor</a:t>
            </a:r>
            <a:endParaRPr lang="ar-IQ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844824"/>
            <a:ext cx="5885982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93073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rtl="0"/>
            <a:r>
              <a:rPr lang="en-US" dirty="0" smtClean="0">
                <a:solidFill>
                  <a:prstClr val="black"/>
                </a:solidFill>
              </a:rPr>
              <a:t>What's </a:t>
            </a:r>
            <a:r>
              <a:rPr lang="en-US" dirty="0">
                <a:solidFill>
                  <a:prstClr val="black"/>
                </a:solidFill>
              </a:rPr>
              <a:t>This </a:t>
            </a:r>
            <a:r>
              <a:rPr lang="en-US" dirty="0" smtClean="0">
                <a:solidFill>
                  <a:prstClr val="black"/>
                </a:solidFill>
              </a:rPr>
              <a:t>Procedure?</a:t>
            </a:r>
            <a:br>
              <a:rPr lang="en-US" dirty="0" smtClean="0">
                <a:solidFill>
                  <a:prstClr val="black"/>
                </a:solidFill>
              </a:rPr>
            </a:br>
            <a:r>
              <a:rPr lang="en-US" dirty="0" smtClean="0">
                <a:solidFill>
                  <a:prstClr val="black"/>
                </a:solidFill>
              </a:rPr>
              <a:t>PCN</a:t>
            </a:r>
            <a:endParaRPr lang="ar-IQ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087" y="1600200"/>
            <a:ext cx="7251826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686695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rtl="0"/>
            <a:r>
              <a:rPr lang="en-US" dirty="0" smtClean="0"/>
              <a:t>What's this surgical incision?</a:t>
            </a:r>
            <a:br>
              <a:rPr lang="en-US" dirty="0" smtClean="0"/>
            </a:br>
            <a:r>
              <a:rPr lang="ar-IQ" dirty="0" smtClean="0"/>
              <a:t>ماعرف !</a:t>
            </a:r>
            <a:r>
              <a:rPr lang="en-US" dirty="0" smtClean="0"/>
              <a:t> </a:t>
            </a:r>
            <a:endParaRPr lang="ar-IQ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8977" y="1600200"/>
            <a:ext cx="6526046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980282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0"/>
            <a:r>
              <a:rPr lang="en-US" sz="2400" dirty="0" smtClean="0">
                <a:cs typeface="Times New Roman" pitchFamily="18" charset="0"/>
              </a:rPr>
              <a:t>What's the imaging modality?</a:t>
            </a:r>
            <a:br>
              <a:rPr lang="en-US" sz="2400" dirty="0" smtClean="0">
                <a:cs typeface="Times New Roman" pitchFamily="18" charset="0"/>
              </a:rPr>
            </a:br>
            <a:r>
              <a:rPr lang="en-US" sz="2400" dirty="0" smtClean="0">
                <a:cs typeface="Times New Roman" pitchFamily="18" charset="0"/>
              </a:rPr>
              <a:t> What's the Diagnosis?</a:t>
            </a:r>
            <a:br>
              <a:rPr lang="en-US" sz="2400" dirty="0" smtClean="0">
                <a:cs typeface="Times New Roman" pitchFamily="18" charset="0"/>
              </a:rPr>
            </a:br>
            <a:r>
              <a:rPr lang="en-US" sz="2400" dirty="0" smtClean="0">
                <a:cs typeface="Times New Roman" pitchFamily="18" charset="0"/>
              </a:rPr>
              <a:t>Urethral </a:t>
            </a:r>
            <a:r>
              <a:rPr lang="en-US" sz="2400" dirty="0" err="1" smtClean="0">
                <a:cs typeface="Times New Roman" pitchFamily="18" charset="0"/>
              </a:rPr>
              <a:t>stenosis</a:t>
            </a:r>
            <a:r>
              <a:rPr lang="en-US" sz="2400" dirty="0" smtClean="0">
                <a:cs typeface="Times New Roman" pitchFamily="18" charset="0"/>
              </a:rPr>
              <a:t> with retrograde </a:t>
            </a:r>
            <a:r>
              <a:rPr lang="en-US" sz="2400" dirty="0" err="1" smtClean="0">
                <a:cs typeface="Times New Roman" pitchFamily="18" charset="0"/>
              </a:rPr>
              <a:t>urethrography</a:t>
            </a:r>
            <a:endParaRPr lang="ar-SA" sz="24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1556792"/>
            <a:ext cx="6629399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63512605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435100" y="274638"/>
            <a:ext cx="7175500" cy="792162"/>
          </a:xfrm>
        </p:spPr>
        <p:txBody>
          <a:bodyPr>
            <a:normAutofit fontScale="90000"/>
          </a:bodyPr>
          <a:lstStyle/>
          <a:p>
            <a:pPr rtl="0" fontAlgn="auto">
              <a:spcAft>
                <a:spcPts val="0"/>
              </a:spcAft>
              <a:defRPr/>
            </a:pPr>
            <a:r>
              <a:rPr lang="en-US" sz="2800" dirty="0" smtClean="0">
                <a:cs typeface="Times New Roman" pitchFamily="18" charset="0"/>
              </a:rPr>
              <a:t>W</a:t>
            </a:r>
            <a:r>
              <a:rPr lang="en-US" sz="2000" dirty="0" smtClean="0">
                <a:cs typeface="Times New Roman" pitchFamily="18" charset="0"/>
              </a:rPr>
              <a:t>hat's the imaging modality? What's the Diagnosis?</a:t>
            </a:r>
            <a:br>
              <a:rPr lang="en-US" sz="2000" dirty="0" smtClean="0">
                <a:cs typeface="Times New Roman" pitchFamily="18" charset="0"/>
              </a:rPr>
            </a:br>
            <a:r>
              <a:rPr lang="en-US" sz="2000" dirty="0" smtClean="0">
                <a:cs typeface="Times New Roman" pitchFamily="18" charset="0"/>
              </a:rPr>
              <a:t>CT  &gt;&gt;&gt; </a:t>
            </a:r>
            <a:r>
              <a:rPr lang="en-US" sz="2000" dirty="0" err="1" smtClean="0">
                <a:cs typeface="Times New Roman" pitchFamily="18" charset="0"/>
              </a:rPr>
              <a:t>lt</a:t>
            </a:r>
            <a:r>
              <a:rPr lang="en-US" sz="2000" dirty="0" smtClean="0">
                <a:cs typeface="Times New Roman" pitchFamily="18" charset="0"/>
              </a:rPr>
              <a:t> kidney tumor </a:t>
            </a:r>
            <a:endParaRPr lang="en-US" sz="2000" dirty="0">
              <a:solidFill>
                <a:schemeClr val="tx2">
                  <a:satMod val="130000"/>
                </a:schemeClr>
              </a:solidFill>
            </a:endParaRPr>
          </a:p>
        </p:txBody>
      </p:sp>
      <p:pic>
        <p:nvPicPr>
          <p:cNvPr id="7171" name="Picture 2" descr="H:\ibu 2012 x ray\RCC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051720" y="1196752"/>
            <a:ext cx="5857875" cy="5257800"/>
          </a:xfrm>
        </p:spPr>
      </p:pic>
    </p:spTree>
    <p:extLst>
      <p:ext uri="{BB962C8B-B14F-4D97-AF65-F5344CB8AC3E}">
        <p14:creationId xmlns:p14="http://schemas.microsoft.com/office/powerpoint/2010/main" val="162761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dirty="0" smtClean="0">
                <a:cs typeface="Times New Roman" pitchFamily="18" charset="0"/>
              </a:rPr>
              <a:t>What's this Procedure?</a:t>
            </a:r>
            <a:br>
              <a:rPr lang="en-US" dirty="0" smtClean="0">
                <a:cs typeface="Times New Roman" pitchFamily="18" charset="0"/>
              </a:rPr>
            </a:br>
            <a:r>
              <a:rPr lang="en-US" dirty="0" smtClean="0">
                <a:cs typeface="Times New Roman" pitchFamily="18" charset="0"/>
              </a:rPr>
              <a:t>Rigid </a:t>
            </a:r>
            <a:r>
              <a:rPr lang="en-US" dirty="0" err="1" smtClean="0">
                <a:cs typeface="Times New Roman" pitchFamily="18" charset="0"/>
              </a:rPr>
              <a:t>cystoscope</a:t>
            </a:r>
            <a:endParaRPr lang="ar-IQ" dirty="0" smtClean="0"/>
          </a:p>
        </p:txBody>
      </p:sp>
      <p:pic>
        <p:nvPicPr>
          <p:cNvPr id="512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85800" y="2332037"/>
            <a:ext cx="7826375" cy="4525963"/>
          </a:xfrm>
        </p:spPr>
      </p:pic>
    </p:spTree>
    <p:extLst>
      <p:ext uri="{BB962C8B-B14F-4D97-AF65-F5344CB8AC3E}">
        <p14:creationId xmlns:p14="http://schemas.microsoft.com/office/powerpoint/2010/main" val="392399810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027584"/>
          </a:xfrm>
        </p:spPr>
        <p:txBody>
          <a:bodyPr>
            <a:noAutofit/>
          </a:bodyPr>
          <a:lstStyle/>
          <a:p>
            <a:pPr rtl="0"/>
            <a:r>
              <a:rPr lang="en-US" dirty="0" smtClean="0">
                <a:cs typeface="Times New Roman" pitchFamily="18" charset="0"/>
              </a:rPr>
              <a:t>W</a:t>
            </a:r>
            <a:r>
              <a:rPr lang="en-US" sz="3200" dirty="0" smtClean="0">
                <a:cs typeface="Times New Roman" pitchFamily="18" charset="0"/>
              </a:rPr>
              <a:t>hat's the imaging modality? What's the Diagnosis?</a:t>
            </a:r>
            <a:br>
              <a:rPr lang="en-US" sz="3200" dirty="0" smtClean="0">
                <a:cs typeface="Times New Roman" pitchFamily="18" charset="0"/>
              </a:rPr>
            </a:br>
            <a:r>
              <a:rPr lang="en-US" sz="3200" dirty="0" err="1" smtClean="0">
                <a:solidFill>
                  <a:srgbClr val="FF0000"/>
                </a:solidFill>
                <a:cs typeface="Times New Roman" pitchFamily="18" charset="0"/>
              </a:rPr>
              <a:t>Nephrostography</a:t>
            </a:r>
            <a:r>
              <a:rPr lang="en-US" sz="3200" dirty="0" smtClean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cs typeface="Times New Roman" pitchFamily="18" charset="0"/>
              </a:rPr>
              <a:t>refulx</a:t>
            </a:r>
            <a:r>
              <a:rPr lang="en-US" sz="3200" dirty="0" smtClean="0">
                <a:solidFill>
                  <a:srgbClr val="FF0000"/>
                </a:solidFill>
                <a:cs typeface="Times New Roman" pitchFamily="18" charset="0"/>
              </a:rPr>
              <a:t> grade 5</a:t>
            </a:r>
            <a:endParaRPr lang="ar-SA" sz="3200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1916832"/>
            <a:ext cx="5105400" cy="476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23811508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4168" y="785794"/>
            <a:ext cx="2774080" cy="714372"/>
          </a:xfrm>
        </p:spPr>
        <p:txBody>
          <a:bodyPr>
            <a:noAutofit/>
          </a:bodyPr>
          <a:lstStyle/>
          <a:p>
            <a:r>
              <a:rPr lang="en-US" sz="3200" dirty="0" smtClean="0"/>
              <a:t>Undescended testis</a:t>
            </a:r>
            <a:endParaRPr lang="ar-IQ" sz="3200" dirty="0"/>
          </a:p>
        </p:txBody>
      </p:sp>
      <p:pic>
        <p:nvPicPr>
          <p:cNvPr id="4" name="Content Placeholder 3" descr="Screenshot_2015-07-25-14-59-12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87624" y="332656"/>
            <a:ext cx="4344761" cy="6211852"/>
          </a:xfrm>
        </p:spPr>
      </p:pic>
      <p:sp>
        <p:nvSpPr>
          <p:cNvPr id="5" name="TextBox 4"/>
          <p:cNvSpPr txBox="1"/>
          <p:nvPr/>
        </p:nvSpPr>
        <p:spPr>
          <a:xfrm>
            <a:off x="6012160" y="4286256"/>
            <a:ext cx="2703244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dirty="0" smtClean="0"/>
              <a:t>Neuropathic distended bladder </a:t>
            </a:r>
          </a:p>
          <a:p>
            <a:pPr algn="ctr"/>
            <a:r>
              <a:rPr lang="en-US" dirty="0" smtClean="0"/>
              <a:t>Study &gt;&gt;&gt; retrograde </a:t>
            </a:r>
            <a:r>
              <a:rPr lang="en-US" dirty="0" err="1" smtClean="0"/>
              <a:t>cystourethrography</a:t>
            </a:r>
            <a:endParaRPr lang="ar-IQ" dirty="0"/>
          </a:p>
        </p:txBody>
      </p:sp>
    </p:spTree>
    <p:extLst>
      <p:ext uri="{BB962C8B-B14F-4D97-AF65-F5344CB8AC3E}">
        <p14:creationId xmlns:p14="http://schemas.microsoft.com/office/powerpoint/2010/main" val="87306366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7818" y="1285860"/>
            <a:ext cx="3043230" cy="1203348"/>
          </a:xfrm>
        </p:spPr>
        <p:txBody>
          <a:bodyPr>
            <a:noAutofit/>
          </a:bodyPr>
          <a:lstStyle/>
          <a:p>
            <a:r>
              <a:rPr lang="en-US" sz="3200" dirty="0" smtClean="0"/>
              <a:t>KUB</a:t>
            </a:r>
            <a:br>
              <a:rPr lang="en-US" sz="3200" dirty="0" smtClean="0"/>
            </a:br>
            <a:r>
              <a:rPr lang="en-US" sz="3200" dirty="0" smtClean="0"/>
              <a:t>show stone and calcification</a:t>
            </a:r>
            <a:endParaRPr lang="ar-IQ" sz="3200" dirty="0"/>
          </a:p>
        </p:txBody>
      </p:sp>
      <p:pic>
        <p:nvPicPr>
          <p:cNvPr id="4" name="Content Placeholder 3" descr="Screenshot_2015-07-25-15-01-55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00100" y="404664"/>
            <a:ext cx="3687056" cy="6150103"/>
          </a:xfrm>
        </p:spPr>
      </p:pic>
      <p:sp>
        <p:nvSpPr>
          <p:cNvPr id="5" name="TextBox 4"/>
          <p:cNvSpPr txBox="1"/>
          <p:nvPr/>
        </p:nvSpPr>
        <p:spPr>
          <a:xfrm>
            <a:off x="4786314" y="4786322"/>
            <a:ext cx="357190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 smtClean="0"/>
              <a:t>Ct show bladder carcinoma stage 4 </a:t>
            </a:r>
            <a:endParaRPr lang="ar-IQ" dirty="0"/>
          </a:p>
        </p:txBody>
      </p:sp>
    </p:spTree>
    <p:extLst>
      <p:ext uri="{BB962C8B-B14F-4D97-AF65-F5344CB8AC3E}">
        <p14:creationId xmlns:p14="http://schemas.microsoft.com/office/powerpoint/2010/main" val="208924752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282" y="528638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Hydrocele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evacuation</a:t>
            </a:r>
            <a:endParaRPr lang="ar-IQ" dirty="0"/>
          </a:p>
        </p:txBody>
      </p:sp>
      <p:pic>
        <p:nvPicPr>
          <p:cNvPr id="4" name="Content Placeholder 3" descr="Screenshot_2015-07-25-22-07-13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56823"/>
          <a:stretch>
            <a:fillRect/>
          </a:stretch>
        </p:blipFill>
        <p:spPr>
          <a:xfrm>
            <a:off x="971600" y="260648"/>
            <a:ext cx="6700781" cy="4882864"/>
          </a:xfrm>
        </p:spPr>
      </p:pic>
    </p:spTree>
    <p:extLst>
      <p:ext uri="{BB962C8B-B14F-4D97-AF65-F5344CB8AC3E}">
        <p14:creationId xmlns:p14="http://schemas.microsoft.com/office/powerpoint/2010/main" val="29604525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cs typeface="Times New Roman" charset="0"/>
              </a:rPr>
              <a:t>What's this test?</a:t>
            </a:r>
          </a:p>
        </p:txBody>
      </p:sp>
      <p:pic>
        <p:nvPicPr>
          <p:cNvPr id="9219" name="Picture 6" descr="hydrcltr trans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34773" y="1188310"/>
            <a:ext cx="5874453" cy="4203725"/>
          </a:xfrm>
        </p:spPr>
      </p:pic>
      <p:sp>
        <p:nvSpPr>
          <p:cNvPr id="2" name="TextBox 1"/>
          <p:cNvSpPr txBox="1"/>
          <p:nvPr/>
        </p:nvSpPr>
        <p:spPr>
          <a:xfrm>
            <a:off x="1634772" y="5392035"/>
            <a:ext cx="58744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/>
              <a:t>Transillumination of the testis (hydrocele)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Content Placeholder 3" descr="1406200969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8331" y="745761"/>
            <a:ext cx="4220980" cy="5487274"/>
          </a:xfrm>
        </p:spPr>
      </p:pic>
      <p:sp>
        <p:nvSpPr>
          <p:cNvPr id="2" name="TextBox 1"/>
          <p:cNvSpPr txBox="1"/>
          <p:nvPr/>
        </p:nvSpPr>
        <p:spPr>
          <a:xfrm>
            <a:off x="5245516" y="833827"/>
            <a:ext cx="3175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/>
              <a:t>KUB. 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/>
              <a:t>Non visualization of the Rt. Kidney either due to early </a:t>
            </a:r>
            <a:r>
              <a:rPr lang="en-US" dirty="0" err="1" smtClean="0"/>
              <a:t>obst</a:t>
            </a:r>
            <a:r>
              <a:rPr lang="en-US" dirty="0" smtClean="0"/>
              <a:t>. Or type 5 renal injury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270</TotalTime>
  <Words>773</Words>
  <Application>Microsoft Macintosh PowerPoint</Application>
  <PresentationFormat>On-screen Show (4:3)</PresentationFormat>
  <Paragraphs>142</Paragraphs>
  <Slides>79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79</vt:i4>
      </vt:variant>
    </vt:vector>
  </HeadingPairs>
  <TitlesOfParts>
    <vt:vector size="84" baseType="lpstr">
      <vt:lpstr>Calibri</vt:lpstr>
      <vt:lpstr>Times New Roman</vt:lpstr>
      <vt:lpstr>Wingdings</vt:lpstr>
      <vt:lpstr>Arial</vt:lpstr>
      <vt:lpstr>Office Theme</vt:lpstr>
      <vt:lpstr>Urology Exam.</vt:lpstr>
      <vt:lpstr>What's the Name and clinical use?</vt:lpstr>
      <vt:lpstr>What's the Name and clinical use?</vt:lpstr>
      <vt:lpstr>What's the Name and clinical use?</vt:lpstr>
      <vt:lpstr>What's the abnormal finding and the clinical significance?</vt:lpstr>
      <vt:lpstr>What's the advantage?</vt:lpstr>
      <vt:lpstr>What's this imaging study? What the abnormal finding?</vt:lpstr>
      <vt:lpstr>What's this test?</vt:lpstr>
      <vt:lpstr>PowerPoint Presentation</vt:lpstr>
      <vt:lpstr>What's this imaging study? What the abnormal finding?</vt:lpstr>
      <vt:lpstr>What's the Diagnosis?</vt:lpstr>
      <vt:lpstr>كال صعب عوفو مضروبه الكليه Deceleration injury  And kidney not visualized</vt:lpstr>
      <vt:lpstr>1- What's the Name  of this instruments?</vt:lpstr>
      <vt:lpstr> 2- What's the difference and clinical use?</vt:lpstr>
      <vt:lpstr>What's the abnormal finding</vt:lpstr>
      <vt:lpstr>A 55-year-old man with hematuria  , What's this study and abnormal finding ?</vt:lpstr>
      <vt:lpstr>Bosniak's class II renal cysts. A, CT scan shows right renal cyst with thin internal septation.</vt:lpstr>
      <vt:lpstr>What's This Study &amp; Abnormal Finding</vt:lpstr>
      <vt:lpstr>Blood transfusion </vt:lpstr>
      <vt:lpstr>Whats this abnormality?</vt:lpstr>
      <vt:lpstr>What the differential Diagnosis?</vt:lpstr>
      <vt:lpstr>What's Diagnosis?</vt:lpstr>
      <vt:lpstr>Can you grade this Reflux?</vt:lpstr>
      <vt:lpstr>Whats this test ? What's the most important finding to be excluded by this test?</vt:lpstr>
      <vt:lpstr>65 years old patient with Painless haematuria, Whats the abnormal finding?</vt:lpstr>
      <vt:lpstr>What's the management?</vt:lpstr>
      <vt:lpstr>What's management?</vt:lpstr>
      <vt:lpstr>What's most common Cause?</vt:lpstr>
      <vt:lpstr>Hydrocele </vt:lpstr>
      <vt:lpstr>PowerPoint Presentation</vt:lpstr>
      <vt:lpstr>PowerPoint Presentation</vt:lpstr>
      <vt:lpstr>Different types of scalpel </vt:lpstr>
      <vt:lpstr>PowerPoint Presentation</vt:lpstr>
      <vt:lpstr>URETEROCELE</vt:lpstr>
      <vt:lpstr>Ureteric hydronephrosis ??</vt:lpstr>
      <vt:lpstr>Micropenis and microtestis </vt:lpstr>
      <vt:lpstr>VUR/VCUG</vt:lpstr>
      <vt:lpstr>PowerPoint Presentation</vt:lpstr>
      <vt:lpstr>PowerPoint Presentation</vt:lpstr>
      <vt:lpstr>PowerPoint Presentation</vt:lpstr>
      <vt:lpstr>Bladder diverticulum (in acquired outlet obst.) US ???</vt:lpstr>
      <vt:lpstr>Isolated penile chordee</vt:lpstr>
      <vt:lpstr>Surgical Technique of treating PUJ  Spatulation </vt:lpstr>
      <vt:lpstr>What's abnormal finding?</vt:lpstr>
      <vt:lpstr>What this?</vt:lpstr>
      <vt:lpstr>What's the imaging modality? What's the Diagnosis? -KUB -JJ and kidney stone </vt:lpstr>
      <vt:lpstr>What's the imaging modality?  What's the Diagnosis? </vt:lpstr>
      <vt:lpstr>History of Hematuria bladder tumor (stageTa-T1)</vt:lpstr>
      <vt:lpstr>What's the imaging study &amp;Diagnosis? KUB : Rt. stone and lt. staghorn </vt:lpstr>
      <vt:lpstr>What's the Diagnosis Rt. undescended testis with scrotal hemi hypoplasia</vt:lpstr>
      <vt:lpstr>What's the imaging study &amp;Diagnosis VUR grade 5  voiding cystourethrogram</vt:lpstr>
      <vt:lpstr>What's the imaging modality What's the diagnosis CT with and without contrast  &gt;&gt;&gt; Rt. kidney cancer(RCC)</vt:lpstr>
      <vt:lpstr>What's the imaging modality?  What's the Diagnosis? Ct &gt;&gt; مادري كنسر لو ولمز تيومر !</vt:lpstr>
      <vt:lpstr>What's the imaging modality What's the diagnosis? Ectopic kidney  IVU</vt:lpstr>
      <vt:lpstr>What's This Procedure? PCN= percutaneous nephrostomy for staghorn and kidney  stone</vt:lpstr>
      <vt:lpstr> ?  What's the Diagnosis forigenier gangrene</vt:lpstr>
      <vt:lpstr>What's this study and DX? IVU&gt;&gt;&gt; normal IVU</vt:lpstr>
      <vt:lpstr>Ca Prostate bone scan</vt:lpstr>
      <vt:lpstr>What's this surgical procedure hydrocelectomy</vt:lpstr>
      <vt:lpstr>Doppler study of scrotal Swelling</vt:lpstr>
      <vt:lpstr>What's this procedure? Intruretral lithotripsy</vt:lpstr>
      <vt:lpstr>Slide IVU ureter obst lead to calyceal dilatation</vt:lpstr>
      <vt:lpstr>What's the imaging modality? What's the Diagnosis? Us &gt;&gt;&gt; bladder mass </vt:lpstr>
      <vt:lpstr>Ureter dilatation in left</vt:lpstr>
      <vt:lpstr>What's the imaging modality?  What's the Diagnosis? Us &gt;&gt;&gt; stone with acoustic shadow in renal pelvis </vt:lpstr>
      <vt:lpstr>What's the imaging modality?  What's the Diagnosis? Ct &gt;&gt;&gt; left kidney tumor  </vt:lpstr>
      <vt:lpstr>What's the Diagnosis? hypospadia</vt:lpstr>
      <vt:lpstr>Slide NO.3 : 60  years old male presented with history of  intermittent painless haematuria. What's: The Cystoscopic Findings bladder tumor </vt:lpstr>
      <vt:lpstr>What's the Diagnosis ماعرف !يمكن بولي سستك </vt:lpstr>
      <vt:lpstr>What's the imaging modality? What's the Diagnosis? Left kidney tumor</vt:lpstr>
      <vt:lpstr>What's This Procedure? PCN</vt:lpstr>
      <vt:lpstr>What's this surgical incision? ماعرف ! </vt:lpstr>
      <vt:lpstr>What's the imaging modality?  What's the Diagnosis? Urethral stenosis with retrograde urethrography</vt:lpstr>
      <vt:lpstr>What's the imaging modality? What's the Diagnosis? CT  &gt;&gt;&gt; lt kidney tumor </vt:lpstr>
      <vt:lpstr>What's this Procedure? Rigid cystoscope</vt:lpstr>
      <vt:lpstr>What's the imaging modality? What's the Diagnosis? Nephrostography refulx grade 5</vt:lpstr>
      <vt:lpstr>Undescended testis</vt:lpstr>
      <vt:lpstr>KUB show stone and calcification</vt:lpstr>
      <vt:lpstr>Hydrocele  evacuation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Dr. Saad Dakhil</dc:creator>
  <cp:lastModifiedBy>dr.neo_2010@yahoo.com</cp:lastModifiedBy>
  <cp:revision>93</cp:revision>
  <dcterms:created xsi:type="dcterms:W3CDTF">2011-11-11T19:51:17Z</dcterms:created>
  <dcterms:modified xsi:type="dcterms:W3CDTF">2015-10-31T11:43:00Z</dcterms:modified>
</cp:coreProperties>
</file>