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8"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018" y="-8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43097D63-1346-4266-9155-28FCA36DBA0C}" type="datetimeFigureOut">
              <a:rPr lang="en-US" smtClean="0"/>
              <a:pPr/>
              <a:t>12/22/2014</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33BC5756-59A9-48A2-ABF5-C8C2F782BACA}"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3097D63-1346-4266-9155-28FCA36DBA0C}" type="datetimeFigureOut">
              <a:rPr lang="en-US" smtClean="0"/>
              <a:pPr/>
              <a:t>12/22/2014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BC5756-59A9-48A2-ABF5-C8C2F782BACA}"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33BC5756-59A9-48A2-ABF5-C8C2F782BACA}"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3097D63-1346-4266-9155-28FCA36DBA0C}" type="datetimeFigureOut">
              <a:rPr lang="en-US" smtClean="0"/>
              <a:pPr/>
              <a:t>12/22/2014</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43097D63-1346-4266-9155-28FCA36DBA0C}" type="datetimeFigureOut">
              <a:rPr lang="en-US" smtClean="0"/>
              <a:pPr/>
              <a:t>12/22/2014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33BC5756-59A9-48A2-ABF5-C8C2F782BACA}"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43097D63-1346-4266-9155-28FCA36DBA0C}" type="datetimeFigureOut">
              <a:rPr lang="en-US" smtClean="0"/>
              <a:pPr/>
              <a:t>12/22/2014</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33BC5756-59A9-48A2-ABF5-C8C2F782BACA}"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43097D63-1346-4266-9155-28FCA36DBA0C}" type="datetimeFigureOut">
              <a:rPr lang="en-US" smtClean="0"/>
              <a:pPr/>
              <a:t>12/22/2014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BC5756-59A9-48A2-ABF5-C8C2F782BACA}"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43097D63-1346-4266-9155-28FCA36DBA0C}" type="datetimeFigureOut">
              <a:rPr lang="en-US" smtClean="0"/>
              <a:pPr/>
              <a:t>12/22/2014</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33BC5756-59A9-48A2-ABF5-C8C2F782BACA}"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3097D63-1346-4266-9155-28FCA36DBA0C}" type="datetimeFigureOut">
              <a:rPr lang="en-US" smtClean="0"/>
              <a:pPr/>
              <a:t>12/22/2014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33BC5756-59A9-48A2-ABF5-C8C2F782BAC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43097D63-1346-4266-9155-28FCA36DBA0C}" type="datetimeFigureOut">
              <a:rPr lang="en-US" smtClean="0"/>
              <a:pPr/>
              <a:t>12/22/2014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33BC5756-59A9-48A2-ABF5-C8C2F782BAC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33BC5756-59A9-48A2-ABF5-C8C2F782BACA}"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43097D63-1346-4266-9155-28FCA36DBA0C}" type="datetimeFigureOut">
              <a:rPr lang="en-US" smtClean="0"/>
              <a:pPr/>
              <a:t>12/22/2014</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33BC5756-59A9-48A2-ABF5-C8C2F782BACA}"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43097D63-1346-4266-9155-28FCA36DBA0C}" type="datetimeFigureOut">
              <a:rPr lang="en-US" smtClean="0"/>
              <a:pPr/>
              <a:t>12/22/2014</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43097D63-1346-4266-9155-28FCA36DBA0C}" type="datetimeFigureOut">
              <a:rPr lang="en-US" smtClean="0"/>
              <a:pPr/>
              <a:t>12/22/2014</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33BC5756-59A9-48A2-ABF5-C8C2F782BACA}"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p:txBody>
          <a:bodyPr/>
          <a:lstStyle/>
          <a:p>
            <a:pPr>
              <a:defRPr/>
            </a:pPr>
            <a:r>
              <a:rPr lang="en-US" dirty="0" smtClean="0"/>
              <a:t>Dr. Samer AlWazni</a:t>
            </a:r>
          </a:p>
          <a:p>
            <a:pPr>
              <a:defRPr/>
            </a:pPr>
            <a:r>
              <a:rPr lang="en-US" dirty="0" smtClean="0"/>
              <a:t>MB.Ch.B., DMRD, FCABMS-Rad.</a:t>
            </a:r>
          </a:p>
          <a:p>
            <a:endParaRPr lang="en-US" dirty="0"/>
          </a:p>
        </p:txBody>
      </p:sp>
      <p:sp>
        <p:nvSpPr>
          <p:cNvPr id="4" name="Title 3"/>
          <p:cNvSpPr>
            <a:spLocks noGrp="1"/>
          </p:cNvSpPr>
          <p:nvPr>
            <p:ph type="ctrTitle"/>
          </p:nvPr>
        </p:nvSpPr>
        <p:spPr/>
        <p:txBody>
          <a:bodyPr/>
          <a:lstStyle/>
          <a:p>
            <a:r>
              <a:rPr lang="en-US" smtClean="0"/>
              <a:t>Physics of Radiation Therapy and Radiation Protection</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r>
              <a:rPr lang="en-US" sz="2000" dirty="0" smtClean="0"/>
              <a:t>The advantage of </a:t>
            </a:r>
            <a:r>
              <a:rPr lang="en-US" sz="2000" dirty="0" err="1" smtClean="0"/>
              <a:t>brachytherapy</a:t>
            </a:r>
            <a:r>
              <a:rPr lang="en-US" sz="2000" dirty="0" smtClean="0"/>
              <a:t> is that it gives a very large dose to the tumor with minimum radiation to the surrounding normal tissue</a:t>
            </a:r>
          </a:p>
          <a:p>
            <a:r>
              <a:rPr lang="en-US" sz="2000" dirty="0" smtClean="0"/>
              <a:t>Its main disadvantages is the nonuniformity of the dose since radiation is much more intense near the source, although using number of sources helps make the dose more uniform. Another disadvantage concern radiation safety (therapist and nurses).</a:t>
            </a:r>
          </a:p>
          <a:p>
            <a:r>
              <a:rPr lang="en-US" sz="2000" dirty="0" smtClean="0"/>
              <a:t>The following table show the </a:t>
            </a:r>
            <a:r>
              <a:rPr lang="en-US" sz="2000" dirty="0" err="1" smtClean="0"/>
              <a:t>radinuclide</a:t>
            </a:r>
            <a:r>
              <a:rPr lang="en-US" sz="2000" dirty="0" smtClean="0"/>
              <a:t> source that sometimes used for </a:t>
            </a:r>
            <a:r>
              <a:rPr lang="en-US" sz="2000" dirty="0" err="1" smtClean="0"/>
              <a:t>brachytherap</a:t>
            </a:r>
            <a:r>
              <a:rPr lang="en-US" sz="2000" dirty="0" smtClean="0"/>
              <a:t>:</a:t>
            </a:r>
          </a:p>
          <a:p>
            <a:pPr>
              <a:buNone/>
            </a:pPr>
            <a:endParaRPr lang="en-US" sz="2000" dirty="0" smtClean="0"/>
          </a:p>
        </p:txBody>
      </p:sp>
      <p:pic>
        <p:nvPicPr>
          <p:cNvPr id="4" name="Picture 3" descr="20141220_151701.jpg"/>
          <p:cNvPicPr>
            <a:picLocks noChangeAspect="1"/>
          </p:cNvPicPr>
          <p:nvPr/>
        </p:nvPicPr>
        <p:blipFill>
          <a:blip r:embed="rId2" cstate="print"/>
          <a:stretch>
            <a:fillRect/>
          </a:stretch>
        </p:blipFill>
        <p:spPr>
          <a:xfrm>
            <a:off x="2514600" y="3962400"/>
            <a:ext cx="4114800" cy="2611940"/>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Radiation protection instrumentation</a:t>
            </a:r>
            <a:endParaRPr lang="en-US" dirty="0"/>
          </a:p>
        </p:txBody>
      </p:sp>
      <p:sp>
        <p:nvSpPr>
          <p:cNvPr id="3" name="Content Placeholder 2"/>
          <p:cNvSpPr>
            <a:spLocks noGrp="1"/>
          </p:cNvSpPr>
          <p:nvPr>
            <p:ph sz="quarter" idx="1"/>
          </p:nvPr>
        </p:nvSpPr>
        <p:spPr/>
        <p:txBody>
          <a:bodyPr>
            <a:normAutofit fontScale="77500" lnSpcReduction="20000"/>
          </a:bodyPr>
          <a:lstStyle/>
          <a:p>
            <a:pPr>
              <a:buNone/>
            </a:pPr>
            <a:r>
              <a:rPr lang="en-US" dirty="0" smtClean="0"/>
              <a:t>Ionizing radiation is fairly energetic and produces number of physical and chemical effects. Some of these effects are:</a:t>
            </a:r>
          </a:p>
          <a:p>
            <a:pPr marL="514350" indent="-514350">
              <a:buFont typeface="+mj-lt"/>
              <a:buAutoNum type="arabicPeriod"/>
            </a:pPr>
            <a:r>
              <a:rPr lang="en-US" dirty="0" smtClean="0"/>
              <a:t>Ionization</a:t>
            </a:r>
          </a:p>
          <a:p>
            <a:pPr marL="514350" indent="-514350">
              <a:buFont typeface="+mj-lt"/>
              <a:buAutoNum type="arabicPeriod"/>
            </a:pPr>
            <a:r>
              <a:rPr lang="en-US" dirty="0" smtClean="0"/>
              <a:t>Darkening of film</a:t>
            </a:r>
          </a:p>
          <a:p>
            <a:pPr marL="514350" indent="-514350">
              <a:buFont typeface="+mj-lt"/>
              <a:buAutoNum type="arabicPeriod"/>
            </a:pPr>
            <a:r>
              <a:rPr lang="en-US" dirty="0" smtClean="0"/>
              <a:t>Production of light (scintillation)</a:t>
            </a:r>
          </a:p>
          <a:p>
            <a:pPr marL="514350" indent="-514350">
              <a:buFont typeface="+mj-lt"/>
              <a:buAutoNum type="arabicPeriod"/>
            </a:pPr>
            <a:r>
              <a:rPr lang="en-US" dirty="0" smtClean="0"/>
              <a:t>Breakdown of molecules and production of new combinations</a:t>
            </a:r>
          </a:p>
          <a:p>
            <a:pPr marL="514350" indent="-514350">
              <a:buFont typeface="+mj-lt"/>
              <a:buAutoNum type="arabicPeriod"/>
            </a:pPr>
            <a:r>
              <a:rPr lang="en-US" dirty="0" smtClean="0"/>
              <a:t>Storage of energy in crystal which later be released as light (</a:t>
            </a:r>
            <a:r>
              <a:rPr lang="en-US" dirty="0" err="1" smtClean="0"/>
              <a:t>thermoluminescence</a:t>
            </a:r>
            <a:r>
              <a:rPr lang="en-US" dirty="0" smtClean="0"/>
              <a:t>)</a:t>
            </a:r>
          </a:p>
          <a:p>
            <a:pPr marL="514350" indent="-514350">
              <a:buFont typeface="+mj-lt"/>
              <a:buAutoNum type="arabicPeriod"/>
            </a:pPr>
            <a:r>
              <a:rPr lang="en-US" dirty="0" smtClean="0"/>
              <a:t>Change in conductivity of certain solids</a:t>
            </a:r>
          </a:p>
          <a:p>
            <a:pPr marL="514350" indent="-514350">
              <a:buFont typeface="+mj-lt"/>
              <a:buAutoNum type="arabicPeriod"/>
            </a:pPr>
            <a:r>
              <a:rPr lang="en-US" dirty="0" smtClean="0"/>
              <a:t>Slight temperature increase in any material</a:t>
            </a:r>
          </a:p>
          <a:p>
            <a:pPr marL="514350" indent="-514350">
              <a:buFont typeface="+mj-lt"/>
              <a:buAutoNum type="arabicPeriod"/>
            </a:pPr>
            <a:r>
              <a:rPr lang="en-US" dirty="0" smtClean="0"/>
              <a:t>Change in the colors of certain dyes</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Radiation protection in Diagnostic radiology</a:t>
            </a:r>
            <a:endParaRPr lang="en-US"/>
          </a:p>
        </p:txBody>
      </p:sp>
      <p:sp>
        <p:nvSpPr>
          <p:cNvPr id="3" name="Content Placeholder 2"/>
          <p:cNvSpPr>
            <a:spLocks noGrp="1"/>
          </p:cNvSpPr>
          <p:nvPr>
            <p:ph sz="quarter" idx="1"/>
          </p:nvPr>
        </p:nvSpPr>
        <p:spPr/>
        <p:txBody>
          <a:bodyPr>
            <a:normAutofit fontScale="62500" lnSpcReduction="20000"/>
          </a:bodyPr>
          <a:lstStyle/>
          <a:p>
            <a:r>
              <a:rPr lang="en-US" dirty="0" smtClean="0"/>
              <a:t>The radiation received by the patient depends on many factors these are : kV, </a:t>
            </a:r>
            <a:r>
              <a:rPr lang="en-US" dirty="0" err="1" smtClean="0"/>
              <a:t>mA</a:t>
            </a:r>
            <a:r>
              <a:rPr lang="en-US" dirty="0" smtClean="0"/>
              <a:t>, time, filter, distance and area exposure. In order to reduce the patient radiation dose the followings should be noted:</a:t>
            </a:r>
          </a:p>
          <a:p>
            <a:pPr marL="514350" indent="-514350">
              <a:buFont typeface="+mj-lt"/>
              <a:buAutoNum type="arabicPeriod"/>
            </a:pPr>
            <a:r>
              <a:rPr lang="en-US" dirty="0" smtClean="0"/>
              <a:t>X-ray unit should have sufficient filtration in order to remove low-energy x-ray from the beam. Most x-ray units should have at least 3mm of aluminum.</a:t>
            </a:r>
          </a:p>
          <a:p>
            <a:pPr marL="514350" indent="-514350">
              <a:buFont typeface="+mj-lt"/>
              <a:buAutoNum type="arabicPeriod"/>
            </a:pPr>
            <a:r>
              <a:rPr lang="en-US" dirty="0" smtClean="0"/>
              <a:t>The ratio of x-ray beam area to film area should be less than 1. this achieved by using collimators.</a:t>
            </a:r>
          </a:p>
          <a:p>
            <a:pPr marL="514350" indent="-514350">
              <a:buFont typeface="+mj-lt"/>
              <a:buAutoNum type="arabicPeriod"/>
            </a:pPr>
            <a:r>
              <a:rPr lang="en-US" dirty="0" smtClean="0"/>
              <a:t>Exposure-area products are good measure of the total radiation insult to the patient in the unit of Rcm</a:t>
            </a:r>
            <a:r>
              <a:rPr lang="en-US" baseline="30000" dirty="0" smtClean="0"/>
              <a:t>2</a:t>
            </a:r>
            <a:r>
              <a:rPr lang="en-US" dirty="0" smtClean="0"/>
              <a:t>.</a:t>
            </a:r>
          </a:p>
          <a:p>
            <a:pPr marL="514350" indent="-514350">
              <a:buFont typeface="+mj-lt"/>
              <a:buAutoNum type="arabicPeriod"/>
            </a:pPr>
            <a:r>
              <a:rPr lang="en-US" dirty="0" smtClean="0"/>
              <a:t>Retaking of x-ray films is common cause of unnecessary radiation.</a:t>
            </a:r>
          </a:p>
          <a:p>
            <a:pPr marL="514350" indent="-514350">
              <a:buFont typeface="+mj-lt"/>
              <a:buAutoNum type="arabicPeriod"/>
            </a:pPr>
            <a:r>
              <a:rPr lang="en-US" dirty="0" smtClean="0"/>
              <a:t>Gonads must be shielded whenever possible.</a:t>
            </a:r>
          </a:p>
          <a:p>
            <a:pPr marL="514350" indent="-514350">
              <a:buFont typeface="+mj-lt"/>
              <a:buAutoNum type="arabicPeriod"/>
            </a:pPr>
            <a:r>
              <a:rPr lang="en-US" dirty="0" smtClean="0"/>
              <a:t>Pregnant or may be pregnant female patient should not x-raying except in emergency situations.</a:t>
            </a:r>
          </a:p>
          <a:p>
            <a:pPr marL="514350" indent="-514350">
              <a:buFont typeface="+mj-lt"/>
              <a:buAutoNum type="arabicPeriod"/>
            </a:pPr>
            <a:r>
              <a:rPr lang="en-US" dirty="0" smtClean="0"/>
              <a:t>Time of fluoroscopic examination should be minimized as more as possible.</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Radiation protection in Radiation therapy</a:t>
            </a:r>
            <a:endParaRPr lang="en-US" dirty="0"/>
          </a:p>
        </p:txBody>
      </p:sp>
      <p:sp>
        <p:nvSpPr>
          <p:cNvPr id="3" name="Content Placeholder 2"/>
          <p:cNvSpPr>
            <a:spLocks noGrp="1"/>
          </p:cNvSpPr>
          <p:nvPr>
            <p:ph sz="quarter" idx="1"/>
          </p:nvPr>
        </p:nvSpPr>
        <p:spPr/>
        <p:txBody>
          <a:bodyPr>
            <a:normAutofit fontScale="70000" lnSpcReduction="20000"/>
          </a:bodyPr>
          <a:lstStyle/>
          <a:p>
            <a:r>
              <a:rPr lang="en-US" dirty="0" smtClean="0"/>
              <a:t>Since the radiation therapy area of a hospital contains intense radiation source, it is typically surrounded by concrete walls about 0.5m thick.</a:t>
            </a:r>
          </a:p>
          <a:p>
            <a:r>
              <a:rPr lang="en-US" dirty="0" smtClean="0"/>
              <a:t>To protect individuals who might inadvertently enter the room during a treatment, the door has a switch that turns off the machine when door is opened.</a:t>
            </a:r>
          </a:p>
          <a:p>
            <a:r>
              <a:rPr lang="en-US" dirty="0" smtClean="0"/>
              <a:t>Also the radiation sources themselves must be adequately shielded.</a:t>
            </a:r>
          </a:p>
          <a:p>
            <a:r>
              <a:rPr lang="en-US" dirty="0" smtClean="0"/>
              <a:t>The most serious radiation hazards in radiotherapy involve internal radiation sources. In this situation three simple ways to reduce the staff radiation:</a:t>
            </a:r>
          </a:p>
          <a:p>
            <a:pPr marL="514350" indent="-514350">
              <a:buFont typeface="+mj-lt"/>
              <a:buAutoNum type="arabicPeriod"/>
            </a:pPr>
            <a:r>
              <a:rPr lang="en-US" dirty="0" smtClean="0"/>
              <a:t>Minimize the time near the radiation source.</a:t>
            </a:r>
          </a:p>
          <a:p>
            <a:pPr marL="514350" indent="-514350">
              <a:buFont typeface="+mj-lt"/>
              <a:buAutoNum type="arabicPeriod"/>
            </a:pPr>
            <a:r>
              <a:rPr lang="en-US" dirty="0" smtClean="0"/>
              <a:t>Maximize the distance to the source</a:t>
            </a:r>
          </a:p>
          <a:p>
            <a:pPr marL="514350" indent="-514350">
              <a:buFont typeface="+mj-lt"/>
              <a:buAutoNum type="arabicPeriod"/>
            </a:pPr>
            <a:r>
              <a:rPr lang="en-US" dirty="0" smtClean="0"/>
              <a:t>Use shielding where possible.</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Radiation protection in Nuclear Medicine</a:t>
            </a:r>
            <a:endParaRPr lang="en-US" dirty="0"/>
          </a:p>
        </p:txBody>
      </p:sp>
      <p:sp>
        <p:nvSpPr>
          <p:cNvPr id="3" name="Content Placeholder 2"/>
          <p:cNvSpPr>
            <a:spLocks noGrp="1"/>
          </p:cNvSpPr>
          <p:nvPr>
            <p:ph sz="quarter" idx="1"/>
          </p:nvPr>
        </p:nvSpPr>
        <p:spPr/>
        <p:txBody>
          <a:bodyPr/>
          <a:lstStyle/>
          <a:p>
            <a:pPr>
              <a:buNone/>
            </a:pPr>
            <a:r>
              <a:rPr lang="en-US" dirty="0" smtClean="0"/>
              <a:t>Practically all radionuclide used in nuclear medicine emit penetrating gamma rays that can be detected outside the body. Most of shielding used in nuclear medicine laboratory is for absorbing gamma rays.</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Physical of nuclear medicine</a:t>
            </a:r>
            <a:endParaRPr lang="en-US" dirty="0"/>
          </a:p>
        </p:txBody>
      </p:sp>
      <p:sp>
        <p:nvSpPr>
          <p:cNvPr id="3" name="Content Placeholder 2"/>
          <p:cNvSpPr>
            <a:spLocks noGrp="1"/>
          </p:cNvSpPr>
          <p:nvPr>
            <p:ph sz="quarter" idx="1"/>
          </p:nvPr>
        </p:nvSpPr>
        <p:spPr/>
        <p:txBody>
          <a:bodyPr>
            <a:normAutofit fontScale="62500" lnSpcReduction="20000"/>
          </a:bodyPr>
          <a:lstStyle/>
          <a:p>
            <a:pPr>
              <a:buNone/>
            </a:pPr>
            <a:r>
              <a:rPr lang="en-US" u="sng" dirty="0" smtClean="0"/>
              <a:t>The radioactive elements</a:t>
            </a:r>
          </a:p>
          <a:p>
            <a:pPr>
              <a:buNone/>
            </a:pPr>
            <a:r>
              <a:rPr lang="en-US" dirty="0" smtClean="0"/>
              <a:t>It is unstable nuclei that disintegrate to emit various rays and particles, such as:</a:t>
            </a:r>
          </a:p>
          <a:p>
            <a:pPr marL="514350" indent="-514350">
              <a:buFont typeface="+mj-lt"/>
              <a:buAutoNum type="arabicPeriod"/>
            </a:pPr>
            <a:r>
              <a:rPr lang="en-US" dirty="0" smtClean="0"/>
              <a:t>The alpha (</a:t>
            </a:r>
            <a:r>
              <a:rPr lang="el-GR" dirty="0" smtClean="0"/>
              <a:t>α</a:t>
            </a:r>
            <a:r>
              <a:rPr lang="en-US" dirty="0" smtClean="0"/>
              <a:t>)particles: are positively charged, helium nucleus </a:t>
            </a:r>
            <a:r>
              <a:rPr lang="en-US" i="1" baseline="-36000" dirty="0" smtClean="0"/>
              <a:t>2</a:t>
            </a:r>
            <a:r>
              <a:rPr lang="en-US" i="1" baseline="40000" dirty="0" smtClean="0"/>
              <a:t>4</a:t>
            </a:r>
            <a:r>
              <a:rPr lang="en-US" i="1" dirty="0" smtClean="0"/>
              <a:t>He</a:t>
            </a:r>
            <a:r>
              <a:rPr lang="en-US" dirty="0" smtClean="0"/>
              <a:t> have rang of energy stop in few cm of air</a:t>
            </a:r>
          </a:p>
          <a:p>
            <a:pPr marL="514350" indent="-514350">
              <a:buFont typeface="+mj-lt"/>
              <a:buAutoNum type="arabicPeriod"/>
            </a:pPr>
            <a:r>
              <a:rPr lang="en-US" dirty="0" smtClean="0"/>
              <a:t>Beta particles(</a:t>
            </a:r>
            <a:r>
              <a:rPr lang="el-GR" dirty="0" smtClean="0"/>
              <a:t>β</a:t>
            </a:r>
            <a:r>
              <a:rPr lang="en-US" dirty="0" smtClean="0"/>
              <a:t>): are two kinds</a:t>
            </a:r>
          </a:p>
          <a:p>
            <a:pPr marL="514350" indent="-514350">
              <a:buFont typeface="+mj-lt"/>
              <a:buAutoNum type="alphaLcParenR"/>
            </a:pPr>
            <a:r>
              <a:rPr lang="el-GR" dirty="0" smtClean="0"/>
              <a:t>β</a:t>
            </a:r>
            <a:r>
              <a:rPr lang="en-US" baseline="30000" dirty="0" smtClean="0"/>
              <a:t>-</a:t>
            </a:r>
            <a:r>
              <a:rPr lang="en-US" dirty="0" smtClean="0"/>
              <a:t> are negatively charged are called negatron, are more penetrating but can be stooped in a few meters of air or few millimeters of tissue, they are high-speed electrons</a:t>
            </a:r>
          </a:p>
          <a:p>
            <a:pPr marL="514350" indent="-514350">
              <a:buFont typeface="+mj-lt"/>
              <a:buAutoNum type="alphaLcParenR"/>
            </a:pPr>
            <a:r>
              <a:rPr lang="el-GR" dirty="0" smtClean="0"/>
              <a:t>β</a:t>
            </a:r>
            <a:r>
              <a:rPr lang="en-US" baseline="30000" dirty="0" smtClean="0"/>
              <a:t>+ </a:t>
            </a:r>
            <a:r>
              <a:rPr lang="en-US" dirty="0" smtClean="0"/>
              <a:t>positive or positron are produced by cyclotrons. </a:t>
            </a:r>
            <a:r>
              <a:rPr lang="el-GR" dirty="0" smtClean="0"/>
              <a:t>β</a:t>
            </a:r>
            <a:r>
              <a:rPr lang="en-US" baseline="30000" dirty="0" smtClean="0"/>
              <a:t>+  </a:t>
            </a:r>
            <a:r>
              <a:rPr lang="en-US" dirty="0" smtClean="0"/>
              <a:t>is physically identical to an electron except that it has a positive charge.</a:t>
            </a:r>
          </a:p>
          <a:p>
            <a:pPr marL="514350" indent="-514350">
              <a:buNone/>
            </a:pPr>
            <a:r>
              <a:rPr lang="en-US" dirty="0" smtClean="0"/>
              <a:t>3. </a:t>
            </a:r>
            <a:r>
              <a:rPr lang="el-GR" dirty="0" smtClean="0"/>
              <a:t>γ</a:t>
            </a:r>
            <a:r>
              <a:rPr lang="en-US" dirty="0" smtClean="0"/>
              <a:t>-rays Electromagnetic radiation, identical to x-ray but </a:t>
            </a:r>
            <a:r>
              <a:rPr lang="el-GR" dirty="0" smtClean="0"/>
              <a:t>γ</a:t>
            </a:r>
            <a:r>
              <a:rPr lang="en-US" dirty="0" smtClean="0"/>
              <a:t> rays have much higher energies and they are very penetrating than </a:t>
            </a:r>
            <a:r>
              <a:rPr lang="el-GR" dirty="0" smtClean="0"/>
              <a:t>α</a:t>
            </a:r>
            <a:r>
              <a:rPr lang="en-US" dirty="0" smtClean="0"/>
              <a:t> and beta, </a:t>
            </a:r>
            <a:r>
              <a:rPr lang="el-GR" dirty="0" smtClean="0"/>
              <a:t>α</a:t>
            </a:r>
            <a:r>
              <a:rPr lang="en-US" dirty="0" smtClean="0"/>
              <a:t> and </a:t>
            </a:r>
            <a:r>
              <a:rPr lang="el-GR" dirty="0" smtClean="0"/>
              <a:t>γ</a:t>
            </a:r>
            <a:r>
              <a:rPr lang="en-US" dirty="0" smtClean="0"/>
              <a:t> rays from a given source have fixed energies but beta have a continuous of energies up to maximum characteristic of the source (fixed energies) </a:t>
            </a:r>
          </a:p>
          <a:p>
            <a:pPr marL="514350" indent="-514350">
              <a:buFont typeface="+mj-lt"/>
              <a:buAutoNum type="alphaLcParenR"/>
            </a:pPr>
            <a:endParaRPr lang="en-US" dirty="0" smtClean="0"/>
          </a:p>
          <a:p>
            <a:pPr>
              <a:buNone/>
            </a:pP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Isotopes </a:t>
            </a:r>
            <a:endParaRPr lang="en-US" dirty="0"/>
          </a:p>
        </p:txBody>
      </p:sp>
      <p:sp>
        <p:nvSpPr>
          <p:cNvPr id="3" name="Content Placeholder 2"/>
          <p:cNvSpPr>
            <a:spLocks noGrp="1"/>
          </p:cNvSpPr>
          <p:nvPr>
            <p:ph sz="quarter" idx="1"/>
          </p:nvPr>
        </p:nvSpPr>
        <p:spPr/>
        <p:txBody>
          <a:bodyPr>
            <a:normAutofit fontScale="92500" lnSpcReduction="20000"/>
          </a:bodyPr>
          <a:lstStyle/>
          <a:p>
            <a:pPr>
              <a:buNone/>
            </a:pPr>
            <a:r>
              <a:rPr lang="en-US" dirty="0" smtClean="0"/>
              <a:t>Nuclei of a given elements with different numbers of neutrons</a:t>
            </a:r>
          </a:p>
          <a:p>
            <a:pPr>
              <a:buNone/>
            </a:pPr>
            <a:r>
              <a:rPr lang="en-US" dirty="0" smtClean="0"/>
              <a:t>Isotopes              stable isotopes</a:t>
            </a:r>
          </a:p>
          <a:p>
            <a:pPr>
              <a:buNone/>
            </a:pPr>
            <a:r>
              <a:rPr lang="en-US" dirty="0" smtClean="0"/>
              <a:t>                                   unstable isotopes</a:t>
            </a:r>
          </a:p>
          <a:p>
            <a:r>
              <a:rPr lang="en-US" dirty="0" smtClean="0"/>
              <a:t>Stable isotopes: they are not radioactive like </a:t>
            </a:r>
            <a:r>
              <a:rPr lang="en-US" baseline="30000" dirty="0" smtClean="0"/>
              <a:t>12</a:t>
            </a:r>
            <a:r>
              <a:rPr lang="en-US" dirty="0" smtClean="0"/>
              <a:t>C, </a:t>
            </a:r>
            <a:r>
              <a:rPr lang="en-US" baseline="30000" dirty="0" smtClean="0"/>
              <a:t>13</a:t>
            </a:r>
            <a:r>
              <a:rPr lang="en-US" dirty="0" smtClean="0"/>
              <a:t>C</a:t>
            </a:r>
          </a:p>
          <a:p>
            <a:r>
              <a:rPr lang="en-US" dirty="0" smtClean="0"/>
              <a:t>Unstable isotopes: they are radioactive nuclei like </a:t>
            </a:r>
            <a:r>
              <a:rPr lang="en-US" baseline="30000" dirty="0" smtClean="0"/>
              <a:t>11</a:t>
            </a:r>
            <a:r>
              <a:rPr lang="en-US" dirty="0" smtClean="0"/>
              <a:t>C, </a:t>
            </a:r>
            <a:r>
              <a:rPr lang="en-US" baseline="30000" dirty="0" smtClean="0"/>
              <a:t>14</a:t>
            </a:r>
            <a:r>
              <a:rPr lang="en-US" dirty="0" smtClean="0"/>
              <a:t>C and </a:t>
            </a:r>
            <a:r>
              <a:rPr lang="en-US" baseline="30000" dirty="0" smtClean="0"/>
              <a:t>13</a:t>
            </a:r>
            <a:r>
              <a:rPr lang="en-US" dirty="0" smtClean="0"/>
              <a:t>C</a:t>
            </a:r>
          </a:p>
          <a:p>
            <a:pPr>
              <a:buNone/>
            </a:pPr>
            <a:r>
              <a:rPr lang="en-US" dirty="0" smtClean="0"/>
              <a:t>Most elements do not have naturally occurring radioisotopes but all produced artificially.</a:t>
            </a:r>
            <a:endParaRPr lang="en-US" dirty="0"/>
          </a:p>
        </p:txBody>
      </p:sp>
      <p:cxnSp>
        <p:nvCxnSpPr>
          <p:cNvPr id="5" name="Straight Arrow Connector 4"/>
          <p:cNvCxnSpPr/>
          <p:nvPr/>
        </p:nvCxnSpPr>
        <p:spPr>
          <a:xfrm>
            <a:off x="1981200" y="2667000"/>
            <a:ext cx="9906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1981200" y="2667000"/>
            <a:ext cx="1447800" cy="381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Nuclear reactor and nuclear medicine</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The production of many artificial radio nuclides</a:t>
            </a:r>
          </a:p>
          <a:p>
            <a:r>
              <a:rPr lang="en-US" dirty="0" smtClean="0"/>
              <a:t>In medicine used for: research, diagnostic and therapy from the cancer, tumor, ………</a:t>
            </a:r>
          </a:p>
          <a:p>
            <a:r>
              <a:rPr lang="en-US" dirty="0" smtClean="0"/>
              <a:t>γ-ray in medicine: γ-ray are very penetrating, γ emitting radioactive element inside the body can be detected outside the body</a:t>
            </a:r>
          </a:p>
          <a:p>
            <a:r>
              <a:rPr lang="en-US" dirty="0" smtClean="0"/>
              <a:t>Use less than 1</a:t>
            </a:r>
            <a:r>
              <a:rPr lang="el-GR" dirty="0" smtClean="0"/>
              <a:t>μ</a:t>
            </a:r>
            <a:r>
              <a:rPr lang="en-US" dirty="0" smtClean="0"/>
              <a:t>g of radio nuclides element in medicine </a:t>
            </a:r>
            <a:r>
              <a:rPr lang="en-US" dirty="0" err="1" smtClean="0"/>
              <a:t>pupose</a:t>
            </a:r>
            <a:r>
              <a:rPr lang="en-US" dirty="0" smtClean="0"/>
              <a:t> </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radioactive decay and units of radioactivity</a:t>
            </a:r>
            <a:endParaRPr lang="en-US" dirty="0"/>
          </a:p>
        </p:txBody>
      </p:sp>
      <p:sp>
        <p:nvSpPr>
          <p:cNvPr id="3" name="Content Placeholder 2"/>
          <p:cNvSpPr>
            <a:spLocks noGrp="1"/>
          </p:cNvSpPr>
          <p:nvPr>
            <p:ph sz="quarter" idx="1"/>
          </p:nvPr>
        </p:nvSpPr>
        <p:spPr/>
        <p:txBody>
          <a:bodyPr>
            <a:normAutofit fontScale="77500" lnSpcReduction="20000"/>
          </a:bodyPr>
          <a:lstStyle/>
          <a:p>
            <a:pPr>
              <a:buNone/>
            </a:pPr>
            <a:r>
              <a:rPr lang="en-US" dirty="0" smtClean="0"/>
              <a:t>The symbol of radioactive element is </a:t>
            </a:r>
            <a:r>
              <a:rPr lang="en-US" sz="2800" i="1" baseline="-25000" dirty="0" smtClean="0"/>
              <a:t>Z</a:t>
            </a:r>
            <a:r>
              <a:rPr lang="en-US" sz="2800" i="1" baseline="30000" dirty="0" smtClean="0"/>
              <a:t>A</a:t>
            </a:r>
            <a:r>
              <a:rPr lang="en-US" i="1" dirty="0" smtClean="0"/>
              <a:t>X</a:t>
            </a:r>
          </a:p>
          <a:p>
            <a:pPr>
              <a:buNone/>
            </a:pPr>
            <a:r>
              <a:rPr lang="en-US" i="1" dirty="0" smtClean="0"/>
              <a:t> </a:t>
            </a:r>
            <a:r>
              <a:rPr lang="en-US" u="sng" dirty="0" smtClean="0"/>
              <a:t>where the</a:t>
            </a:r>
            <a:r>
              <a:rPr lang="en-US" dirty="0" smtClean="0"/>
              <a:t>:     X is the element</a:t>
            </a:r>
          </a:p>
          <a:p>
            <a:pPr>
              <a:buNone/>
            </a:pPr>
            <a:r>
              <a:rPr lang="en-US" dirty="0" smtClean="0"/>
              <a:t>                          A atomic mass[total number of nucleons]</a:t>
            </a:r>
          </a:p>
          <a:p>
            <a:r>
              <a:rPr lang="en-US" dirty="0" smtClean="0"/>
              <a:t>A= p + n      p=protons, n=neutrons</a:t>
            </a:r>
          </a:p>
          <a:p>
            <a:pPr>
              <a:buNone/>
            </a:pPr>
            <a:r>
              <a:rPr lang="en-US" dirty="0" smtClean="0"/>
              <a:t>                          Z atomic number</a:t>
            </a:r>
          </a:p>
          <a:p>
            <a:r>
              <a:rPr lang="en-US" dirty="0" smtClean="0"/>
              <a:t>Z= e =p</a:t>
            </a:r>
          </a:p>
          <a:p>
            <a:r>
              <a:rPr lang="en-US" dirty="0" smtClean="0"/>
              <a:t>n= A - Z         number of neutron</a:t>
            </a:r>
          </a:p>
          <a:p>
            <a:r>
              <a:rPr lang="en-US" dirty="0" smtClean="0"/>
              <a:t>If n ˃ normal         unstable            radioactive</a:t>
            </a:r>
          </a:p>
          <a:p>
            <a:pPr>
              <a:buNone/>
            </a:pPr>
            <a:r>
              <a:rPr lang="en-US" dirty="0" smtClean="0"/>
              <a:t>     nucleic         </a:t>
            </a:r>
            <a:r>
              <a:rPr lang="el-GR" dirty="0" smtClean="0"/>
              <a:t>γ</a:t>
            </a:r>
            <a:r>
              <a:rPr lang="en-US" dirty="0" smtClean="0"/>
              <a:t>, </a:t>
            </a:r>
            <a:r>
              <a:rPr lang="el-GR" dirty="0" smtClean="0"/>
              <a:t>α</a:t>
            </a:r>
            <a:r>
              <a:rPr lang="en-US" dirty="0" smtClean="0"/>
              <a:t>, </a:t>
            </a:r>
            <a:r>
              <a:rPr lang="el-GR" dirty="0" smtClean="0"/>
              <a:t>β</a:t>
            </a:r>
            <a:r>
              <a:rPr lang="en-US" dirty="0" smtClean="0"/>
              <a:t> rays            stable</a:t>
            </a:r>
          </a:p>
          <a:p>
            <a:pPr>
              <a:buNone/>
            </a:pPr>
            <a:r>
              <a:rPr lang="en-US" dirty="0" smtClean="0"/>
              <a:t> </a:t>
            </a:r>
          </a:p>
          <a:p>
            <a:pPr>
              <a:buNone/>
            </a:pPr>
            <a:r>
              <a:rPr lang="en-US" dirty="0" smtClean="0"/>
              <a:t>                       </a:t>
            </a:r>
            <a:endParaRPr lang="en-US" dirty="0"/>
          </a:p>
        </p:txBody>
      </p:sp>
      <p:cxnSp>
        <p:nvCxnSpPr>
          <p:cNvPr id="7" name="Straight Arrow Connector 6"/>
          <p:cNvCxnSpPr/>
          <p:nvPr/>
        </p:nvCxnSpPr>
        <p:spPr>
          <a:xfrm>
            <a:off x="1905000" y="4114800"/>
            <a:ext cx="5334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2590800" y="4495800"/>
            <a:ext cx="4572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4343400" y="4495800"/>
            <a:ext cx="6858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1905000" y="4876800"/>
            <a:ext cx="4572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3962400" y="4876800"/>
            <a:ext cx="6096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Radioactive decay</a:t>
            </a:r>
            <a:endParaRPr lang="en-US" dirty="0"/>
          </a:p>
        </p:txBody>
      </p:sp>
      <p:sp>
        <p:nvSpPr>
          <p:cNvPr id="3" name="Content Placeholder 2"/>
          <p:cNvSpPr>
            <a:spLocks noGrp="1"/>
          </p:cNvSpPr>
          <p:nvPr>
            <p:ph sz="quarter" idx="1"/>
          </p:nvPr>
        </p:nvSpPr>
        <p:spPr/>
        <p:txBody>
          <a:bodyPr/>
          <a:lstStyle/>
          <a:p>
            <a:pPr>
              <a:buNone/>
            </a:pPr>
            <a:r>
              <a:rPr lang="en-US" dirty="0" smtClean="0"/>
              <a:t>Decay the nuclei of unstable isotopes to its daughter, which is also radioactive, is formed each daughter decays until the final daughter (stable isotope) after emitting the radioactive rays (</a:t>
            </a:r>
            <a:r>
              <a:rPr lang="el-GR" dirty="0" smtClean="0"/>
              <a:t>α</a:t>
            </a:r>
            <a:r>
              <a:rPr lang="en-US" dirty="0" smtClean="0"/>
              <a:t>, </a:t>
            </a:r>
            <a:r>
              <a:rPr lang="el-GR" dirty="0" smtClean="0"/>
              <a:t>β</a:t>
            </a:r>
            <a:r>
              <a:rPr lang="en-US" dirty="0" smtClean="0"/>
              <a:t>, and </a:t>
            </a:r>
            <a:r>
              <a:rPr lang="el-GR" dirty="0" smtClean="0"/>
              <a:t>γ</a:t>
            </a:r>
            <a:r>
              <a:rPr lang="en-US" dirty="0" smtClean="0"/>
              <a:t>)</a:t>
            </a:r>
          </a:p>
          <a:p>
            <a:pPr>
              <a:buNone/>
            </a:pPr>
            <a:r>
              <a:rPr lang="en-US" i="1" baseline="-36000" dirty="0" smtClean="0"/>
              <a:t>Z</a:t>
            </a:r>
            <a:r>
              <a:rPr lang="en-US" i="1" baseline="40000" dirty="0" smtClean="0"/>
              <a:t>A</a:t>
            </a:r>
            <a:r>
              <a:rPr lang="en-US" i="1" dirty="0" smtClean="0"/>
              <a:t>X   </a:t>
            </a:r>
            <a:r>
              <a:rPr lang="en-US" i="1" baseline="36000" dirty="0" smtClean="0"/>
              <a:t>decay</a:t>
            </a:r>
            <a:r>
              <a:rPr lang="en-US" i="1" dirty="0" smtClean="0"/>
              <a:t>    </a:t>
            </a:r>
            <a:r>
              <a:rPr lang="en-US" i="1" baseline="-36000" dirty="0" smtClean="0"/>
              <a:t>2</a:t>
            </a:r>
            <a:r>
              <a:rPr lang="en-US" i="1" baseline="40000" dirty="0" smtClean="0"/>
              <a:t>4</a:t>
            </a:r>
            <a:r>
              <a:rPr lang="en-US" i="1" dirty="0" smtClean="0"/>
              <a:t>He + </a:t>
            </a:r>
            <a:r>
              <a:rPr lang="en-US" i="1" baseline="-36000" dirty="0" smtClean="0"/>
              <a:t>Z-</a:t>
            </a:r>
            <a:r>
              <a:rPr lang="en-US" i="1" baseline="40000" dirty="0" smtClean="0"/>
              <a:t>A-</a:t>
            </a:r>
            <a:r>
              <a:rPr lang="en-US" i="1" dirty="0" smtClean="0"/>
              <a:t>Y</a:t>
            </a:r>
          </a:p>
          <a:p>
            <a:pPr>
              <a:buNone/>
            </a:pPr>
            <a:r>
              <a:rPr lang="en-US" dirty="0" smtClean="0"/>
              <a:t>A- = A-4</a:t>
            </a:r>
          </a:p>
          <a:p>
            <a:pPr>
              <a:buNone/>
            </a:pPr>
            <a:r>
              <a:rPr lang="en-US" dirty="0" smtClean="0"/>
              <a:t>Z- = Z-2</a:t>
            </a:r>
            <a:endParaRPr lang="en-US" dirty="0"/>
          </a:p>
        </p:txBody>
      </p:sp>
      <p:cxnSp>
        <p:nvCxnSpPr>
          <p:cNvPr id="5" name="Straight Arrow Connector 4"/>
          <p:cNvCxnSpPr/>
          <p:nvPr/>
        </p:nvCxnSpPr>
        <p:spPr>
          <a:xfrm>
            <a:off x="1219200" y="4495800"/>
            <a:ext cx="9906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Physics of Radiation Therapy and Radiation Protection</a:t>
            </a:r>
            <a:endParaRPr lang="en-US" dirty="0"/>
          </a:p>
        </p:txBody>
      </p:sp>
      <p:sp>
        <p:nvSpPr>
          <p:cNvPr id="5" name="Content Placeholder 4"/>
          <p:cNvSpPr>
            <a:spLocks noGrp="1"/>
          </p:cNvSpPr>
          <p:nvPr>
            <p:ph sz="quarter" idx="1"/>
          </p:nvPr>
        </p:nvSpPr>
        <p:spPr/>
        <p:txBody>
          <a:bodyPr>
            <a:normAutofit fontScale="92500"/>
          </a:bodyPr>
          <a:lstStyle/>
          <a:p>
            <a:r>
              <a:rPr lang="en-US" dirty="0" smtClean="0"/>
              <a:t>Rontgen: it is the unit of exposure. It was defined in terms of ionization in air. It used only for X-rays and gamma rays in air.</a:t>
            </a:r>
          </a:p>
          <a:p>
            <a:r>
              <a:rPr lang="en-US" dirty="0" err="1" smtClean="0"/>
              <a:t>Rad</a:t>
            </a:r>
            <a:r>
              <a:rPr lang="en-US" dirty="0" smtClean="0"/>
              <a:t>: it is the unit of absorbed dose. The </a:t>
            </a:r>
            <a:r>
              <a:rPr lang="en-US" dirty="0" err="1" smtClean="0"/>
              <a:t>rad</a:t>
            </a:r>
            <a:r>
              <a:rPr lang="en-US" dirty="0" smtClean="0"/>
              <a:t> defined as 100 ergs of energy to 1 g of tissue. The </a:t>
            </a:r>
            <a:r>
              <a:rPr lang="en-US" dirty="0" err="1" smtClean="0"/>
              <a:t>rad</a:t>
            </a:r>
            <a:r>
              <a:rPr lang="en-US" dirty="0" smtClean="0"/>
              <a:t> can be used for any type of radiation in any material.</a:t>
            </a:r>
          </a:p>
          <a:p>
            <a:r>
              <a:rPr lang="en-US" dirty="0" smtClean="0"/>
              <a:t>Gray (</a:t>
            </a:r>
            <a:r>
              <a:rPr lang="en-US" dirty="0" err="1" smtClean="0"/>
              <a:t>Gy</a:t>
            </a:r>
            <a:r>
              <a:rPr lang="en-US" dirty="0" smtClean="0"/>
              <a:t>): it is the international (SI) unit of dose. 1Gy=1J/kg. since a joule is 10</a:t>
            </a:r>
            <a:r>
              <a:rPr lang="en-US" baseline="30000" dirty="0" smtClean="0"/>
              <a:t>7</a:t>
            </a:r>
            <a:r>
              <a:rPr lang="en-US" dirty="0" smtClean="0"/>
              <a:t> ergs, a gray equal 100 rad. </a:t>
            </a:r>
          </a:p>
          <a:p>
            <a:r>
              <a:rPr lang="en-US" dirty="0" err="1" smtClean="0"/>
              <a:t>Rem</a:t>
            </a:r>
            <a:r>
              <a:rPr lang="en-US" dirty="0"/>
              <a:t> </a:t>
            </a:r>
            <a:r>
              <a:rPr lang="en-US" dirty="0" smtClean="0"/>
              <a:t>(</a:t>
            </a:r>
            <a:r>
              <a:rPr lang="en-US" dirty="0" err="1" smtClean="0"/>
              <a:t>rad</a:t>
            </a:r>
            <a:r>
              <a:rPr lang="en-US" dirty="0" smtClean="0"/>
              <a:t> equivalent man): it is the unit used for the quantity dose equivalent. The dose equivalent is equal to dose multiplied by the quality factor.</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smtClean="0"/>
              <a:t>When </a:t>
            </a:r>
            <a:r>
              <a:rPr lang="en-US" baseline="-36000" dirty="0" smtClean="0"/>
              <a:t>1</a:t>
            </a:r>
            <a:r>
              <a:rPr lang="en-US" i="1" baseline="-36000" dirty="0" smtClean="0"/>
              <a:t>3</a:t>
            </a:r>
            <a:r>
              <a:rPr lang="en-US" i="1" baseline="40000" dirty="0" smtClean="0"/>
              <a:t>27</a:t>
            </a:r>
            <a:r>
              <a:rPr lang="en-US" i="1" dirty="0" smtClean="0"/>
              <a:t>Al</a:t>
            </a:r>
            <a:r>
              <a:rPr lang="en-US" dirty="0" smtClean="0"/>
              <a:t> is bombarded by deuterons, </a:t>
            </a:r>
            <a:r>
              <a:rPr lang="el-GR" dirty="0" smtClean="0"/>
              <a:t>α</a:t>
            </a:r>
            <a:r>
              <a:rPr lang="en-US" dirty="0" smtClean="0"/>
              <a:t>-particles are emitted, how many protons and  neutrons dose its nucleus contains?</a:t>
            </a:r>
          </a:p>
          <a:p>
            <a:pPr>
              <a:buNone/>
            </a:pPr>
            <a:r>
              <a:rPr lang="en-US" u="sng" dirty="0" smtClean="0"/>
              <a:t>Solution</a:t>
            </a:r>
            <a:r>
              <a:rPr lang="en-US" dirty="0" smtClean="0"/>
              <a:t> : </a:t>
            </a:r>
            <a:r>
              <a:rPr lang="en-US" i="1" baseline="-36000" dirty="0" smtClean="0"/>
              <a:t>13</a:t>
            </a:r>
            <a:r>
              <a:rPr lang="en-US" i="1" baseline="40000" dirty="0" smtClean="0"/>
              <a:t>27</a:t>
            </a:r>
            <a:r>
              <a:rPr lang="en-US" i="1" dirty="0" smtClean="0"/>
              <a:t>Al + </a:t>
            </a:r>
            <a:r>
              <a:rPr lang="en-US" i="1" baseline="-36000" dirty="0" smtClean="0"/>
              <a:t>1</a:t>
            </a:r>
            <a:r>
              <a:rPr lang="en-US" i="1" baseline="36000" dirty="0" smtClean="0"/>
              <a:t>2</a:t>
            </a:r>
            <a:r>
              <a:rPr lang="en-US" i="1" dirty="0" smtClean="0"/>
              <a:t>H           </a:t>
            </a:r>
            <a:r>
              <a:rPr lang="en-US" i="1" baseline="-36000" dirty="0" smtClean="0"/>
              <a:t>2</a:t>
            </a:r>
            <a:r>
              <a:rPr lang="en-US" i="1" baseline="40000" dirty="0" smtClean="0"/>
              <a:t>4</a:t>
            </a:r>
            <a:r>
              <a:rPr lang="en-US" i="1" dirty="0" smtClean="0"/>
              <a:t>He +</a:t>
            </a:r>
            <a:r>
              <a:rPr lang="en-US" i="1" baseline="-36000" dirty="0" smtClean="0"/>
              <a:t>Z</a:t>
            </a:r>
            <a:r>
              <a:rPr lang="en-US" i="1" baseline="40000" dirty="0" smtClean="0"/>
              <a:t>A</a:t>
            </a:r>
            <a:r>
              <a:rPr lang="en-US" i="1" dirty="0" smtClean="0"/>
              <a:t>X</a:t>
            </a:r>
          </a:p>
          <a:p>
            <a:pPr>
              <a:buNone/>
            </a:pPr>
            <a:r>
              <a:rPr lang="en-US" dirty="0" smtClean="0"/>
              <a:t>                  A+4 =29</a:t>
            </a:r>
          </a:p>
          <a:p>
            <a:pPr>
              <a:buNone/>
            </a:pPr>
            <a:r>
              <a:rPr lang="en-US" dirty="0" smtClean="0"/>
              <a:t>                  Z+2 =14   then  A=25, Z=12</a:t>
            </a:r>
          </a:p>
          <a:p>
            <a:pPr>
              <a:buNone/>
            </a:pPr>
            <a:r>
              <a:rPr lang="en-US" dirty="0" smtClean="0"/>
              <a:t>The atom of </a:t>
            </a:r>
            <a:r>
              <a:rPr lang="en-US" i="1" baseline="-36000" dirty="0" smtClean="0"/>
              <a:t>12</a:t>
            </a:r>
            <a:r>
              <a:rPr lang="en-US" i="1" baseline="40000" dirty="0" smtClean="0"/>
              <a:t>25</a:t>
            </a:r>
            <a:r>
              <a:rPr lang="en-US" i="1" dirty="0" smtClean="0"/>
              <a:t>X</a:t>
            </a:r>
            <a:r>
              <a:rPr lang="en-US" dirty="0" smtClean="0"/>
              <a:t>  is  </a:t>
            </a:r>
            <a:r>
              <a:rPr lang="en-US" i="1" baseline="-36000" dirty="0" smtClean="0"/>
              <a:t>12</a:t>
            </a:r>
            <a:r>
              <a:rPr lang="en-US" i="1" baseline="40000" dirty="0" smtClean="0"/>
              <a:t>25</a:t>
            </a:r>
            <a:r>
              <a:rPr lang="en-US" i="1" dirty="0" smtClean="0"/>
              <a:t>Mg</a:t>
            </a:r>
          </a:p>
          <a:p>
            <a:r>
              <a:rPr lang="en-US" i="1" baseline="-36000" dirty="0" smtClean="0"/>
              <a:t>92</a:t>
            </a:r>
            <a:r>
              <a:rPr lang="en-US" i="1" baseline="40000" dirty="0" smtClean="0"/>
              <a:t>234</a:t>
            </a:r>
            <a:r>
              <a:rPr lang="en-US" i="1" dirty="0" smtClean="0"/>
              <a:t>U    </a:t>
            </a:r>
            <a:r>
              <a:rPr lang="el-GR" i="1" baseline="30000" dirty="0" smtClean="0"/>
              <a:t>α</a:t>
            </a:r>
            <a:r>
              <a:rPr lang="en-US" i="1" dirty="0" smtClean="0"/>
              <a:t>    </a:t>
            </a:r>
            <a:r>
              <a:rPr lang="en-US" i="1" baseline="-36000" dirty="0" smtClean="0"/>
              <a:t>90</a:t>
            </a:r>
            <a:r>
              <a:rPr lang="en-US" i="1" baseline="40000" dirty="0" smtClean="0"/>
              <a:t>234</a:t>
            </a:r>
            <a:r>
              <a:rPr lang="en-US" i="1" dirty="0" smtClean="0"/>
              <a:t>Th  </a:t>
            </a:r>
            <a:r>
              <a:rPr lang="el-GR" i="1" baseline="30000" dirty="0" smtClean="0"/>
              <a:t>γ</a:t>
            </a:r>
            <a:r>
              <a:rPr lang="en-US" i="1" baseline="30000" dirty="0" smtClean="0"/>
              <a:t>, </a:t>
            </a:r>
            <a:r>
              <a:rPr lang="el-GR" i="1" baseline="30000" dirty="0" smtClean="0"/>
              <a:t>β</a:t>
            </a:r>
            <a:r>
              <a:rPr lang="en-US" i="1" baseline="30000" dirty="0" smtClean="0"/>
              <a:t>    </a:t>
            </a:r>
            <a:r>
              <a:rPr lang="en-US" i="1" baseline="-36000" dirty="0" smtClean="0"/>
              <a:t>91</a:t>
            </a:r>
            <a:r>
              <a:rPr lang="en-US" i="1" baseline="40000" dirty="0" smtClean="0"/>
              <a:t>234</a:t>
            </a:r>
            <a:r>
              <a:rPr lang="en-US" i="1" dirty="0" smtClean="0"/>
              <a:t>Pa   </a:t>
            </a:r>
            <a:r>
              <a:rPr lang="el-GR" i="1" baseline="30000" dirty="0" smtClean="0"/>
              <a:t>β</a:t>
            </a:r>
            <a:r>
              <a:rPr lang="en-US" i="1" baseline="30000" dirty="0" smtClean="0"/>
              <a:t>, </a:t>
            </a:r>
            <a:r>
              <a:rPr lang="el-GR" i="1" baseline="30000" dirty="0" smtClean="0"/>
              <a:t>γ</a:t>
            </a:r>
            <a:endParaRPr lang="en-US" i="1" baseline="30000" dirty="0" smtClean="0"/>
          </a:p>
          <a:p>
            <a:pPr>
              <a:buNone/>
            </a:pPr>
            <a:r>
              <a:rPr lang="en-US" i="1" dirty="0" smtClean="0"/>
              <a:t>    </a:t>
            </a:r>
            <a:r>
              <a:rPr lang="en-US" i="1" baseline="-36000" dirty="0" smtClean="0"/>
              <a:t>90</a:t>
            </a:r>
            <a:r>
              <a:rPr lang="en-US" i="1" baseline="40000" dirty="0" smtClean="0"/>
              <a:t>234</a:t>
            </a:r>
            <a:r>
              <a:rPr lang="en-US" i="1" dirty="0" smtClean="0"/>
              <a:t>U    </a:t>
            </a:r>
            <a:r>
              <a:rPr lang="el-GR" i="1" baseline="30000" dirty="0" smtClean="0"/>
              <a:t>α</a:t>
            </a:r>
            <a:r>
              <a:rPr lang="en-US" i="1" dirty="0" smtClean="0"/>
              <a:t>      Th         </a:t>
            </a:r>
            <a:r>
              <a:rPr lang="en-US" i="1" baseline="40000" dirty="0" smtClean="0"/>
              <a:t>206</a:t>
            </a:r>
            <a:r>
              <a:rPr lang="en-US" i="1" dirty="0" smtClean="0"/>
              <a:t>Pb</a:t>
            </a:r>
            <a:r>
              <a:rPr lang="en-US" dirty="0" smtClean="0"/>
              <a:t> (stable)</a:t>
            </a:r>
          </a:p>
        </p:txBody>
      </p:sp>
      <p:cxnSp>
        <p:nvCxnSpPr>
          <p:cNvPr id="5" name="Straight Arrow Connector 4"/>
          <p:cNvCxnSpPr/>
          <p:nvPr/>
        </p:nvCxnSpPr>
        <p:spPr>
          <a:xfrm>
            <a:off x="3886200" y="3200400"/>
            <a:ext cx="8382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1981200" y="5257800"/>
            <a:ext cx="5334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3733800" y="5257800"/>
            <a:ext cx="5334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5562600" y="5257800"/>
            <a:ext cx="5334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1981200" y="5715000"/>
            <a:ext cx="5334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3276600" y="5715000"/>
            <a:ext cx="5334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a:buNone/>
            </a:pPr>
            <a:r>
              <a:rPr lang="en-US" sz="1800" dirty="0" smtClean="0"/>
              <a:t>Each radio nuclide decays at fixed rate indicate by the half T</a:t>
            </a:r>
            <a:r>
              <a:rPr lang="en-US" sz="1800" baseline="-25000" dirty="0" smtClean="0"/>
              <a:t>1/2</a:t>
            </a:r>
          </a:p>
          <a:p>
            <a:pPr>
              <a:buNone/>
            </a:pPr>
            <a:r>
              <a:rPr lang="en-US" sz="1800" dirty="0" smtClean="0"/>
              <a:t>T</a:t>
            </a:r>
            <a:r>
              <a:rPr lang="en-US" sz="1800" baseline="-25000" dirty="0" smtClean="0"/>
              <a:t>1/2</a:t>
            </a:r>
            <a:r>
              <a:rPr lang="en-US" sz="1800" dirty="0" smtClean="0"/>
              <a:t> : the time needed for half of the radioactive nuclei to decay</a:t>
            </a:r>
          </a:p>
          <a:p>
            <a:pPr>
              <a:buNone/>
            </a:pPr>
            <a:r>
              <a:rPr lang="en-US" sz="1800" dirty="0" smtClean="0"/>
              <a:t>The basic equation describing radioactive decay is: A= A</a:t>
            </a:r>
            <a:r>
              <a:rPr lang="en-US" sz="1800" baseline="-25000" dirty="0" smtClean="0"/>
              <a:t>0</a:t>
            </a:r>
            <a:r>
              <a:rPr lang="en-US" sz="1800" dirty="0" smtClean="0"/>
              <a:t>e</a:t>
            </a:r>
            <a:r>
              <a:rPr lang="en-US" sz="1800" baseline="30000" dirty="0" smtClean="0"/>
              <a:t>-</a:t>
            </a:r>
            <a:r>
              <a:rPr lang="el-GR" sz="1800" baseline="30000" dirty="0" smtClean="0"/>
              <a:t>λ</a:t>
            </a:r>
            <a:r>
              <a:rPr lang="en-US" sz="1800" baseline="30000" dirty="0" smtClean="0"/>
              <a:t>t</a:t>
            </a:r>
          </a:p>
          <a:p>
            <a:pPr>
              <a:buNone/>
            </a:pPr>
            <a:r>
              <a:rPr lang="en-US" sz="1800" dirty="0" smtClean="0"/>
              <a:t>         A= the activity in disintegration per second</a:t>
            </a:r>
          </a:p>
          <a:p>
            <a:pPr>
              <a:buNone/>
            </a:pPr>
            <a:r>
              <a:rPr lang="en-US" sz="1800" dirty="0" smtClean="0"/>
              <a:t>         A</a:t>
            </a:r>
            <a:r>
              <a:rPr lang="en-US" sz="1800" baseline="-25000" dirty="0" smtClean="0"/>
              <a:t>0</a:t>
            </a:r>
            <a:r>
              <a:rPr lang="en-US" sz="1800" dirty="0" smtClean="0"/>
              <a:t>= the initial activity</a:t>
            </a:r>
          </a:p>
          <a:p>
            <a:pPr>
              <a:buNone/>
            </a:pPr>
            <a:r>
              <a:rPr lang="en-US" sz="1800" dirty="0" smtClean="0"/>
              <a:t>         </a:t>
            </a:r>
            <a:r>
              <a:rPr lang="el-GR" sz="1800" dirty="0" smtClean="0"/>
              <a:t>λ</a:t>
            </a:r>
            <a:r>
              <a:rPr lang="en-US" sz="1800" dirty="0" smtClean="0"/>
              <a:t>= decay constant</a:t>
            </a:r>
          </a:p>
          <a:p>
            <a:pPr>
              <a:buNone/>
            </a:pPr>
            <a:r>
              <a:rPr lang="en-US" sz="1800" dirty="0" smtClean="0"/>
              <a:t>         t= is the time of decay</a:t>
            </a:r>
          </a:p>
          <a:p>
            <a:pPr>
              <a:buNone/>
            </a:pPr>
            <a:r>
              <a:rPr lang="en-US" sz="1800" dirty="0" smtClean="0"/>
              <a:t>Then A= </a:t>
            </a:r>
            <a:r>
              <a:rPr lang="el-GR" sz="1800" dirty="0" smtClean="0"/>
              <a:t>λ</a:t>
            </a:r>
            <a:r>
              <a:rPr lang="en-US" sz="1800" dirty="0" smtClean="0"/>
              <a:t>N</a:t>
            </a:r>
          </a:p>
          <a:p>
            <a:pPr>
              <a:buNone/>
            </a:pPr>
            <a:r>
              <a:rPr lang="en-US" sz="1800" dirty="0" smtClean="0"/>
              <a:t>         N= the number of </a:t>
            </a:r>
          </a:p>
          <a:p>
            <a:pPr>
              <a:buNone/>
            </a:pPr>
            <a:r>
              <a:rPr lang="en-US" sz="1800" dirty="0" smtClean="0"/>
              <a:t>               radioactive atoms </a:t>
            </a:r>
          </a:p>
          <a:p>
            <a:pPr>
              <a:buNone/>
            </a:pPr>
            <a:r>
              <a:rPr lang="en-US" sz="1800" dirty="0" smtClean="0"/>
              <a:t>               N= N</a:t>
            </a:r>
            <a:r>
              <a:rPr lang="en-US" sz="1800" baseline="-25000" dirty="0" smtClean="0"/>
              <a:t>0</a:t>
            </a:r>
            <a:r>
              <a:rPr lang="en-US" sz="1800" dirty="0" smtClean="0"/>
              <a:t>e</a:t>
            </a:r>
            <a:r>
              <a:rPr lang="en-US" sz="1800" baseline="30000" dirty="0" smtClean="0"/>
              <a:t>- </a:t>
            </a:r>
            <a:r>
              <a:rPr lang="el-GR" sz="1800" baseline="30000" dirty="0" smtClean="0"/>
              <a:t>λ</a:t>
            </a:r>
            <a:r>
              <a:rPr lang="en-US" sz="1800" baseline="30000" dirty="0" smtClean="0"/>
              <a:t>t</a:t>
            </a:r>
          </a:p>
          <a:p>
            <a:pPr>
              <a:buNone/>
            </a:pPr>
            <a:r>
              <a:rPr lang="en-US" sz="1800" dirty="0" smtClean="0"/>
              <a:t>        T</a:t>
            </a:r>
            <a:r>
              <a:rPr lang="en-US" sz="1800" baseline="-25000" dirty="0" smtClean="0"/>
              <a:t>1/2</a:t>
            </a:r>
            <a:r>
              <a:rPr lang="en-US" sz="1800" dirty="0" smtClean="0"/>
              <a:t>= 0.693l </a:t>
            </a:r>
            <a:r>
              <a:rPr lang="el-GR" sz="1800" dirty="0" smtClean="0"/>
              <a:t>λ</a:t>
            </a:r>
            <a:r>
              <a:rPr lang="en-US" sz="1800" dirty="0" smtClean="0"/>
              <a:t> </a:t>
            </a:r>
          </a:p>
          <a:p>
            <a:pPr>
              <a:buNone/>
            </a:pPr>
            <a:r>
              <a:rPr lang="en-US" sz="1800" dirty="0" smtClean="0"/>
              <a:t>And  </a:t>
            </a:r>
            <a:r>
              <a:rPr lang="el-GR" sz="1800" dirty="0" smtClean="0"/>
              <a:t>λ</a:t>
            </a:r>
            <a:r>
              <a:rPr lang="en-US" sz="1800" dirty="0" smtClean="0"/>
              <a:t>=0.693/T</a:t>
            </a:r>
            <a:r>
              <a:rPr lang="en-US" sz="1800" baseline="-25000" dirty="0" smtClean="0"/>
              <a:t>1/2</a:t>
            </a:r>
          </a:p>
          <a:p>
            <a:pPr>
              <a:buNone/>
            </a:pPr>
            <a:endParaRPr lang="en-US" baseline="-25000"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a:p>
        </p:txBody>
      </p:sp>
      <p:pic>
        <p:nvPicPr>
          <p:cNvPr id="4" name="Picture 3" descr="20141220_151323.jpg"/>
          <p:cNvPicPr>
            <a:picLocks noChangeAspect="1"/>
          </p:cNvPicPr>
          <p:nvPr/>
        </p:nvPicPr>
        <p:blipFill>
          <a:blip r:embed="rId2" cstate="print"/>
          <a:stretch>
            <a:fillRect/>
          </a:stretch>
        </p:blipFill>
        <p:spPr>
          <a:xfrm>
            <a:off x="3352800" y="3124200"/>
            <a:ext cx="5257800" cy="2971800"/>
          </a:xfrm>
          <a:prstGeom prst="rect">
            <a:avLst/>
          </a:prstGeo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unit of radioactivity</a:t>
            </a:r>
            <a:endParaRPr lang="en-US" dirty="0"/>
          </a:p>
        </p:txBody>
      </p:sp>
      <p:sp>
        <p:nvSpPr>
          <p:cNvPr id="3" name="Content Placeholder 2"/>
          <p:cNvSpPr>
            <a:spLocks noGrp="1"/>
          </p:cNvSpPr>
          <p:nvPr>
            <p:ph sz="quarter" idx="1"/>
          </p:nvPr>
        </p:nvSpPr>
        <p:spPr/>
        <p:txBody>
          <a:bodyPr/>
          <a:lstStyle/>
          <a:p>
            <a:pPr>
              <a:buNone/>
            </a:pPr>
            <a:r>
              <a:rPr lang="en-US" dirty="0" smtClean="0"/>
              <a:t>The Curie (</a:t>
            </a:r>
            <a:r>
              <a:rPr lang="en-US" dirty="0" err="1" smtClean="0"/>
              <a:t>ci</a:t>
            </a:r>
            <a:r>
              <a:rPr lang="en-US" dirty="0" smtClean="0"/>
              <a:t>)= 3.7 * 10</a:t>
            </a:r>
            <a:r>
              <a:rPr lang="en-US" baseline="30000" dirty="0" smtClean="0"/>
              <a:t>10</a:t>
            </a:r>
            <a:r>
              <a:rPr lang="en-US" dirty="0" smtClean="0"/>
              <a:t> disintegration/s</a:t>
            </a:r>
          </a:p>
          <a:p>
            <a:pPr>
              <a:buNone/>
            </a:pPr>
            <a:r>
              <a:rPr lang="en-US" dirty="0" smtClean="0"/>
              <a:t>        </a:t>
            </a:r>
            <a:r>
              <a:rPr lang="en-US" dirty="0" err="1" smtClean="0"/>
              <a:t>mci</a:t>
            </a:r>
            <a:r>
              <a:rPr lang="en-US" dirty="0" smtClean="0"/>
              <a:t>= 10</a:t>
            </a:r>
            <a:r>
              <a:rPr lang="en-US" baseline="30000" dirty="0" smtClean="0"/>
              <a:t>-3</a:t>
            </a:r>
            <a:r>
              <a:rPr lang="en-US" dirty="0" smtClean="0"/>
              <a:t>ci , </a:t>
            </a:r>
            <a:r>
              <a:rPr lang="el-GR" dirty="0" smtClean="0"/>
              <a:t>μ</a:t>
            </a:r>
            <a:r>
              <a:rPr lang="en-US" dirty="0" err="1" smtClean="0"/>
              <a:t>ci</a:t>
            </a:r>
            <a:r>
              <a:rPr lang="en-US" dirty="0" smtClean="0"/>
              <a:t>= 10</a:t>
            </a:r>
            <a:r>
              <a:rPr lang="en-US" baseline="30000" dirty="0" smtClean="0"/>
              <a:t>-6</a:t>
            </a:r>
            <a:r>
              <a:rPr lang="en-US" dirty="0" smtClean="0"/>
              <a:t>ci ,</a:t>
            </a:r>
            <a:r>
              <a:rPr lang="en-US" dirty="0" err="1" smtClean="0"/>
              <a:t>nci</a:t>
            </a:r>
            <a:r>
              <a:rPr lang="en-US" dirty="0" smtClean="0"/>
              <a:t>= 10</a:t>
            </a:r>
            <a:r>
              <a:rPr lang="en-US" baseline="30000" dirty="0" smtClean="0"/>
              <a:t>-9</a:t>
            </a:r>
            <a:r>
              <a:rPr lang="en-US" dirty="0" smtClean="0"/>
              <a:t>ci</a:t>
            </a:r>
          </a:p>
          <a:p>
            <a:pPr>
              <a:buNone/>
            </a:pPr>
            <a:r>
              <a:rPr lang="en-US" dirty="0" smtClean="0"/>
              <a:t>1CRU= international SI unit is Becquerel (</a:t>
            </a:r>
            <a:r>
              <a:rPr lang="en-US" dirty="0" err="1" smtClean="0"/>
              <a:t>Bq</a:t>
            </a:r>
            <a:r>
              <a:rPr lang="en-US" dirty="0" smtClean="0"/>
              <a:t>)</a:t>
            </a:r>
          </a:p>
          <a:p>
            <a:pPr>
              <a:buNone/>
            </a:pPr>
            <a:r>
              <a:rPr lang="en-US" dirty="0" err="1" smtClean="0"/>
              <a:t>Bq</a:t>
            </a:r>
            <a:r>
              <a:rPr lang="en-US" dirty="0" smtClean="0"/>
              <a:t>= disintegration/sec             1ci=3.7*10</a:t>
            </a:r>
            <a:r>
              <a:rPr lang="en-US" baseline="30000" dirty="0" smtClean="0"/>
              <a:t>10</a:t>
            </a:r>
            <a:r>
              <a:rPr lang="en-US" dirty="0" smtClean="0"/>
              <a:t>Bq</a:t>
            </a:r>
          </a:p>
          <a:p>
            <a:pPr>
              <a:buNone/>
            </a:pPr>
            <a:r>
              <a:rPr lang="en-US" dirty="0" err="1" smtClean="0"/>
              <a:t>KBq</a:t>
            </a:r>
            <a:r>
              <a:rPr lang="en-US" dirty="0" smtClean="0"/>
              <a:t>=10</a:t>
            </a:r>
            <a:r>
              <a:rPr lang="en-US" baseline="30000" dirty="0" smtClean="0"/>
              <a:t>3</a:t>
            </a:r>
            <a:r>
              <a:rPr lang="en-US" dirty="0" smtClean="0"/>
              <a:t> disintegration/sec    </a:t>
            </a:r>
            <a:r>
              <a:rPr lang="en-US" dirty="0" err="1" smtClean="0"/>
              <a:t>MBq</a:t>
            </a:r>
            <a:r>
              <a:rPr lang="en-US" dirty="0" smtClean="0"/>
              <a:t>=10</a:t>
            </a:r>
            <a:r>
              <a:rPr lang="en-US" baseline="30000" dirty="0" smtClean="0"/>
              <a:t>6</a:t>
            </a:r>
            <a:r>
              <a:rPr lang="en-US" dirty="0" smtClean="0"/>
              <a:t>disi/sec</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a:t>
            </a:r>
            <a:endParaRPr lang="en-US" dirty="0"/>
          </a:p>
        </p:txBody>
      </p:sp>
      <p:sp>
        <p:nvSpPr>
          <p:cNvPr id="3" name="Content Placeholder 2"/>
          <p:cNvSpPr>
            <a:spLocks noGrp="1"/>
          </p:cNvSpPr>
          <p:nvPr>
            <p:ph sz="quarter" idx="1"/>
          </p:nvPr>
        </p:nvSpPr>
        <p:spPr/>
        <p:txBody>
          <a:bodyPr>
            <a:normAutofit fontScale="70000" lnSpcReduction="20000"/>
          </a:bodyPr>
          <a:lstStyle/>
          <a:p>
            <a:r>
              <a:rPr lang="en-US" dirty="0" smtClean="0"/>
              <a:t>1g of K40 (</a:t>
            </a:r>
            <a:r>
              <a:rPr lang="en-US" baseline="30000" dirty="0" smtClean="0"/>
              <a:t>40</a:t>
            </a:r>
            <a:r>
              <a:rPr lang="en-US" dirty="0" smtClean="0"/>
              <a:t>K) to emit 10</a:t>
            </a:r>
            <a:r>
              <a:rPr lang="en-US" baseline="30000" dirty="0" smtClean="0"/>
              <a:t>5</a:t>
            </a:r>
            <a:r>
              <a:rPr lang="en-US" dirty="0" smtClean="0"/>
              <a:t>B/sec what is</a:t>
            </a:r>
            <a:r>
              <a:rPr lang="el-GR" dirty="0" smtClean="0"/>
              <a:t> λ</a:t>
            </a:r>
            <a:r>
              <a:rPr lang="en-US" dirty="0" smtClean="0"/>
              <a:t> and T</a:t>
            </a:r>
            <a:r>
              <a:rPr lang="en-US" baseline="-25000" dirty="0" smtClean="0"/>
              <a:t>1/2</a:t>
            </a:r>
            <a:r>
              <a:rPr lang="en-US" dirty="0" smtClean="0"/>
              <a:t> of </a:t>
            </a:r>
            <a:r>
              <a:rPr lang="en-US" baseline="30000" dirty="0" smtClean="0"/>
              <a:t>40</a:t>
            </a:r>
            <a:r>
              <a:rPr lang="en-US" dirty="0" smtClean="0"/>
              <a:t>K?</a:t>
            </a:r>
          </a:p>
          <a:p>
            <a:pPr>
              <a:buNone/>
            </a:pPr>
            <a:r>
              <a:rPr lang="en-US" u="sng" dirty="0" smtClean="0"/>
              <a:t>Solution</a:t>
            </a:r>
            <a:r>
              <a:rPr lang="en-US" dirty="0" smtClean="0"/>
              <a:t> :40g and </a:t>
            </a:r>
            <a:r>
              <a:rPr lang="en-US" baseline="30000" dirty="0" smtClean="0"/>
              <a:t>40</a:t>
            </a:r>
            <a:r>
              <a:rPr lang="en-US" dirty="0" smtClean="0"/>
              <a:t>K contains 6.02 * 10</a:t>
            </a:r>
            <a:r>
              <a:rPr lang="en-US" baseline="30000" dirty="0" smtClean="0"/>
              <a:t>23</a:t>
            </a:r>
            <a:r>
              <a:rPr lang="en-US" dirty="0" smtClean="0"/>
              <a:t> Avogadro's number potassium atoms.</a:t>
            </a:r>
          </a:p>
          <a:p>
            <a:pPr>
              <a:buNone/>
            </a:pPr>
            <a:r>
              <a:rPr lang="en-US" dirty="0" smtClean="0"/>
              <a:t>1g contains 6.02/(40 * 10</a:t>
            </a:r>
            <a:r>
              <a:rPr lang="en-US" baseline="30000" dirty="0" smtClean="0"/>
              <a:t>23)</a:t>
            </a:r>
            <a:r>
              <a:rPr lang="en-US" dirty="0" smtClean="0"/>
              <a:t> atom</a:t>
            </a:r>
          </a:p>
          <a:p>
            <a:pPr>
              <a:buNone/>
            </a:pPr>
            <a:r>
              <a:rPr lang="el-GR" dirty="0" smtClean="0"/>
              <a:t>λ</a:t>
            </a:r>
            <a:r>
              <a:rPr lang="en-US" dirty="0" smtClean="0"/>
              <a:t> = A/N = 10</a:t>
            </a:r>
            <a:r>
              <a:rPr lang="en-US" baseline="30000" dirty="0" smtClean="0"/>
              <a:t>3</a:t>
            </a:r>
            <a:r>
              <a:rPr lang="en-US" dirty="0" smtClean="0"/>
              <a:t>/(1.5 * 10</a:t>
            </a:r>
            <a:r>
              <a:rPr lang="en-US" baseline="30000" dirty="0" smtClean="0"/>
              <a:t>23</a:t>
            </a:r>
            <a:r>
              <a:rPr lang="en-US" dirty="0" smtClean="0"/>
              <a:t>) = 6.7 * 10</a:t>
            </a:r>
            <a:r>
              <a:rPr lang="en-US" baseline="30000" dirty="0" smtClean="0"/>
              <a:t>-18</a:t>
            </a:r>
            <a:r>
              <a:rPr lang="en-US" dirty="0" smtClean="0"/>
              <a:t> sec</a:t>
            </a:r>
          </a:p>
          <a:p>
            <a:pPr>
              <a:buNone/>
            </a:pPr>
            <a:r>
              <a:rPr lang="en-US" dirty="0" smtClean="0"/>
              <a:t>T</a:t>
            </a:r>
            <a:r>
              <a:rPr lang="en-US" baseline="-25000" dirty="0" smtClean="0"/>
              <a:t>1/2</a:t>
            </a:r>
            <a:r>
              <a:rPr lang="en-US" dirty="0" smtClean="0"/>
              <a:t> = 0.693/(6.7 * 10</a:t>
            </a:r>
            <a:r>
              <a:rPr lang="en-US" baseline="30000" dirty="0" smtClean="0"/>
              <a:t>-18</a:t>
            </a:r>
            <a:r>
              <a:rPr lang="en-US" dirty="0" smtClean="0"/>
              <a:t>) = 10</a:t>
            </a:r>
            <a:r>
              <a:rPr lang="en-US" baseline="30000" dirty="0" smtClean="0"/>
              <a:t>17</a:t>
            </a:r>
            <a:r>
              <a:rPr lang="en-US" dirty="0" smtClean="0"/>
              <a:t> sec</a:t>
            </a:r>
            <a:r>
              <a:rPr lang="en-US" baseline="30000" dirty="0" smtClean="0"/>
              <a:t>-1</a:t>
            </a:r>
          </a:p>
          <a:p>
            <a:pPr>
              <a:buNone/>
            </a:pPr>
            <a:r>
              <a:rPr lang="en-US" dirty="0" smtClean="0"/>
              <a:t>Year = 3.15 * 10</a:t>
            </a:r>
            <a:r>
              <a:rPr lang="en-US" baseline="30000" dirty="0" smtClean="0"/>
              <a:t>7</a:t>
            </a:r>
            <a:r>
              <a:rPr lang="en-US" dirty="0" smtClean="0"/>
              <a:t> sec</a:t>
            </a:r>
          </a:p>
          <a:p>
            <a:pPr>
              <a:buNone/>
            </a:pPr>
            <a:endParaRPr lang="en-US" dirty="0" smtClean="0"/>
          </a:p>
          <a:p>
            <a:r>
              <a:rPr lang="en-US" dirty="0" smtClean="0"/>
              <a:t>What is the decay constant of </a:t>
            </a:r>
            <a:r>
              <a:rPr lang="en-US" baseline="30000" dirty="0" smtClean="0"/>
              <a:t>131</a:t>
            </a:r>
            <a:r>
              <a:rPr lang="en-US" dirty="0" smtClean="0"/>
              <a:t>I in thyroid if T</a:t>
            </a:r>
            <a:r>
              <a:rPr lang="en-US" baseline="-25000" dirty="0" smtClean="0"/>
              <a:t>1/2</a:t>
            </a:r>
            <a:r>
              <a:rPr lang="en-US" dirty="0" smtClean="0"/>
              <a:t> = 1s days?</a:t>
            </a:r>
          </a:p>
          <a:p>
            <a:r>
              <a:rPr lang="en-US" dirty="0" smtClean="0"/>
              <a:t>If a radio nuclide has a decay constant </a:t>
            </a:r>
            <a:r>
              <a:rPr lang="el-GR" dirty="0" smtClean="0"/>
              <a:t>λ</a:t>
            </a:r>
            <a:r>
              <a:rPr lang="en-US" dirty="0" smtClean="0"/>
              <a:t> of 0.001 days</a:t>
            </a:r>
            <a:r>
              <a:rPr lang="en-US" baseline="30000" dirty="0" smtClean="0"/>
              <a:t>-1</a:t>
            </a:r>
          </a:p>
          <a:p>
            <a:pPr>
              <a:buNone/>
            </a:pPr>
            <a:r>
              <a:rPr lang="en-US" dirty="0" smtClean="0"/>
              <a:t> a--T</a:t>
            </a:r>
            <a:r>
              <a:rPr lang="en-US" baseline="-25000" dirty="0" smtClean="0"/>
              <a:t>1/2</a:t>
            </a:r>
            <a:r>
              <a:rPr lang="en-US" dirty="0" smtClean="0"/>
              <a:t>?</a:t>
            </a:r>
          </a:p>
          <a:p>
            <a:pPr>
              <a:buNone/>
            </a:pPr>
            <a:r>
              <a:rPr lang="en-US" smtClean="0"/>
              <a:t> b--how </a:t>
            </a:r>
            <a:r>
              <a:rPr lang="en-US" dirty="0" smtClean="0"/>
              <a:t>much do have left after 24 hr if you have 10MBq at t=0?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Principles of radiation therapy</a:t>
            </a:r>
            <a:endParaRPr lang="en-US" dirty="0"/>
          </a:p>
        </p:txBody>
      </p:sp>
      <p:sp>
        <p:nvSpPr>
          <p:cNvPr id="3" name="Content Placeholder 2"/>
          <p:cNvSpPr>
            <a:spLocks noGrp="1"/>
          </p:cNvSpPr>
          <p:nvPr>
            <p:ph sz="quarter" idx="1"/>
          </p:nvPr>
        </p:nvSpPr>
        <p:spPr/>
        <p:txBody>
          <a:bodyPr>
            <a:normAutofit fontScale="92500" lnSpcReduction="20000"/>
          </a:bodyPr>
          <a:lstStyle/>
          <a:p>
            <a:r>
              <a:rPr lang="en-US" dirty="0" smtClean="0"/>
              <a:t>The basic principle of radiation therapy is to maximize damage to the tumor while minimizing damage to normal tissue. This is generally accomplished by directing a beam of radiation at the tumor from several directions so that the maximum dose occurs at the tumor.</a:t>
            </a:r>
          </a:p>
          <a:p>
            <a:r>
              <a:rPr lang="en-US" dirty="0" smtClean="0"/>
              <a:t>Ionizing radiation tears electron off atoms to produce positive and negative ions. It also breaks up molecules, the new chemicals formed are of no use to the body and can be considered a form of poison.</a:t>
            </a:r>
          </a:p>
          <a:p>
            <a:r>
              <a:rPr lang="en-US" dirty="0" smtClean="0"/>
              <a:t>Factors that determine how much radiation is required are the type of radiation, the type of cell and the environment of the cell.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92500" lnSpcReduction="10000"/>
          </a:bodyPr>
          <a:lstStyle/>
          <a:p>
            <a:r>
              <a:rPr lang="en-US" dirty="0" smtClean="0"/>
              <a:t>Some types of radiation are more effective in killing cells or have a higher relative biological effect (RBE). The RBE is defined as the ratio of the number of grays of 250 </a:t>
            </a:r>
            <a:r>
              <a:rPr lang="en-US" dirty="0" err="1" smtClean="0"/>
              <a:t>kVp</a:t>
            </a:r>
            <a:r>
              <a:rPr lang="en-US" dirty="0" smtClean="0"/>
              <a:t> X-rays needed to produce a given biological effect to the number of grays of the test radiation needed to produce the same effect.</a:t>
            </a:r>
          </a:p>
          <a:p>
            <a:r>
              <a:rPr lang="en-US" dirty="0" smtClean="0"/>
              <a:t>The quality factor (QF) is related to the relative biological effect (RBE). RBE for a particular radiation is often different for a different types of cell, while the QF is arbitrarily defined to be a constant for a particular radiation. RBE is usually used in radiation therapy, while QF is used for radiation protection purpose.</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92500" lnSpcReduction="10000"/>
          </a:bodyPr>
          <a:lstStyle/>
          <a:p>
            <a:r>
              <a:rPr lang="en-US" dirty="0" smtClean="0"/>
              <a:t>LD</a:t>
            </a:r>
            <a:r>
              <a:rPr lang="en-US" baseline="-25000" dirty="0" smtClean="0"/>
              <a:t>50</a:t>
            </a:r>
            <a:r>
              <a:rPr lang="en-US" dirty="0" smtClean="0"/>
              <a:t> (lethal dose for 50%): it is the quantity of radiation that will kill half of the organisms in population. This quantity is sometimes modified to include the time factor. For example, the amount of radiation that will kill 50% of the organisms in 30 days called LD</a:t>
            </a:r>
            <a:r>
              <a:rPr lang="en-US" baseline="-25000" dirty="0" smtClean="0"/>
              <a:t>50(30)</a:t>
            </a:r>
            <a:endParaRPr lang="en-US" dirty="0" smtClean="0"/>
          </a:p>
          <a:p>
            <a:r>
              <a:rPr lang="en-US" dirty="0" smtClean="0"/>
              <a:t>The cells irradiated in the presence of oxygen were much easier to kill than cells of the same type irradiated without oxygen. Hyperbaric oxygen tanks were therefore developed for radiotherapy.</a:t>
            </a:r>
          </a:p>
          <a:p>
            <a:r>
              <a:rPr lang="en-US" dirty="0" smtClean="0"/>
              <a:t>Treatment planning: it is the process of determining the best combination of radiation beams and their orientation.</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Radiation sources used in radiotherapy</a:t>
            </a:r>
            <a:endParaRPr lang="en-US" dirty="0"/>
          </a:p>
        </p:txBody>
      </p:sp>
      <p:sp>
        <p:nvSpPr>
          <p:cNvPr id="3" name="Content Placeholder 2"/>
          <p:cNvSpPr>
            <a:spLocks noGrp="1"/>
          </p:cNvSpPr>
          <p:nvPr>
            <p:ph sz="quarter" idx="1"/>
          </p:nvPr>
        </p:nvSpPr>
        <p:spPr/>
        <p:txBody>
          <a:bodyPr>
            <a:normAutofit fontScale="77500" lnSpcReduction="20000"/>
          </a:bodyPr>
          <a:lstStyle/>
          <a:p>
            <a:pPr marL="514350" indent="-514350">
              <a:buFont typeface="+mj-lt"/>
              <a:buAutoNum type="arabicPeriod"/>
            </a:pPr>
            <a:r>
              <a:rPr lang="en-US" dirty="0" smtClean="0"/>
              <a:t>Before 1940 most external therapy was given with </a:t>
            </a:r>
            <a:r>
              <a:rPr lang="en-US" dirty="0" err="1" smtClean="0"/>
              <a:t>orthovoltage</a:t>
            </a:r>
            <a:r>
              <a:rPr lang="en-US" dirty="0" smtClean="0"/>
              <a:t> x-ray units that had maximum potential of 250kVp or less, a few centimeters had 400kVp units or the new 1000kVp or 1 million volt machine.</a:t>
            </a:r>
          </a:p>
          <a:p>
            <a:pPr marL="514350" indent="-514350">
              <a:buFont typeface="+mj-lt"/>
              <a:buAutoNum type="arabicPeriod"/>
            </a:pPr>
            <a:r>
              <a:rPr lang="en-US" dirty="0" smtClean="0"/>
              <a:t>Then the </a:t>
            </a:r>
            <a:r>
              <a:rPr lang="en-US" dirty="0" err="1" smtClean="0"/>
              <a:t>betatron</a:t>
            </a:r>
            <a:r>
              <a:rPr lang="en-US" dirty="0" smtClean="0"/>
              <a:t> was developed, which accelerates electrons to high energy. The electrons can be used directly or they can be used to produce a high energy x-ray beam. The </a:t>
            </a:r>
            <a:r>
              <a:rPr lang="en-US" dirty="0" err="1" smtClean="0"/>
              <a:t>betatorn</a:t>
            </a:r>
            <a:r>
              <a:rPr lang="en-US" dirty="0" smtClean="0"/>
              <a:t> helped open new radiation therapy era (the </a:t>
            </a:r>
            <a:r>
              <a:rPr lang="en-US" dirty="0" err="1" smtClean="0"/>
              <a:t>supervoltage</a:t>
            </a:r>
            <a:r>
              <a:rPr lang="en-US" dirty="0" smtClean="0"/>
              <a:t> or megavoltage era)</a:t>
            </a:r>
          </a:p>
          <a:p>
            <a:pPr marL="514350" indent="-514350">
              <a:buFont typeface="+mj-lt"/>
              <a:buAutoNum type="arabicPeriod"/>
            </a:pPr>
            <a:r>
              <a:rPr lang="en-US" dirty="0" smtClean="0"/>
              <a:t>Natural radioactive sources: cancer had been treated for decades with radioactive radium sources placed directly in or on the tumor but there was insufficient radium to produce a useful external beam of gamma rays.</a:t>
            </a:r>
          </a:p>
          <a:p>
            <a:pPr marL="514350" indent="-514350">
              <a:buFont typeface="+mj-lt"/>
              <a:buAutoNum type="arabicPeriod"/>
            </a:pPr>
            <a:r>
              <a:rPr lang="en-US" dirty="0" smtClean="0"/>
              <a:t>Artificial radioisotopes: with the development of nuclear reactors it became possible to produce many artificial radioisotopes in undreamed of quantities.</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aseline="30000" dirty="0" smtClean="0"/>
              <a:t>60</a:t>
            </a:r>
            <a:r>
              <a:rPr lang="en-US" dirty="0" smtClean="0"/>
              <a:t>Co Therapy</a:t>
            </a:r>
            <a:endParaRPr lang="en-US" dirty="0"/>
          </a:p>
        </p:txBody>
      </p:sp>
      <p:sp>
        <p:nvSpPr>
          <p:cNvPr id="3" name="Content Placeholder 2"/>
          <p:cNvSpPr>
            <a:spLocks noGrp="1"/>
          </p:cNvSpPr>
          <p:nvPr>
            <p:ph sz="quarter" idx="1"/>
          </p:nvPr>
        </p:nvSpPr>
        <p:spPr/>
        <p:txBody>
          <a:bodyPr>
            <a:normAutofit fontScale="92500" lnSpcReduction="20000"/>
          </a:bodyPr>
          <a:lstStyle/>
          <a:p>
            <a:pPr>
              <a:buNone/>
            </a:pPr>
            <a:r>
              <a:rPr lang="en-US" dirty="0" smtClean="0"/>
              <a:t>One of the radioactive source easy to produce in reactor is </a:t>
            </a:r>
            <a:r>
              <a:rPr lang="en-US" baseline="30000" dirty="0" smtClean="0"/>
              <a:t>60</a:t>
            </a:r>
            <a:r>
              <a:rPr lang="en-US" dirty="0" smtClean="0"/>
              <a:t>Co. Cobalt 60 emits penetrating gamma rays of about 1.25MeV energy. These rays are about as penetrating as the x-ray from 3 million volt x-ray machine, but the </a:t>
            </a:r>
            <a:r>
              <a:rPr lang="en-US" baseline="30000" dirty="0" smtClean="0"/>
              <a:t>60</a:t>
            </a:r>
            <a:r>
              <a:rPr lang="en-US" dirty="0" smtClean="0"/>
              <a:t>Co unit is much more compact. The high-energy gamma rays emitted by </a:t>
            </a:r>
            <a:r>
              <a:rPr lang="en-US" baseline="30000" dirty="0" smtClean="0"/>
              <a:t>60</a:t>
            </a:r>
            <a:r>
              <a:rPr lang="en-US" dirty="0" smtClean="0"/>
              <a:t>Co are absorbed by the tissue and produce high energy electrons, most of which move in the same general direction as the original beam. As the gamma ray beam penetrates the first few millimeters beneath the skin, the number of electron increases and the energy deposited by them increases. The dose maximum occurs about 5mm below the skin. The relatively low dose at the skin from high-energy x-rays or gamma rays is referred to as the skin sparing effect.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Megavoltage therapy has three advantages over </a:t>
            </a:r>
            <a:r>
              <a:rPr lang="en-US" baseline="30000" dirty="0" smtClean="0"/>
              <a:t>60</a:t>
            </a:r>
            <a:r>
              <a:rPr lang="en-US" dirty="0" smtClean="0"/>
              <a:t>Co therapy</a:t>
            </a:r>
            <a:endParaRPr lang="en-US" dirty="0"/>
          </a:p>
        </p:txBody>
      </p:sp>
      <p:sp>
        <p:nvSpPr>
          <p:cNvPr id="3" name="Content Placeholder 2"/>
          <p:cNvSpPr>
            <a:spLocks noGrp="1"/>
          </p:cNvSpPr>
          <p:nvPr>
            <p:ph sz="quarter" idx="1"/>
          </p:nvPr>
        </p:nvSpPr>
        <p:spPr/>
        <p:txBody>
          <a:bodyPr>
            <a:normAutofit/>
          </a:bodyPr>
          <a:lstStyle/>
          <a:p>
            <a:pPr marL="514350" indent="-514350">
              <a:buFont typeface="+mj-lt"/>
              <a:buAutoNum type="arabicPeriod"/>
            </a:pPr>
            <a:r>
              <a:rPr lang="en-US" dirty="0" smtClean="0"/>
              <a:t>The maximum dose occurs below the skin, and this skin-sparing effect greatly reduces the pain from the treatment.</a:t>
            </a:r>
          </a:p>
          <a:p>
            <a:pPr marL="514350" indent="-514350">
              <a:buFont typeface="+mj-lt"/>
              <a:buAutoNum type="arabicPeriod"/>
            </a:pPr>
            <a:r>
              <a:rPr lang="en-US" dirty="0" smtClean="0"/>
              <a:t>The high energy is almost completely in the Compton effect region and unlike 259kVp radiation, dose not give a large dose to the bone.</a:t>
            </a:r>
          </a:p>
          <a:p>
            <a:pPr marL="514350" indent="-514350">
              <a:buFont typeface="+mj-lt"/>
              <a:buAutoNum type="arabicPeriod"/>
            </a:pPr>
            <a:r>
              <a:rPr lang="en-US" dirty="0" smtClean="0"/>
              <a:t>The greater penetrating ability permits better treatment of tumors deep inside the body.</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Short distance radiotherapy or </a:t>
            </a:r>
            <a:r>
              <a:rPr lang="en-US" dirty="0" err="1" smtClean="0"/>
              <a:t>Brachytherapy</a:t>
            </a:r>
            <a:endParaRPr lang="en-US" dirty="0"/>
          </a:p>
        </p:txBody>
      </p:sp>
      <p:sp>
        <p:nvSpPr>
          <p:cNvPr id="3" name="Content Placeholder 2"/>
          <p:cNvSpPr>
            <a:spLocks noGrp="1"/>
          </p:cNvSpPr>
          <p:nvPr>
            <p:ph sz="quarter" idx="1"/>
          </p:nvPr>
        </p:nvSpPr>
        <p:spPr/>
        <p:txBody>
          <a:bodyPr>
            <a:normAutofit fontScale="92500" lnSpcReduction="20000"/>
          </a:bodyPr>
          <a:lstStyle/>
          <a:p>
            <a:r>
              <a:rPr lang="en-US" dirty="0" smtClean="0"/>
              <a:t>In 1904 a biological experiment described the effect of placing a capsule containing radium on arm and lift it for several hours. It will produce a sore that took over a month to heal. This sore was not a surface “burn” the damage was much deeper. This method was developed in which sources of radium were put into or on the surface of tumors. This short distance therapy or </a:t>
            </a:r>
            <a:r>
              <a:rPr lang="en-US" dirty="0" err="1" smtClean="0"/>
              <a:t>brachytherapy</a:t>
            </a:r>
            <a:r>
              <a:rPr lang="en-US" dirty="0" smtClean="0"/>
              <a:t> is still standard treatment method for certain types of cancer, especially of female reproductive organs.</a:t>
            </a:r>
            <a:endParaRPr lang="en-US"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333</TotalTime>
  <Words>2142</Words>
  <Application>Microsoft Office PowerPoint</Application>
  <PresentationFormat>On-screen Show (4:3)</PresentationFormat>
  <Paragraphs>142</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Civic</vt:lpstr>
      <vt:lpstr>Physics of Radiation Therapy and Radiation Protection</vt:lpstr>
      <vt:lpstr>Physics of Radiation Therapy and Radiation Protection</vt:lpstr>
      <vt:lpstr>Principles of radiation therapy</vt:lpstr>
      <vt:lpstr>Slide 4</vt:lpstr>
      <vt:lpstr>Slide 5</vt:lpstr>
      <vt:lpstr>Radiation sources used in radiotherapy</vt:lpstr>
      <vt:lpstr>60Co Therapy</vt:lpstr>
      <vt:lpstr>Megavoltage therapy has three advantages over 60Co therapy</vt:lpstr>
      <vt:lpstr>Short distance radiotherapy or Brachytherapy</vt:lpstr>
      <vt:lpstr>Slide 10</vt:lpstr>
      <vt:lpstr>Radiation protection instrumentation</vt:lpstr>
      <vt:lpstr>Radiation protection in Diagnostic radiology</vt:lpstr>
      <vt:lpstr>Radiation protection in Radiation therapy</vt:lpstr>
      <vt:lpstr>Radiation protection in Nuclear Medicine</vt:lpstr>
      <vt:lpstr>Physical of nuclear medicine</vt:lpstr>
      <vt:lpstr>Isotopes </vt:lpstr>
      <vt:lpstr>Nuclear reactor and nuclear medicine</vt:lpstr>
      <vt:lpstr>The radioactive decay and units of radioactivity</vt:lpstr>
      <vt:lpstr>Radioactive decay</vt:lpstr>
      <vt:lpstr>Examples </vt:lpstr>
      <vt:lpstr>Slide 21</vt:lpstr>
      <vt:lpstr>The unit of radioactivity</vt:lpstr>
      <vt:lpstr>Examples </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future</dc:creator>
  <cp:lastModifiedBy>future</cp:lastModifiedBy>
  <cp:revision>30</cp:revision>
  <dcterms:created xsi:type="dcterms:W3CDTF">2014-12-20T12:11:19Z</dcterms:created>
  <dcterms:modified xsi:type="dcterms:W3CDTF">2014-12-22T16:24:05Z</dcterms:modified>
</cp:coreProperties>
</file>