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338" r:id="rId8"/>
    <p:sldId id="264" r:id="rId9"/>
    <p:sldId id="265" r:id="rId10"/>
    <p:sldId id="266" r:id="rId11"/>
    <p:sldId id="337" r:id="rId12"/>
    <p:sldId id="270" r:id="rId13"/>
    <p:sldId id="273" r:id="rId14"/>
    <p:sldId id="274" r:id="rId15"/>
    <p:sldId id="275" r:id="rId16"/>
    <p:sldId id="276" r:id="rId17"/>
    <p:sldId id="277" r:id="rId18"/>
    <p:sldId id="280" r:id="rId19"/>
    <p:sldId id="278" r:id="rId20"/>
    <p:sldId id="279" r:id="rId21"/>
    <p:sldId id="281" r:id="rId22"/>
    <p:sldId id="287" r:id="rId23"/>
    <p:sldId id="284" r:id="rId24"/>
    <p:sldId id="282" r:id="rId25"/>
    <p:sldId id="283" r:id="rId26"/>
    <p:sldId id="286" r:id="rId27"/>
    <p:sldId id="290" r:id="rId28"/>
    <p:sldId id="285" r:id="rId29"/>
    <p:sldId id="291" r:id="rId30"/>
    <p:sldId id="292" r:id="rId31"/>
    <p:sldId id="293" r:id="rId32"/>
    <p:sldId id="295" r:id="rId33"/>
    <p:sldId id="294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5" r:id="rId42"/>
    <p:sldId id="303" r:id="rId43"/>
    <p:sldId id="306" r:id="rId44"/>
    <p:sldId id="304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1" r:id="rId59"/>
    <p:sldId id="320" r:id="rId60"/>
    <p:sldId id="322" r:id="rId61"/>
    <p:sldId id="323" r:id="rId62"/>
    <p:sldId id="324" r:id="rId63"/>
    <p:sldId id="325" r:id="rId64"/>
    <p:sldId id="327" r:id="rId65"/>
    <p:sldId id="330" r:id="rId66"/>
    <p:sldId id="328" r:id="rId67"/>
    <p:sldId id="331" r:id="rId68"/>
    <p:sldId id="332" r:id="rId69"/>
    <p:sldId id="333" r:id="rId70"/>
    <p:sldId id="329" r:id="rId71"/>
    <p:sldId id="334" r:id="rId72"/>
    <p:sldId id="335" r:id="rId73"/>
    <p:sldId id="339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6422B-65E9-4D16-893C-4095EB07DCB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4465A3-9592-4331-81CF-E0C0590FEA9D}">
      <dgm:prSet phldrT="[Text]" custT="1"/>
      <dgm:spPr>
        <a:solidFill>
          <a:srgbClr val="FFFF00">
            <a:alpha val="49000"/>
          </a:srgb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Hypercholesterolemia</a:t>
          </a:r>
          <a:endParaRPr lang="en-US" sz="2000" b="1" dirty="0">
            <a:solidFill>
              <a:schemeClr val="tx1"/>
            </a:solidFill>
          </a:endParaRPr>
        </a:p>
      </dgm:t>
    </dgm:pt>
    <dgm:pt modelId="{48FC6746-5635-4D31-A120-0F8436592D37}" type="parTrans" cxnId="{EAB6424D-E194-49F5-AF36-9D1C2A7C6D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F2FC46E-0E18-4377-9133-54862226BA8E}" type="sibTrans" cxnId="{EAB6424D-E194-49F5-AF36-9D1C2A7C6D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E10260A-DF1D-4C76-9216-3C2C33BF70F9}">
      <dgm:prSet phldrT="[Text]" custT="1"/>
      <dgm:spPr>
        <a:solidFill>
          <a:schemeClr val="bg2">
            <a:lumMod val="75000"/>
            <a:alpha val="46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Hypothyroidism; Obstructive liver disease; </a:t>
          </a:r>
          <a:r>
            <a:rPr lang="en-US" sz="2000" dirty="0" err="1" smtClean="0">
              <a:solidFill>
                <a:schemeClr val="tx1"/>
              </a:solidFill>
            </a:rPr>
            <a:t>Nephrotic</a:t>
          </a:r>
          <a:r>
            <a:rPr lang="en-US" sz="2000" dirty="0" smtClean="0">
              <a:solidFill>
                <a:schemeClr val="tx1"/>
              </a:solidFill>
            </a:rPr>
            <a:t> syndrome; Drugs: </a:t>
          </a:r>
          <a:r>
            <a:rPr lang="en-US" sz="2000" dirty="0" err="1" smtClean="0">
              <a:solidFill>
                <a:schemeClr val="tx1"/>
              </a:solidFill>
            </a:rPr>
            <a:t>progestogens</a:t>
          </a:r>
          <a:r>
            <a:rPr lang="en-US" sz="2000" dirty="0" smtClean="0">
              <a:solidFill>
                <a:schemeClr val="tx1"/>
              </a:solidFill>
            </a:rPr>
            <a:t>, cyclosporine, </a:t>
          </a:r>
          <a:r>
            <a:rPr lang="en-US" sz="2000" dirty="0" err="1" smtClean="0">
              <a:solidFill>
                <a:schemeClr val="tx1"/>
              </a:solidFill>
            </a:rPr>
            <a:t>thiazides</a:t>
          </a:r>
          <a:endParaRPr lang="en-US" sz="2000" dirty="0">
            <a:solidFill>
              <a:schemeClr val="tx1"/>
            </a:solidFill>
          </a:endParaRPr>
        </a:p>
      </dgm:t>
    </dgm:pt>
    <dgm:pt modelId="{1EDD7439-0914-4DEF-B2D5-F5B0087784AB}" type="parTrans" cxnId="{E17596C0-C672-4A22-8843-FCAE138DBC2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4EAB122-3D5A-4F0E-B564-26A75D520DB2}" type="sibTrans" cxnId="{E17596C0-C672-4A22-8843-FCAE138DBC2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2C3E840-2A2B-4C3C-81C6-DB0D6C62F85E}">
      <dgm:prSet phldrT="[Text]" custT="1"/>
      <dgm:spPr>
        <a:solidFill>
          <a:srgbClr val="FFFF00">
            <a:alpha val="32000"/>
          </a:srgb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Hypertriglyceridemia</a:t>
          </a:r>
          <a:endParaRPr lang="en-US" sz="2000" b="1" dirty="0">
            <a:solidFill>
              <a:schemeClr val="tx1"/>
            </a:solidFill>
          </a:endParaRPr>
        </a:p>
      </dgm:t>
    </dgm:pt>
    <dgm:pt modelId="{15D1BE6C-2851-4044-AA80-3CE78DC26172}" type="parTrans" cxnId="{8D9E3660-8F86-4701-AE1B-8385052FE6E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10F7B3B-0BF1-4069-A566-34DD1F9D0DB5}" type="sibTrans" cxnId="{8D9E3660-8F86-4701-AE1B-8385052FE6E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10EBFDD-E910-48B0-8CEE-DEEFE793048C}">
      <dgm:prSet phldrT="[Text]" custT="1"/>
      <dgm:spPr>
        <a:solidFill>
          <a:srgbClr val="FF0000">
            <a:alpha val="54000"/>
          </a:srgb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Obesity, DM, Pregnancy, CRF, Alcohol, Stress, Sepsis, Acute hepatitis, SLE, Drugs: estrogen, </a:t>
          </a:r>
          <a:r>
            <a:rPr lang="el-GR" sz="2000" dirty="0" smtClean="0">
              <a:solidFill>
                <a:schemeClr val="tx1"/>
              </a:solidFill>
            </a:rPr>
            <a:t>β</a:t>
          </a:r>
          <a:r>
            <a:rPr lang="en-US" sz="2000" dirty="0" smtClean="0">
              <a:solidFill>
                <a:schemeClr val="tx1"/>
              </a:solidFill>
            </a:rPr>
            <a:t>-blockers, steroids, acid resins, </a:t>
          </a:r>
          <a:r>
            <a:rPr lang="en-US" sz="2000" dirty="0" err="1" smtClean="0">
              <a:solidFill>
                <a:schemeClr val="tx1"/>
              </a:solidFill>
            </a:rPr>
            <a:t>thiazides</a:t>
          </a:r>
          <a:endParaRPr lang="en-US" sz="2000" dirty="0">
            <a:solidFill>
              <a:schemeClr val="tx1"/>
            </a:solidFill>
          </a:endParaRPr>
        </a:p>
      </dgm:t>
    </dgm:pt>
    <dgm:pt modelId="{58273343-742F-442E-95BF-5B1B0EA58B25}" type="parTrans" cxnId="{8B4E56D9-59AE-499C-93AC-67DC7FA8D2D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1937C53-5C2B-45DB-B109-1A0AF17FFC07}" type="sibTrans" cxnId="{8B4E56D9-59AE-499C-93AC-67DC7FA8D2D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FAB59D0-1D52-4F32-AD01-F49FA850DC75}">
      <dgm:prSet phldrT="[Text]" custT="1"/>
      <dgm:spPr>
        <a:solidFill>
          <a:srgbClr val="FFFF00">
            <a:alpha val="45000"/>
          </a:srgb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Low HDL</a:t>
          </a:r>
          <a:endParaRPr lang="en-US" sz="2000" b="1" dirty="0">
            <a:solidFill>
              <a:schemeClr val="tx1"/>
            </a:solidFill>
          </a:endParaRPr>
        </a:p>
      </dgm:t>
    </dgm:pt>
    <dgm:pt modelId="{477A610D-E8B2-4926-9C77-A4D7D624292B}" type="parTrans" cxnId="{0D2407F3-1DE7-4157-9757-9649F399BAD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365DE05-9E78-44B1-95C4-49C857DCBBBF}" type="sibTrans" cxnId="{0D2407F3-1DE7-4157-9757-9649F399BAD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0CAB23F-0547-4CAA-9BAD-2D0F6C551D68}">
      <dgm:prSet phldrT="[Text]" custT="1"/>
      <dgm:spPr>
        <a:solidFill>
          <a:srgbClr val="7030A0">
            <a:alpha val="38000"/>
          </a:srgb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Type-2 DM, Rheumatoid arthritis, Malnutrition, Obesity, Cigarette smoking, Beta blockers</a:t>
          </a:r>
          <a:endParaRPr lang="en-US" sz="2000" dirty="0">
            <a:solidFill>
              <a:schemeClr val="tx1"/>
            </a:solidFill>
          </a:endParaRPr>
        </a:p>
      </dgm:t>
    </dgm:pt>
    <dgm:pt modelId="{7B1D666D-B874-41D4-8FE5-BF943C1547B5}" type="parTrans" cxnId="{64999F44-6CB9-4F8E-8DE2-430C9F322BE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CCA18A8-C656-4B7C-8629-9AE64651AD0F}" type="sibTrans" cxnId="{64999F44-6CB9-4F8E-8DE2-430C9F322BE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A0C16F2-FE9C-4114-B11E-2651763D5437}" type="pres">
      <dgm:prSet presAssocID="{8676422B-65E9-4D16-893C-4095EB07DC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BA7F2F-6688-4F85-88A4-67419DEEBD87}" type="pres">
      <dgm:prSet presAssocID="{FE4465A3-9592-4331-81CF-E0C0590FEA9D}" presName="linNode" presStyleCnt="0"/>
      <dgm:spPr/>
    </dgm:pt>
    <dgm:pt modelId="{02557ADC-1997-4857-8774-A08EE5FC4DDF}" type="pres">
      <dgm:prSet presAssocID="{FE4465A3-9592-4331-81CF-E0C0590FEA9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0224F-E01C-43D5-90BE-344BC5102151}" type="pres">
      <dgm:prSet presAssocID="{FE4465A3-9592-4331-81CF-E0C0590FEA9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5FC2C-CC8B-4E31-8C56-F2B4305C51BA}" type="pres">
      <dgm:prSet presAssocID="{AF2FC46E-0E18-4377-9133-54862226BA8E}" presName="sp" presStyleCnt="0"/>
      <dgm:spPr/>
    </dgm:pt>
    <dgm:pt modelId="{F03393DE-3F30-481D-8024-6EC466953162}" type="pres">
      <dgm:prSet presAssocID="{42C3E840-2A2B-4C3C-81C6-DB0D6C62F85E}" presName="linNode" presStyleCnt="0"/>
      <dgm:spPr/>
    </dgm:pt>
    <dgm:pt modelId="{FD11E1C9-371D-4680-9B05-620C946BD99B}" type="pres">
      <dgm:prSet presAssocID="{42C3E840-2A2B-4C3C-81C6-DB0D6C62F8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41FA4-6E8B-4538-B0C5-5469EC3DE426}" type="pres">
      <dgm:prSet presAssocID="{42C3E840-2A2B-4C3C-81C6-DB0D6C62F8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2649E-CE56-4017-8E3B-B23E5E54D784}" type="pres">
      <dgm:prSet presAssocID="{810F7B3B-0BF1-4069-A566-34DD1F9D0DB5}" presName="sp" presStyleCnt="0"/>
      <dgm:spPr/>
    </dgm:pt>
    <dgm:pt modelId="{3721F538-60ED-4BB1-A8B1-74341C7AAC05}" type="pres">
      <dgm:prSet presAssocID="{1FAB59D0-1D52-4F32-AD01-F49FA850DC75}" presName="linNode" presStyleCnt="0"/>
      <dgm:spPr/>
    </dgm:pt>
    <dgm:pt modelId="{D477862B-D9B2-4EC2-8B40-BC28BE7EA430}" type="pres">
      <dgm:prSet presAssocID="{1FAB59D0-1D52-4F32-AD01-F49FA850DC7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D7494-9A34-487B-8097-5239B75C9A84}" type="pres">
      <dgm:prSet presAssocID="{1FAB59D0-1D52-4F32-AD01-F49FA850DC7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0DB6A8-FD39-45B5-96B6-4759FA0B7C57}" type="presOf" srcId="{30CAB23F-0547-4CAA-9BAD-2D0F6C551D68}" destId="{53BD7494-9A34-487B-8097-5239B75C9A84}" srcOrd="0" destOrd="0" presId="urn:microsoft.com/office/officeart/2005/8/layout/vList5"/>
    <dgm:cxn modelId="{50A98B48-DFA0-429B-B6AD-DB9FB4BCF002}" type="presOf" srcId="{8676422B-65E9-4D16-893C-4095EB07DCB1}" destId="{5A0C16F2-FE9C-4114-B11E-2651763D5437}" srcOrd="0" destOrd="0" presId="urn:microsoft.com/office/officeart/2005/8/layout/vList5"/>
    <dgm:cxn modelId="{8B4E56D9-59AE-499C-93AC-67DC7FA8D2D8}" srcId="{42C3E840-2A2B-4C3C-81C6-DB0D6C62F85E}" destId="{410EBFDD-E910-48B0-8CEE-DEEFE793048C}" srcOrd="0" destOrd="0" parTransId="{58273343-742F-442E-95BF-5B1B0EA58B25}" sibTransId="{C1937C53-5C2B-45DB-B109-1A0AF17FFC07}"/>
    <dgm:cxn modelId="{87E94376-E285-472A-A00D-142A0C5DF854}" type="presOf" srcId="{410EBFDD-E910-48B0-8CEE-DEEFE793048C}" destId="{90241FA4-6E8B-4538-B0C5-5469EC3DE426}" srcOrd="0" destOrd="0" presId="urn:microsoft.com/office/officeart/2005/8/layout/vList5"/>
    <dgm:cxn modelId="{340305B0-AAC6-4555-8DA7-6082736A9B4D}" type="presOf" srcId="{FE4465A3-9592-4331-81CF-E0C0590FEA9D}" destId="{02557ADC-1997-4857-8774-A08EE5FC4DDF}" srcOrd="0" destOrd="0" presId="urn:microsoft.com/office/officeart/2005/8/layout/vList5"/>
    <dgm:cxn modelId="{D68B2A39-6EBB-4A2A-96BE-C94F7AC1ECA7}" type="presOf" srcId="{0E10260A-DF1D-4C76-9216-3C2C33BF70F9}" destId="{C190224F-E01C-43D5-90BE-344BC5102151}" srcOrd="0" destOrd="0" presId="urn:microsoft.com/office/officeart/2005/8/layout/vList5"/>
    <dgm:cxn modelId="{8D9E3660-8F86-4701-AE1B-8385052FE6E5}" srcId="{8676422B-65E9-4D16-893C-4095EB07DCB1}" destId="{42C3E840-2A2B-4C3C-81C6-DB0D6C62F85E}" srcOrd="1" destOrd="0" parTransId="{15D1BE6C-2851-4044-AA80-3CE78DC26172}" sibTransId="{810F7B3B-0BF1-4069-A566-34DD1F9D0DB5}"/>
    <dgm:cxn modelId="{56CEA1D0-E6B9-4C3D-A21E-598D0DEC2EF6}" type="presOf" srcId="{42C3E840-2A2B-4C3C-81C6-DB0D6C62F85E}" destId="{FD11E1C9-371D-4680-9B05-620C946BD99B}" srcOrd="0" destOrd="0" presId="urn:microsoft.com/office/officeart/2005/8/layout/vList5"/>
    <dgm:cxn modelId="{1BD078D0-56E7-479A-956C-A3D9D4204A36}" type="presOf" srcId="{1FAB59D0-1D52-4F32-AD01-F49FA850DC75}" destId="{D477862B-D9B2-4EC2-8B40-BC28BE7EA430}" srcOrd="0" destOrd="0" presId="urn:microsoft.com/office/officeart/2005/8/layout/vList5"/>
    <dgm:cxn modelId="{E17596C0-C672-4A22-8843-FCAE138DBC2E}" srcId="{FE4465A3-9592-4331-81CF-E0C0590FEA9D}" destId="{0E10260A-DF1D-4C76-9216-3C2C33BF70F9}" srcOrd="0" destOrd="0" parTransId="{1EDD7439-0914-4DEF-B2D5-F5B0087784AB}" sibTransId="{34EAB122-3D5A-4F0E-B564-26A75D520DB2}"/>
    <dgm:cxn modelId="{0D2407F3-1DE7-4157-9757-9649F399BADC}" srcId="{8676422B-65E9-4D16-893C-4095EB07DCB1}" destId="{1FAB59D0-1D52-4F32-AD01-F49FA850DC75}" srcOrd="2" destOrd="0" parTransId="{477A610D-E8B2-4926-9C77-A4D7D624292B}" sibTransId="{8365DE05-9E78-44B1-95C4-49C857DCBBBF}"/>
    <dgm:cxn modelId="{EAB6424D-E194-49F5-AF36-9D1C2A7C6D2A}" srcId="{8676422B-65E9-4D16-893C-4095EB07DCB1}" destId="{FE4465A3-9592-4331-81CF-E0C0590FEA9D}" srcOrd="0" destOrd="0" parTransId="{48FC6746-5635-4D31-A120-0F8436592D37}" sibTransId="{AF2FC46E-0E18-4377-9133-54862226BA8E}"/>
    <dgm:cxn modelId="{64999F44-6CB9-4F8E-8DE2-430C9F322BEF}" srcId="{1FAB59D0-1D52-4F32-AD01-F49FA850DC75}" destId="{30CAB23F-0547-4CAA-9BAD-2D0F6C551D68}" srcOrd="0" destOrd="0" parTransId="{7B1D666D-B874-41D4-8FE5-BF943C1547B5}" sibTransId="{8CCA18A8-C656-4B7C-8629-9AE64651AD0F}"/>
    <dgm:cxn modelId="{139DED31-B101-45DB-B2A8-FDFB1F5A5509}" type="presParOf" srcId="{5A0C16F2-FE9C-4114-B11E-2651763D5437}" destId="{1BBA7F2F-6688-4F85-88A4-67419DEEBD87}" srcOrd="0" destOrd="0" presId="urn:microsoft.com/office/officeart/2005/8/layout/vList5"/>
    <dgm:cxn modelId="{76597CE2-76C1-472E-A1E7-1D78CAC95063}" type="presParOf" srcId="{1BBA7F2F-6688-4F85-88A4-67419DEEBD87}" destId="{02557ADC-1997-4857-8774-A08EE5FC4DDF}" srcOrd="0" destOrd="0" presId="urn:microsoft.com/office/officeart/2005/8/layout/vList5"/>
    <dgm:cxn modelId="{F1FF036A-54F2-4CF8-B4DD-204C54FBD82D}" type="presParOf" srcId="{1BBA7F2F-6688-4F85-88A4-67419DEEBD87}" destId="{C190224F-E01C-43D5-90BE-344BC5102151}" srcOrd="1" destOrd="0" presId="urn:microsoft.com/office/officeart/2005/8/layout/vList5"/>
    <dgm:cxn modelId="{C795E1E5-65E7-4B3E-96A1-1DAA18BDFEC1}" type="presParOf" srcId="{5A0C16F2-FE9C-4114-B11E-2651763D5437}" destId="{EB05FC2C-CC8B-4E31-8C56-F2B4305C51BA}" srcOrd="1" destOrd="0" presId="urn:microsoft.com/office/officeart/2005/8/layout/vList5"/>
    <dgm:cxn modelId="{B9489C46-F330-4291-BE51-4B1461310FFA}" type="presParOf" srcId="{5A0C16F2-FE9C-4114-B11E-2651763D5437}" destId="{F03393DE-3F30-481D-8024-6EC466953162}" srcOrd="2" destOrd="0" presId="urn:microsoft.com/office/officeart/2005/8/layout/vList5"/>
    <dgm:cxn modelId="{A9409D09-6E51-422E-A3A9-E0717DA04922}" type="presParOf" srcId="{F03393DE-3F30-481D-8024-6EC466953162}" destId="{FD11E1C9-371D-4680-9B05-620C946BD99B}" srcOrd="0" destOrd="0" presId="urn:microsoft.com/office/officeart/2005/8/layout/vList5"/>
    <dgm:cxn modelId="{CDC3054F-0771-4C5A-9A14-3E46333DB444}" type="presParOf" srcId="{F03393DE-3F30-481D-8024-6EC466953162}" destId="{90241FA4-6E8B-4538-B0C5-5469EC3DE426}" srcOrd="1" destOrd="0" presId="urn:microsoft.com/office/officeart/2005/8/layout/vList5"/>
    <dgm:cxn modelId="{0F96FC0D-00DD-4000-A64C-8927A6CB9D0C}" type="presParOf" srcId="{5A0C16F2-FE9C-4114-B11E-2651763D5437}" destId="{9112649E-CE56-4017-8E3B-B23E5E54D784}" srcOrd="3" destOrd="0" presId="urn:microsoft.com/office/officeart/2005/8/layout/vList5"/>
    <dgm:cxn modelId="{BE28E22E-02CF-44AC-8A70-C272BBB0641F}" type="presParOf" srcId="{5A0C16F2-FE9C-4114-B11E-2651763D5437}" destId="{3721F538-60ED-4BB1-A8B1-74341C7AAC05}" srcOrd="4" destOrd="0" presId="urn:microsoft.com/office/officeart/2005/8/layout/vList5"/>
    <dgm:cxn modelId="{9B4571B1-E054-4488-8E0C-B15E9785B7ED}" type="presParOf" srcId="{3721F538-60ED-4BB1-A8B1-74341C7AAC05}" destId="{D477862B-D9B2-4EC2-8B40-BC28BE7EA430}" srcOrd="0" destOrd="0" presId="urn:microsoft.com/office/officeart/2005/8/layout/vList5"/>
    <dgm:cxn modelId="{A66A3C98-D75E-48B9-9D0C-84EA1A630821}" type="presParOf" srcId="{3721F538-60ED-4BB1-A8B1-74341C7AAC05}" destId="{53BD7494-9A34-487B-8097-5239B75C9A84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C3F37A-6C63-4370-9895-E3EF85493EA5}" type="doc">
      <dgm:prSet loTypeId="urn:microsoft.com/office/officeart/2005/8/layout/venn1" loCatId="relationship" qsTypeId="urn:microsoft.com/office/officeart/2005/8/quickstyle/3d2" qsCatId="3D" csTypeId="urn:microsoft.com/office/officeart/2005/8/colors/colorful5" csCatId="colorful" phldr="1"/>
      <dgm:spPr/>
    </dgm:pt>
    <dgm:pt modelId="{19A1DD86-0A60-4301-BBA2-5B63481AA88A}">
      <dgm:prSet phldrT="[Text]" custT="1"/>
      <dgm:spPr>
        <a:solidFill>
          <a:srgbClr val="FF0000">
            <a:alpha val="48000"/>
          </a:srgbClr>
        </a:solidFill>
      </dgm:spPr>
      <dgm:t>
        <a:bodyPr/>
        <a:lstStyle/>
        <a:p>
          <a:r>
            <a:rPr lang="en-US" sz="3200" dirty="0" smtClean="0"/>
            <a:t>Therapeutic Life Style Changes (TLC)</a:t>
          </a:r>
          <a:endParaRPr lang="en-US" sz="3200" dirty="0"/>
        </a:p>
      </dgm:t>
    </dgm:pt>
    <dgm:pt modelId="{372F986A-124D-4611-B97B-588774CF3700}" type="parTrans" cxnId="{47BD3E81-B368-49D3-9611-42D7227AEE59}">
      <dgm:prSet/>
      <dgm:spPr/>
      <dgm:t>
        <a:bodyPr/>
        <a:lstStyle/>
        <a:p>
          <a:endParaRPr lang="en-US" sz="3200"/>
        </a:p>
      </dgm:t>
    </dgm:pt>
    <dgm:pt modelId="{3E6D0176-A0B9-44C2-84C7-B25499295735}" type="sibTrans" cxnId="{47BD3E81-B368-49D3-9611-42D7227AEE59}">
      <dgm:prSet/>
      <dgm:spPr/>
      <dgm:t>
        <a:bodyPr/>
        <a:lstStyle/>
        <a:p>
          <a:endParaRPr lang="en-US" sz="3200"/>
        </a:p>
      </dgm:t>
    </dgm:pt>
    <dgm:pt modelId="{B098E0CE-68FD-40F5-A36F-A448945385C2}">
      <dgm:prSet phldrT="[Text]" custT="1"/>
      <dgm:spPr>
        <a:solidFill>
          <a:srgbClr val="7030A0">
            <a:alpha val="47000"/>
          </a:srgbClr>
        </a:solidFill>
      </dgm:spPr>
      <dgm:t>
        <a:bodyPr/>
        <a:lstStyle/>
        <a:p>
          <a:r>
            <a:rPr lang="en-US" sz="3200" dirty="0" smtClean="0"/>
            <a:t>Drug Therapy</a:t>
          </a:r>
          <a:endParaRPr lang="en-US" sz="3200" dirty="0"/>
        </a:p>
      </dgm:t>
    </dgm:pt>
    <dgm:pt modelId="{736382D1-AD51-4C90-80DC-60D3CFE6755B}" type="parTrans" cxnId="{FD59FCA0-F162-4624-8789-E4532CC0D235}">
      <dgm:prSet/>
      <dgm:spPr/>
      <dgm:t>
        <a:bodyPr/>
        <a:lstStyle/>
        <a:p>
          <a:endParaRPr lang="en-US" sz="3200"/>
        </a:p>
      </dgm:t>
    </dgm:pt>
    <dgm:pt modelId="{D137683F-B282-45F3-8694-99E0BA658C5D}" type="sibTrans" cxnId="{FD59FCA0-F162-4624-8789-E4532CC0D235}">
      <dgm:prSet/>
      <dgm:spPr/>
      <dgm:t>
        <a:bodyPr/>
        <a:lstStyle/>
        <a:p>
          <a:endParaRPr lang="en-US" sz="3200"/>
        </a:p>
      </dgm:t>
    </dgm:pt>
    <dgm:pt modelId="{7479F483-42AD-4CF6-8DD4-0833AA5F4374}" type="pres">
      <dgm:prSet presAssocID="{DDC3F37A-6C63-4370-9895-E3EF85493EA5}" presName="compositeShape" presStyleCnt="0">
        <dgm:presLayoutVars>
          <dgm:chMax val="7"/>
          <dgm:dir/>
          <dgm:resizeHandles val="exact"/>
        </dgm:presLayoutVars>
      </dgm:prSet>
      <dgm:spPr/>
    </dgm:pt>
    <dgm:pt modelId="{89C8028D-7C82-4255-A620-EE5332D7A458}" type="pres">
      <dgm:prSet presAssocID="{19A1DD86-0A60-4301-BBA2-5B63481AA88A}" presName="circ1" presStyleLbl="vennNode1" presStyleIdx="0" presStyleCnt="2"/>
      <dgm:spPr/>
      <dgm:t>
        <a:bodyPr/>
        <a:lstStyle/>
        <a:p>
          <a:endParaRPr lang="en-US"/>
        </a:p>
      </dgm:t>
    </dgm:pt>
    <dgm:pt modelId="{21D8527B-21F3-49BC-A97D-0F9969CAB4A3}" type="pres">
      <dgm:prSet presAssocID="{19A1DD86-0A60-4301-BBA2-5B63481AA8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86F68-2748-447F-8421-19A960E7269F}" type="pres">
      <dgm:prSet presAssocID="{B098E0CE-68FD-40F5-A36F-A448945385C2}" presName="circ2" presStyleLbl="vennNode1" presStyleIdx="1" presStyleCnt="2"/>
      <dgm:spPr/>
      <dgm:t>
        <a:bodyPr/>
        <a:lstStyle/>
        <a:p>
          <a:endParaRPr lang="en-US"/>
        </a:p>
      </dgm:t>
    </dgm:pt>
    <dgm:pt modelId="{BCCBE6C8-1602-4310-BF61-82A8389054C9}" type="pres">
      <dgm:prSet presAssocID="{B098E0CE-68FD-40F5-A36F-A448945385C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BD3E81-B368-49D3-9611-42D7227AEE59}" srcId="{DDC3F37A-6C63-4370-9895-E3EF85493EA5}" destId="{19A1DD86-0A60-4301-BBA2-5B63481AA88A}" srcOrd="0" destOrd="0" parTransId="{372F986A-124D-4611-B97B-588774CF3700}" sibTransId="{3E6D0176-A0B9-44C2-84C7-B25499295735}"/>
    <dgm:cxn modelId="{AF35D5EA-59D1-461C-A26E-0F1E073E3BFD}" type="presOf" srcId="{19A1DD86-0A60-4301-BBA2-5B63481AA88A}" destId="{21D8527B-21F3-49BC-A97D-0F9969CAB4A3}" srcOrd="1" destOrd="0" presId="urn:microsoft.com/office/officeart/2005/8/layout/venn1"/>
    <dgm:cxn modelId="{864B1264-AA11-4027-910A-817A6022BC33}" type="presOf" srcId="{19A1DD86-0A60-4301-BBA2-5B63481AA88A}" destId="{89C8028D-7C82-4255-A620-EE5332D7A458}" srcOrd="0" destOrd="0" presId="urn:microsoft.com/office/officeart/2005/8/layout/venn1"/>
    <dgm:cxn modelId="{BD5F2A15-A93D-4831-A404-93EC327D1F92}" type="presOf" srcId="{B098E0CE-68FD-40F5-A36F-A448945385C2}" destId="{0DC86F68-2748-447F-8421-19A960E7269F}" srcOrd="0" destOrd="0" presId="urn:microsoft.com/office/officeart/2005/8/layout/venn1"/>
    <dgm:cxn modelId="{3051C56D-6570-4AC7-8269-EA0069F31358}" type="presOf" srcId="{B098E0CE-68FD-40F5-A36F-A448945385C2}" destId="{BCCBE6C8-1602-4310-BF61-82A8389054C9}" srcOrd="1" destOrd="0" presId="urn:microsoft.com/office/officeart/2005/8/layout/venn1"/>
    <dgm:cxn modelId="{FD59FCA0-F162-4624-8789-E4532CC0D235}" srcId="{DDC3F37A-6C63-4370-9895-E3EF85493EA5}" destId="{B098E0CE-68FD-40F5-A36F-A448945385C2}" srcOrd="1" destOrd="0" parTransId="{736382D1-AD51-4C90-80DC-60D3CFE6755B}" sibTransId="{D137683F-B282-45F3-8694-99E0BA658C5D}"/>
    <dgm:cxn modelId="{C04E3291-0B53-43E4-8528-ADB2A8FD62C4}" type="presOf" srcId="{DDC3F37A-6C63-4370-9895-E3EF85493EA5}" destId="{7479F483-42AD-4CF6-8DD4-0833AA5F4374}" srcOrd="0" destOrd="0" presId="urn:microsoft.com/office/officeart/2005/8/layout/venn1"/>
    <dgm:cxn modelId="{9F855C71-E45E-4E6D-AAE9-17A7AEE5EAF6}" type="presParOf" srcId="{7479F483-42AD-4CF6-8DD4-0833AA5F4374}" destId="{89C8028D-7C82-4255-A620-EE5332D7A458}" srcOrd="0" destOrd="0" presId="urn:microsoft.com/office/officeart/2005/8/layout/venn1"/>
    <dgm:cxn modelId="{59403B26-EA2F-487F-9E6F-84D1DD6AE8B7}" type="presParOf" srcId="{7479F483-42AD-4CF6-8DD4-0833AA5F4374}" destId="{21D8527B-21F3-49BC-A97D-0F9969CAB4A3}" srcOrd="1" destOrd="0" presId="urn:microsoft.com/office/officeart/2005/8/layout/venn1"/>
    <dgm:cxn modelId="{628370A3-3CCA-4C40-8C04-BB02253CFA3A}" type="presParOf" srcId="{7479F483-42AD-4CF6-8DD4-0833AA5F4374}" destId="{0DC86F68-2748-447F-8421-19A960E7269F}" srcOrd="2" destOrd="0" presId="urn:microsoft.com/office/officeart/2005/8/layout/venn1"/>
    <dgm:cxn modelId="{43B4903B-4118-4CA8-A270-94A8FCF4DDDD}" type="presParOf" srcId="{7479F483-42AD-4CF6-8DD4-0833AA5F4374}" destId="{BCCBE6C8-1602-4310-BF61-82A8389054C9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 b="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FFFC1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black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14FDAC8-1377-440E-AC2F-EE981AD6D554}" type="datetimeFigureOut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37961E-5154-4E8F-A7BA-15CCB689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146F-0A39-4430-A414-0E577B661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F6BE-CB96-4FCB-B1E9-6C6E5B218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E6A4F-E327-4835-B4F6-605D62640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EE8C9-2D4F-4513-91A3-117BDCA0F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7F1D-8A30-46B7-8056-0A68C79B8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9D3E-FB31-42CB-A06E-FEF2357F7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EEF2-E518-4FE3-9646-985DE9A3E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9E229-B7AA-45FA-A85B-07C146F19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50E7-F1CC-42F7-A286-409473936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CA2F8-D0C3-452C-A0E4-18320B459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19400-A149-41E8-B8E4-5A2BC6627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C9811146-97D3-4EAF-A9D7-080CC9D44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Pictures/cholesterolwomen.gif" TargetMode="External"/><Relationship Id="rId2" Type="http://schemas.openxmlformats.org/officeDocument/2006/relationships/hyperlink" Target="../../../Pictures/cholesterolmen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43125"/>
            <a:ext cx="7772400" cy="151447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Dyslipidemia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3600" b="1" dirty="0" smtClean="0"/>
              <a:t>PHCL 442</a:t>
            </a:r>
            <a:endParaRPr lang="en-US" sz="4800" b="1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85875" y="4429125"/>
            <a:ext cx="6400800" cy="685800"/>
          </a:xfrm>
        </p:spPr>
        <p:txBody>
          <a:bodyPr/>
          <a:lstStyle/>
          <a:p>
            <a:pPr eaLnBrk="1" hangingPunct="1"/>
            <a:r>
              <a:rPr lang="en-US" smtClean="0"/>
              <a:t>Hadeel Al-Kofide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Pathogenesis of Atherosclerosis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33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Rationale for Treating Dyslipidemia</a:t>
            </a:r>
          </a:p>
        </p:txBody>
      </p:sp>
      <p:grpSp>
        <p:nvGrpSpPr>
          <p:cNvPr id="12292" name="Group 18"/>
          <p:cNvGrpSpPr>
            <a:grpSpLocks/>
          </p:cNvGrpSpPr>
          <p:nvPr/>
        </p:nvGrpSpPr>
        <p:grpSpPr bwMode="auto">
          <a:xfrm>
            <a:off x="304800" y="1071563"/>
            <a:ext cx="8839200" cy="5486400"/>
            <a:chOff x="239" y="1008"/>
            <a:chExt cx="5521" cy="2758"/>
          </a:xfrm>
        </p:grpSpPr>
        <p:sp>
          <p:nvSpPr>
            <p:cNvPr id="12293" name="Rectangle 19"/>
            <p:cNvSpPr>
              <a:spLocks noChangeArrowheads="1"/>
            </p:cNvSpPr>
            <p:nvPr/>
          </p:nvSpPr>
          <p:spPr bwMode="auto">
            <a:xfrm>
              <a:off x="480" y="1200"/>
              <a:ext cx="720" cy="336"/>
            </a:xfrm>
            <a:prstGeom prst="rect">
              <a:avLst/>
            </a:prstGeom>
            <a:solidFill>
              <a:schemeClr val="tx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294" name="Rectangle 20"/>
            <p:cNvSpPr>
              <a:spLocks noChangeArrowheads="1"/>
            </p:cNvSpPr>
            <p:nvPr/>
          </p:nvSpPr>
          <p:spPr bwMode="auto">
            <a:xfrm>
              <a:off x="1536" y="1632"/>
              <a:ext cx="720" cy="336"/>
            </a:xfrm>
            <a:prstGeom prst="rect">
              <a:avLst/>
            </a:prstGeom>
            <a:solidFill>
              <a:schemeClr val="tx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295" name="Rectangle 21"/>
            <p:cNvSpPr>
              <a:spLocks noChangeArrowheads="1"/>
            </p:cNvSpPr>
            <p:nvPr/>
          </p:nvSpPr>
          <p:spPr bwMode="auto">
            <a:xfrm>
              <a:off x="2496" y="2016"/>
              <a:ext cx="720" cy="336"/>
            </a:xfrm>
            <a:prstGeom prst="rect">
              <a:avLst/>
            </a:prstGeom>
            <a:solidFill>
              <a:schemeClr val="tx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296" name="Rectangle 22"/>
            <p:cNvSpPr>
              <a:spLocks noChangeArrowheads="1"/>
            </p:cNvSpPr>
            <p:nvPr/>
          </p:nvSpPr>
          <p:spPr bwMode="auto">
            <a:xfrm>
              <a:off x="3696" y="2456"/>
              <a:ext cx="720" cy="336"/>
            </a:xfrm>
            <a:prstGeom prst="rect">
              <a:avLst/>
            </a:prstGeom>
            <a:solidFill>
              <a:schemeClr val="tx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297" name="Rectangle 23"/>
            <p:cNvSpPr>
              <a:spLocks noChangeArrowheads="1"/>
            </p:cNvSpPr>
            <p:nvPr/>
          </p:nvSpPr>
          <p:spPr bwMode="auto">
            <a:xfrm>
              <a:off x="4800" y="3052"/>
              <a:ext cx="720" cy="336"/>
            </a:xfrm>
            <a:prstGeom prst="rect">
              <a:avLst/>
            </a:prstGeom>
            <a:solidFill>
              <a:schemeClr val="tx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ar-IQ"/>
            </a:p>
          </p:txBody>
        </p:sp>
        <p:pic>
          <p:nvPicPr>
            <p:cNvPr id="12298" name="Picture 24" descr="5 Platelet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</a:blip>
            <a:srcRect/>
            <a:stretch>
              <a:fillRect/>
            </a:stretch>
          </p:blipFill>
          <p:spPr bwMode="auto">
            <a:xfrm>
              <a:off x="239" y="1008"/>
              <a:ext cx="5521" cy="2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Epidemiological Studies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For every 1% increase in cholesterol level there is 1-2% increase in the incidence of CHD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There is a gender difference in relation to age: male at higher risk in 50-60s while female in 60s-70s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CHD cause death in female more than all cancer combined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33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Rationale for Treating Dyslipidemia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Trials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37860" cy="443560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5920"/>
                <a:gridCol w="1968814"/>
                <a:gridCol w="1571636"/>
                <a:gridCol w="1405570"/>
                <a:gridCol w="1645920"/>
              </a:tblGrid>
              <a:tr h="10344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Trial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Intervention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Initial LDL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Change in LDL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CHD event reduction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26957">
                <a:tc gridSpan="5"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CHD &amp; CHD risk equivalent</a:t>
                      </a:r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2695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Simvastatin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188-117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34%</a:t>
                      </a:r>
                      <a:endParaRPr lang="en-US" sz="2000" dirty="0"/>
                    </a:p>
                  </a:txBody>
                  <a:tcPr/>
                </a:tc>
              </a:tr>
              <a:tr h="62695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LIPID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Pravastatin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150-112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24%</a:t>
                      </a:r>
                      <a:endParaRPr lang="en-US" sz="2000" dirty="0"/>
                    </a:p>
                  </a:txBody>
                  <a:tcPr/>
                </a:tc>
              </a:tr>
              <a:tr h="62695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Pravastatin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139-98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↓ 24%</a:t>
                      </a:r>
                      <a:endParaRPr lang="en-US" sz="2000" dirty="0"/>
                    </a:p>
                  </a:txBody>
                  <a:tcPr/>
                </a:tc>
              </a:tr>
              <a:tr h="89335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Post-CABG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Lovastatin</a:t>
                      </a:r>
                      <a:r>
                        <a:rPr lang="en-US" sz="2000" dirty="0" smtClean="0"/>
                        <a:t>/Resin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136-98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24%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33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Rationale for Treating Dyslipidemia</a:t>
            </a:r>
          </a:p>
        </p:txBody>
      </p:sp>
      <p:sp>
        <p:nvSpPr>
          <p:cNvPr id="6" name="Donut 5"/>
          <p:cNvSpPr/>
          <p:nvPr/>
        </p:nvSpPr>
        <p:spPr>
          <a:xfrm>
            <a:off x="1643063" y="2571750"/>
            <a:ext cx="2643187" cy="3357563"/>
          </a:xfrm>
          <a:prstGeom prst="donut">
            <a:avLst>
              <a:gd name="adj" fmla="val 5460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643313" y="1785938"/>
            <a:ext cx="4000500" cy="714375"/>
          </a:xfrm>
          <a:prstGeom prst="curvedDownArrow">
            <a:avLst>
              <a:gd name="adj1" fmla="val 41996"/>
              <a:gd name="adj2" fmla="val 92170"/>
              <a:gd name="adj3" fmla="val 31193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5143500" y="2428875"/>
            <a:ext cx="3786188" cy="3357563"/>
          </a:xfrm>
          <a:prstGeom prst="donut">
            <a:avLst>
              <a:gd name="adj" fmla="val 5460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Trials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37860" cy="420530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5920"/>
                <a:gridCol w="1968814"/>
                <a:gridCol w="1571636"/>
                <a:gridCol w="1405570"/>
                <a:gridCol w="1645920"/>
              </a:tblGrid>
              <a:tr h="12101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Trial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Intervention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Initial LDL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Change in LDL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CHD event reduction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998381">
                <a:tc gridSpan="5"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Acute coronary syndrome patients</a:t>
                      </a:r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99838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MIRACL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Atorvastatin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124-72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42%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26%</a:t>
                      </a:r>
                      <a:endParaRPr lang="en-US" sz="2000" dirty="0"/>
                    </a:p>
                  </a:txBody>
                  <a:tcPr/>
                </a:tc>
              </a:tr>
              <a:tr h="99838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AVERT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Atorvastatin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145-77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42%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36%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33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Rationale for Treating Dyslipidemia</a:t>
            </a:r>
          </a:p>
        </p:txBody>
      </p:sp>
      <p:sp>
        <p:nvSpPr>
          <p:cNvPr id="6" name="Donut 5"/>
          <p:cNvSpPr/>
          <p:nvPr/>
        </p:nvSpPr>
        <p:spPr>
          <a:xfrm>
            <a:off x="1643063" y="2571750"/>
            <a:ext cx="2643187" cy="3357563"/>
          </a:xfrm>
          <a:prstGeom prst="donut">
            <a:avLst>
              <a:gd name="adj" fmla="val 5460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643313" y="1785938"/>
            <a:ext cx="4000500" cy="714375"/>
          </a:xfrm>
          <a:prstGeom prst="curvedDownArrow">
            <a:avLst>
              <a:gd name="adj1" fmla="val 41996"/>
              <a:gd name="adj2" fmla="val 92170"/>
              <a:gd name="adj3" fmla="val 31193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5143500" y="2428875"/>
            <a:ext cx="3786188" cy="3357563"/>
          </a:xfrm>
          <a:prstGeom prst="donut">
            <a:avLst>
              <a:gd name="adj" fmla="val 5460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Trials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37860" cy="49911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5920"/>
                <a:gridCol w="1968814"/>
                <a:gridCol w="1571636"/>
                <a:gridCol w="1405570"/>
                <a:gridCol w="1645920"/>
              </a:tblGrid>
              <a:tr h="11639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Trial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Intervention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Initial LDL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Change in LDL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CHD event reduction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05477">
                <a:tc gridSpan="5"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Patients without evidence of CHD</a:t>
                      </a:r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0547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LRC-CPPT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205-175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15%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19%</a:t>
                      </a:r>
                      <a:endParaRPr lang="en-US" sz="2000" dirty="0"/>
                    </a:p>
                  </a:txBody>
                  <a:tcPr/>
                </a:tc>
              </a:tr>
              <a:tr h="70547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WOSCOPS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Pravastatin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192-142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31%</a:t>
                      </a:r>
                      <a:endParaRPr lang="en-US" sz="2000" dirty="0"/>
                    </a:p>
                  </a:txBody>
                  <a:tcPr/>
                </a:tc>
              </a:tr>
              <a:tr h="70547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Tex/AFCAPS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150-115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40%</a:t>
                      </a:r>
                      <a:endParaRPr lang="en-US" sz="2000" dirty="0"/>
                    </a:p>
                  </a:txBody>
                  <a:tcPr/>
                </a:tc>
              </a:tr>
              <a:tr h="100523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ASCOT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Atorvastatin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132-85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50%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33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Rationale for Treating Dyslipidemia</a:t>
            </a:r>
          </a:p>
        </p:txBody>
      </p:sp>
      <p:sp>
        <p:nvSpPr>
          <p:cNvPr id="6" name="Donut 5"/>
          <p:cNvSpPr/>
          <p:nvPr/>
        </p:nvSpPr>
        <p:spPr>
          <a:xfrm>
            <a:off x="1643063" y="2643188"/>
            <a:ext cx="2643187" cy="3500437"/>
          </a:xfrm>
          <a:prstGeom prst="donut">
            <a:avLst>
              <a:gd name="adj" fmla="val 5460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643313" y="1785938"/>
            <a:ext cx="4000500" cy="714375"/>
          </a:xfrm>
          <a:prstGeom prst="curvedDownArrow">
            <a:avLst>
              <a:gd name="adj1" fmla="val 41996"/>
              <a:gd name="adj2" fmla="val 92170"/>
              <a:gd name="adj3" fmla="val 31193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5072063" y="2500313"/>
            <a:ext cx="3786187" cy="3786187"/>
          </a:xfrm>
          <a:prstGeom prst="donut">
            <a:avLst>
              <a:gd name="adj" fmla="val 5460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LDL as a Primary Target of Therapy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Epidemiological studies supported that the increase in LDL is associated with increase in CHD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Studies showed that it is the most abundant &amp; clearly evident atherogenic lipoprotein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 ultimate proof was in in clinical trials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3385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Rationale for Treating Dyslipidemia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786063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Diagnosis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 of Lipid 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0536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41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 cholesterol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mg/dl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6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LDL cholesterol mg/dl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6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241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 200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Desirable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 100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Optimal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58446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200-239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Border line high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100-129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Near optima/Above optimal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24181">
                <a:tc rowSpan="3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≥ 240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High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130-159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Borderline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high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24181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160-189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High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24181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≥ 190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Very high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19863"/>
            <a:ext cx="40322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00"/>
                </a:solidFill>
                <a:latin typeface="+mn-lt"/>
                <a:cs typeface="Arial" charset="0"/>
              </a:rPr>
              <a:t>NCEP ATP III  </a:t>
            </a:r>
            <a:r>
              <a:rPr lang="en-US" sz="1600" dirty="0">
                <a:latin typeface="+mn-lt"/>
                <a:cs typeface="Arial" charset="0"/>
              </a:rPr>
              <a:t>Classification of Blood Lipids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028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 of Lipid 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56248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843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Triglycerides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mg/dl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6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HDL cholesterol mg/dl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6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843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 150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 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2508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150-199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Border line high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843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200-400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High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≥ 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</a:txBody>
                  <a:tcPr anchor="ctr"/>
                </a:tc>
              </a:tr>
              <a:tr h="784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≥ 500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Very high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19863"/>
            <a:ext cx="40322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00"/>
                </a:solidFill>
                <a:latin typeface="+mn-lt"/>
                <a:cs typeface="Arial" charset="0"/>
              </a:rPr>
              <a:t>NCEP ATP III  </a:t>
            </a:r>
            <a:r>
              <a:rPr lang="en-US" sz="1600" dirty="0">
                <a:latin typeface="+mn-lt"/>
                <a:cs typeface="Arial" charset="0"/>
              </a:rPr>
              <a:t>Classification of Blood Lipids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028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to Calculate LDL Cholesterol?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HDL &amp; TGs are measured directly in the lab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LDL can be calculated using a specific equation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en-US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If TG is &gt; 400 mg/dl then this formula is not accurate &amp; LDL must be measured directly in the lab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285852" y="2928934"/>
            <a:ext cx="6643734" cy="1214446"/>
          </a:xfrm>
          <a:prstGeom prst="round2DiagRect">
            <a:avLst/>
          </a:prstGeom>
          <a:solidFill>
            <a:schemeClr val="bg1">
              <a:lumMod val="75000"/>
              <a:alpha val="61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LDL-C</a:t>
            </a:r>
            <a:r>
              <a:rPr lang="en-US" sz="2400" dirty="0"/>
              <a:t> = Total Cholesterol – (HDL-C + TG/5)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028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+mn-lt"/>
              </a:rPr>
              <a:t>Topics to be covered today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Lipid metabolism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What is dyslipidemia?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Classification of dyslipidemia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Secondary causes of lipoprotein abnormalities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Rationale for treating dyslipidemia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Diagnosis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Risk assessment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Setting your Goals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Treatment modalities</a:t>
            </a:r>
          </a:p>
          <a:p>
            <a:pPr marL="857250" lvl="1" indent="-457200" eaLnBrk="1" hangingPunct="1">
              <a:spcBef>
                <a:spcPts val="1200"/>
              </a:spcBef>
              <a:spcAft>
                <a:spcPts val="600"/>
              </a:spcAft>
              <a:buFont typeface="Verdana" pitchFamily="34" charset="0"/>
              <a:buAutoNum type="arabicPeriod"/>
            </a:pPr>
            <a:r>
              <a:rPr lang="en-US" smtClean="0"/>
              <a:t>Therapeutic life style changes</a:t>
            </a:r>
          </a:p>
          <a:p>
            <a:pPr marL="857250" lvl="1" indent="-457200" eaLnBrk="1" hangingPunct="1">
              <a:spcBef>
                <a:spcPts val="1200"/>
              </a:spcBef>
              <a:spcAft>
                <a:spcPts val="600"/>
              </a:spcAft>
              <a:buFont typeface="Verdana" pitchFamily="34" charset="0"/>
              <a:buAutoNum type="arabicPeriod"/>
            </a:pPr>
            <a:r>
              <a:rPr lang="en-US" smtClean="0"/>
              <a:t>Drug therapy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Summary of the effect of drugs on lipid profile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Which agent to use for which patient?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smtClean="0"/>
              <a:t>Patient counseling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786063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Risk Assessment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Non Lipid Risk Factors for CHD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44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677665"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rgbClr val="FFFF00"/>
                          </a:solidFill>
                        </a:rPr>
                        <a:t>Modifiable Risk Factors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rgbClr val="FFFF00"/>
                          </a:solidFill>
                        </a:rPr>
                        <a:t>Non Modifiable Risk Factors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873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Hypertension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</a:tr>
              <a:tr h="5873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Cigarette smoking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Male</a:t>
                      </a:r>
                      <a:endParaRPr lang="en-US" sz="2400" dirty="0"/>
                    </a:p>
                  </a:txBody>
                  <a:tcPr/>
                </a:tc>
              </a:tr>
              <a:tr h="789605">
                <a:tc>
                  <a:txBody>
                    <a:bodyPr/>
                    <a:lstStyle/>
                    <a:p>
                      <a:r>
                        <a:rPr lang="en-US" sz="2400" kern="1200" baseline="0" dirty="0" err="1" smtClean="0"/>
                        <a:t>Thrombogenic</a:t>
                      </a:r>
                      <a:r>
                        <a:rPr lang="en-US" sz="2400" kern="1200" baseline="0" dirty="0" smtClean="0"/>
                        <a:t>/ </a:t>
                      </a:r>
                      <a:r>
                        <a:rPr lang="en-US" sz="2400" kern="1200" baseline="0" dirty="0" err="1" smtClean="0"/>
                        <a:t>hemostatic</a:t>
                      </a:r>
                      <a:r>
                        <a:rPr lang="en-US" sz="2400" kern="1200" baseline="0" dirty="0" smtClean="0"/>
                        <a:t> state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Family</a:t>
                      </a:r>
                      <a:r>
                        <a:rPr lang="en-US" sz="2400" baseline="0" dirty="0" smtClean="0"/>
                        <a:t> history of premature CHD</a:t>
                      </a:r>
                      <a:endParaRPr lang="en-US" sz="2400" dirty="0"/>
                    </a:p>
                  </a:txBody>
                  <a:tcPr/>
                </a:tc>
              </a:tr>
              <a:tr h="5873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Diabetes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873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Obesity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873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</a:t>
                      </a:r>
                      <a:r>
                        <a:rPr lang="en-US" sz="2400" baseline="0" dirty="0" smtClean="0"/>
                        <a:t> inactivity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87308">
                <a:tc>
                  <a:txBody>
                    <a:bodyPr/>
                    <a:lstStyle/>
                    <a:p>
                      <a:r>
                        <a:rPr lang="en-US" sz="2400" kern="1200" baseline="0" dirty="0" err="1" smtClean="0"/>
                        <a:t>Atherogenic</a:t>
                      </a:r>
                      <a:r>
                        <a:rPr lang="en-US" sz="2400" kern="1200" baseline="0" dirty="0" smtClean="0"/>
                        <a:t> Diet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to Assess Risk?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0" y="1857375"/>
            <a:ext cx="31416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Why is it important?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785786" y="2714620"/>
            <a:ext cx="7215238" cy="1714512"/>
          </a:xfrm>
          <a:prstGeom prst="round2DiagRect">
            <a:avLst/>
          </a:prstGeom>
          <a:solidFill>
            <a:srgbClr val="FF0000">
              <a:alpha val="3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The decision on how aggressive to treat depends on the assessment of global CHD risk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6188" y="5286375"/>
            <a:ext cx="1042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charset="0"/>
              </a:rPr>
              <a:t>How?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to Assess Risk?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Assess risk factors:</a:t>
            </a:r>
          </a:p>
          <a:p>
            <a:pPr marL="857250" lvl="1" indent="-4572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CHD or CHD risk equivalent (regardless of number of risk factors) using NCEP ATP III definition of CHD &amp; CHD risk equivalent</a:t>
            </a:r>
          </a:p>
          <a:p>
            <a:pPr marL="857250" lvl="1" indent="-4572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≥ 2 risk factors with no CHD &amp; no CHD risk equivalent using NECP ATP III major risk factors that modify LDL goals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If  ≥ 2 risk factors &amp; no CHD or CHD risk equivalent:</a:t>
            </a:r>
          </a:p>
          <a:p>
            <a:pPr marL="857250" lvl="1" indent="-4572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Assess global CHD risk by Framingham Point Score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  <p:sp>
        <p:nvSpPr>
          <p:cNvPr id="5" name="Donut 4"/>
          <p:cNvSpPr/>
          <p:nvPr/>
        </p:nvSpPr>
        <p:spPr>
          <a:xfrm>
            <a:off x="1214438" y="1785938"/>
            <a:ext cx="3714750" cy="785812"/>
          </a:xfrm>
          <a:prstGeom prst="donut">
            <a:avLst>
              <a:gd name="adj" fmla="val 1373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1143000" y="3214688"/>
            <a:ext cx="7286625" cy="785812"/>
          </a:xfrm>
          <a:prstGeom prst="donut">
            <a:avLst>
              <a:gd name="adj" fmla="val 1373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/>
          <p:nvPr/>
        </p:nvCxnSpPr>
        <p:spPr>
          <a:xfrm rot="5400000">
            <a:off x="678657" y="4179093"/>
            <a:ext cx="857250" cy="214313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CHD &amp; CHD Risk Equivalent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91968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00288"/>
                <a:gridCol w="1714512"/>
                <a:gridCol w="1714512"/>
                <a:gridCol w="1285884"/>
                <a:gridCol w="1114404"/>
              </a:tblGrid>
              <a:tr h="11682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Clinical CHD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Carotid artery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disease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Peripheral arterial disease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Abnormal aortic aneurysm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DM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  <a:alpha val="58000"/>
                      </a:schemeClr>
                    </a:solidFill>
                  </a:tcPr>
                </a:tc>
              </a:tr>
              <a:tr h="817784">
                <a:tc>
                  <a:txBody>
                    <a:bodyPr/>
                    <a:lstStyle/>
                    <a:p>
                      <a:r>
                        <a:rPr lang="en-US" dirty="0" smtClean="0"/>
                        <a:t>Myocardial</a:t>
                      </a:r>
                      <a:r>
                        <a:rPr lang="en-US" baseline="0" dirty="0" smtClean="0"/>
                        <a:t> ischemia (angina)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 history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Claudication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68262">
                <a:tc>
                  <a:txBody>
                    <a:bodyPr/>
                    <a:lstStyle/>
                    <a:p>
                      <a:r>
                        <a:rPr lang="en-US" dirty="0" smtClean="0"/>
                        <a:t>Myocardial infarction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Transient ischemic</a:t>
                      </a:r>
                      <a:r>
                        <a:rPr lang="en-US" baseline="0" dirty="0" smtClean="0"/>
                        <a:t> attack history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 &gt; 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17784">
                <a:tc>
                  <a:txBody>
                    <a:bodyPr/>
                    <a:lstStyle/>
                    <a:p>
                      <a:r>
                        <a:rPr lang="en-US" dirty="0" smtClean="0"/>
                        <a:t>Coronary</a:t>
                      </a:r>
                      <a:r>
                        <a:rPr lang="en-US" baseline="0" dirty="0" smtClean="0"/>
                        <a:t> angiography &amp;/or stent replacement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 </a:t>
                      </a:r>
                      <a:r>
                        <a:rPr lang="en-US" dirty="0" err="1" smtClean="0"/>
                        <a:t>stenosis</a:t>
                      </a:r>
                      <a:r>
                        <a:rPr lang="en-US" dirty="0" smtClean="0"/>
                        <a:t> &gt; 50%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3795"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3795">
                <a:tc>
                  <a:txBody>
                    <a:bodyPr/>
                    <a:lstStyle/>
                    <a:p>
                      <a:r>
                        <a:rPr lang="en-US" dirty="0" smtClean="0"/>
                        <a:t>Prior unstable angina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 Diagonal Corner Rectangle 4"/>
          <p:cNvSpPr/>
          <p:nvPr/>
        </p:nvSpPr>
        <p:spPr>
          <a:xfrm>
            <a:off x="428625" y="2286000"/>
            <a:ext cx="8286750" cy="3929063"/>
          </a:xfrm>
          <a:prstGeom prst="round2DiagRect">
            <a:avLst/>
          </a:prstGeom>
          <a:solidFill>
            <a:schemeClr val="bg2">
              <a:lumMod val="75000"/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000" dirty="0"/>
              <a:t>Any of these present?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000" dirty="0"/>
              <a:t>Yes -------------------------------------------- CHD or CHD risk equivalent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000" dirty="0"/>
              <a:t>No ----- See if the patient has major risk factors that modify LDL 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9863"/>
            <a:ext cx="52133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00"/>
                </a:solidFill>
                <a:latin typeface="+mn-lt"/>
                <a:cs typeface="Arial" charset="0"/>
              </a:rPr>
              <a:t>NCEP ATP III  </a:t>
            </a:r>
            <a:r>
              <a:rPr lang="en-US" sz="1600" dirty="0">
                <a:latin typeface="+mn-lt"/>
                <a:cs typeface="Arial" charset="0"/>
              </a:rPr>
              <a:t>Definition of CHD &amp; CHD Risk Equivalent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Major Risk Factors That Modify LDL Goals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99111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114800"/>
                <a:gridCol w="4114800"/>
              </a:tblGrid>
              <a:tr h="47017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Positive risk factors (↑ risk)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Negative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risk factors (↓ risk)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55000"/>
                      </a:srgbClr>
                    </a:solidFill>
                  </a:tcPr>
                </a:tc>
              </a:tr>
              <a:tr h="831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Age: Male ≥ 45 yr</a:t>
                      </a:r>
                    </a:p>
                    <a:p>
                      <a:r>
                        <a:rPr lang="en-US" sz="2000" dirty="0" smtClean="0"/>
                        <a:t>Female ≥ 55 yr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2000" dirty="0" smtClean="0"/>
                        <a:t>High HDL (≥ 60 mg/dl)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687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Family history of premature CHD (definite</a:t>
                      </a:r>
                      <a:r>
                        <a:rPr lang="en-US" sz="2000" baseline="0" dirty="0" smtClean="0"/>
                        <a:t> MI or sudden death before 55 yr in father or other male first degree relative OR before 65 yr in mother or other female relative)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01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 cigarette smoking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31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Hypertension (≥ 140/90 mm Hg</a:t>
                      </a:r>
                      <a:r>
                        <a:rPr lang="en-US" sz="2000" baseline="0" dirty="0" smtClean="0"/>
                        <a:t> or on antihypertensive drugs)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01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 HDL (&lt; 40 mg/dl)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863"/>
            <a:ext cx="51990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00"/>
                </a:solidFill>
                <a:latin typeface="+mn-lt"/>
                <a:cs typeface="Arial" charset="0"/>
              </a:rPr>
              <a:t>NCEP ATP III  </a:t>
            </a:r>
            <a:r>
              <a:rPr lang="en-US" sz="1600" dirty="0">
                <a:latin typeface="+mn-lt"/>
                <a:cs typeface="Arial" charset="0"/>
              </a:rPr>
              <a:t>Major Risk Factors That Modify LDL Goals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428625" y="2286000"/>
            <a:ext cx="8286750" cy="3929063"/>
          </a:xfrm>
          <a:prstGeom prst="round2DiagRect">
            <a:avLst/>
          </a:prstGeom>
          <a:solidFill>
            <a:schemeClr val="bg2">
              <a:lumMod val="75000"/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000" dirty="0"/>
              <a:t>Check if your patient has ≥ 2 risk factors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Framingham Point Score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When to use it?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If the patient has CHD or CHD risk equivalent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 ≥ 2 risk factors &amp; no CHD or CHD risk equivalent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&lt; 2 risk factors</a:t>
            </a:r>
          </a:p>
        </p:txBody>
      </p:sp>
      <p:sp>
        <p:nvSpPr>
          <p:cNvPr id="4" name="Oval 3"/>
          <p:cNvSpPr/>
          <p:nvPr/>
        </p:nvSpPr>
        <p:spPr>
          <a:xfrm>
            <a:off x="7358063" y="1785938"/>
            <a:ext cx="928687" cy="857250"/>
          </a:xfrm>
          <a:prstGeom prst="ellipse">
            <a:avLst/>
          </a:prstGeom>
          <a:solidFill>
            <a:srgbClr val="FF000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NO</a:t>
            </a:r>
          </a:p>
        </p:txBody>
      </p:sp>
      <p:sp>
        <p:nvSpPr>
          <p:cNvPr id="5" name="Oval 4"/>
          <p:cNvSpPr/>
          <p:nvPr/>
        </p:nvSpPr>
        <p:spPr>
          <a:xfrm>
            <a:off x="7358063" y="3143250"/>
            <a:ext cx="928687" cy="857250"/>
          </a:xfrm>
          <a:prstGeom prst="ellipse">
            <a:avLst/>
          </a:prstGeom>
          <a:solidFill>
            <a:srgbClr val="FF000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Yes</a:t>
            </a:r>
          </a:p>
        </p:txBody>
      </p:sp>
      <p:sp>
        <p:nvSpPr>
          <p:cNvPr id="6" name="Oval 5"/>
          <p:cNvSpPr/>
          <p:nvPr/>
        </p:nvSpPr>
        <p:spPr>
          <a:xfrm>
            <a:off x="7358063" y="4357688"/>
            <a:ext cx="928687" cy="857250"/>
          </a:xfrm>
          <a:prstGeom prst="ellipse">
            <a:avLst/>
          </a:prstGeom>
          <a:solidFill>
            <a:srgbClr val="FF000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Framingham Point Score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It defines the 10 year risk of developing CHD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>
                <a:hlinkClick r:id="rId2" action="ppaction://hlinkfile"/>
              </a:rPr>
              <a:t>Framingham Point Score </a:t>
            </a:r>
            <a:r>
              <a:rPr lang="en-US" smtClean="0"/>
              <a:t>Male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>
                <a:hlinkClick r:id="rId3" action="ppaction://hlinkfile"/>
              </a:rPr>
              <a:t>Framingham Point Score </a:t>
            </a:r>
            <a:r>
              <a:rPr lang="en-US" smtClean="0"/>
              <a:t>Female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So… How to Assess?!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Your patient must fall in one of 3 categories: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If the patient has CHD or CHD risk equivalent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 ≥ 2 risk factors &amp; no CHD or CHD risk equivalent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&lt; 2 risk factors</a:t>
            </a:r>
          </a:p>
          <a:p>
            <a:endParaRPr lang="en-US" smtClean="0"/>
          </a:p>
        </p:txBody>
      </p:sp>
      <p:sp>
        <p:nvSpPr>
          <p:cNvPr id="4" name="Rectangular Callout 3"/>
          <p:cNvSpPr/>
          <p:nvPr/>
        </p:nvSpPr>
        <p:spPr>
          <a:xfrm>
            <a:off x="6000750" y="3071813"/>
            <a:ext cx="2857500" cy="2428875"/>
          </a:xfrm>
          <a:prstGeom prst="wedgeRectCallout">
            <a:avLst>
              <a:gd name="adj1" fmla="val -41249"/>
              <a:gd name="adj2" fmla="val -85213"/>
            </a:avLst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No need to use Framingham score because these patients already have ≥ 20% risk of CHD in 10 years without any calculation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072063" y="3714750"/>
            <a:ext cx="2857500" cy="2428875"/>
          </a:xfrm>
          <a:prstGeom prst="wedgeRectCallout">
            <a:avLst>
              <a:gd name="adj1" fmla="val -41249"/>
              <a:gd name="adj2" fmla="val -85213"/>
            </a:avLst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Use to Framingham score to assess their 10 year risk 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500313" y="4143375"/>
            <a:ext cx="2857500" cy="2428875"/>
          </a:xfrm>
          <a:prstGeom prst="wedgeRectCallout">
            <a:avLst>
              <a:gd name="adj1" fmla="val -41249"/>
              <a:gd name="adj2" fmla="val -85213"/>
            </a:avLst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No need to use Framingham score because they already have low risk for CHD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628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Risk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00375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Now Chose your Goals of Therapy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Lipid Metabolism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Cholesterol synthesis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Lipoproteins: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VLDL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LDL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HDL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Chylomicrons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Apolipoproteins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LDL receptor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857375"/>
            <a:ext cx="4897437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571500" y="5143500"/>
            <a:ext cx="8001000" cy="1071563"/>
          </a:xfrm>
          <a:prstGeom prst="round2DiagRect">
            <a:avLst/>
          </a:pr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571500" y="4214813"/>
            <a:ext cx="8001000" cy="1071562"/>
          </a:xfrm>
          <a:prstGeom prst="round2DiagRect">
            <a:avLst/>
          </a:pr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571500" y="2857500"/>
            <a:ext cx="8001000" cy="1357313"/>
          </a:xfrm>
          <a:prstGeom prst="round2DiagRect">
            <a:avLst/>
          </a:pr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LDL Goals &amp; Cut Points for TLC &amp; Drug Therapy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571625"/>
          <a:ext cx="8229600" cy="46769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57412"/>
                <a:gridCol w="1143008"/>
                <a:gridCol w="1500198"/>
                <a:gridCol w="3328982"/>
              </a:tblGrid>
              <a:tr h="9818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Risk Category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LDL Goal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LDL at which to initiate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TLC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LDL at which to consider drug therapy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02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CHD or CHD risk equivalent</a:t>
                      </a:r>
                    </a:p>
                    <a:p>
                      <a:r>
                        <a:rPr lang="en-US" sz="2000" dirty="0" smtClean="0"/>
                        <a:t>(10 yr risk &gt; 20%)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≥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≥ 130  (100-129,</a:t>
                      </a:r>
                      <a:r>
                        <a:rPr lang="en-US" sz="2000" baseline="0" dirty="0" smtClean="0"/>
                        <a:t> drug is optional)</a:t>
                      </a:r>
                      <a:endParaRPr lang="en-US" sz="2000" dirty="0"/>
                    </a:p>
                  </a:txBody>
                  <a:tcPr/>
                </a:tc>
              </a:tr>
              <a:tr h="981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≥ 2 risk factors</a:t>
                      </a:r>
                    </a:p>
                    <a:p>
                      <a:r>
                        <a:rPr lang="en-US" sz="2000" dirty="0" smtClean="0"/>
                        <a:t>(10 yr risk ≤ 20%)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 130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≥ 130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With 10 yr risk 10-20% ≥ 130</a:t>
                      </a:r>
                    </a:p>
                    <a:p>
                      <a:r>
                        <a:rPr lang="en-US" sz="2000" dirty="0" smtClean="0"/>
                        <a:t>With</a:t>
                      </a:r>
                      <a:r>
                        <a:rPr lang="en-US" sz="2000" baseline="0" dirty="0" smtClean="0"/>
                        <a:t> 10 yr risk ≤ 10% </a:t>
                      </a:r>
                      <a:r>
                        <a:rPr lang="en-US" sz="2000" dirty="0" smtClean="0"/>
                        <a:t>≥ 160</a:t>
                      </a:r>
                      <a:endParaRPr lang="en-US" sz="2000" dirty="0"/>
                    </a:p>
                  </a:txBody>
                  <a:tcPr/>
                </a:tc>
              </a:tr>
              <a:tr h="981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 2 risk factors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 160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≥ 160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190 (160-189,</a:t>
                      </a:r>
                      <a:r>
                        <a:rPr lang="en-US" sz="2000" baseline="0" dirty="0" smtClean="0"/>
                        <a:t> drug therapy is optional)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19863"/>
            <a:ext cx="34337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00"/>
                </a:solidFill>
                <a:latin typeface="+mn-lt"/>
                <a:cs typeface="Arial" charset="0"/>
              </a:rPr>
              <a:t>TLC = </a:t>
            </a:r>
            <a:r>
              <a:rPr lang="en-US" sz="1600" dirty="0">
                <a:latin typeface="+mn-lt"/>
                <a:cs typeface="Arial" charset="0"/>
              </a:rPr>
              <a:t>Therapeutic Life Style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00375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Treatment Modalities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Treatment Modalities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643050"/>
          <a:ext cx="754382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Therapeutic Life Style Changes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625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14800"/>
                <a:gridCol w="4114800"/>
              </a:tblGrid>
              <a:tr h="56250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Nutrient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Recommended intake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fat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25-35% of total calories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Saturated fate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 7% of total calories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Polyunsaturated fat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Up to 10% of total calories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Monounsaturated fat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Up to 20% of total calories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Carbohydrates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50-60%</a:t>
                      </a:r>
                      <a:r>
                        <a:rPr lang="en-US" sz="2000" baseline="0" dirty="0" smtClean="0"/>
                        <a:t> of total calories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20-30 g/day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Cholesterol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 200 mg/day</a:t>
                      </a:r>
                      <a:endParaRPr lang="en-US" sz="2000" dirty="0"/>
                    </a:p>
                  </a:txBody>
                  <a:tcPr/>
                </a:tc>
              </a:tr>
              <a:tr h="5625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15% of total calories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Therapeutic Life Style Changes 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When restricting saturated fat by &lt; 10% of calories blood cholesterol reduces by 3-14%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Response to diet is variable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Patients who adhere to a low fat diet also response to a lower doses of lipid-lowering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Therapeutic Life Style Changes 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Other life style changes include: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Weight reduction specially in overweight patients (reduce 10% in the first 6 months)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 physical activity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Smoking cessation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Drug Therapy for Dyslipidemia</a:t>
            </a:r>
            <a:endParaRPr lang="en-US" sz="3600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Bile acid resins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Ezetimibe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Niacin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Statins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Fibric acid derivatives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Fish oil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Postmenopausal 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Bile Acid Resins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Bile acid sequestrants: cholestyramine, colestipol, colesevelam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Available as powder &amp; tablet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Reduces LDL by 15-18%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Advantage: a strong safety record (not absorbed from GI so lack of systemic toxicity)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Disadvantages: unpleasant granulated texture of powder old resins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New resins (colesvelam) less GI side effects, present as tablet but large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Bile Acid Resins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Mechanism of action: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They bind bile acids in the intestine through anion exchange; this reduces the enterohepatic recirculation of bile acids, which releases feedback regulation on conversion of cholesterol to bile acids in the liver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 resulting decrease in hepatocyte cholesterol content enhances LDL-receptor expression, which in turn lowers serum LDL-cholesterol concentrations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Bile Acid Resins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GI: constipation, bloating, epigastric fullness, nausea &amp; flatulence (specially with old ones)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 TGs (old resins)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smtClean="0"/>
              <a:t>To overcome GI s.e: </a:t>
            </a:r>
            <a:r>
              <a:rPr lang="en-US" smtClean="0"/>
              <a:t>mix resin powder in noncarbonated pulpy juice, swallow it without engulfing air (use straw) &amp; maintain adequate intake of fluid &amp; fiber in diet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Dyslipidemia?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Dyslipidemias are disorders of lipoprotein metabolism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Including lipoprotein overproduction &amp; deficiency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They may manifest as one or more of the following: Elevated total cholesterol, low-density lipoprotein cholesterol (LDL), &amp; triglyceride levels or as decreased high-density lipoprotein cholesterol (HDL)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Bile Acid Resins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Drug interactions: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GI binding  can reduce absorption of anionic drugs (warfarin, thyroxin, digitoxin, beta-blockers &amp; thiazide diuretics)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Can reduce this drug interactions by administration 1 hour before or 4 hours after the resin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Colesevelam have higher specificity to binding to bile acid so less drug interactions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Ezetimibe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Cholesterol absorption inhibitor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New agent, came to the market at 2003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It reduces LDL by 18-22%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Little effect on TG or HDL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LDL effect enhanced when adding a statin by 10-20%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It has the advantage of minimum systemic absorption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Ezetimibe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Mechanism of action: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It interferes with the active absorption of cholesterol from the intestininal lumen into the enterocyte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About 50% less cholesterol is transported from intestine to the liver, leading to reduction in hepatic cholesterol stores &amp; increase in the clearance of cholesterol from the blood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Ezetimibe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Diahhrea, arthralgia, cough &amp; fatigue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Niacin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Water soluble B vitamin that improves all lipids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Has been used for a long time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Comes in 3 forms: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/>
              <a:t>Immediate release crystalline form: Causes flushing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/>
              <a:t>Sustained release: less flushing but maximum dose 2 gm to prevent liver toxicity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/>
              <a:t>Extended release: New drug, </a:t>
            </a:r>
            <a:r>
              <a:rPr lang="en-US" dirty="0" err="1" smtClean="0"/>
              <a:t>Niaspan</a:t>
            </a:r>
            <a:r>
              <a:rPr lang="en-US" dirty="0" smtClean="0"/>
              <a:t> is extended release formula  better than other forms due to less side effects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Niacin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Decreases LDL by 15-25%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Decreases TGs by 30-40%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Increases HDL by 20-30%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 strongest in increasing HDL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Also useful in hypertriglyceridemia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Niacin</a:t>
            </a:r>
            <a:endParaRPr lang="en-US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Mechanism of action: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Inhibit the mobilization of free fatty acids from peripheral adipose tissue to the liver which reduces synthesis &amp; secretion of VLDL particles by the liver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Because LDL is a product of VLDL degradation reducing VLDL will reduce LDL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Niacin</a:t>
            </a:r>
            <a:endParaRPr 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Flushing &amp; headache: with immediate release, can be reduced by giving aspirin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 blood glucose by 10-20%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Hepatotoxicity: sustained release formulation, defined as 3 times the upper limit of liver enzymes &amp; could be associated with symptoms as fatigue, anorexia, malaise &amp; nausea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Niasepam: is the best, less flushing but more GI effects like nausea, dyspepsia &amp; activation of peptic ulcer, can reduce these side effect if given with food. Less hepatic toxicity in doses ≤ 2gm/day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HMG-CoA reductase inhibitors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Most potent cholesterol lowering drugs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6 different agents: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Rosuvastatin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Atorvastatin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Simvastatin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Lovastatin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Pravastatin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Fluvastatin</a:t>
            </a:r>
          </a:p>
        </p:txBody>
      </p:sp>
      <p:sp>
        <p:nvSpPr>
          <p:cNvPr id="4" name="Down Arrow 3"/>
          <p:cNvSpPr/>
          <p:nvPr/>
        </p:nvSpPr>
        <p:spPr>
          <a:xfrm>
            <a:off x="3571875" y="2857500"/>
            <a:ext cx="571500" cy="3429000"/>
          </a:xfrm>
          <a:prstGeom prst="downArrow">
            <a:avLst/>
          </a:prstGeom>
          <a:solidFill>
            <a:srgbClr val="FFFF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29125" y="3429000"/>
            <a:ext cx="3786188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cs typeface="Arial" charset="0"/>
              </a:rPr>
              <a:t>They are all powerful in decreasing LDL levels but some have greater effect on LDL than others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51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Agent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Dose (mg)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LDL lowering (↓)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Atorvastatin</a:t>
                      </a:r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43%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Rosuvastatin</a:t>
                      </a:r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55%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FF00"/>
                          </a:solidFill>
                        </a:rPr>
                        <a:t>Simvastatin</a:t>
                      </a:r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38%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41%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47%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000500" y="1785938"/>
            <a:ext cx="428625" cy="1428750"/>
          </a:xfrm>
          <a:prstGeom prst="rightBrac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4643438" y="1857375"/>
            <a:ext cx="1071562" cy="500063"/>
          </a:xfrm>
          <a:prstGeom prst="curvedConnector3">
            <a:avLst>
              <a:gd name="adj1" fmla="val 50000"/>
            </a:avLst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3438" y="2500313"/>
            <a:ext cx="10715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↑ dose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0" y="2500313"/>
            <a:ext cx="18573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↑ LDL lowering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5756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Classification of Dyslipidemia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Mechanism of actions: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Statins act by inhibiting the enzyme HMG-CoA reductase, the enzyme controlling the first committed step of cholesterol synthesis in the liver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Reducing hepatocellular cholesterol promotes an up-regulation of  LDL receptors &amp; increases LDL clearance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They reduce TGs by reducing secretion of VLDL particles &amp; increase clearance of VLDL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Headache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Myalgias (with no CPK changes)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GI symptoms: dyspepsia, constipations &amp; abdominal pain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These adverse effects reduced with continued therapy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u="sng" smtClean="0"/>
              <a:t>Hepatotoxicity: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Increases liver enzymes 3 times the upper normal limit in 1-1.5% of patients in a dose dependent manner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Levels may return to normal whether DC or if still on therapy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mtClean="0"/>
              <a:t>Rechallenge, how?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u="sng" smtClean="0"/>
              <a:t>Muscle toxicity (myositis):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Increases CPK &gt; 10 times upper normal limit with the presence of muscle aches, soreness or weakness (myalgia)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Happens in 0.1-1% of patients in a dose dependent manner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Does not require routine monitoring but if symptoms occur check CPK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Once occur, DC then after symptoms subside start with a different statin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mtClean="0"/>
              <a:t>Rarely causes rhabdomyolysis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Drug interactions: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With gemfibrozil increase risk of rhabdomyolysis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 muscular toxicity with drugs that compete or inhibit CYP450 3A4 system (cyclosporine, erythromycin, calcium blockers, niacin, ketoconazole)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What to do when using these drugs?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Lovastatin &amp; rosuvastatin may prolong bleeding time with warfarin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Contraindications: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Active liver disease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Patient pregnant or planning to get pregnant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Fibric</a:t>
            </a:r>
            <a:r>
              <a:rPr lang="en-US" dirty="0" smtClean="0"/>
              <a:t> Acid Derivatives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Fibrates: gemfibrozil &amp; fenofibrate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Agent of choice in hypertriglyceridemia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Decrease TG by 20-50%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 HDL by 10-15%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Decreases LDL by 10-25%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 patients with combined hyperlipidemia gemfibrozil may increase LDL, while fenofibrate may not increase but has lower effect in LDL reduction (around 10% only)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Fibric</a:t>
            </a:r>
            <a:r>
              <a:rPr lang="en-US" dirty="0" smtClean="0"/>
              <a:t> Acid Derivatives</a:t>
            </a:r>
            <a:endParaRPr lang="en-US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Mechanism of action: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Increases activity of Peroxisome proliferator-activated receptor-alpha (PPARα), a receptor which is involved in metabolism of carbohydrates &amp; fats, as well as adipose tissue differentiation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This increases synthesis of lipoprotein lipase therefore increasing clearance of triglycerides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Fibric</a:t>
            </a:r>
            <a:r>
              <a:rPr lang="en-US" dirty="0" smtClean="0"/>
              <a:t> Acid Derivatives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Adverse effects: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GI symptoms like nausea, dyspepsia &amp; abdominal pain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Myositis &amp; rhabdomyolysis: more common with gemfibrozil specially combination with statins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Gallstones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Fish Oils</a:t>
            </a:r>
            <a:endParaRPr 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It contains polyunsaturated (omega-3) fatty acids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It lowers TG levels by 30-60%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Little value in LDL reduction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Supplemental fish oils have been demonstrated by clinical trials to reduce CHD events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Most useful in patients with hypertriglyceridemia not adequately controlled by drugs (niacin &amp; fibrates)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Fredrickson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58204" cy="52768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6225"/>
                <a:gridCol w="1908425"/>
                <a:gridCol w="3122877"/>
                <a:gridCol w="1040959"/>
                <a:gridCol w="1179718"/>
              </a:tblGrid>
              <a:tr h="9624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Type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Elevated particles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Associated clinical disorders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Serum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TC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Serum TG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487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Chylomicrons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Lipoprotein lipase deficiency, </a:t>
                      </a:r>
                      <a:r>
                        <a:rPr lang="en-US" dirty="0" err="1" smtClean="0"/>
                        <a:t>apolipoprotein</a:t>
                      </a:r>
                      <a:r>
                        <a:rPr lang="en-US" baseline="0" dirty="0" smtClean="0"/>
                        <a:t> C-II deficiency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↑↑</a:t>
                      </a:r>
                      <a:endParaRPr lang="en-US" dirty="0"/>
                    </a:p>
                  </a:txBody>
                  <a:tcPr/>
                </a:tc>
              </a:tr>
              <a:tr h="230718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Familial </a:t>
                      </a:r>
                      <a:r>
                        <a:rPr lang="en-US" sz="1800" kern="1200" baseline="0" dirty="0" smtClean="0"/>
                        <a:t>hypercholesterolemia, polygenic </a:t>
                      </a:r>
                      <a:r>
                        <a:rPr lang="en-US" sz="1800" kern="1200" baseline="0" dirty="0" err="1" smtClean="0"/>
                        <a:t>hypercholeterolemia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err="1" smtClean="0"/>
                        <a:t>nephrosis</a:t>
                      </a:r>
                      <a:r>
                        <a:rPr lang="en-US" sz="1800" kern="1200" baseline="0" dirty="0" smtClean="0"/>
                        <a:t>, hypothyroidism, familial combined </a:t>
                      </a:r>
                      <a:r>
                        <a:rPr lang="en-US" sz="1800" kern="1200" baseline="0" dirty="0" err="1" smtClean="0"/>
                        <a:t>hyperlipidemia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↑↑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↔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5853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IIb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LDL, VLDL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Familial combined </a:t>
                      </a:r>
                      <a:r>
                        <a:rPr lang="en-US" sz="1800" kern="1200" baseline="0" dirty="0" err="1" smtClean="0"/>
                        <a:t>hyperlipidemia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↑↑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Postmenopausal Drug Therapy</a:t>
            </a:r>
            <a:endParaRPr lang="en-US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Postmenopausal women have increased risk of CHD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Estrogen is known to improve lipid &amp; liporprotein profile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Due to high incidence of side effects (Thromboembolism, breast cancer) they are not recommended for treatment of dyslipidemia in postmenopausal women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These women are candidate for previous modalities for lowering lipid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4398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  <a:cs typeface="Arial" charset="0"/>
              </a:rPr>
              <a:t>Drug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Summary of the Effect of Drugs on Lipid Profile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571625"/>
          <a:ext cx="8229600" cy="47768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9613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Drug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LDL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HDL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TG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96134">
                <a:tc>
                  <a:txBody>
                    <a:bodyPr/>
                    <a:lstStyle/>
                    <a:p>
                      <a:r>
                        <a:rPr lang="en-US" sz="2400" b="1" i="1" dirty="0" smtClean="0"/>
                        <a:t>Resin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15-30%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± 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↑ 3-10%</a:t>
                      </a:r>
                      <a:endParaRPr lang="en-US" sz="2000" dirty="0"/>
                    </a:p>
                  </a:txBody>
                  <a:tcPr/>
                </a:tc>
              </a:tr>
              <a:tr h="796134">
                <a:tc>
                  <a:txBody>
                    <a:bodyPr/>
                    <a:lstStyle/>
                    <a:p>
                      <a:r>
                        <a:rPr lang="en-US" sz="2400" b="1" i="1" dirty="0" err="1" smtClean="0"/>
                        <a:t>Ezitimibe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18-22%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↑ 0-2%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0-5%</a:t>
                      </a:r>
                      <a:endParaRPr lang="en-US" sz="2000" dirty="0"/>
                    </a:p>
                  </a:txBody>
                  <a:tcPr/>
                </a:tc>
              </a:tr>
              <a:tr h="796134">
                <a:tc>
                  <a:txBody>
                    <a:bodyPr/>
                    <a:lstStyle/>
                    <a:p>
                      <a:r>
                        <a:rPr lang="en-US" sz="2400" b="1" i="1" dirty="0" smtClean="0"/>
                        <a:t>Niacin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15-30%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↑ 20-35%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30-60%</a:t>
                      </a:r>
                      <a:endParaRPr lang="en-US" sz="2000" dirty="0"/>
                    </a:p>
                  </a:txBody>
                  <a:tcPr/>
                </a:tc>
              </a:tr>
              <a:tr h="796134">
                <a:tc>
                  <a:txBody>
                    <a:bodyPr/>
                    <a:lstStyle/>
                    <a:p>
                      <a:r>
                        <a:rPr lang="en-US" sz="2400" b="1" i="1" dirty="0" err="1" smtClean="0"/>
                        <a:t>Statin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25-60%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↑ 5-15%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10-45%</a:t>
                      </a:r>
                      <a:endParaRPr lang="en-US" sz="2000" dirty="0"/>
                    </a:p>
                  </a:txBody>
                  <a:tcPr/>
                </a:tc>
              </a:tr>
              <a:tr h="796134">
                <a:tc>
                  <a:txBody>
                    <a:bodyPr/>
                    <a:lstStyle/>
                    <a:p>
                      <a:r>
                        <a:rPr lang="en-US" sz="2400" b="1" i="1" dirty="0" err="1" smtClean="0"/>
                        <a:t>Fibrates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± 10-25%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↑ 10-30%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↓ 30-60%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nut 4"/>
          <p:cNvSpPr/>
          <p:nvPr/>
        </p:nvSpPr>
        <p:spPr>
          <a:xfrm>
            <a:off x="2143125" y="2071688"/>
            <a:ext cx="1928813" cy="3571875"/>
          </a:xfrm>
          <a:prstGeom prst="donut">
            <a:avLst>
              <a:gd name="adj" fmla="val 8441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8625" y="4643438"/>
            <a:ext cx="1071563" cy="785812"/>
          </a:xfrm>
          <a:prstGeom prst="ellipse">
            <a:avLst/>
          </a:prstGeom>
          <a:solidFill>
            <a:srgbClr val="7030A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nut 7"/>
          <p:cNvSpPr/>
          <p:nvPr/>
        </p:nvSpPr>
        <p:spPr>
          <a:xfrm>
            <a:off x="4143375" y="2786063"/>
            <a:ext cx="1928813" cy="3571875"/>
          </a:xfrm>
          <a:prstGeom prst="donut">
            <a:avLst>
              <a:gd name="adj" fmla="val 8441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0063" y="3857625"/>
            <a:ext cx="1071562" cy="785813"/>
          </a:xfrm>
          <a:prstGeom prst="ellipse">
            <a:avLst/>
          </a:prstGeom>
          <a:solidFill>
            <a:srgbClr val="7030A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nut 9"/>
          <p:cNvSpPr/>
          <p:nvPr/>
        </p:nvSpPr>
        <p:spPr>
          <a:xfrm>
            <a:off x="6286500" y="2857500"/>
            <a:ext cx="1928813" cy="3571875"/>
          </a:xfrm>
          <a:prstGeom prst="donut">
            <a:avLst>
              <a:gd name="adj" fmla="val 8441"/>
            </a:avLst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0063" y="5429250"/>
            <a:ext cx="1214437" cy="785813"/>
          </a:xfrm>
          <a:prstGeom prst="ellipse">
            <a:avLst/>
          </a:prstGeom>
          <a:solidFill>
            <a:srgbClr val="7030A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57175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What Agent(s) for What Patient?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Drugs of Choice for Dyslipidemia</a:t>
            </a:r>
            <a:endParaRPr lang="en-US" dirty="0"/>
          </a:p>
        </p:txBody>
      </p:sp>
      <p:sp>
        <p:nvSpPr>
          <p:cNvPr id="665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Elevated LDL cholesterol value: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Drug of choice: Statin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Alternative therapy: Niacin, resins or ezetimibe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Combination: statin + niacin; statin + ezetimibe; or statin + resin</a:t>
            </a:r>
          </a:p>
          <a:p>
            <a:endParaRPr lang="en-US" smtClean="0"/>
          </a:p>
        </p:txBody>
      </p:sp>
      <p:sp>
        <p:nvSpPr>
          <p:cNvPr id="6" name="Rectangular Callout 5"/>
          <p:cNvSpPr/>
          <p:nvPr/>
        </p:nvSpPr>
        <p:spPr>
          <a:xfrm>
            <a:off x="4643438" y="1143000"/>
            <a:ext cx="4286250" cy="1285875"/>
          </a:xfrm>
          <a:prstGeom prst="wedgeRectCallout">
            <a:avLst>
              <a:gd name="adj1" fmla="val -107411"/>
              <a:gd name="adj2" fmla="val 14492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According to clinical trials &amp; guidelines Statins are the most effective treatment for high LDL levels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857750" y="4071938"/>
            <a:ext cx="3357563" cy="1285875"/>
          </a:xfrm>
          <a:prstGeom prst="wedgeRectCallout">
            <a:avLst>
              <a:gd name="adj1" fmla="val -99284"/>
              <a:gd name="adj2" fmla="val -124288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If patients can not tolerate </a:t>
            </a:r>
            <a:r>
              <a:rPr lang="en-US" sz="2000" dirty="0" err="1"/>
              <a:t>statins</a:t>
            </a:r>
            <a:r>
              <a:rPr lang="en-US" sz="2000" dirty="0"/>
              <a:t>, or used </a:t>
            </a:r>
            <a:r>
              <a:rPr lang="en-US" sz="2000" dirty="0" err="1"/>
              <a:t>statin</a:t>
            </a:r>
            <a:r>
              <a:rPr lang="en-US" sz="2000" dirty="0"/>
              <a:t> but with no effect (rare)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143000" y="4714875"/>
            <a:ext cx="3357563" cy="1285875"/>
          </a:xfrm>
          <a:prstGeom prst="wedgeRectCallout">
            <a:avLst>
              <a:gd name="adj1" fmla="val -14508"/>
              <a:gd name="adj2" fmla="val -130023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If patients did not achieve goal of LDL with maximum </a:t>
            </a:r>
            <a:r>
              <a:rPr lang="en-US" sz="2000" dirty="0" err="1"/>
              <a:t>statin</a:t>
            </a:r>
            <a:r>
              <a:rPr lang="en-US" sz="2000" dirty="0"/>
              <a:t> dose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Drugs of Choice for Dyslipidemia</a:t>
            </a:r>
            <a:endParaRPr lang="en-US" dirty="0"/>
          </a:p>
        </p:txBody>
      </p:sp>
      <p:sp>
        <p:nvSpPr>
          <p:cNvPr id="675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Elevated LDL &amp; TG values: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Drug of choice: Statin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Combination: statin + niacin; statin + ezetimibe; or statin + resin</a:t>
            </a:r>
          </a:p>
          <a:p>
            <a:endParaRPr lang="en-US" smtClean="0"/>
          </a:p>
        </p:txBody>
      </p:sp>
      <p:sp>
        <p:nvSpPr>
          <p:cNvPr id="6" name="Rectangular Callout 5"/>
          <p:cNvSpPr/>
          <p:nvPr/>
        </p:nvSpPr>
        <p:spPr>
          <a:xfrm>
            <a:off x="4643438" y="1143000"/>
            <a:ext cx="4286250" cy="1285875"/>
          </a:xfrm>
          <a:prstGeom prst="wedgeRectCallout">
            <a:avLst>
              <a:gd name="adj1" fmla="val -107411"/>
              <a:gd name="adj2" fmla="val 14492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It decreases LDL &amp; TG but require higher doses for TG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429000" y="4071938"/>
            <a:ext cx="4786313" cy="1857375"/>
          </a:xfrm>
          <a:prstGeom prst="wedgeRectCallout">
            <a:avLst>
              <a:gd name="adj1" fmla="val -74941"/>
              <a:gd name="adj2" fmla="val -100114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For many patients with mixed </a:t>
            </a:r>
            <a:r>
              <a:rPr lang="en-US" sz="2000" dirty="0" err="1"/>
              <a:t>hyperlipidemia</a:t>
            </a:r>
            <a:r>
              <a:rPr lang="en-US" sz="2000" dirty="0"/>
              <a:t> can use a moderate dose of </a:t>
            </a:r>
            <a:r>
              <a:rPr lang="en-US" sz="2000" dirty="0" err="1"/>
              <a:t>statin</a:t>
            </a:r>
            <a:r>
              <a:rPr lang="en-US" sz="2000" dirty="0"/>
              <a:t> (to avoid side effects of higher doses) with combination of either niacin, resin, </a:t>
            </a:r>
            <a:r>
              <a:rPr lang="en-US" sz="2000" dirty="0" err="1"/>
              <a:t>ezetimibe</a:t>
            </a:r>
            <a:r>
              <a:rPr lang="en-US" sz="2000" dirty="0"/>
              <a:t> or </a:t>
            </a:r>
            <a:r>
              <a:rPr lang="en-US" sz="2000" dirty="0" err="1"/>
              <a:t>fibrates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Drugs of Choice for Dyslipidemia</a:t>
            </a:r>
            <a:endParaRPr lang="en-US" dirty="0"/>
          </a:p>
        </p:txBody>
      </p:sp>
      <p:sp>
        <p:nvSpPr>
          <p:cNvPr id="686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Normal LDL value but Low HDL: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Drug of choice: Niacin or fibrates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en-US" smtClean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2500313"/>
            <a:ext cx="4286250" cy="1928812"/>
          </a:xfrm>
          <a:prstGeom prst="wedgeRectCallout">
            <a:avLst>
              <a:gd name="adj1" fmla="val -106723"/>
              <a:gd name="adj2" fmla="val -56619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If patient have normal LDL OR patient within LDL goal on </a:t>
            </a:r>
            <a:r>
              <a:rPr lang="en-US" sz="2000" dirty="0" err="1"/>
              <a:t>statin</a:t>
            </a:r>
            <a:r>
              <a:rPr lang="en-US" sz="2000" dirty="0"/>
              <a:t> therapy but still HDL high add niacin or </a:t>
            </a:r>
            <a:r>
              <a:rPr lang="en-US" sz="2000" dirty="0" err="1"/>
              <a:t>fibrates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Drugs of Choice for Dyslipidemia</a:t>
            </a:r>
            <a:endParaRPr lang="en-US" dirty="0"/>
          </a:p>
        </p:txBody>
      </p:sp>
      <p:sp>
        <p:nvSpPr>
          <p:cNvPr id="696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Elevated TGs value: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Drug of choice: Fibrates &amp; niacin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Can add fish oil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4572000" y="2786063"/>
            <a:ext cx="4286250" cy="1285875"/>
          </a:xfrm>
          <a:prstGeom prst="wedgeRectCallout">
            <a:avLst>
              <a:gd name="adj1" fmla="val -94680"/>
              <a:gd name="adj2" fmla="val -77263"/>
            </a:avLst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If only TG level is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Patient Instructions &amp; Counseling</a:t>
            </a:r>
            <a:endParaRPr 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Statins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Usually administered in the evening because most hepatic cholesterol production occurs during the night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Atorvastatin may be given any time of the day because of its longer half-life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You may take this medicine with or without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Patient Instructions &amp; Counseling</a:t>
            </a:r>
            <a:endParaRPr lang="en-US" dirty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Bile acid resisn: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Cholestyramin: take it with the largest meal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Titrate dose slowly to avoid GI side effect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The powder cannot be used in dry form. It can be mixed with water, fruit juice, milk, &amp; with food such as thin soup or with milk in breakfast cereal until completely dissolved. The patient must drink this mixture right away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Counsel patient to rinse the glass with liquid to ensure ingestion of all resin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Increase fluid intake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Dose other drugs 1 hour before or 4 hours after resin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Patient Instructions &amp; Counseling</a:t>
            </a:r>
            <a:endParaRPr 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b="1" i="1" smtClean="0">
                <a:solidFill>
                  <a:srgbClr val="FFFF00"/>
                </a:solidFill>
              </a:rPr>
              <a:t>Fibrates: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Gemfibrozil should be taken twice daily 30 minutes before meals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Fenofibrate can be taken with food once daily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 Monitor muscle toxicity, especially when used with statins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Fredrickson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58204" cy="52768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6225"/>
                <a:gridCol w="1908425"/>
                <a:gridCol w="3122877"/>
                <a:gridCol w="1040959"/>
                <a:gridCol w="1179718"/>
              </a:tblGrid>
              <a:tr h="9624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Type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Elevated particles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Associated clinical disorders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Serum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TC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Serum TG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487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IDL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Dysbetalipoproteinemia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/>
                </a:tc>
              </a:tr>
              <a:tr h="23071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VLDL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Familial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hypertriglyceridemia</a:t>
                      </a:r>
                      <a:r>
                        <a:rPr lang="en-US" sz="1800" kern="1200" baseline="0" dirty="0" smtClean="0"/>
                        <a:t>, familial combined </a:t>
                      </a:r>
                      <a:r>
                        <a:rPr lang="en-US" sz="1800" kern="1200" baseline="0" dirty="0" err="1" smtClean="0"/>
                        <a:t>hyperlipidemia</a:t>
                      </a:r>
                      <a:r>
                        <a:rPr lang="en-US" sz="1800" kern="1200" baseline="0" dirty="0" smtClean="0"/>
                        <a:t>, sporadic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hypertriglyceridemia, 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↔↑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5853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Chylomicrons, VLDL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↑↑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Thank you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Secondary Causes of Lipoprotein Abnormalities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Rationale for Treating Dyslipidemia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Pathogenesis of atherosclerosis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Epidemiological studies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Clinical trials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LDL cholesterol as a primary target of therapy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Sample presentation slides">
      <a:majorFont>
        <a:latin typeface="Verdana"/>
        <a:ea typeface=""/>
        <a:cs typeface="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C57EC11EE6B4393DF2A07060FB3F2" ma:contentTypeVersion="0" ma:contentTypeDescription="Create a new document." ma:contentTypeScope="" ma:versionID="7d5ae27ff8199d2f11259fd6ef0f74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83D895-8C11-49D9-B8EE-FAD443EA6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424D50-1290-4F30-ACB0-A767BC015405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EB8992F-83AA-4621-AD7C-41B198D1AE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PHCL 510 (Lecture 1)</Template>
  <TotalTime>2333</TotalTime>
  <Words>3126</Words>
  <Application>Microsoft Office PowerPoint</Application>
  <PresentationFormat>On-screen Show (4:3)</PresentationFormat>
  <Paragraphs>625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Sample presentation slides</vt:lpstr>
      <vt:lpstr>Dyslipidemia  PHCL 442</vt:lpstr>
      <vt:lpstr>Topics to be covered today</vt:lpstr>
      <vt:lpstr>Lipid Metabolism</vt:lpstr>
      <vt:lpstr>What is Dyslipidemia?</vt:lpstr>
      <vt:lpstr>Classification of Dyslipidemia</vt:lpstr>
      <vt:lpstr>Fredrickson Classification</vt:lpstr>
      <vt:lpstr>Fredrickson Classification</vt:lpstr>
      <vt:lpstr>Secondary Causes of Lipoprotein Abnormalities</vt:lpstr>
      <vt:lpstr>Rationale for Treating Dyslipidemia</vt:lpstr>
      <vt:lpstr>Pathogenesis of Atherosclerosis</vt:lpstr>
      <vt:lpstr>Epidemiological Studies</vt:lpstr>
      <vt:lpstr>Clinical Trials</vt:lpstr>
      <vt:lpstr>Clinical Trials</vt:lpstr>
      <vt:lpstr>Clinical Trials</vt:lpstr>
      <vt:lpstr>LDL as a Primary Target of Therapy</vt:lpstr>
      <vt:lpstr>Diagnosis</vt:lpstr>
      <vt:lpstr>Classification of Lipid Levels</vt:lpstr>
      <vt:lpstr>Classification of Lipid Levels</vt:lpstr>
      <vt:lpstr>How to Calculate LDL Cholesterol?</vt:lpstr>
      <vt:lpstr>Risk Assessment</vt:lpstr>
      <vt:lpstr>Non Lipid Risk Factors for CHD</vt:lpstr>
      <vt:lpstr>How to Assess Risk?</vt:lpstr>
      <vt:lpstr>How to Assess Risk?</vt:lpstr>
      <vt:lpstr>CHD &amp; CHD Risk Equivalent</vt:lpstr>
      <vt:lpstr>Major Risk Factors That Modify LDL Goals</vt:lpstr>
      <vt:lpstr>Framingham Point Score</vt:lpstr>
      <vt:lpstr>Framingham Point Score</vt:lpstr>
      <vt:lpstr>So… How to Assess?!</vt:lpstr>
      <vt:lpstr>Now Chose your Goals of Therapy</vt:lpstr>
      <vt:lpstr>LDL Goals &amp; Cut Points for TLC &amp; Drug Therapy</vt:lpstr>
      <vt:lpstr>Treatment Modalities</vt:lpstr>
      <vt:lpstr>Treatment Modalities</vt:lpstr>
      <vt:lpstr>Therapeutic Life Style Changes </vt:lpstr>
      <vt:lpstr>Therapeutic Life Style Changes </vt:lpstr>
      <vt:lpstr>Therapeutic Life Style Changes </vt:lpstr>
      <vt:lpstr>Drug Therapy for Dyslipidemia</vt:lpstr>
      <vt:lpstr>Bile Acid Resins</vt:lpstr>
      <vt:lpstr>Bile Acid Resins</vt:lpstr>
      <vt:lpstr>Bile Acid Resins</vt:lpstr>
      <vt:lpstr>Bile Acid Resins</vt:lpstr>
      <vt:lpstr>Ezetimibe</vt:lpstr>
      <vt:lpstr>Ezetimibe</vt:lpstr>
      <vt:lpstr>Ezetimibe</vt:lpstr>
      <vt:lpstr>Niacin</vt:lpstr>
      <vt:lpstr>Niacin</vt:lpstr>
      <vt:lpstr>Niacin</vt:lpstr>
      <vt:lpstr>Niacin</vt:lpstr>
      <vt:lpstr>Statins</vt:lpstr>
      <vt:lpstr>Statins</vt:lpstr>
      <vt:lpstr>Statins</vt:lpstr>
      <vt:lpstr>Statins</vt:lpstr>
      <vt:lpstr>Statins</vt:lpstr>
      <vt:lpstr>Statins</vt:lpstr>
      <vt:lpstr>Statins</vt:lpstr>
      <vt:lpstr>Statins</vt:lpstr>
      <vt:lpstr>Fibric Acid Derivatives</vt:lpstr>
      <vt:lpstr>Fibric Acid Derivatives</vt:lpstr>
      <vt:lpstr>Fibric Acid Derivatives</vt:lpstr>
      <vt:lpstr>Fish Oils</vt:lpstr>
      <vt:lpstr>Postmenopausal Drug Therapy</vt:lpstr>
      <vt:lpstr>Summary of the Effect of Drugs on Lipid Profile</vt:lpstr>
      <vt:lpstr> What Agent(s) for What Patient?</vt:lpstr>
      <vt:lpstr>Drugs of Choice for Dyslipidemia</vt:lpstr>
      <vt:lpstr>Drugs of Choice for Dyslipidemia</vt:lpstr>
      <vt:lpstr>Drugs of Choice for Dyslipidemia</vt:lpstr>
      <vt:lpstr>Drugs of Choice for Dyslipidemia</vt:lpstr>
      <vt:lpstr>Patient Instructions &amp; Counseling</vt:lpstr>
      <vt:lpstr>Patient Instructions &amp; Counseling</vt:lpstr>
      <vt:lpstr>Patient Instructions &amp; Counseling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Dyslipidemia  PHCL 442</dc:title>
  <dc:creator>HadeeloO</dc:creator>
  <cp:lastModifiedBy>Dell 4</cp:lastModifiedBy>
  <cp:revision>25</cp:revision>
  <dcterms:created xsi:type="dcterms:W3CDTF">2008-12-17T07:02:58Z</dcterms:created>
  <dcterms:modified xsi:type="dcterms:W3CDTF">2016-03-24T11:19:36Z</dcterms:modified>
</cp:coreProperties>
</file>