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6"/>
  </p:notesMasterIdLst>
  <p:handoutMasterIdLst>
    <p:handoutMasterId r:id="rId57"/>
  </p:handoutMasterIdLst>
  <p:sldIdLst>
    <p:sldId id="256" r:id="rId2"/>
    <p:sldId id="383" r:id="rId3"/>
    <p:sldId id="257" r:id="rId4"/>
    <p:sldId id="314" r:id="rId5"/>
    <p:sldId id="370" r:id="rId6"/>
    <p:sldId id="384" r:id="rId7"/>
    <p:sldId id="263" r:id="rId8"/>
    <p:sldId id="385" r:id="rId9"/>
    <p:sldId id="264" r:id="rId10"/>
    <p:sldId id="265" r:id="rId11"/>
    <p:sldId id="319" r:id="rId12"/>
    <p:sldId id="266" r:id="rId13"/>
    <p:sldId id="320" r:id="rId14"/>
    <p:sldId id="267" r:id="rId15"/>
    <p:sldId id="268" r:id="rId16"/>
    <p:sldId id="386" r:id="rId17"/>
    <p:sldId id="372" r:id="rId18"/>
    <p:sldId id="327" r:id="rId19"/>
    <p:sldId id="324" r:id="rId20"/>
    <p:sldId id="325" r:id="rId21"/>
    <p:sldId id="326" r:id="rId22"/>
    <p:sldId id="273" r:id="rId23"/>
    <p:sldId id="275" r:id="rId24"/>
    <p:sldId id="367" r:id="rId25"/>
    <p:sldId id="276" r:id="rId26"/>
    <p:sldId id="368" r:id="rId27"/>
    <p:sldId id="387" r:id="rId28"/>
    <p:sldId id="330" r:id="rId29"/>
    <p:sldId id="328" r:id="rId30"/>
    <p:sldId id="392" r:id="rId31"/>
    <p:sldId id="390" r:id="rId32"/>
    <p:sldId id="391" r:id="rId33"/>
    <p:sldId id="394" r:id="rId34"/>
    <p:sldId id="393" r:id="rId35"/>
    <p:sldId id="402" r:id="rId36"/>
    <p:sldId id="381" r:id="rId37"/>
    <p:sldId id="373" r:id="rId38"/>
    <p:sldId id="401" r:id="rId39"/>
    <p:sldId id="374" r:id="rId40"/>
    <p:sldId id="377" r:id="rId41"/>
    <p:sldId id="400" r:id="rId42"/>
    <p:sldId id="395" r:id="rId43"/>
    <p:sldId id="397" r:id="rId44"/>
    <p:sldId id="398" r:id="rId45"/>
    <p:sldId id="399" r:id="rId46"/>
    <p:sldId id="379" r:id="rId47"/>
    <p:sldId id="342" r:id="rId48"/>
    <p:sldId id="343" r:id="rId49"/>
    <p:sldId id="362" r:id="rId50"/>
    <p:sldId id="356" r:id="rId51"/>
    <p:sldId id="358" r:id="rId52"/>
    <p:sldId id="363" r:id="rId53"/>
    <p:sldId id="344" r:id="rId54"/>
    <p:sldId id="34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75" d="100"/>
          <a:sy n="75" d="100"/>
        </p:scale>
        <p:origin x="-100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A89546-8A1D-4F10-B1D0-4641C3E7EC4A}" type="slidenum">
              <a:rPr lang="en-AU" smtClean="0"/>
              <a:pPr/>
              <a:t>‹#›</a:t>
            </a:fld>
            <a:endParaRPr lang="en-AU"/>
          </a:p>
        </p:txBody>
      </p:sp>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0C3AB3-0FF9-465C-A032-47A227D31AE2}" type="datetimeFigureOut">
              <a:rPr lang="en-AU" smtClean="0"/>
              <a:pPr/>
              <a:t>9/08/2016</a:t>
            </a:fld>
            <a:endParaRPr lang="en-AU"/>
          </a:p>
        </p:txBody>
      </p:sp>
    </p:spTree>
    <p:extLst>
      <p:ext uri="{BB962C8B-B14F-4D97-AF65-F5344CB8AC3E}">
        <p14:creationId xmlns:p14="http://schemas.microsoft.com/office/powerpoint/2010/main" xmlns="" val="9342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CA90C-8401-44DA-A5F6-6CF51BE17132}" type="datetimeFigureOut">
              <a:rPr lang="en-AU" smtClean="0"/>
              <a:pPr/>
              <a:t>9/08/2016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F406F-D7D5-4D07-91CF-C9B28BB170A4}" type="slidenum">
              <a:rPr lang="en-AU" smtClean="0"/>
              <a:pPr/>
              <a:t>‹#›</a:t>
            </a:fld>
            <a:endParaRPr lang="en-AU"/>
          </a:p>
        </p:txBody>
      </p:sp>
    </p:spTree>
    <p:extLst>
      <p:ext uri="{BB962C8B-B14F-4D97-AF65-F5344CB8AC3E}">
        <p14:creationId xmlns:p14="http://schemas.microsoft.com/office/powerpoint/2010/main" xmlns="" val="400284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8DF406F-D7D5-4D07-91CF-C9B28BB170A4}" type="slidenum">
              <a:rPr lang="en-AU" smtClean="0"/>
              <a:pPr/>
              <a:t>3</a:t>
            </a:fld>
            <a:endParaRPr lang="en-AU"/>
          </a:p>
        </p:txBody>
      </p:sp>
    </p:spTree>
    <p:extLst>
      <p:ext uri="{BB962C8B-B14F-4D97-AF65-F5344CB8AC3E}">
        <p14:creationId xmlns:p14="http://schemas.microsoft.com/office/powerpoint/2010/main" xmlns="" val="11376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8DF406F-D7D5-4D07-91CF-C9B28BB170A4}" type="slidenum">
              <a:rPr lang="en-AU" smtClean="0"/>
              <a:pPr/>
              <a:t>18</a:t>
            </a:fld>
            <a:endParaRPr lang="en-AU"/>
          </a:p>
        </p:txBody>
      </p:sp>
    </p:spTree>
    <p:extLst>
      <p:ext uri="{BB962C8B-B14F-4D97-AF65-F5344CB8AC3E}">
        <p14:creationId xmlns:p14="http://schemas.microsoft.com/office/powerpoint/2010/main" xmlns="" val="198811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8DF406F-D7D5-4D07-91CF-C9B28BB170A4}" type="slidenum">
              <a:rPr lang="en-AU" smtClean="0"/>
              <a:pPr/>
              <a:t>22</a:t>
            </a:fld>
            <a:endParaRPr lang="en-AU"/>
          </a:p>
        </p:txBody>
      </p:sp>
    </p:spTree>
    <p:extLst>
      <p:ext uri="{BB962C8B-B14F-4D97-AF65-F5344CB8AC3E}">
        <p14:creationId xmlns:p14="http://schemas.microsoft.com/office/powerpoint/2010/main" xmlns="" val="415933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8DF406F-D7D5-4D07-91CF-C9B28BB170A4}" type="slidenum">
              <a:rPr lang="en-AU" smtClean="0"/>
              <a:pPr/>
              <a:t>23</a:t>
            </a:fld>
            <a:endParaRPr lang="en-AU"/>
          </a:p>
        </p:txBody>
      </p:sp>
    </p:spTree>
    <p:extLst>
      <p:ext uri="{BB962C8B-B14F-4D97-AF65-F5344CB8AC3E}">
        <p14:creationId xmlns:p14="http://schemas.microsoft.com/office/powerpoint/2010/main" xmlns="" val="378231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1B79455-8518-4A54-ABDD-1D415B6B4BAD}" type="datetimeFigureOut">
              <a:rPr lang="en-AU" smtClean="0"/>
              <a:pPr/>
              <a:t>9/08/2016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6BB9F1-7456-4424-9693-C0F80382FE7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E6BB9F1-7456-4424-9693-C0F80382FE7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E6BB9F1-7456-4424-9693-C0F80382FE7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E6BB9F1-7456-4424-9693-C0F80382FE70}"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E6BB9F1-7456-4424-9693-C0F80382FE70}"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1E6BB9F1-7456-4424-9693-C0F80382FE70}"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1E6BB9F1-7456-4424-9693-C0F80382FE70}"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1E6BB9F1-7456-4424-9693-C0F80382FE70}"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1B79455-8518-4A54-ABDD-1D415B6B4BAD}" type="datetimeFigureOut">
              <a:rPr lang="en-AU" smtClean="0"/>
              <a:pPr/>
              <a:t>9/08/2016</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1E6BB9F1-7456-4424-9693-C0F80382FE7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1B79455-8518-4A54-ABDD-1D415B6B4BAD}" type="datetimeFigureOut">
              <a:rPr lang="en-AU" smtClean="0"/>
              <a:pPr/>
              <a:t>9/08/2016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1E6BB9F1-7456-4424-9693-C0F80382FE70}"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1B79455-8518-4A54-ABDD-1D415B6B4BAD}" type="datetimeFigureOut">
              <a:rPr lang="en-AU" smtClean="0"/>
              <a:pPr/>
              <a:t>9/08/2016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6BB9F1-7456-4424-9693-C0F80382FE70}"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B79455-8518-4A54-ABDD-1D415B6B4BAD}" type="datetimeFigureOut">
              <a:rPr lang="en-AU" smtClean="0"/>
              <a:pPr/>
              <a:t>9/08/2016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6BB9F1-7456-4424-9693-C0F80382FE7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6984776" cy="936104"/>
          </a:xfrm>
        </p:spPr>
        <p:txBody>
          <a:bodyPr/>
          <a:lstStyle/>
          <a:p>
            <a:r>
              <a:rPr lang="en-AU" dirty="0" smtClean="0"/>
              <a:t>Floppy Baby Syndrome</a:t>
            </a:r>
            <a:endParaRPr lang="en-AU" dirty="0"/>
          </a:p>
        </p:txBody>
      </p:sp>
      <p:sp>
        <p:nvSpPr>
          <p:cNvPr id="3" name="Subtitle 2"/>
          <p:cNvSpPr>
            <a:spLocks noGrp="1"/>
          </p:cNvSpPr>
          <p:nvPr>
            <p:ph type="subTitle" idx="1"/>
          </p:nvPr>
        </p:nvSpPr>
        <p:spPr>
          <a:xfrm>
            <a:off x="685800" y="2348880"/>
            <a:ext cx="7772400" cy="2462431"/>
          </a:xfrm>
        </p:spPr>
        <p:txBody>
          <a:bodyPr>
            <a:normAutofit fontScale="85000" lnSpcReduction="20000"/>
          </a:bodyPr>
          <a:lstStyle/>
          <a:p>
            <a:pPr algn="l" rtl="1"/>
            <a:r>
              <a:rPr lang="en-AU" b="1" u="sng" dirty="0" smtClean="0">
                <a:solidFill>
                  <a:schemeClr val="accent2">
                    <a:lumMod val="60000"/>
                    <a:lumOff val="40000"/>
                  </a:schemeClr>
                </a:solidFill>
              </a:rPr>
              <a:t>Supervised by:</a:t>
            </a:r>
            <a:r>
              <a:rPr lang="en-AU" dirty="0" smtClean="0"/>
              <a:t> </a:t>
            </a:r>
          </a:p>
          <a:p>
            <a:pPr algn="ctr" rtl="1"/>
            <a:r>
              <a:rPr lang="en-AU" dirty="0" smtClean="0"/>
              <a:t>Dr. </a:t>
            </a:r>
            <a:r>
              <a:rPr lang="en-AU" dirty="0" err="1" smtClean="0"/>
              <a:t>Nibal</a:t>
            </a:r>
            <a:r>
              <a:rPr lang="en-AU" dirty="0" smtClean="0"/>
              <a:t> </a:t>
            </a:r>
          </a:p>
          <a:p>
            <a:pPr algn="l" rtl="1"/>
            <a:r>
              <a:rPr lang="en-AU" b="1" u="sng" dirty="0" smtClean="0">
                <a:solidFill>
                  <a:schemeClr val="accent2">
                    <a:lumMod val="60000"/>
                    <a:lumOff val="40000"/>
                  </a:schemeClr>
                </a:solidFill>
              </a:rPr>
              <a:t>Presented by: </a:t>
            </a:r>
          </a:p>
          <a:p>
            <a:pPr algn="ctr" rtl="1"/>
            <a:r>
              <a:rPr lang="en-AU" dirty="0" err="1" smtClean="0"/>
              <a:t>Jafar</a:t>
            </a:r>
            <a:r>
              <a:rPr lang="en-AU" dirty="0" smtClean="0"/>
              <a:t> </a:t>
            </a:r>
            <a:r>
              <a:rPr lang="en-AU" dirty="0" err="1" smtClean="0"/>
              <a:t>Alaa</a:t>
            </a:r>
            <a:r>
              <a:rPr lang="en-AU" dirty="0" smtClean="0"/>
              <a:t> </a:t>
            </a:r>
          </a:p>
          <a:p>
            <a:pPr algn="ctr" rtl="1"/>
            <a:r>
              <a:rPr lang="en-AU" dirty="0" err="1" smtClean="0"/>
              <a:t>Aya</a:t>
            </a:r>
            <a:r>
              <a:rPr lang="en-AU" dirty="0" smtClean="0"/>
              <a:t> </a:t>
            </a:r>
            <a:r>
              <a:rPr lang="en-AU" dirty="0" err="1" smtClean="0"/>
              <a:t>Abdulhaleem</a:t>
            </a:r>
            <a:endParaRPr lang="en-AU" dirty="0" smtClean="0"/>
          </a:p>
          <a:p>
            <a:pPr algn="ctr" rtl="1"/>
            <a:r>
              <a:rPr lang="en-AU" dirty="0" err="1" smtClean="0"/>
              <a:t>Hasan</a:t>
            </a:r>
            <a:r>
              <a:rPr lang="en-AU" dirty="0" smtClean="0"/>
              <a:t> </a:t>
            </a:r>
            <a:r>
              <a:rPr lang="en-AU" dirty="0" err="1" smtClean="0"/>
              <a:t>Haider</a:t>
            </a:r>
            <a:endParaRPr lang="en-AU" dirty="0" smtClean="0"/>
          </a:p>
          <a:p>
            <a:pPr algn="ctr" rtl="1"/>
            <a:r>
              <a:rPr lang="en-AU" dirty="0" err="1" smtClean="0"/>
              <a:t>Tuqa</a:t>
            </a:r>
            <a:r>
              <a:rPr lang="en-AU" dirty="0" smtClean="0"/>
              <a:t> </a:t>
            </a:r>
            <a:r>
              <a:rPr lang="en-AU" dirty="0" err="1" smtClean="0"/>
              <a:t>Hazim</a:t>
            </a:r>
            <a:endParaRPr lang="en-AU" dirty="0"/>
          </a:p>
        </p:txBody>
      </p:sp>
    </p:spTree>
    <p:extLst>
      <p:ext uri="{BB962C8B-B14F-4D97-AF65-F5344CB8AC3E}">
        <p14:creationId xmlns:p14="http://schemas.microsoft.com/office/powerpoint/2010/main" xmlns="" val="357647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AU" dirty="0"/>
              <a:t> </a:t>
            </a:r>
          </a:p>
          <a:p>
            <a:pPr lvl="0"/>
            <a:endParaRPr lang="en-AU" dirty="0" smtClean="0"/>
          </a:p>
          <a:p>
            <a:pPr lvl="0"/>
            <a:r>
              <a:rPr lang="en-AU" dirty="0" smtClean="0"/>
              <a:t>Infantile </a:t>
            </a:r>
            <a:r>
              <a:rPr lang="en-AU" dirty="0"/>
              <a:t>spinal muscular atrophy </a:t>
            </a:r>
          </a:p>
          <a:p>
            <a:pPr lvl="0"/>
            <a:r>
              <a:rPr lang="en-AU" dirty="0"/>
              <a:t>Traumatic myelopathy ( </a:t>
            </a:r>
            <a:r>
              <a:rPr lang="en-AU" dirty="0" err="1"/>
              <a:t>esp</a:t>
            </a:r>
            <a:r>
              <a:rPr lang="en-AU" dirty="0"/>
              <a:t> following breech delivery ) </a:t>
            </a:r>
          </a:p>
          <a:p>
            <a:pPr lvl="0"/>
            <a:r>
              <a:rPr lang="en-AU" dirty="0"/>
              <a:t>Hypoxic ischemic myelopathy </a:t>
            </a:r>
          </a:p>
          <a:p>
            <a:pPr lvl="0">
              <a:buNone/>
            </a:pPr>
            <a:r>
              <a:rPr lang="en-AU" dirty="0" smtClean="0"/>
              <a:t> </a:t>
            </a:r>
            <a:endParaRPr lang="en-AU" dirty="0"/>
          </a:p>
          <a:p>
            <a:pPr marL="109728" indent="0">
              <a:buNone/>
            </a:pPr>
            <a:endParaRPr lang="en-AU" dirty="0"/>
          </a:p>
          <a:p>
            <a:pPr marL="109728" indent="0">
              <a:buNone/>
            </a:pPr>
            <a:r>
              <a:rPr lang="en-AU" b="1" dirty="0"/>
              <a:t> </a:t>
            </a:r>
            <a:endParaRPr lang="en-AU" dirty="0"/>
          </a:p>
          <a:p>
            <a:endParaRPr lang="en-AU" dirty="0"/>
          </a:p>
        </p:txBody>
      </p:sp>
      <p:sp>
        <p:nvSpPr>
          <p:cNvPr id="3" name="Title 2"/>
          <p:cNvSpPr>
            <a:spLocks noGrp="1"/>
          </p:cNvSpPr>
          <p:nvPr>
            <p:ph type="title"/>
          </p:nvPr>
        </p:nvSpPr>
        <p:spPr>
          <a:xfrm>
            <a:off x="467544" y="548680"/>
            <a:ext cx="8229600" cy="936104"/>
          </a:xfrm>
        </p:spPr>
        <p:txBody>
          <a:bodyPr>
            <a:normAutofit fontScale="90000"/>
          </a:bodyPr>
          <a:lstStyle/>
          <a:p>
            <a:r>
              <a:rPr lang="en-AU" dirty="0" smtClean="0"/>
              <a:t/>
            </a:r>
            <a:br>
              <a:rPr lang="en-AU" dirty="0" smtClean="0"/>
            </a:br>
            <a:r>
              <a:rPr lang="en-AU" dirty="0" smtClean="0"/>
              <a:t>Peripheral causes:</a:t>
            </a:r>
            <a:br>
              <a:rPr lang="en-AU" dirty="0" smtClean="0"/>
            </a:br>
            <a:r>
              <a:rPr lang="en-AU" dirty="0" smtClean="0"/>
              <a:t>1) Anterior horn cell </a:t>
            </a:r>
            <a:r>
              <a:rPr lang="en-AU" dirty="0"/>
              <a:t>disorders </a:t>
            </a:r>
            <a:br>
              <a:rPr lang="en-AU" dirty="0"/>
            </a:br>
            <a:endParaRPr lang="en-AU" dirty="0"/>
          </a:p>
        </p:txBody>
      </p:sp>
    </p:spTree>
    <p:extLst>
      <p:ext uri="{BB962C8B-B14F-4D97-AF65-F5344CB8AC3E}">
        <p14:creationId xmlns:p14="http://schemas.microsoft.com/office/powerpoint/2010/main" xmlns="" val="100907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AU" dirty="0" smtClean="0"/>
          </a:p>
          <a:p>
            <a:pPr lvl="0"/>
            <a:endParaRPr lang="en-AU" dirty="0" smtClean="0"/>
          </a:p>
          <a:p>
            <a:pPr lvl="0"/>
            <a:r>
              <a:rPr lang="en-AU" dirty="0" smtClean="0"/>
              <a:t>Congenital </a:t>
            </a:r>
            <a:r>
              <a:rPr lang="en-AU" dirty="0" err="1"/>
              <a:t>hypomyelinating</a:t>
            </a:r>
            <a:r>
              <a:rPr lang="en-AU" dirty="0"/>
              <a:t> neuropathy </a:t>
            </a:r>
          </a:p>
          <a:p>
            <a:r>
              <a:rPr lang="en-AU" dirty="0"/>
              <a:t>Giant axonal neuropathy </a:t>
            </a:r>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2) Congenital neuropathies </a:t>
            </a:r>
            <a:r>
              <a:rPr lang="en-AU" dirty="0"/>
              <a:t/>
            </a:r>
            <a:br>
              <a:rPr lang="en-AU" dirty="0"/>
            </a:br>
            <a:endParaRPr lang="en-A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4293096"/>
            <a:ext cx="3240360"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2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endParaRPr lang="en-AU" dirty="0" smtClean="0"/>
          </a:p>
          <a:p>
            <a:pPr lvl="0"/>
            <a:r>
              <a:rPr lang="en-AU" dirty="0" smtClean="0"/>
              <a:t>Myasthenia </a:t>
            </a:r>
            <a:r>
              <a:rPr lang="en-AU" dirty="0"/>
              <a:t>gravis ( Transient acquired neonatal myasthenia </a:t>
            </a:r>
            <a:r>
              <a:rPr lang="en-AU" dirty="0" smtClean="0"/>
              <a:t>,congenital </a:t>
            </a:r>
            <a:r>
              <a:rPr lang="en-AU" dirty="0"/>
              <a:t>myasthenia )</a:t>
            </a:r>
          </a:p>
          <a:p>
            <a:r>
              <a:rPr lang="en-AU" dirty="0"/>
              <a:t>Infantile botulism </a:t>
            </a:r>
          </a:p>
          <a:p>
            <a:pPr marL="109728" indent="0">
              <a:buNone/>
            </a:pPr>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3) Neuromuscular </a:t>
            </a:r>
            <a:r>
              <a:rPr lang="en-AU" dirty="0"/>
              <a:t>junction disorders</a:t>
            </a:r>
            <a:br>
              <a:rPr lang="en-AU" dirty="0"/>
            </a:br>
            <a:endParaRPr lang="en-A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3429000"/>
            <a:ext cx="3528392"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2558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AU" dirty="0" smtClean="0"/>
          </a:p>
          <a:p>
            <a:pPr lvl="0"/>
            <a:r>
              <a:rPr lang="en-AU" dirty="0" smtClean="0"/>
              <a:t>Congenital </a:t>
            </a:r>
            <a:r>
              <a:rPr lang="en-AU" dirty="0"/>
              <a:t>myopathy </a:t>
            </a:r>
          </a:p>
          <a:p>
            <a:pPr lvl="0"/>
            <a:r>
              <a:rPr lang="en-AU" dirty="0" err="1"/>
              <a:t>Nemaline</a:t>
            </a:r>
            <a:r>
              <a:rPr lang="en-AU" dirty="0"/>
              <a:t> myopathy </a:t>
            </a:r>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4) Myopathies </a:t>
            </a:r>
            <a:r>
              <a:rPr lang="en-AU" dirty="0"/>
              <a:t/>
            </a:r>
            <a:br>
              <a:rPr lang="en-AU" dirty="0"/>
            </a:br>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700808"/>
            <a:ext cx="4096876"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9565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AU" dirty="0" smtClean="0"/>
              <a:t>Congenital </a:t>
            </a:r>
            <a:r>
              <a:rPr lang="en-AU" dirty="0"/>
              <a:t>muscular dystrophy with </a:t>
            </a:r>
            <a:r>
              <a:rPr lang="en-AU" dirty="0" err="1"/>
              <a:t>merosin</a:t>
            </a:r>
            <a:r>
              <a:rPr lang="en-AU" dirty="0"/>
              <a:t> deficiency </a:t>
            </a:r>
          </a:p>
          <a:p>
            <a:pPr lvl="0"/>
            <a:r>
              <a:rPr lang="en-AU" dirty="0"/>
              <a:t>Congenital muscular dystrophy without </a:t>
            </a:r>
            <a:r>
              <a:rPr lang="en-AU" dirty="0" err="1"/>
              <a:t>merosin</a:t>
            </a:r>
            <a:r>
              <a:rPr lang="en-AU" dirty="0"/>
              <a:t> deficiency </a:t>
            </a:r>
          </a:p>
          <a:p>
            <a:pPr lvl="0"/>
            <a:r>
              <a:rPr lang="en-AU" dirty="0"/>
              <a:t>Congenital muscular dystrophy with brain malformations or intellectual disability </a:t>
            </a:r>
          </a:p>
          <a:p>
            <a:r>
              <a:rPr lang="en-AU" dirty="0" err="1"/>
              <a:t>Dystrophinopathies</a:t>
            </a:r>
            <a:r>
              <a:rPr lang="en-AU" dirty="0"/>
              <a:t> </a:t>
            </a:r>
          </a:p>
          <a:p>
            <a:r>
              <a:rPr lang="en-AU" dirty="0" smtClean="0"/>
              <a:t>Early </a:t>
            </a:r>
            <a:r>
              <a:rPr lang="en-AU" dirty="0"/>
              <a:t>infantile </a:t>
            </a:r>
            <a:r>
              <a:rPr lang="en-AU" dirty="0" err="1"/>
              <a:t>facioscapulohumeral</a:t>
            </a:r>
            <a:r>
              <a:rPr lang="en-AU" dirty="0"/>
              <a:t> dystrophy Congenital myotonic dystrophy </a:t>
            </a:r>
          </a:p>
          <a:p>
            <a:pPr lvl="0"/>
            <a:endParaRPr lang="en-AU" dirty="0"/>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5) Muscular </a:t>
            </a:r>
            <a:r>
              <a:rPr lang="en-AU" dirty="0"/>
              <a:t>dystrophies </a:t>
            </a:r>
            <a:br>
              <a:rPr lang="en-AU" dirty="0"/>
            </a:br>
            <a:endParaRPr lang="en-AU" dirty="0"/>
          </a:p>
        </p:txBody>
      </p:sp>
    </p:spTree>
    <p:extLst>
      <p:ext uri="{BB962C8B-B14F-4D97-AF65-F5344CB8AC3E}">
        <p14:creationId xmlns:p14="http://schemas.microsoft.com/office/powerpoint/2010/main" xmlns="" val="2546072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4525963"/>
          </a:xfrm>
        </p:spPr>
        <p:txBody>
          <a:bodyPr>
            <a:normAutofit/>
          </a:bodyPr>
          <a:lstStyle/>
          <a:p>
            <a:pPr lvl="0"/>
            <a:r>
              <a:rPr lang="en-AU" dirty="0" smtClean="0"/>
              <a:t>Disorders </a:t>
            </a:r>
            <a:r>
              <a:rPr lang="en-AU" dirty="0"/>
              <a:t>of glycogen metabolism </a:t>
            </a:r>
            <a:r>
              <a:rPr lang="en-AU" dirty="0" smtClean="0"/>
              <a:t>( ex Acid </a:t>
            </a:r>
            <a:r>
              <a:rPr lang="en-AU" dirty="0"/>
              <a:t>maltase deficiency </a:t>
            </a:r>
            <a:r>
              <a:rPr lang="en-AU" dirty="0" smtClean="0"/>
              <a:t>) </a:t>
            </a:r>
            <a:endParaRPr lang="en-AU" dirty="0"/>
          </a:p>
          <a:p>
            <a:pPr lvl="0"/>
            <a:r>
              <a:rPr lang="en-AU" dirty="0"/>
              <a:t>Severe neonatal phosphofructokinase deficiency </a:t>
            </a:r>
          </a:p>
          <a:p>
            <a:pPr lvl="0"/>
            <a:r>
              <a:rPr lang="en-AU" dirty="0"/>
              <a:t>Severe neonatal </a:t>
            </a:r>
            <a:r>
              <a:rPr lang="en-AU" dirty="0" err="1"/>
              <a:t>phophorylase</a:t>
            </a:r>
            <a:r>
              <a:rPr lang="en-AU" dirty="0"/>
              <a:t> deficiency </a:t>
            </a:r>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6) Metabolic </a:t>
            </a:r>
            <a:r>
              <a:rPr lang="en-AU" dirty="0"/>
              <a:t>and multisystem disease </a:t>
            </a:r>
            <a:br>
              <a:rPr lang="en-AU" dirty="0"/>
            </a:br>
            <a:endParaRPr lang="en-A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162989"/>
            <a:ext cx="1907704" cy="2695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4875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525963"/>
          </a:xfrm>
        </p:spPr>
        <p:txBody>
          <a:bodyPr anchor="ctr">
            <a:normAutofit/>
          </a:bodyPr>
          <a:lstStyle/>
          <a:p>
            <a:pPr algn="ctr">
              <a:buNone/>
            </a:pPr>
            <a:r>
              <a:rPr lang="en-US" sz="6000" dirty="0" err="1" smtClean="0"/>
              <a:t>Aya</a:t>
            </a:r>
            <a:r>
              <a:rPr lang="en-US" sz="6000" dirty="0" smtClean="0"/>
              <a:t> </a:t>
            </a:r>
            <a:r>
              <a:rPr lang="en-US" sz="6000" dirty="0" err="1" smtClean="0"/>
              <a:t>Abdulhaleem</a:t>
            </a:r>
            <a:endParaRPr lang="en-US" sz="6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024" y="1995805"/>
            <a:ext cx="6529352" cy="2585323"/>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rPr>
              <a:t>History </a:t>
            </a:r>
          </a:p>
          <a:p>
            <a:pPr algn="ctr"/>
            <a:r>
              <a:rPr lang="en-US" sz="5400" b="1" dirty="0">
                <a:ln w="900" cmpd="sng">
                  <a:solidFill>
                    <a:schemeClr val="accent1">
                      <a:satMod val="190000"/>
                      <a:alpha val="55000"/>
                    </a:schemeClr>
                  </a:solidFill>
                  <a:prstDash val="solid"/>
                </a:ln>
              </a:rPr>
              <a:t>&amp;</a:t>
            </a:r>
            <a:endParaRPr lang="en-US" sz="5400" b="1" cap="none" spc="0" dirty="0" smtClean="0">
              <a:ln w="900" cmpd="sng">
                <a:solidFill>
                  <a:schemeClr val="accent1">
                    <a:satMod val="190000"/>
                    <a:alpha val="55000"/>
                  </a:schemeClr>
                </a:solidFill>
                <a:prstDash val="solid"/>
              </a:ln>
            </a:endParaRPr>
          </a:p>
          <a:p>
            <a:pPr algn="ctr"/>
            <a:r>
              <a:rPr lang="en-US" sz="5400" b="1" cap="none" spc="0" dirty="0" smtClean="0">
                <a:ln w="900" cmpd="sng">
                  <a:solidFill>
                    <a:schemeClr val="accent1">
                      <a:satMod val="190000"/>
                      <a:alpha val="55000"/>
                    </a:schemeClr>
                  </a:solidFill>
                  <a:prstDash val="solid"/>
                </a:ln>
              </a:rPr>
              <a:t>Clinical evaluation </a:t>
            </a:r>
            <a:endParaRPr lang="en-US" sz="5400" b="1" cap="none" spc="0" dirty="0">
              <a:ln w="900" cmpd="sng">
                <a:solidFill>
                  <a:schemeClr val="accent1">
                    <a:satMod val="190000"/>
                    <a:alpha val="55000"/>
                  </a:schemeClr>
                </a:solidFill>
                <a:prstDash val="solid"/>
              </a:ln>
            </a:endParaRPr>
          </a:p>
        </p:txBody>
      </p:sp>
    </p:spTree>
    <p:extLst>
      <p:ext uri="{BB962C8B-B14F-4D97-AF65-F5344CB8AC3E}">
        <p14:creationId xmlns:p14="http://schemas.microsoft.com/office/powerpoint/2010/main" xmlns="" val="3457972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Ø"/>
            </a:pPr>
            <a:r>
              <a:rPr lang="en-AU" dirty="0" smtClean="0"/>
              <a:t>Identify cause </a:t>
            </a:r>
            <a:r>
              <a:rPr lang="en-AU" dirty="0"/>
              <a:t>and the </a:t>
            </a:r>
            <a:r>
              <a:rPr lang="en-AU" b="1" dirty="0">
                <a:solidFill>
                  <a:schemeClr val="accent1"/>
                </a:solidFill>
              </a:rPr>
              <a:t>timing</a:t>
            </a:r>
            <a:r>
              <a:rPr lang="en-AU" dirty="0"/>
              <a:t> of </a:t>
            </a:r>
            <a:r>
              <a:rPr lang="en-AU" dirty="0" smtClean="0"/>
              <a:t>onset</a:t>
            </a:r>
            <a:r>
              <a:rPr lang="en-AU" dirty="0"/>
              <a:t> </a:t>
            </a:r>
            <a:endParaRPr lang="en-AU" dirty="0" smtClean="0"/>
          </a:p>
          <a:p>
            <a:r>
              <a:rPr lang="en-AU" dirty="0" smtClean="0"/>
              <a:t>Maternal </a:t>
            </a:r>
            <a:r>
              <a:rPr lang="en-AU" dirty="0"/>
              <a:t>exposures to toxins or infections suggest a central </a:t>
            </a:r>
            <a:r>
              <a:rPr lang="en-AU" dirty="0" smtClean="0"/>
              <a:t>cause</a:t>
            </a:r>
            <a:r>
              <a:rPr lang="en-AU" dirty="0"/>
              <a:t> </a:t>
            </a:r>
            <a:endParaRPr lang="en-AU" dirty="0" smtClean="0"/>
          </a:p>
          <a:p>
            <a:r>
              <a:rPr lang="en-AU" dirty="0" smtClean="0"/>
              <a:t>Information </a:t>
            </a:r>
            <a:r>
              <a:rPr lang="en-AU" dirty="0"/>
              <a:t>on </a:t>
            </a:r>
            <a:r>
              <a:rPr lang="en-AU" dirty="0" err="1"/>
              <a:t>fetal</a:t>
            </a:r>
            <a:r>
              <a:rPr lang="en-AU" dirty="0"/>
              <a:t> movement in utero, </a:t>
            </a:r>
            <a:r>
              <a:rPr lang="en-AU" dirty="0" err="1"/>
              <a:t>fetal</a:t>
            </a:r>
            <a:r>
              <a:rPr lang="en-AU" dirty="0"/>
              <a:t> presentation, and the amount of </a:t>
            </a:r>
            <a:r>
              <a:rPr lang="en-AU" dirty="0" smtClean="0"/>
              <a:t>amniotic fluid. </a:t>
            </a:r>
          </a:p>
          <a:p>
            <a:r>
              <a:rPr lang="en-AU" b="1" dirty="0" smtClean="0">
                <a:solidFill>
                  <a:schemeClr val="accent1"/>
                </a:solidFill>
              </a:rPr>
              <a:t>Low </a:t>
            </a:r>
            <a:r>
              <a:rPr lang="en-AU" b="1" dirty="0">
                <a:solidFill>
                  <a:schemeClr val="accent1"/>
                </a:solidFill>
              </a:rPr>
              <a:t>Apgar scores </a:t>
            </a:r>
            <a:r>
              <a:rPr lang="en-AU" dirty="0"/>
              <a:t>may suggest floppiness from </a:t>
            </a:r>
            <a:r>
              <a:rPr lang="en-AU" dirty="0" smtClean="0"/>
              <a:t>birth </a:t>
            </a:r>
          </a:p>
          <a:p>
            <a:r>
              <a:rPr lang="en-AU" b="1" dirty="0" smtClean="0">
                <a:solidFill>
                  <a:schemeClr val="accent1"/>
                </a:solidFill>
              </a:rPr>
              <a:t>Breech delivery </a:t>
            </a:r>
            <a:r>
              <a:rPr lang="en-AU" dirty="0" smtClean="0"/>
              <a:t>or cervical </a:t>
            </a:r>
          </a:p>
          <a:p>
            <a:pPr marL="109728" indent="0">
              <a:buNone/>
            </a:pPr>
            <a:r>
              <a:rPr lang="en-AU" dirty="0" smtClean="0"/>
              <a:t>  position – cervical spinal cord </a:t>
            </a:r>
          </a:p>
          <a:p>
            <a:pPr marL="109728" indent="0">
              <a:buNone/>
            </a:pPr>
            <a:r>
              <a:rPr lang="en-AU" dirty="0" smtClean="0"/>
              <a:t>  trauma </a:t>
            </a:r>
          </a:p>
          <a:p>
            <a:pPr marL="109728" indent="0">
              <a:buNone/>
            </a:pPr>
            <a:endParaRPr lang="en-AU" dirty="0"/>
          </a:p>
          <a:p>
            <a:endParaRPr lang="en-AU" dirty="0"/>
          </a:p>
        </p:txBody>
      </p:sp>
      <p:sp>
        <p:nvSpPr>
          <p:cNvPr id="3" name="Title 2"/>
          <p:cNvSpPr>
            <a:spLocks noGrp="1"/>
          </p:cNvSpPr>
          <p:nvPr>
            <p:ph type="title"/>
          </p:nvPr>
        </p:nvSpPr>
        <p:spPr/>
        <p:txBody>
          <a:bodyPr/>
          <a:lstStyle/>
          <a:p>
            <a:r>
              <a:rPr lang="en-AU" dirty="0" smtClean="0"/>
              <a:t>Obstetric history </a:t>
            </a:r>
            <a:endParaRPr lang="en-AU"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4293096"/>
            <a:ext cx="2952328" cy="242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1726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A </a:t>
            </a:r>
            <a:r>
              <a:rPr lang="en-AU" dirty="0"/>
              <a:t>term infant who is born healthy but develops floppiness after 12 to 24 hours </a:t>
            </a:r>
            <a:r>
              <a:rPr lang="en-AU" dirty="0" smtClean="0"/>
              <a:t>– suspect inborn error of metabolism </a:t>
            </a:r>
          </a:p>
          <a:p>
            <a:endParaRPr lang="en-AU" dirty="0"/>
          </a:p>
          <a:p>
            <a:r>
              <a:rPr lang="en-AU" dirty="0" smtClean="0"/>
              <a:t>Infants </a:t>
            </a:r>
            <a:r>
              <a:rPr lang="en-AU" dirty="0"/>
              <a:t>suffering central injury usually develop increased tone and deep tendon </a:t>
            </a:r>
            <a:r>
              <a:rPr lang="en-AU" dirty="0" smtClean="0"/>
              <a:t>reflexes.</a:t>
            </a:r>
          </a:p>
          <a:p>
            <a:endParaRPr lang="en-AU" dirty="0"/>
          </a:p>
          <a:p>
            <a:r>
              <a:rPr lang="en-AU" dirty="0" smtClean="0"/>
              <a:t>Central </a:t>
            </a:r>
            <a:r>
              <a:rPr lang="en-AU" dirty="0"/>
              <a:t>congenital hypotonia does not worsen with time but may become more readily </a:t>
            </a:r>
            <a:r>
              <a:rPr lang="en-AU" dirty="0" smtClean="0"/>
              <a:t>apparent</a:t>
            </a:r>
            <a:r>
              <a:rPr lang="en-AU" dirty="0"/>
              <a:t> </a:t>
            </a:r>
          </a:p>
        </p:txBody>
      </p:sp>
      <p:sp>
        <p:nvSpPr>
          <p:cNvPr id="3" name="Title 2"/>
          <p:cNvSpPr>
            <a:spLocks noGrp="1"/>
          </p:cNvSpPr>
          <p:nvPr>
            <p:ph type="title"/>
          </p:nvPr>
        </p:nvSpPr>
        <p:spPr/>
        <p:txBody>
          <a:bodyPr/>
          <a:lstStyle/>
          <a:p>
            <a:r>
              <a:rPr lang="en-AU" dirty="0" smtClean="0"/>
              <a:t>Course of illness </a:t>
            </a:r>
            <a:endParaRPr lang="en-A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312" y="260648"/>
            <a:ext cx="1619672" cy="1679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634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4525963"/>
          </a:xfrm>
        </p:spPr>
        <p:txBody>
          <a:bodyPr anchor="ctr">
            <a:normAutofit/>
          </a:bodyPr>
          <a:lstStyle/>
          <a:p>
            <a:pPr algn="ctr">
              <a:buNone/>
            </a:pPr>
            <a:r>
              <a:rPr lang="en-US" sz="8000" dirty="0" err="1" smtClean="0"/>
              <a:t>Jafar</a:t>
            </a:r>
            <a:r>
              <a:rPr lang="en-US" sz="8000" dirty="0" smtClean="0"/>
              <a:t> </a:t>
            </a:r>
            <a:r>
              <a:rPr lang="en-US" sz="8000" dirty="0" err="1" smtClean="0"/>
              <a:t>Alaa</a:t>
            </a:r>
            <a:endParaRPr lang="en-US" sz="8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AU" dirty="0" smtClean="0"/>
          </a:p>
          <a:p>
            <a:pPr>
              <a:buFont typeface="Wingdings" pitchFamily="2" charset="2"/>
              <a:buChar char="Ø"/>
            </a:pPr>
            <a:r>
              <a:rPr lang="en-AU" dirty="0" smtClean="0"/>
              <a:t>Motor </a:t>
            </a:r>
            <a:r>
              <a:rPr lang="en-AU" dirty="0"/>
              <a:t>delay with normal social and language development decreases the likelihood of brain pathology. </a:t>
            </a:r>
            <a:endParaRPr lang="en-AU" dirty="0" smtClean="0"/>
          </a:p>
          <a:p>
            <a:pPr>
              <a:buFont typeface="Wingdings" pitchFamily="2" charset="2"/>
              <a:buChar char="Ø"/>
            </a:pPr>
            <a:endParaRPr lang="en-AU" dirty="0" smtClean="0"/>
          </a:p>
          <a:p>
            <a:pPr>
              <a:buFont typeface="Wingdings" pitchFamily="2" charset="2"/>
              <a:buChar char="Ø"/>
            </a:pPr>
            <a:r>
              <a:rPr lang="en-AU" dirty="0" smtClean="0"/>
              <a:t>Loss </a:t>
            </a:r>
            <a:r>
              <a:rPr lang="en-AU" dirty="0"/>
              <a:t>of milestones increases the index of suspicion for neurodegenerative disorders. </a:t>
            </a:r>
          </a:p>
        </p:txBody>
      </p:sp>
      <p:sp>
        <p:nvSpPr>
          <p:cNvPr id="3" name="Title 2"/>
          <p:cNvSpPr>
            <a:spLocks noGrp="1"/>
          </p:cNvSpPr>
          <p:nvPr>
            <p:ph type="title"/>
          </p:nvPr>
        </p:nvSpPr>
        <p:spPr/>
        <p:txBody>
          <a:bodyPr/>
          <a:lstStyle/>
          <a:p>
            <a:r>
              <a:rPr lang="en-AU" dirty="0" smtClean="0"/>
              <a:t>Developmental history </a:t>
            </a:r>
            <a:endParaRPr lang="en-A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4869160"/>
            <a:ext cx="2460104"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2983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AU" dirty="0" smtClean="0"/>
          </a:p>
          <a:p>
            <a:pPr marL="109728" indent="0">
              <a:buNone/>
            </a:pPr>
            <a:r>
              <a:rPr lang="en-AU" dirty="0" smtClean="0"/>
              <a:t>A </a:t>
            </a:r>
            <a:r>
              <a:rPr lang="en-AU" dirty="0"/>
              <a:t>dietary/feeding history may point to diseases of the neuromuscular junction, which may present with sucking and swallowing difficulties that ‘fatigue’ or ‘get worse’ with repetition.</a:t>
            </a:r>
          </a:p>
          <a:p>
            <a:pPr marL="109728" indent="0">
              <a:buNone/>
            </a:pPr>
            <a:endParaRPr lang="en-AU" dirty="0" smtClean="0"/>
          </a:p>
          <a:p>
            <a:endParaRPr lang="en-AU" dirty="0"/>
          </a:p>
        </p:txBody>
      </p:sp>
      <p:sp>
        <p:nvSpPr>
          <p:cNvPr id="3" name="Title 2"/>
          <p:cNvSpPr>
            <a:spLocks noGrp="1"/>
          </p:cNvSpPr>
          <p:nvPr>
            <p:ph type="title"/>
          </p:nvPr>
        </p:nvSpPr>
        <p:spPr/>
        <p:txBody>
          <a:bodyPr/>
          <a:lstStyle/>
          <a:p>
            <a:r>
              <a:rPr lang="en-AU" dirty="0" smtClean="0"/>
              <a:t>Dietary / Feeding history </a:t>
            </a:r>
            <a:endParaRPr lang="en-A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4337436"/>
            <a:ext cx="24765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1342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smtClean="0"/>
          </a:p>
          <a:p>
            <a:r>
              <a:rPr lang="en-AU" dirty="0"/>
              <a:t>Developmental delay (a chromosomal abnormality)</a:t>
            </a:r>
          </a:p>
          <a:p>
            <a:r>
              <a:rPr lang="en-AU" dirty="0"/>
              <a:t>Delayed motor milestones (a congenital myopathy) and </a:t>
            </a:r>
          </a:p>
          <a:p>
            <a:r>
              <a:rPr lang="en-AU" dirty="0"/>
              <a:t>Premature death (metabolic or muscle disease).</a:t>
            </a:r>
          </a:p>
          <a:p>
            <a:pPr marL="109728" indent="0">
              <a:buNone/>
            </a:pPr>
            <a:endParaRPr lang="en-AU" dirty="0"/>
          </a:p>
          <a:p>
            <a:endParaRPr lang="en-AU" dirty="0"/>
          </a:p>
        </p:txBody>
      </p:sp>
      <p:sp>
        <p:nvSpPr>
          <p:cNvPr id="3" name="Title 2"/>
          <p:cNvSpPr>
            <a:spLocks noGrp="1"/>
          </p:cNvSpPr>
          <p:nvPr>
            <p:ph type="title"/>
          </p:nvPr>
        </p:nvSpPr>
        <p:spPr/>
        <p:txBody>
          <a:bodyPr/>
          <a:lstStyle/>
          <a:p>
            <a:r>
              <a:rPr lang="en-AU" dirty="0" smtClean="0"/>
              <a:t>Family history </a:t>
            </a:r>
            <a:endParaRPr lang="en-AU"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4725144"/>
            <a:ext cx="2474913"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642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5536" y="994420"/>
            <a:ext cx="6823323" cy="5098876"/>
          </a:xfrm>
        </p:spPr>
        <p:txBody>
          <a:bodyPr>
            <a:normAutofit fontScale="92500" lnSpcReduction="10000"/>
          </a:bodyPr>
          <a:lstStyle/>
          <a:p>
            <a:pPr marL="109728" indent="0">
              <a:buNone/>
            </a:pPr>
            <a:endParaRPr lang="en-AU" dirty="0">
              <a:solidFill>
                <a:schemeClr val="bg1"/>
              </a:solidFill>
            </a:endParaRPr>
          </a:p>
          <a:p>
            <a:r>
              <a:rPr lang="en-AU" dirty="0">
                <a:solidFill>
                  <a:schemeClr val="bg1"/>
                </a:solidFill>
              </a:rPr>
              <a:t>When lying supine, all hypotonic infants look much the same, regardless of the underlying cause or location of the abnormality within the nervous system. </a:t>
            </a:r>
            <a:endParaRPr lang="en-AU" dirty="0" smtClean="0">
              <a:solidFill>
                <a:schemeClr val="bg1"/>
              </a:solidFill>
            </a:endParaRPr>
          </a:p>
          <a:p>
            <a:r>
              <a:rPr lang="en-AU" dirty="0" smtClean="0">
                <a:solidFill>
                  <a:schemeClr val="bg1"/>
                </a:solidFill>
              </a:rPr>
              <a:t>Lack spontaneous </a:t>
            </a:r>
            <a:r>
              <a:rPr lang="en-AU" dirty="0">
                <a:solidFill>
                  <a:schemeClr val="bg1"/>
                </a:solidFill>
              </a:rPr>
              <a:t>movement </a:t>
            </a:r>
          </a:p>
          <a:p>
            <a:r>
              <a:rPr lang="en-AU" dirty="0" smtClean="0">
                <a:solidFill>
                  <a:schemeClr val="bg1"/>
                </a:solidFill>
              </a:rPr>
              <a:t>Full </a:t>
            </a:r>
            <a:r>
              <a:rPr lang="en-AU" dirty="0">
                <a:solidFill>
                  <a:schemeClr val="bg1"/>
                </a:solidFill>
              </a:rPr>
              <a:t>abduction of the legs places the lateral surface of the thighs against the examining table, and the arms lie either extended at the sides of the body or flexed at the elbow with the hands beside the head. </a:t>
            </a:r>
            <a:endParaRPr lang="en-AU" dirty="0" smtClean="0">
              <a:solidFill>
                <a:schemeClr val="bg1"/>
              </a:solidFill>
            </a:endParaRPr>
          </a:p>
          <a:p>
            <a:endParaRPr lang="en-AU" dirty="0">
              <a:solidFill>
                <a:schemeClr val="bg1"/>
              </a:solidFill>
            </a:endParaRPr>
          </a:p>
        </p:txBody>
      </p:sp>
      <p:sp>
        <p:nvSpPr>
          <p:cNvPr id="3" name="Title 2"/>
          <p:cNvSpPr>
            <a:spLocks noGrp="1"/>
          </p:cNvSpPr>
          <p:nvPr>
            <p:ph type="title"/>
          </p:nvPr>
        </p:nvSpPr>
        <p:spPr/>
        <p:txBody>
          <a:bodyPr>
            <a:normAutofit/>
          </a:bodyPr>
          <a:lstStyle/>
          <a:p>
            <a:r>
              <a:rPr lang="en-AU" dirty="0" smtClean="0">
                <a:solidFill>
                  <a:schemeClr val="bg1">
                    <a:lumMod val="65000"/>
                    <a:lumOff val="35000"/>
                  </a:schemeClr>
                </a:solidFill>
              </a:rPr>
              <a:t>General examination </a:t>
            </a:r>
            <a:endParaRPr lang="en-AU" dirty="0">
              <a:solidFill>
                <a:schemeClr val="bg1">
                  <a:lumMod val="65000"/>
                  <a:lumOff val="35000"/>
                </a:scheme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19665" y="1556792"/>
            <a:ext cx="2067024"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0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examination </a:t>
            </a:r>
            <a:endParaRPr lang="en-AU" dirty="0"/>
          </a:p>
        </p:txBody>
      </p:sp>
      <p:sp>
        <p:nvSpPr>
          <p:cNvPr id="4" name="Text Placeholder 3"/>
          <p:cNvSpPr>
            <a:spLocks noGrp="1"/>
          </p:cNvSpPr>
          <p:nvPr>
            <p:ph type="body" sz="half" idx="3"/>
          </p:nvPr>
        </p:nvSpPr>
        <p:spPr>
          <a:xfrm>
            <a:off x="4788024" y="4869160"/>
            <a:ext cx="4041775" cy="1728192"/>
          </a:xfrm>
        </p:spPr>
        <p:txBody>
          <a:bodyPr>
            <a:normAutofit fontScale="85000" lnSpcReduction="10000"/>
          </a:bodyPr>
          <a:lstStyle/>
          <a:p>
            <a:r>
              <a:rPr lang="en-AU" dirty="0"/>
              <a:t>Hip dislocation - The forceful contraction of muscles pulling the femoral head into the acetabulum is a requirement of normal hip joint formation.</a:t>
            </a:r>
          </a:p>
          <a:p>
            <a:endParaRPr lang="en-AU" dirty="0"/>
          </a:p>
        </p:txBody>
      </p:sp>
      <p:sp>
        <p:nvSpPr>
          <p:cNvPr id="5" name="Content Placeholder 4"/>
          <p:cNvSpPr>
            <a:spLocks noGrp="1"/>
          </p:cNvSpPr>
          <p:nvPr>
            <p:ph sz="quarter" idx="2"/>
          </p:nvPr>
        </p:nvSpPr>
        <p:spPr>
          <a:xfrm>
            <a:off x="457200" y="1444294"/>
            <a:ext cx="4040188" cy="5153058"/>
          </a:xfrm>
        </p:spPr>
        <p:txBody>
          <a:bodyPr>
            <a:normAutofit fontScale="92500" lnSpcReduction="20000"/>
          </a:bodyPr>
          <a:lstStyle/>
          <a:p>
            <a:r>
              <a:rPr lang="en-AU" dirty="0" err="1"/>
              <a:t>Pectus</a:t>
            </a:r>
            <a:r>
              <a:rPr lang="en-AU" dirty="0"/>
              <a:t> </a:t>
            </a:r>
            <a:r>
              <a:rPr lang="en-AU" dirty="0" err="1"/>
              <a:t>excavatum</a:t>
            </a:r>
            <a:r>
              <a:rPr lang="en-AU" dirty="0"/>
              <a:t> indicates long standing long-standing weakness of  the chest wall muscles </a:t>
            </a:r>
          </a:p>
          <a:p>
            <a:endParaRPr lang="en-AU" dirty="0" smtClean="0"/>
          </a:p>
          <a:p>
            <a:r>
              <a:rPr lang="en-AU" dirty="0" smtClean="0"/>
              <a:t>Infants </a:t>
            </a:r>
            <a:r>
              <a:rPr lang="en-AU" dirty="0"/>
              <a:t>who lie motionless eventually develop flattening of the occiput and loss of hair on the portion of the scalp that is in constant contact with the crib sheet.</a:t>
            </a:r>
          </a:p>
          <a:p>
            <a:endParaRPr lang="en-AU" dirty="0" smtClean="0"/>
          </a:p>
          <a:p>
            <a:r>
              <a:rPr lang="en-AU" dirty="0" smtClean="0"/>
              <a:t>Hip </a:t>
            </a:r>
            <a:r>
              <a:rPr lang="en-AU" dirty="0"/>
              <a:t>subluxation or </a:t>
            </a:r>
            <a:r>
              <a:rPr lang="en-AU" dirty="0" err="1"/>
              <a:t>arthrogryposis</a:t>
            </a:r>
            <a:r>
              <a:rPr lang="en-AU" dirty="0"/>
              <a:t> suggest  hypotonia in utero .</a:t>
            </a:r>
          </a:p>
          <a:p>
            <a:endParaRPr lang="en-A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268760"/>
            <a:ext cx="4032448"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6315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AU" b="1" dirty="0" err="1" smtClean="0">
                <a:solidFill>
                  <a:schemeClr val="accent1"/>
                </a:solidFill>
              </a:rPr>
              <a:t>Arthrogryposis</a:t>
            </a:r>
            <a:r>
              <a:rPr lang="en-AU" dirty="0" smtClean="0">
                <a:solidFill>
                  <a:schemeClr val="accent1"/>
                </a:solidFill>
              </a:rPr>
              <a:t> </a:t>
            </a:r>
            <a:r>
              <a:rPr lang="en-AU" dirty="0"/>
              <a:t>varies in severity </a:t>
            </a:r>
            <a:endParaRPr lang="en-AU" dirty="0" smtClean="0"/>
          </a:p>
          <a:p>
            <a:pPr marL="109728" indent="0">
              <a:buNone/>
            </a:pPr>
            <a:r>
              <a:rPr lang="en-AU" dirty="0" smtClean="0"/>
              <a:t>from </a:t>
            </a:r>
            <a:r>
              <a:rPr lang="en-AU" dirty="0"/>
              <a:t>clubfoot, the most common manifestation, to symmetrical </a:t>
            </a:r>
            <a:endParaRPr lang="en-AU" dirty="0" smtClean="0"/>
          </a:p>
          <a:p>
            <a:pPr marL="109728" indent="0">
              <a:buNone/>
            </a:pPr>
            <a:r>
              <a:rPr lang="en-AU" dirty="0" smtClean="0"/>
              <a:t>flexion </a:t>
            </a:r>
            <a:r>
              <a:rPr lang="en-AU" dirty="0"/>
              <a:t>deformities of all limb joints. </a:t>
            </a:r>
            <a:endParaRPr lang="en-AU" dirty="0" smtClean="0"/>
          </a:p>
          <a:p>
            <a:pPr marL="109728" indent="0">
              <a:buNone/>
            </a:pPr>
            <a:r>
              <a:rPr lang="en-AU" b="1" dirty="0" smtClean="0">
                <a:solidFill>
                  <a:schemeClr val="accent1"/>
                </a:solidFill>
              </a:rPr>
              <a:t>Joint </a:t>
            </a:r>
            <a:r>
              <a:rPr lang="en-AU" b="1" dirty="0">
                <a:solidFill>
                  <a:schemeClr val="accent1"/>
                </a:solidFill>
              </a:rPr>
              <a:t>contractures </a:t>
            </a:r>
            <a:r>
              <a:rPr lang="en-AU" dirty="0" smtClean="0"/>
              <a:t>- a </a:t>
            </a:r>
            <a:r>
              <a:rPr lang="en-AU" dirty="0"/>
              <a:t>nonspecific consequence of intrauterine immobilization. </a:t>
            </a:r>
            <a:endParaRPr lang="en-AU" dirty="0" smtClean="0"/>
          </a:p>
          <a:p>
            <a:pPr marL="109728" indent="0">
              <a:buNone/>
            </a:pPr>
            <a:r>
              <a:rPr lang="en-AU" dirty="0"/>
              <a:t>As a rule, newborns with </a:t>
            </a:r>
            <a:r>
              <a:rPr lang="en-AU" dirty="0" err="1"/>
              <a:t>arthrogryposis</a:t>
            </a:r>
            <a:r>
              <a:rPr lang="en-AU" dirty="0"/>
              <a:t> who require respiratory assistance do not survive </a:t>
            </a:r>
            <a:r>
              <a:rPr lang="en-AU" dirty="0" err="1"/>
              <a:t>extubation</a:t>
            </a:r>
            <a:r>
              <a:rPr lang="en-AU" dirty="0"/>
              <a:t> unless the underlying disorder is myasthenia. </a:t>
            </a:r>
          </a:p>
          <a:p>
            <a:pPr marL="109728" indent="0">
              <a:buNone/>
            </a:pPr>
            <a:endParaRPr lang="en-AU" dirty="0"/>
          </a:p>
        </p:txBody>
      </p:sp>
      <p:sp>
        <p:nvSpPr>
          <p:cNvPr id="3" name="Title 2"/>
          <p:cNvSpPr>
            <a:spLocks noGrp="1"/>
          </p:cNvSpPr>
          <p:nvPr>
            <p:ph type="title"/>
          </p:nvPr>
        </p:nvSpPr>
        <p:spPr/>
        <p:txBody>
          <a:bodyPr/>
          <a:lstStyle/>
          <a:p>
            <a:r>
              <a:rPr lang="en-AU" dirty="0" err="1"/>
              <a:t>Arthrogryposis</a:t>
            </a:r>
            <a:r>
              <a:rPr lang="en-AU" dirty="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260648"/>
            <a:ext cx="2408237" cy="2541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840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AU" dirty="0" smtClean="0"/>
          </a:p>
          <a:p>
            <a:pPr marL="109728" indent="0">
              <a:buNone/>
            </a:pPr>
            <a:r>
              <a:rPr lang="en-AU" dirty="0" smtClean="0"/>
              <a:t>High-pitched </a:t>
            </a:r>
            <a:r>
              <a:rPr lang="en-AU" dirty="0"/>
              <a:t>or unusual-sounding cry </a:t>
            </a:r>
            <a:r>
              <a:rPr lang="en-AU" dirty="0" smtClean="0"/>
              <a:t>- suggests </a:t>
            </a:r>
            <a:r>
              <a:rPr lang="en-AU" dirty="0"/>
              <a:t>CNS </a:t>
            </a:r>
            <a:r>
              <a:rPr lang="en-AU" dirty="0" smtClean="0"/>
              <a:t>pathology</a:t>
            </a:r>
            <a:r>
              <a:rPr lang="en-AU" dirty="0"/>
              <a:t> </a:t>
            </a:r>
            <a:endParaRPr lang="en-AU" dirty="0" smtClean="0"/>
          </a:p>
          <a:p>
            <a:pPr marL="109728" indent="0">
              <a:buNone/>
            </a:pPr>
            <a:endParaRPr lang="en-AU" dirty="0" smtClean="0"/>
          </a:p>
          <a:p>
            <a:pPr marL="109728" indent="0">
              <a:buNone/>
            </a:pPr>
            <a:r>
              <a:rPr lang="en-AU" dirty="0" smtClean="0"/>
              <a:t>A </a:t>
            </a:r>
            <a:r>
              <a:rPr lang="en-AU" dirty="0"/>
              <a:t>weak cry </a:t>
            </a:r>
            <a:r>
              <a:rPr lang="en-AU" dirty="0" smtClean="0"/>
              <a:t> - diaphragmatic weakness</a:t>
            </a:r>
          </a:p>
          <a:p>
            <a:pPr marL="109728" indent="0">
              <a:buNone/>
            </a:pPr>
            <a:endParaRPr lang="en-AU" dirty="0" smtClean="0"/>
          </a:p>
          <a:p>
            <a:pPr marL="109728" indent="0">
              <a:buNone/>
            </a:pPr>
            <a:r>
              <a:rPr lang="en-AU" dirty="0" smtClean="0"/>
              <a:t>Fatigable </a:t>
            </a:r>
            <a:r>
              <a:rPr lang="en-AU" dirty="0"/>
              <a:t>cry </a:t>
            </a:r>
            <a:r>
              <a:rPr lang="en-AU" dirty="0" smtClean="0"/>
              <a:t> - congenital </a:t>
            </a:r>
            <a:r>
              <a:rPr lang="en-AU" dirty="0" err="1"/>
              <a:t>myasthenic</a:t>
            </a:r>
            <a:r>
              <a:rPr lang="en-AU" dirty="0"/>
              <a:t> syndrome.</a:t>
            </a:r>
          </a:p>
          <a:p>
            <a:endParaRPr lang="en-AU" dirty="0"/>
          </a:p>
        </p:txBody>
      </p:sp>
      <p:sp>
        <p:nvSpPr>
          <p:cNvPr id="3" name="Title 2"/>
          <p:cNvSpPr>
            <a:spLocks noGrp="1"/>
          </p:cNvSpPr>
          <p:nvPr>
            <p:ph type="title"/>
          </p:nvPr>
        </p:nvSpPr>
        <p:spPr/>
        <p:txBody>
          <a:bodyPr/>
          <a:lstStyle/>
          <a:p>
            <a:r>
              <a:rPr lang="en-AU" dirty="0" smtClean="0"/>
              <a:t>Quality of cry </a:t>
            </a:r>
            <a:endParaRPr lang="en-A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33744"/>
            <a:ext cx="2388096" cy="1955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0234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29600" cy="4525963"/>
          </a:xfrm>
        </p:spPr>
        <p:txBody>
          <a:bodyPr anchor="ctr">
            <a:normAutofit/>
          </a:bodyPr>
          <a:lstStyle/>
          <a:p>
            <a:pPr algn="ctr">
              <a:buNone/>
            </a:pPr>
            <a:r>
              <a:rPr lang="en-US" sz="6600" dirty="0" err="1" smtClean="0"/>
              <a:t>Hasan</a:t>
            </a:r>
            <a:r>
              <a:rPr lang="en-US" sz="6600" dirty="0" smtClean="0"/>
              <a:t> </a:t>
            </a:r>
            <a:r>
              <a:rPr lang="en-US" sz="6600" dirty="0" err="1" smtClean="0"/>
              <a:t>Haider</a:t>
            </a:r>
            <a:endParaRPr lang="en-US" sz="6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4525963"/>
          </a:xfrm>
        </p:spPr>
        <p:txBody>
          <a:bodyPr>
            <a:normAutofit/>
          </a:bodyPr>
          <a:lstStyle/>
          <a:p>
            <a:pPr marL="109728" indent="0">
              <a:buNone/>
            </a:pPr>
            <a:r>
              <a:rPr lang="en-AU" dirty="0"/>
              <a:t> </a:t>
            </a:r>
          </a:p>
          <a:p>
            <a:r>
              <a:rPr lang="en-AU" dirty="0" smtClean="0"/>
              <a:t>Detailed </a:t>
            </a:r>
            <a:r>
              <a:rPr lang="en-AU" dirty="0"/>
              <a:t>neurologic assessment </a:t>
            </a:r>
            <a:r>
              <a:rPr lang="en-AU" dirty="0" smtClean="0"/>
              <a:t>- </a:t>
            </a:r>
            <a:r>
              <a:rPr lang="en-AU" b="1" dirty="0" smtClean="0">
                <a:solidFill>
                  <a:schemeClr val="accent1"/>
                </a:solidFill>
              </a:rPr>
              <a:t>tone</a:t>
            </a:r>
            <a:r>
              <a:rPr lang="en-AU" dirty="0"/>
              <a:t>, </a:t>
            </a:r>
            <a:r>
              <a:rPr lang="en-AU" dirty="0" smtClean="0"/>
              <a:t>power, </a:t>
            </a:r>
            <a:r>
              <a:rPr lang="en-AU" dirty="0"/>
              <a:t>and </a:t>
            </a:r>
            <a:r>
              <a:rPr lang="en-AU" dirty="0" smtClean="0"/>
              <a:t>reflexes</a:t>
            </a:r>
          </a:p>
          <a:p>
            <a:r>
              <a:rPr lang="en-AU" dirty="0" smtClean="0"/>
              <a:t>Can also points toward specific cause (e.g. </a:t>
            </a:r>
            <a:r>
              <a:rPr lang="en-AU" b="1" dirty="0" err="1" smtClean="0">
                <a:solidFill>
                  <a:schemeClr val="accent1"/>
                </a:solidFill>
              </a:rPr>
              <a:t>hyperreflxia</a:t>
            </a:r>
            <a:r>
              <a:rPr lang="en-AU" dirty="0" smtClean="0"/>
              <a:t> in central causes and </a:t>
            </a:r>
            <a:r>
              <a:rPr lang="en-AU" b="1" dirty="0" smtClean="0">
                <a:solidFill>
                  <a:schemeClr val="accent1"/>
                </a:solidFill>
              </a:rPr>
              <a:t>hyporeflexia</a:t>
            </a:r>
            <a:r>
              <a:rPr lang="en-AU" dirty="0" smtClean="0"/>
              <a:t> in peripheral causes)  </a:t>
            </a:r>
          </a:p>
          <a:p>
            <a:endParaRPr lang="en-AU" dirty="0" smtClean="0"/>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Neurologic </a:t>
            </a:r>
            <a:r>
              <a:rPr lang="en-AU" dirty="0"/>
              <a:t>examination </a:t>
            </a:r>
            <a:br>
              <a:rPr lang="en-AU" dirty="0"/>
            </a:br>
            <a:endParaRPr lang="en-AU" dirty="0"/>
          </a:p>
        </p:txBody>
      </p:sp>
    </p:spTree>
    <p:extLst>
      <p:ext uri="{BB962C8B-B14F-4D97-AF65-F5344CB8AC3E}">
        <p14:creationId xmlns:p14="http://schemas.microsoft.com/office/powerpoint/2010/main" xmlns="" val="3973027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Evaluation of hypotonia </a:t>
            </a:r>
            <a:endParaRPr lang="en-AU" dirty="0"/>
          </a:p>
        </p:txBody>
      </p:sp>
      <p:sp>
        <p:nvSpPr>
          <p:cNvPr id="4" name="Right Arrow 3"/>
          <p:cNvSpPr/>
          <p:nvPr/>
        </p:nvSpPr>
        <p:spPr>
          <a:xfrm>
            <a:off x="539552" y="1628800"/>
            <a:ext cx="4176464" cy="331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Traction response </a:t>
            </a:r>
          </a:p>
          <a:p>
            <a:pPr algn="ctr"/>
            <a:r>
              <a:rPr lang="en-AU" dirty="0" smtClean="0"/>
              <a:t>  Vertical suspension </a:t>
            </a:r>
          </a:p>
          <a:p>
            <a:pPr algn="ctr"/>
            <a:r>
              <a:rPr lang="en-AU" dirty="0" smtClean="0"/>
              <a:t>       Horizontal suspension</a:t>
            </a:r>
            <a:endParaRPr lang="en-AU" dirty="0"/>
          </a:p>
        </p:txBody>
      </p:sp>
      <p:sp>
        <p:nvSpPr>
          <p:cNvPr id="5" name="Rounded Rectangle 4"/>
          <p:cNvSpPr/>
          <p:nvPr/>
        </p:nvSpPr>
        <p:spPr>
          <a:xfrm>
            <a:off x="5364088" y="2348880"/>
            <a:ext cx="28083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Further evaluation</a:t>
            </a:r>
          </a:p>
          <a:p>
            <a:pPr algn="ctr"/>
            <a:r>
              <a:rPr lang="en-AU" dirty="0" smtClean="0"/>
              <a:t>Of </a:t>
            </a:r>
          </a:p>
          <a:p>
            <a:pPr algn="ctr"/>
            <a:r>
              <a:rPr lang="en-AU" dirty="0" smtClean="0"/>
              <a:t>Hypotonia </a:t>
            </a:r>
            <a:endParaRPr lang="en-AU" dirty="0"/>
          </a:p>
        </p:txBody>
      </p:sp>
    </p:spTree>
    <p:extLst>
      <p:ext uri="{BB962C8B-B14F-4D97-AF65-F5344CB8AC3E}">
        <p14:creationId xmlns:p14="http://schemas.microsoft.com/office/powerpoint/2010/main" xmlns="" val="2640540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AU" dirty="0" smtClean="0"/>
          </a:p>
          <a:p>
            <a:r>
              <a:rPr lang="en-AU" dirty="0" smtClean="0"/>
              <a:t>Sign </a:t>
            </a:r>
            <a:r>
              <a:rPr lang="en-AU" dirty="0"/>
              <a:t>of both benign and </a:t>
            </a:r>
            <a:endParaRPr lang="en-AU" dirty="0" smtClean="0"/>
          </a:p>
          <a:p>
            <a:pPr marL="109728" indent="0">
              <a:buNone/>
            </a:pPr>
            <a:r>
              <a:rPr lang="en-AU" dirty="0"/>
              <a:t> </a:t>
            </a:r>
            <a:r>
              <a:rPr lang="en-AU" dirty="0" smtClean="0"/>
              <a:t>  serious conditions</a:t>
            </a:r>
          </a:p>
          <a:p>
            <a:pPr marL="109728" indent="0">
              <a:buNone/>
            </a:pPr>
            <a:endParaRPr lang="en-AU" dirty="0" smtClean="0"/>
          </a:p>
          <a:p>
            <a:r>
              <a:rPr lang="en-AU" dirty="0" smtClean="0"/>
              <a:t>Exhaustive differential diagnosis</a:t>
            </a:r>
            <a:r>
              <a:rPr lang="en-AU" dirty="0"/>
              <a:t> </a:t>
            </a:r>
            <a:endParaRPr lang="en-AU" dirty="0" smtClean="0"/>
          </a:p>
          <a:p>
            <a:endParaRPr lang="en-AU" dirty="0" smtClean="0"/>
          </a:p>
          <a:p>
            <a:r>
              <a:rPr lang="en-AU" dirty="0" smtClean="0"/>
              <a:t>Rare disorder</a:t>
            </a:r>
          </a:p>
          <a:p>
            <a:pPr marL="109728" indent="0">
              <a:buNone/>
            </a:pPr>
            <a:endParaRPr lang="en-AU" dirty="0" smtClean="0"/>
          </a:p>
          <a:p>
            <a:r>
              <a:rPr lang="en-AU" dirty="0" smtClean="0"/>
              <a:t>Overwhelming advances </a:t>
            </a:r>
            <a:r>
              <a:rPr lang="en-AU" dirty="0"/>
              <a:t>in diagnosis </a:t>
            </a:r>
            <a:r>
              <a:rPr lang="en-AU" dirty="0" smtClean="0"/>
              <a:t>and management</a:t>
            </a:r>
            <a:endParaRPr lang="en-AU" dirty="0"/>
          </a:p>
        </p:txBody>
      </p:sp>
      <p:sp>
        <p:nvSpPr>
          <p:cNvPr id="3" name="Title 2"/>
          <p:cNvSpPr>
            <a:spLocks noGrp="1"/>
          </p:cNvSpPr>
          <p:nvPr>
            <p:ph type="title"/>
          </p:nvPr>
        </p:nvSpPr>
        <p:spPr/>
        <p:txBody>
          <a:bodyPr/>
          <a:lstStyle/>
          <a:p>
            <a:r>
              <a:rPr lang="en-AU" dirty="0" smtClean="0"/>
              <a:t>Diagnostic challenge </a:t>
            </a:r>
            <a:endParaRPr lang="en-AU"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548680"/>
            <a:ext cx="2376264" cy="2484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324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978143770434100027X_f027-002-9781437704341.jpg"/>
          <p:cNvPicPr>
            <a:picLocks noGrp="1" noChangeAspect="1"/>
          </p:cNvPicPr>
          <p:nvPr>
            <p:ph idx="4294967295"/>
          </p:nvPr>
        </p:nvPicPr>
        <p:blipFill>
          <a:blip r:embed="rId2" cstate="print"/>
          <a:stretch>
            <a:fillRect/>
          </a:stretch>
        </p:blipFill>
        <p:spPr>
          <a:xfrm>
            <a:off x="2267744" y="1268760"/>
            <a:ext cx="4465638" cy="3686423"/>
          </a:xfrm>
        </p:spPr>
      </p:pic>
      <p:sp>
        <p:nvSpPr>
          <p:cNvPr id="9" name="Title 2"/>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AU"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AU"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The Traction Response </a:t>
            </a:r>
            <a:br>
              <a:rPr kumimoji="0" lang="en-AU"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AU"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Ø"/>
            </a:pPr>
            <a:r>
              <a:rPr lang="en-AU" dirty="0" smtClean="0"/>
              <a:t>The </a:t>
            </a:r>
            <a:r>
              <a:rPr lang="en-AU" dirty="0"/>
              <a:t>most sensitive measure of </a:t>
            </a:r>
            <a:r>
              <a:rPr lang="en-AU" b="1" dirty="0">
                <a:solidFill>
                  <a:schemeClr val="accent1"/>
                </a:solidFill>
              </a:rPr>
              <a:t>postural</a:t>
            </a:r>
            <a:r>
              <a:rPr lang="en-AU" dirty="0"/>
              <a:t> tone </a:t>
            </a:r>
            <a:endParaRPr lang="en-AU" dirty="0" smtClean="0"/>
          </a:p>
          <a:p>
            <a:pPr>
              <a:buFont typeface="Wingdings" pitchFamily="2" charset="2"/>
              <a:buChar char="Ø"/>
            </a:pPr>
            <a:endParaRPr lang="en-AU" dirty="0" smtClean="0"/>
          </a:p>
          <a:p>
            <a:pPr>
              <a:buFont typeface="Wingdings" pitchFamily="2" charset="2"/>
              <a:buChar char="Ø"/>
            </a:pPr>
            <a:r>
              <a:rPr lang="en-AU" dirty="0" smtClean="0"/>
              <a:t>Child in supine position grasp </a:t>
            </a:r>
            <a:r>
              <a:rPr lang="en-AU" dirty="0"/>
              <a:t>the </a:t>
            </a:r>
            <a:r>
              <a:rPr lang="en-AU" b="1" dirty="0" smtClean="0">
                <a:solidFill>
                  <a:schemeClr val="accent1"/>
                </a:solidFill>
              </a:rPr>
              <a:t>arms</a:t>
            </a:r>
            <a:r>
              <a:rPr lang="en-AU" dirty="0" smtClean="0"/>
              <a:t> and pull </a:t>
            </a:r>
            <a:r>
              <a:rPr lang="en-AU" dirty="0"/>
              <a:t>the infant toward a sitting position </a:t>
            </a:r>
            <a:endParaRPr lang="en-AU" dirty="0" smtClean="0"/>
          </a:p>
          <a:p>
            <a:pPr>
              <a:buFont typeface="Wingdings" pitchFamily="2" charset="2"/>
              <a:buChar char="Ø"/>
            </a:pPr>
            <a:endParaRPr lang="en-AU" dirty="0" smtClean="0"/>
          </a:p>
          <a:p>
            <a:pPr>
              <a:buFont typeface="Wingdings" pitchFamily="2" charset="2"/>
              <a:buChar char="Ø"/>
            </a:pPr>
            <a:r>
              <a:rPr lang="en-AU" dirty="0" smtClean="0"/>
              <a:t>A </a:t>
            </a:r>
            <a:r>
              <a:rPr lang="en-AU" dirty="0"/>
              <a:t>normal term infant </a:t>
            </a:r>
            <a:r>
              <a:rPr lang="en-AU" b="1" dirty="0" smtClean="0">
                <a:solidFill>
                  <a:schemeClr val="accent1"/>
                </a:solidFill>
              </a:rPr>
              <a:t>lifts the head from the surface immediately </a:t>
            </a:r>
            <a:r>
              <a:rPr lang="en-AU" dirty="0"/>
              <a:t>with the </a:t>
            </a:r>
            <a:r>
              <a:rPr lang="en-AU" dirty="0" smtClean="0"/>
              <a:t>body</a:t>
            </a:r>
            <a:r>
              <a:rPr lang="en-AU" dirty="0"/>
              <a:t> </a:t>
            </a:r>
            <a:endParaRPr lang="en-AU" dirty="0" smtClean="0"/>
          </a:p>
          <a:p>
            <a:pPr>
              <a:buFont typeface="Wingdings" pitchFamily="2" charset="2"/>
              <a:buChar char="Ø"/>
            </a:pPr>
            <a:endParaRPr lang="en-AU" dirty="0" smtClean="0"/>
          </a:p>
          <a:p>
            <a:pPr>
              <a:buFont typeface="Wingdings" pitchFamily="2" charset="2"/>
              <a:buChar char="Ø"/>
            </a:pPr>
            <a:r>
              <a:rPr lang="en-AU" dirty="0" smtClean="0"/>
              <a:t>During </a:t>
            </a:r>
            <a:r>
              <a:rPr lang="en-AU" dirty="0"/>
              <a:t>traction, the examiner should feel the </a:t>
            </a:r>
            <a:r>
              <a:rPr lang="en-AU" b="1" dirty="0" smtClean="0">
                <a:solidFill>
                  <a:schemeClr val="accent1"/>
                </a:solidFill>
              </a:rPr>
              <a:t>infant pulling back against traction and observe flexion at the elbow, knee, and ankle</a:t>
            </a:r>
            <a:r>
              <a:rPr lang="en-AU" b="1" dirty="0">
                <a:solidFill>
                  <a:schemeClr val="accent1"/>
                </a:solidFill>
              </a:rPr>
              <a:t>.</a:t>
            </a:r>
            <a:r>
              <a:rPr lang="en-AU" dirty="0"/>
              <a:t> </a:t>
            </a:r>
            <a:endParaRPr lang="en-AU" dirty="0" smtClean="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The </a:t>
            </a:r>
            <a:r>
              <a:rPr lang="en-AU" dirty="0"/>
              <a:t>Traction Response </a:t>
            </a:r>
            <a:br>
              <a:rPr lang="en-AU" dirty="0"/>
            </a:br>
            <a:endParaRPr lang="en-AU" dirty="0"/>
          </a:p>
        </p:txBody>
      </p:sp>
    </p:spTree>
    <p:extLst>
      <p:ext uri="{BB962C8B-B14F-4D97-AF65-F5344CB8AC3E}">
        <p14:creationId xmlns:p14="http://schemas.microsoft.com/office/powerpoint/2010/main" xmlns="" val="1268644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AU" dirty="0"/>
              <a:t>The traction response is not present in premature newborns of less than </a:t>
            </a:r>
            <a:r>
              <a:rPr lang="en-AU" b="1" dirty="0">
                <a:solidFill>
                  <a:schemeClr val="accent1"/>
                </a:solidFill>
              </a:rPr>
              <a:t>33 weeks' </a:t>
            </a:r>
            <a:r>
              <a:rPr lang="en-AU" b="1" dirty="0" smtClean="0">
                <a:solidFill>
                  <a:schemeClr val="accent1"/>
                </a:solidFill>
              </a:rPr>
              <a:t>gestation</a:t>
            </a:r>
            <a:r>
              <a:rPr lang="en-AU" b="1" dirty="0">
                <a:solidFill>
                  <a:schemeClr val="accent1"/>
                </a:solidFill>
              </a:rPr>
              <a:t> </a:t>
            </a:r>
          </a:p>
          <a:p>
            <a:pPr>
              <a:buFont typeface="Wingdings" pitchFamily="2" charset="2"/>
              <a:buChar char="Ø"/>
            </a:pPr>
            <a:r>
              <a:rPr lang="en-AU" dirty="0" smtClean="0"/>
              <a:t>The </a:t>
            </a:r>
            <a:r>
              <a:rPr lang="en-AU" dirty="0"/>
              <a:t>presence of </a:t>
            </a:r>
            <a:r>
              <a:rPr lang="en-AU" dirty="0" smtClean="0"/>
              <a:t>head </a:t>
            </a:r>
            <a:r>
              <a:rPr lang="en-AU" dirty="0"/>
              <a:t>lag and of </a:t>
            </a:r>
            <a:r>
              <a:rPr lang="en-AU" b="1" dirty="0">
                <a:solidFill>
                  <a:schemeClr val="accent1"/>
                </a:solidFill>
              </a:rPr>
              <a:t>failure to counter traction </a:t>
            </a:r>
            <a:r>
              <a:rPr lang="en-AU" dirty="0"/>
              <a:t>by flexion of the limbs in the term newborn is </a:t>
            </a:r>
            <a:r>
              <a:rPr lang="en-AU" b="1" u="sng" dirty="0"/>
              <a:t>abnormal and indicates hypotonia. </a:t>
            </a:r>
          </a:p>
          <a:p>
            <a:pPr>
              <a:buFont typeface="Wingdings" pitchFamily="2" charset="2"/>
              <a:buChar char="Ø"/>
            </a:pPr>
            <a:r>
              <a:rPr lang="en-AU" dirty="0"/>
              <a:t>By </a:t>
            </a:r>
            <a:r>
              <a:rPr lang="en-AU" b="1" dirty="0">
                <a:solidFill>
                  <a:schemeClr val="accent1"/>
                </a:solidFill>
              </a:rPr>
              <a:t>1 month</a:t>
            </a:r>
            <a:r>
              <a:rPr lang="en-AU" dirty="0"/>
              <a:t>, normal infants lift the head immediately and maintain it in line with the trunk.</a:t>
            </a:r>
          </a:p>
          <a:p>
            <a:endParaRPr lang="en-AU" dirty="0"/>
          </a:p>
          <a:p>
            <a:endParaRPr lang="en-AU" dirty="0"/>
          </a:p>
        </p:txBody>
      </p:sp>
      <p:sp>
        <p:nvSpPr>
          <p:cNvPr id="3" name="Title 2"/>
          <p:cNvSpPr>
            <a:spLocks noGrp="1"/>
          </p:cNvSpPr>
          <p:nvPr>
            <p:ph type="title"/>
          </p:nvPr>
        </p:nvSpPr>
        <p:spPr/>
        <p:txBody>
          <a:bodyPr/>
          <a:lstStyle/>
          <a:p>
            <a:r>
              <a:rPr lang="en-AU" dirty="0" smtClean="0"/>
              <a:t>Traction response </a:t>
            </a:r>
            <a:endParaRPr lang="en-AU" dirty="0"/>
          </a:p>
        </p:txBody>
      </p:sp>
    </p:spTree>
    <p:extLst>
      <p:ext uri="{BB962C8B-B14F-4D97-AF65-F5344CB8AC3E}">
        <p14:creationId xmlns:p14="http://schemas.microsoft.com/office/powerpoint/2010/main" xmlns="" val="139628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by-vertical suspension.jpg"/>
          <p:cNvPicPr>
            <a:picLocks noGrp="1" noChangeAspect="1"/>
          </p:cNvPicPr>
          <p:nvPr>
            <p:ph idx="1"/>
          </p:nvPr>
        </p:nvPicPr>
        <p:blipFill>
          <a:blip r:embed="rId2" cstate="print"/>
          <a:stretch>
            <a:fillRect/>
          </a:stretch>
        </p:blipFill>
        <p:spPr>
          <a:xfrm>
            <a:off x="1187624" y="1484784"/>
            <a:ext cx="3180162" cy="4248472"/>
          </a:xfrm>
          <a:prstGeom prst="rect">
            <a:avLst/>
          </a:prstGeom>
        </p:spPr>
      </p:pic>
      <p:pic>
        <p:nvPicPr>
          <p:cNvPr id="5" name="Picture 4" descr="baby.jpg"/>
          <p:cNvPicPr>
            <a:picLocks noChangeAspect="1"/>
          </p:cNvPicPr>
          <p:nvPr/>
        </p:nvPicPr>
        <p:blipFill>
          <a:blip r:embed="rId3" cstate="print"/>
          <a:stretch>
            <a:fillRect/>
          </a:stretch>
        </p:blipFill>
        <p:spPr>
          <a:xfrm>
            <a:off x="4716016" y="1484784"/>
            <a:ext cx="3096344" cy="4248473"/>
          </a:xfrm>
          <a:prstGeom prst="rect">
            <a:avLst/>
          </a:prstGeom>
        </p:spPr>
      </p:pic>
      <p:sp>
        <p:nvSpPr>
          <p:cNvPr id="6" name="Title 2"/>
          <p:cNvSpPr>
            <a:spLocks noGrp="1"/>
          </p:cNvSpPr>
          <p:nvPr>
            <p:ph type="title"/>
          </p:nvPr>
        </p:nvSpPr>
        <p:spPr/>
        <p:txBody>
          <a:bodyPr>
            <a:normAutofit fontScale="90000"/>
          </a:bodyPr>
          <a:lstStyle/>
          <a:p>
            <a:r>
              <a:rPr lang="en-AU" smtClean="0"/>
              <a:t/>
            </a:r>
            <a:br>
              <a:rPr lang="en-AU" smtClean="0"/>
            </a:br>
            <a:r>
              <a:rPr lang="en-AU" smtClean="0"/>
              <a:t>Vertical Suspension </a:t>
            </a:r>
            <a:br>
              <a:rPr lang="en-AU" smtClean="0"/>
            </a:br>
            <a:endParaRPr lang="en-AU" dirty="0"/>
          </a:p>
        </p:txBody>
      </p:sp>
      <p:sp>
        <p:nvSpPr>
          <p:cNvPr id="10" name="Title 2"/>
          <p:cNvSpPr txBox="1">
            <a:spLocks/>
          </p:cNvSpPr>
          <p:nvPr/>
        </p:nvSpPr>
        <p:spPr>
          <a:xfrm>
            <a:off x="467544" y="5598368"/>
            <a:ext cx="8229600" cy="710952"/>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AU"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AU"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AU"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Normal</a:t>
            </a:r>
            <a:r>
              <a:rPr kumimoji="0" lang="en-AU"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AU"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AU"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Abnormal</a:t>
            </a:r>
            <a:r>
              <a:rPr kumimoji="0" lang="en-AU"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AU"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br>
              <a:rPr kumimoji="0" lang="en-AU"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AU"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067128" cy="3891888"/>
          </a:xfrm>
        </p:spPr>
        <p:txBody>
          <a:bodyPr>
            <a:normAutofit fontScale="77500" lnSpcReduction="20000"/>
          </a:bodyPr>
          <a:lstStyle/>
          <a:p>
            <a:r>
              <a:rPr lang="en-AU" dirty="0" smtClean="0"/>
              <a:t>The </a:t>
            </a:r>
            <a:r>
              <a:rPr lang="en-AU" dirty="0"/>
              <a:t>examiner places both hands in the infant's axillae and, </a:t>
            </a:r>
            <a:r>
              <a:rPr lang="en-AU" b="1" dirty="0">
                <a:solidFill>
                  <a:schemeClr val="accent1"/>
                </a:solidFill>
              </a:rPr>
              <a:t>without</a:t>
            </a:r>
            <a:r>
              <a:rPr lang="en-AU" dirty="0"/>
              <a:t> grasping the thorax, lifts straight </a:t>
            </a:r>
            <a:r>
              <a:rPr lang="en-AU" dirty="0" smtClean="0"/>
              <a:t>up</a:t>
            </a:r>
            <a:r>
              <a:rPr lang="en-AU" dirty="0"/>
              <a:t> </a:t>
            </a:r>
            <a:endParaRPr lang="en-AU" dirty="0" smtClean="0"/>
          </a:p>
          <a:p>
            <a:r>
              <a:rPr lang="en-AU" dirty="0" smtClean="0"/>
              <a:t>The </a:t>
            </a:r>
            <a:r>
              <a:rPr lang="en-AU" dirty="0"/>
              <a:t>muscles of the </a:t>
            </a:r>
            <a:r>
              <a:rPr lang="en-AU" b="1" dirty="0">
                <a:solidFill>
                  <a:schemeClr val="accent1"/>
                </a:solidFill>
              </a:rPr>
              <a:t>shoulders</a:t>
            </a:r>
            <a:r>
              <a:rPr lang="en-AU" dirty="0"/>
              <a:t> should have sufficient strength to press down against the examiner's hands and allow the infant to suspend vertically </a:t>
            </a:r>
            <a:r>
              <a:rPr lang="en-AU" b="1" dirty="0">
                <a:solidFill>
                  <a:schemeClr val="accent1"/>
                </a:solidFill>
              </a:rPr>
              <a:t>without falling </a:t>
            </a:r>
            <a:r>
              <a:rPr lang="en-AU" b="1" dirty="0" smtClean="0">
                <a:solidFill>
                  <a:schemeClr val="accent1"/>
                </a:solidFill>
              </a:rPr>
              <a:t>through</a:t>
            </a:r>
            <a:r>
              <a:rPr lang="en-AU" b="1" dirty="0">
                <a:solidFill>
                  <a:schemeClr val="accent1"/>
                </a:solidFill>
              </a:rPr>
              <a:t> </a:t>
            </a:r>
            <a:endParaRPr lang="en-AU" b="1" dirty="0" smtClean="0">
              <a:solidFill>
                <a:schemeClr val="accent1"/>
              </a:solidFill>
            </a:endParaRPr>
          </a:p>
          <a:p>
            <a:r>
              <a:rPr lang="en-AU" b="1" dirty="0" smtClean="0">
                <a:solidFill>
                  <a:schemeClr val="accent1"/>
                </a:solidFill>
              </a:rPr>
              <a:t>Normal response </a:t>
            </a:r>
            <a:r>
              <a:rPr lang="en-AU" dirty="0" smtClean="0"/>
              <a:t>– Head erect in the midline with </a:t>
            </a:r>
            <a:r>
              <a:rPr lang="en-AU" dirty="0"/>
              <a:t>flexion at the knee, hip, and ankle joints. </a:t>
            </a:r>
            <a:endParaRPr lang="en-AU" dirty="0" smtClean="0"/>
          </a:p>
          <a:p>
            <a:r>
              <a:rPr lang="en-AU" dirty="0" smtClean="0"/>
              <a:t>When </a:t>
            </a:r>
            <a:r>
              <a:rPr lang="en-AU" dirty="0"/>
              <a:t>a </a:t>
            </a:r>
            <a:r>
              <a:rPr lang="en-AU" b="1" dirty="0">
                <a:solidFill>
                  <a:schemeClr val="accent1"/>
                </a:solidFill>
              </a:rPr>
              <a:t>hypotonic infant </a:t>
            </a:r>
            <a:r>
              <a:rPr lang="en-AU" dirty="0"/>
              <a:t>is suspended vertically, the head falls forward, the legs </a:t>
            </a:r>
            <a:r>
              <a:rPr lang="en-AU" dirty="0" smtClean="0"/>
              <a:t>hanging, </a:t>
            </a:r>
            <a:r>
              <a:rPr lang="en-AU" dirty="0"/>
              <a:t>and the infant may slip through the examiner's hands because of weakness in the shoulder muscles </a:t>
            </a:r>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Vertical </a:t>
            </a:r>
            <a:r>
              <a:rPr lang="en-AU" dirty="0"/>
              <a:t>Suspension </a:t>
            </a:r>
            <a:br>
              <a:rPr lang="en-AU" dirty="0"/>
            </a:br>
            <a:endParaRPr lang="en-AU" dirty="0"/>
          </a:p>
        </p:txBody>
      </p:sp>
    </p:spTree>
    <p:extLst>
      <p:ext uri="{BB962C8B-B14F-4D97-AF65-F5344CB8AC3E}">
        <p14:creationId xmlns:p14="http://schemas.microsoft.com/office/powerpoint/2010/main" xmlns="" val="2134899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649.jpg"/>
          <p:cNvPicPr>
            <a:picLocks noGrp="1" noChangeAspect="1"/>
          </p:cNvPicPr>
          <p:nvPr>
            <p:ph idx="1"/>
          </p:nvPr>
        </p:nvPicPr>
        <p:blipFill>
          <a:blip r:embed="rId2" cstate="print"/>
          <a:stretch>
            <a:fillRect/>
          </a:stretch>
        </p:blipFill>
        <p:spPr>
          <a:xfrm>
            <a:off x="2483769" y="1481138"/>
            <a:ext cx="4536504" cy="4828182"/>
          </a:xfrm>
        </p:spPr>
      </p:pic>
      <p:sp>
        <p:nvSpPr>
          <p:cNvPr id="4" name="Title 2"/>
          <p:cNvSpPr>
            <a:spLocks noGrp="1"/>
          </p:cNvSpPr>
          <p:nvPr>
            <p:ph type="title"/>
          </p:nvPr>
        </p:nvSpPr>
        <p:spPr/>
        <p:txBody>
          <a:bodyPr>
            <a:normAutofit fontScale="90000"/>
          </a:bodyPr>
          <a:lstStyle/>
          <a:p>
            <a:r>
              <a:rPr lang="en-AU" dirty="0" smtClean="0"/>
              <a:t/>
            </a:r>
            <a:br>
              <a:rPr lang="en-AU" dirty="0" smtClean="0"/>
            </a:br>
            <a:r>
              <a:rPr lang="en-AU" dirty="0" smtClean="0"/>
              <a:t>Horizontal (Ventral) </a:t>
            </a:r>
            <a:r>
              <a:rPr lang="en-AU" dirty="0"/>
              <a:t>Suspension </a:t>
            </a:r>
            <a:br>
              <a:rPr lang="en-AU" dirty="0"/>
            </a:br>
            <a:endParaRPr lang="en-A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Horizontal (Ventral) </a:t>
            </a:r>
            <a:r>
              <a:rPr lang="en-AU" dirty="0"/>
              <a:t>Suspension </a:t>
            </a:r>
            <a:br>
              <a:rPr lang="en-AU" dirty="0"/>
            </a:br>
            <a:endParaRPr lang="en-AU" dirty="0"/>
          </a:p>
        </p:txBody>
      </p:sp>
      <p:sp>
        <p:nvSpPr>
          <p:cNvPr id="4" name="Text Placeholder 3"/>
          <p:cNvSpPr>
            <a:spLocks noGrp="1"/>
          </p:cNvSpPr>
          <p:nvPr>
            <p:ph type="body" idx="1"/>
          </p:nvPr>
        </p:nvSpPr>
        <p:spPr>
          <a:xfrm>
            <a:off x="539552" y="3717032"/>
            <a:ext cx="4040188" cy="1728192"/>
          </a:xfrm>
        </p:spPr>
        <p:txBody>
          <a:bodyPr>
            <a:normAutofit fontScale="92500" lnSpcReduction="10000"/>
          </a:bodyPr>
          <a:lstStyle/>
          <a:p>
            <a:r>
              <a:rPr lang="en-AU" dirty="0"/>
              <a:t>Normal infant - keeps the head erect, maintains the back straight, and flexes the elbow, hip, knee, and ankle joints</a:t>
            </a:r>
          </a:p>
        </p:txBody>
      </p:sp>
      <p:sp>
        <p:nvSpPr>
          <p:cNvPr id="5" name="Text Placeholder 4"/>
          <p:cNvSpPr>
            <a:spLocks noGrp="1"/>
          </p:cNvSpPr>
          <p:nvPr>
            <p:ph type="body" sz="half" idx="3"/>
          </p:nvPr>
        </p:nvSpPr>
        <p:spPr>
          <a:xfrm>
            <a:off x="539552" y="1412776"/>
            <a:ext cx="4041775" cy="1800200"/>
          </a:xfrm>
        </p:spPr>
        <p:txBody>
          <a:bodyPr>
            <a:normAutofit fontScale="92500" lnSpcReduction="10000"/>
          </a:bodyPr>
          <a:lstStyle/>
          <a:p>
            <a:endParaRPr lang="en-AU" dirty="0" smtClean="0"/>
          </a:p>
          <a:p>
            <a:r>
              <a:rPr lang="en-AU" dirty="0" smtClean="0"/>
              <a:t>Baby </a:t>
            </a:r>
            <a:r>
              <a:rPr lang="en-AU" dirty="0"/>
              <a:t>suspended in the prone position with the examiner’s palm underneath the </a:t>
            </a:r>
            <a:r>
              <a:rPr lang="en-AU" dirty="0" smtClean="0"/>
              <a:t>chest</a:t>
            </a:r>
          </a:p>
          <a:p>
            <a:endParaRPr lang="en-AU" dirty="0" smtClean="0"/>
          </a:p>
          <a:p>
            <a:endParaRPr lang="en-AU" dirty="0"/>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2998" y="1444625"/>
            <a:ext cx="3825829" cy="394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5076056" y="5445224"/>
            <a:ext cx="33843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err="1"/>
              <a:t>H</a:t>
            </a:r>
            <a:r>
              <a:rPr lang="en-AU" sz="1200" dirty="0" err="1" smtClean="0"/>
              <a:t>yptonia</a:t>
            </a:r>
            <a:r>
              <a:rPr lang="en-AU" sz="1200" dirty="0" smtClean="0"/>
              <a:t> - infants </a:t>
            </a:r>
            <a:r>
              <a:rPr lang="en-AU" sz="1200" dirty="0"/>
              <a:t>drape over the examiner's hands, with the head and legs hanging limply</a:t>
            </a:r>
          </a:p>
        </p:txBody>
      </p:sp>
    </p:spTree>
    <p:extLst>
      <p:ext uri="{BB962C8B-B14F-4D97-AF65-F5344CB8AC3E}">
        <p14:creationId xmlns:p14="http://schemas.microsoft.com/office/powerpoint/2010/main" xmlns="" val="1296949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279" y="2276872"/>
            <a:ext cx="7730000"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Differentiating central</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From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Peripheral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hypotonia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738483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067944" y="1340768"/>
            <a:ext cx="417646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95936" y="2132856"/>
            <a:ext cx="489654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95936" y="2636912"/>
            <a:ext cx="489654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95936" y="3356992"/>
            <a:ext cx="100811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04048" y="4941168"/>
            <a:ext cx="115212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08304" y="3933056"/>
            <a:ext cx="1656184"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95936" y="3933056"/>
            <a:ext cx="201622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16154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Ø"/>
            </a:pPr>
            <a:endParaRPr lang="en-AU" dirty="0" smtClean="0"/>
          </a:p>
          <a:p>
            <a:pPr>
              <a:buFont typeface="Wingdings" pitchFamily="2" charset="2"/>
              <a:buChar char="Ø"/>
            </a:pPr>
            <a:r>
              <a:rPr lang="en-AU" b="1" dirty="0" err="1" smtClean="0"/>
              <a:t>Dysmorphic</a:t>
            </a:r>
            <a:r>
              <a:rPr lang="en-AU" dirty="0" smtClean="0"/>
              <a:t> features</a:t>
            </a:r>
          </a:p>
          <a:p>
            <a:pPr>
              <a:buFont typeface="Wingdings" pitchFamily="2" charset="2"/>
              <a:buChar char="Ø"/>
            </a:pPr>
            <a:r>
              <a:rPr lang="en-AU" b="1" dirty="0" smtClean="0"/>
              <a:t>Depressed level of consciousnes</a:t>
            </a:r>
            <a:r>
              <a:rPr lang="en-AU" dirty="0" smtClean="0"/>
              <a:t>s or lethargy  </a:t>
            </a:r>
          </a:p>
          <a:p>
            <a:pPr>
              <a:buFont typeface="Wingdings" pitchFamily="2" charset="2"/>
              <a:buChar char="Ø"/>
            </a:pPr>
            <a:r>
              <a:rPr lang="en-AU" b="1" dirty="0"/>
              <a:t>Abnormal eye </a:t>
            </a:r>
            <a:r>
              <a:rPr lang="en-AU" b="1" dirty="0" smtClean="0"/>
              <a:t>movements </a:t>
            </a:r>
            <a:r>
              <a:rPr lang="en-AU" dirty="0" smtClean="0"/>
              <a:t>or inability to track visually </a:t>
            </a:r>
          </a:p>
          <a:p>
            <a:pPr>
              <a:buFont typeface="Wingdings" pitchFamily="2" charset="2"/>
              <a:buChar char="Ø"/>
            </a:pPr>
            <a:r>
              <a:rPr lang="en-AU" dirty="0" smtClean="0"/>
              <a:t>Early onset  </a:t>
            </a:r>
            <a:r>
              <a:rPr lang="en-AU" b="1" dirty="0"/>
              <a:t>seizures  </a:t>
            </a:r>
          </a:p>
          <a:p>
            <a:pPr>
              <a:buFont typeface="Wingdings" pitchFamily="2" charset="2"/>
              <a:buChar char="Ø"/>
            </a:pPr>
            <a:r>
              <a:rPr lang="en-AU" dirty="0" smtClean="0"/>
              <a:t>Predominant </a:t>
            </a:r>
            <a:r>
              <a:rPr lang="en-AU" b="1" dirty="0"/>
              <a:t>axial</a:t>
            </a:r>
            <a:r>
              <a:rPr lang="en-AU" dirty="0"/>
              <a:t> </a:t>
            </a:r>
            <a:r>
              <a:rPr lang="en-AU" dirty="0" smtClean="0"/>
              <a:t>weakness</a:t>
            </a:r>
            <a:r>
              <a:rPr lang="en-AU" dirty="0"/>
              <a:t> </a:t>
            </a:r>
            <a:endParaRPr lang="en-AU" dirty="0" smtClean="0"/>
          </a:p>
          <a:p>
            <a:pPr>
              <a:buFont typeface="Wingdings" pitchFamily="2" charset="2"/>
              <a:buChar char="Ø"/>
            </a:pPr>
            <a:r>
              <a:rPr lang="en-AU" b="1" dirty="0" smtClean="0"/>
              <a:t>Normal Power </a:t>
            </a:r>
            <a:r>
              <a:rPr lang="en-AU" dirty="0" smtClean="0"/>
              <a:t>with hypotonia</a:t>
            </a:r>
            <a:r>
              <a:rPr lang="en-AU" dirty="0"/>
              <a:t> </a:t>
            </a:r>
            <a:r>
              <a:rPr lang="en-AU" dirty="0" smtClean="0"/>
              <a:t> </a:t>
            </a:r>
          </a:p>
          <a:p>
            <a:pPr>
              <a:buFont typeface="Wingdings" pitchFamily="2" charset="2"/>
              <a:buChar char="Ø"/>
            </a:pPr>
            <a:r>
              <a:rPr lang="en-AU" b="1" dirty="0" smtClean="0"/>
              <a:t>Scissoring</a:t>
            </a:r>
            <a:r>
              <a:rPr lang="en-AU" dirty="0" smtClean="0"/>
              <a:t> </a:t>
            </a:r>
            <a:r>
              <a:rPr lang="en-AU" dirty="0"/>
              <a:t>on vertical </a:t>
            </a:r>
            <a:r>
              <a:rPr lang="en-AU" dirty="0" smtClean="0"/>
              <a:t>suspension</a:t>
            </a:r>
            <a:endParaRPr lang="en-AU" dirty="0"/>
          </a:p>
          <a:p>
            <a:pPr>
              <a:buFont typeface="Wingdings" pitchFamily="2" charset="2"/>
              <a:buChar char="Ø"/>
            </a:pPr>
            <a:r>
              <a:rPr lang="en-AU" b="1" dirty="0" smtClean="0"/>
              <a:t>Fisting </a:t>
            </a:r>
            <a:r>
              <a:rPr lang="en-AU" b="1" dirty="0"/>
              <a:t>of the </a:t>
            </a:r>
            <a:r>
              <a:rPr lang="en-AU" b="1" dirty="0" smtClean="0"/>
              <a:t>hands</a:t>
            </a:r>
          </a:p>
          <a:p>
            <a:pPr>
              <a:buFont typeface="Wingdings" pitchFamily="2" charset="2"/>
              <a:buChar char="Ø"/>
            </a:pPr>
            <a:r>
              <a:rPr lang="en-AU" b="1" dirty="0" smtClean="0"/>
              <a:t>Hyperactive</a:t>
            </a:r>
            <a:r>
              <a:rPr lang="en-AU" dirty="0" smtClean="0"/>
              <a:t> </a:t>
            </a:r>
            <a:r>
              <a:rPr lang="en-AU" dirty="0"/>
              <a:t>or normal </a:t>
            </a:r>
            <a:r>
              <a:rPr lang="en-AU" dirty="0" smtClean="0"/>
              <a:t>reflexes</a:t>
            </a:r>
            <a:r>
              <a:rPr lang="en-AU" dirty="0"/>
              <a:t> </a:t>
            </a:r>
            <a:endParaRPr lang="en-AU" dirty="0" smtClean="0"/>
          </a:p>
          <a:p>
            <a:pPr>
              <a:buFont typeface="Wingdings" pitchFamily="2" charset="2"/>
              <a:buChar char="Ø"/>
            </a:pPr>
            <a:r>
              <a:rPr lang="en-AU" dirty="0"/>
              <a:t>M</a:t>
            </a:r>
            <a:r>
              <a:rPr lang="en-AU" dirty="0" smtClean="0"/>
              <a:t>alformations </a:t>
            </a:r>
            <a:r>
              <a:rPr lang="en-AU" dirty="0"/>
              <a:t>of other </a:t>
            </a:r>
            <a:r>
              <a:rPr lang="en-AU" dirty="0" smtClean="0"/>
              <a:t>organs</a:t>
            </a:r>
            <a:r>
              <a:rPr lang="en-AU" dirty="0"/>
              <a:t> </a:t>
            </a:r>
            <a:endParaRPr lang="en-AU" dirty="0" smtClean="0"/>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Clues to Central </a:t>
            </a:r>
            <a:r>
              <a:rPr lang="en-AU" dirty="0"/>
              <a:t>hypotonia </a:t>
            </a:r>
            <a:br>
              <a:rPr lang="en-AU" dirty="0"/>
            </a:br>
            <a:endParaRPr lang="en-AU" dirty="0"/>
          </a:p>
        </p:txBody>
      </p:sp>
    </p:spTree>
    <p:extLst>
      <p:ext uri="{BB962C8B-B14F-4D97-AF65-F5344CB8AC3E}">
        <p14:creationId xmlns:p14="http://schemas.microsoft.com/office/powerpoint/2010/main" xmlns="" val="198539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412776"/>
            <a:ext cx="7128792"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The maintenance of normal tone requires intact central and </a:t>
            </a:r>
            <a:endParaRPr lang="en-AU" dirty="0" smtClean="0">
              <a:solidFill>
                <a:schemeClr val="bg1"/>
              </a:solidFill>
            </a:endParaRPr>
          </a:p>
          <a:p>
            <a:pPr algn="ctr"/>
            <a:endParaRPr lang="en-AU" dirty="0">
              <a:solidFill>
                <a:schemeClr val="bg1"/>
              </a:solidFill>
            </a:endParaRPr>
          </a:p>
          <a:p>
            <a:pPr algn="ctr"/>
            <a:r>
              <a:rPr lang="en-AU" dirty="0" smtClean="0">
                <a:solidFill>
                  <a:schemeClr val="bg1"/>
                </a:solidFill>
              </a:rPr>
              <a:t>peripheral </a:t>
            </a:r>
            <a:r>
              <a:rPr lang="en-AU" dirty="0">
                <a:solidFill>
                  <a:schemeClr val="bg1"/>
                </a:solidFill>
              </a:rPr>
              <a:t>nervous </a:t>
            </a:r>
            <a:r>
              <a:rPr lang="en-AU" dirty="0" smtClean="0">
                <a:solidFill>
                  <a:schemeClr val="bg1"/>
                </a:solidFill>
              </a:rPr>
              <a:t>system </a:t>
            </a:r>
            <a:r>
              <a:rPr lang="en-AU" dirty="0">
                <a:solidFill>
                  <a:schemeClr val="bg1"/>
                </a:solidFill>
              </a:rPr>
              <a:t>. Hence hypotonia  is a common </a:t>
            </a:r>
            <a:endParaRPr lang="en-AU" dirty="0" smtClean="0">
              <a:solidFill>
                <a:schemeClr val="bg1"/>
              </a:solidFill>
            </a:endParaRPr>
          </a:p>
          <a:p>
            <a:pPr algn="ctr"/>
            <a:endParaRPr lang="en-AU" dirty="0">
              <a:solidFill>
                <a:schemeClr val="bg1"/>
              </a:solidFill>
            </a:endParaRPr>
          </a:p>
          <a:p>
            <a:pPr algn="ctr"/>
            <a:r>
              <a:rPr lang="en-AU" dirty="0" smtClean="0">
                <a:solidFill>
                  <a:schemeClr val="bg1"/>
                </a:solidFill>
              </a:rPr>
              <a:t>symptom </a:t>
            </a:r>
            <a:r>
              <a:rPr lang="en-AU" dirty="0">
                <a:solidFill>
                  <a:schemeClr val="bg1"/>
                </a:solidFill>
              </a:rPr>
              <a:t>of neurological dysfunction and occurs in diseases </a:t>
            </a:r>
            <a:endParaRPr lang="en-AU" dirty="0" smtClean="0">
              <a:solidFill>
                <a:schemeClr val="bg1"/>
              </a:solidFill>
            </a:endParaRPr>
          </a:p>
          <a:p>
            <a:pPr algn="ctr"/>
            <a:endParaRPr lang="en-AU" dirty="0">
              <a:solidFill>
                <a:schemeClr val="bg1"/>
              </a:solidFill>
            </a:endParaRPr>
          </a:p>
          <a:p>
            <a:pPr algn="ctr"/>
            <a:r>
              <a:rPr lang="en-AU" dirty="0" smtClean="0">
                <a:solidFill>
                  <a:schemeClr val="bg1"/>
                </a:solidFill>
              </a:rPr>
              <a:t>of </a:t>
            </a:r>
            <a:r>
              <a:rPr lang="en-AU" dirty="0">
                <a:solidFill>
                  <a:schemeClr val="bg1"/>
                </a:solidFill>
              </a:rPr>
              <a:t>the brain, spinal cord, nerves, and muscles. </a:t>
            </a:r>
          </a:p>
          <a:p>
            <a:pPr algn="ctr"/>
            <a:endParaRPr lang="en-AU" dirty="0">
              <a:solidFill>
                <a:schemeClr val="bg1"/>
              </a:solidFill>
            </a:endParaRPr>
          </a:p>
        </p:txBody>
      </p:sp>
    </p:spTree>
    <p:extLst>
      <p:ext uri="{BB962C8B-B14F-4D97-AF65-F5344CB8AC3E}">
        <p14:creationId xmlns:p14="http://schemas.microsoft.com/office/powerpoint/2010/main" xmlns="" val="1813339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b="1" dirty="0" smtClean="0"/>
              <a:t>Alert</a:t>
            </a:r>
            <a:r>
              <a:rPr lang="en-AU" dirty="0" smtClean="0"/>
              <a:t> </a:t>
            </a:r>
            <a:r>
              <a:rPr lang="en-AU" dirty="0"/>
              <a:t>infant and appropriate </a:t>
            </a:r>
            <a:r>
              <a:rPr lang="en-AU" b="1" dirty="0"/>
              <a:t>response</a:t>
            </a:r>
            <a:r>
              <a:rPr lang="en-AU" dirty="0"/>
              <a:t> to surroundings  </a:t>
            </a:r>
            <a:endParaRPr lang="en-AU" dirty="0" smtClean="0"/>
          </a:p>
          <a:p>
            <a:r>
              <a:rPr lang="en-AU" b="1" dirty="0"/>
              <a:t>N</a:t>
            </a:r>
            <a:r>
              <a:rPr lang="en-AU" b="1" dirty="0" smtClean="0"/>
              <a:t>ormal </a:t>
            </a:r>
            <a:r>
              <a:rPr lang="en-AU" b="1" dirty="0"/>
              <a:t>sleep-wake </a:t>
            </a:r>
            <a:r>
              <a:rPr lang="en-AU" b="1" dirty="0" smtClean="0"/>
              <a:t>patterns</a:t>
            </a:r>
            <a:r>
              <a:rPr lang="en-AU" dirty="0"/>
              <a:t> </a:t>
            </a:r>
            <a:endParaRPr lang="en-AU" dirty="0" smtClean="0"/>
          </a:p>
          <a:p>
            <a:r>
              <a:rPr lang="en-AU" dirty="0"/>
              <a:t>A</a:t>
            </a:r>
            <a:r>
              <a:rPr lang="en-AU" dirty="0" smtClean="0"/>
              <a:t>ssociated </a:t>
            </a:r>
            <a:r>
              <a:rPr lang="en-AU" dirty="0"/>
              <a:t>with </a:t>
            </a:r>
            <a:r>
              <a:rPr lang="en-AU" b="1" dirty="0"/>
              <a:t>profound weakness </a:t>
            </a:r>
            <a:endParaRPr lang="en-AU" b="1" dirty="0" smtClean="0"/>
          </a:p>
          <a:p>
            <a:r>
              <a:rPr lang="en-AU" dirty="0"/>
              <a:t>H</a:t>
            </a:r>
            <a:r>
              <a:rPr lang="en-AU" dirty="0" smtClean="0"/>
              <a:t>ypotonia </a:t>
            </a:r>
            <a:r>
              <a:rPr lang="en-AU" dirty="0"/>
              <a:t>and </a:t>
            </a:r>
            <a:r>
              <a:rPr lang="en-AU" b="1" dirty="0" smtClean="0"/>
              <a:t>hyporeflexia/ </a:t>
            </a:r>
            <a:r>
              <a:rPr lang="en-AU" b="1" dirty="0" err="1" smtClean="0"/>
              <a:t>areflexia</a:t>
            </a:r>
            <a:endParaRPr lang="en-AU" b="1" dirty="0"/>
          </a:p>
          <a:p>
            <a:r>
              <a:rPr lang="en-AU" dirty="0" smtClean="0"/>
              <a:t>Other features - muscle </a:t>
            </a:r>
            <a:r>
              <a:rPr lang="en-AU" b="1" dirty="0" smtClean="0"/>
              <a:t>atrophy</a:t>
            </a:r>
            <a:r>
              <a:rPr lang="en-AU" dirty="0" smtClean="0"/>
              <a:t>, lack of abnormalities of other organs, </a:t>
            </a:r>
            <a:r>
              <a:rPr lang="en-AU" dirty="0"/>
              <a:t>the presence of </a:t>
            </a:r>
            <a:r>
              <a:rPr lang="en-AU" b="1" dirty="0"/>
              <a:t>respiratory and feeding impairment, and impairments of ocular or facial </a:t>
            </a:r>
            <a:r>
              <a:rPr lang="en-AU" b="1" dirty="0" smtClean="0"/>
              <a:t>movement</a:t>
            </a:r>
            <a:endParaRPr lang="en-AU" b="1" dirty="0"/>
          </a:p>
          <a:p>
            <a:endParaRPr lang="en-AU" dirty="0"/>
          </a:p>
        </p:txBody>
      </p:sp>
      <p:sp>
        <p:nvSpPr>
          <p:cNvPr id="3" name="Title 2"/>
          <p:cNvSpPr>
            <a:spLocks noGrp="1"/>
          </p:cNvSpPr>
          <p:nvPr>
            <p:ph type="title"/>
          </p:nvPr>
        </p:nvSpPr>
        <p:spPr/>
        <p:txBody>
          <a:bodyPr>
            <a:normAutofit fontScale="90000"/>
          </a:bodyPr>
          <a:lstStyle/>
          <a:p>
            <a:r>
              <a:rPr lang="en-AU" dirty="0" smtClean="0"/>
              <a:t>Characteristics of peripheral causes of hypotonia </a:t>
            </a:r>
            <a:endParaRPr lang="en-AU" dirty="0"/>
          </a:p>
        </p:txBody>
      </p:sp>
    </p:spTree>
    <p:extLst>
      <p:ext uri="{BB962C8B-B14F-4D97-AF65-F5344CB8AC3E}">
        <p14:creationId xmlns:p14="http://schemas.microsoft.com/office/powerpoint/2010/main" xmlns="" val="3247155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AU" dirty="0" smtClean="0"/>
          </a:p>
          <a:p>
            <a:pPr marL="109728" indent="0">
              <a:buNone/>
            </a:pPr>
            <a:endParaRPr lang="en-AU" dirty="0"/>
          </a:p>
          <a:p>
            <a:pPr marL="109728" indent="0">
              <a:buNone/>
            </a:pPr>
            <a:r>
              <a:rPr lang="en-AU" dirty="0" smtClean="0"/>
              <a:t>Usually </a:t>
            </a:r>
            <a:r>
              <a:rPr lang="en-AU" dirty="0"/>
              <a:t>spares </a:t>
            </a:r>
            <a:r>
              <a:rPr lang="en-AU" dirty="0" err="1"/>
              <a:t>extraocular</a:t>
            </a:r>
            <a:r>
              <a:rPr lang="en-AU" dirty="0"/>
              <a:t> muscles, while diseases of the neuromuscular junction may be characterized by ptosis and </a:t>
            </a:r>
            <a:r>
              <a:rPr lang="en-AU" dirty="0" err="1"/>
              <a:t>extraocular</a:t>
            </a:r>
            <a:r>
              <a:rPr lang="en-AU" dirty="0"/>
              <a:t> muscle weakness . </a:t>
            </a:r>
            <a:endParaRPr lang="en-AU" dirty="0" smtClean="0"/>
          </a:p>
          <a:p>
            <a:endParaRPr lang="en-AU" dirty="0"/>
          </a:p>
        </p:txBody>
      </p:sp>
      <p:sp>
        <p:nvSpPr>
          <p:cNvPr id="3" name="Title 2"/>
          <p:cNvSpPr>
            <a:spLocks noGrp="1"/>
          </p:cNvSpPr>
          <p:nvPr>
            <p:ph type="title"/>
          </p:nvPr>
        </p:nvSpPr>
        <p:spPr/>
        <p:txBody>
          <a:bodyPr>
            <a:normAutofit fontScale="90000"/>
          </a:bodyPr>
          <a:lstStyle/>
          <a:p>
            <a:r>
              <a:rPr lang="en-AU" dirty="0" smtClean="0"/>
              <a:t>Anterior horn cell diseases Versus neuromuscular junction disorders</a:t>
            </a:r>
            <a:endParaRPr lang="en-A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077072"/>
            <a:ext cx="2160240"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9259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chor="ctr">
            <a:normAutofit/>
          </a:bodyPr>
          <a:lstStyle/>
          <a:p>
            <a:pPr algn="ctr">
              <a:buNone/>
            </a:pPr>
            <a:r>
              <a:rPr lang="en-US" sz="7200" dirty="0" err="1" smtClean="0"/>
              <a:t>Tuqa</a:t>
            </a:r>
            <a:r>
              <a:rPr lang="en-US" sz="7200" dirty="0" smtClean="0"/>
              <a:t> </a:t>
            </a:r>
            <a:r>
              <a:rPr lang="en-US" sz="7200" dirty="0" err="1" smtClean="0"/>
              <a:t>Hazim</a:t>
            </a:r>
            <a:endParaRPr lang="en-US" sz="7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5" name="Content Placeholder 4"/>
          <p:cNvSpPr>
            <a:spLocks noGrp="1"/>
          </p:cNvSpPr>
          <p:nvPr>
            <p:ph sz="quarter" idx="2"/>
          </p:nvPr>
        </p:nvSpPr>
        <p:spPr/>
        <p:txBody>
          <a:bodyPr/>
          <a:lstStyle/>
          <a:p>
            <a:endParaRPr lang="en-AU"/>
          </a:p>
        </p:txBody>
      </p:sp>
      <p:pic>
        <p:nvPicPr>
          <p:cNvPr id="5122"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
            <a:ext cx="9036496" cy="5085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90830" y="4293096"/>
            <a:ext cx="5237163" cy="2767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9436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9483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52736"/>
            <a:ext cx="8964488"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3502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642" y="2967335"/>
            <a:ext cx="74767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Laboratory evaluation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708504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Font typeface="Wingdings" pitchFamily="2" charset="2"/>
              <a:buChar char="Ø"/>
            </a:pPr>
            <a:r>
              <a:rPr lang="en-AU" dirty="0" smtClean="0"/>
              <a:t>Rule out </a:t>
            </a:r>
            <a:r>
              <a:rPr lang="en-AU" b="1" dirty="0" smtClean="0">
                <a:solidFill>
                  <a:srgbClr val="C00000"/>
                </a:solidFill>
              </a:rPr>
              <a:t>sepsis</a:t>
            </a:r>
            <a:r>
              <a:rPr lang="en-AU" dirty="0" smtClean="0"/>
              <a:t> first - complete blood count ,  </a:t>
            </a:r>
            <a:r>
              <a:rPr lang="en-AU" dirty="0"/>
              <a:t>(</a:t>
            </a:r>
            <a:r>
              <a:rPr lang="en-AU" dirty="0" smtClean="0"/>
              <a:t>blood culture</a:t>
            </a:r>
            <a:r>
              <a:rPr lang="en-AU" dirty="0"/>
              <a:t>, urine culture, cerebrospinal fluid culture </a:t>
            </a:r>
            <a:r>
              <a:rPr lang="en-AU" dirty="0" smtClean="0"/>
              <a:t>and analysis);</a:t>
            </a:r>
          </a:p>
          <a:p>
            <a:pPr>
              <a:buFont typeface="Wingdings" pitchFamily="2" charset="2"/>
              <a:buChar char="Ø"/>
            </a:pPr>
            <a:r>
              <a:rPr lang="en-AU" dirty="0" smtClean="0"/>
              <a:t>Measurement </a:t>
            </a:r>
            <a:r>
              <a:rPr lang="en-AU" dirty="0"/>
              <a:t>of </a:t>
            </a:r>
            <a:r>
              <a:rPr lang="en-AU" b="1" dirty="0">
                <a:solidFill>
                  <a:srgbClr val="C00000"/>
                </a:solidFill>
              </a:rPr>
              <a:t>serum </a:t>
            </a:r>
            <a:r>
              <a:rPr lang="en-AU" b="1" dirty="0" smtClean="0">
                <a:solidFill>
                  <a:srgbClr val="C00000"/>
                </a:solidFill>
              </a:rPr>
              <a:t>electrolytes </a:t>
            </a:r>
            <a:r>
              <a:rPr lang="en-AU" dirty="0" smtClean="0"/>
              <a:t>– calcium and magnesium </a:t>
            </a:r>
          </a:p>
          <a:p>
            <a:pPr>
              <a:buFont typeface="Wingdings" pitchFamily="2" charset="2"/>
              <a:buChar char="Ø"/>
            </a:pPr>
            <a:r>
              <a:rPr lang="en-AU" dirty="0" smtClean="0"/>
              <a:t>Liver function tests </a:t>
            </a:r>
          </a:p>
          <a:p>
            <a:pPr>
              <a:buFont typeface="Wingdings" pitchFamily="2" charset="2"/>
              <a:buChar char="Ø"/>
            </a:pPr>
            <a:r>
              <a:rPr lang="en-AU" dirty="0" smtClean="0"/>
              <a:t>Urine </a:t>
            </a:r>
            <a:r>
              <a:rPr lang="en-AU" dirty="0"/>
              <a:t>drug </a:t>
            </a:r>
            <a:r>
              <a:rPr lang="en-AU" dirty="0" smtClean="0"/>
              <a:t>screen</a:t>
            </a:r>
            <a:endParaRPr lang="en-AU" dirty="0"/>
          </a:p>
          <a:p>
            <a:pPr>
              <a:buFont typeface="Wingdings" pitchFamily="2" charset="2"/>
              <a:buChar char="Ø"/>
            </a:pPr>
            <a:r>
              <a:rPr lang="en-AU" dirty="0" smtClean="0"/>
              <a:t>Thyroid function tests </a:t>
            </a:r>
          </a:p>
          <a:p>
            <a:pPr>
              <a:buFont typeface="Wingdings" pitchFamily="2" charset="2"/>
              <a:buChar char="Ø"/>
            </a:pPr>
            <a:r>
              <a:rPr lang="en-AU" dirty="0" smtClean="0"/>
              <a:t>TORCH </a:t>
            </a:r>
            <a:r>
              <a:rPr lang="en-AU" dirty="0" err="1"/>
              <a:t>titers</a:t>
            </a:r>
            <a:r>
              <a:rPr lang="en-AU" dirty="0"/>
              <a:t> (toxoplasmosis, rubella, cytomegalovirus infection, </a:t>
            </a:r>
            <a:r>
              <a:rPr lang="en-AU" dirty="0" err="1"/>
              <a:t>herpesvirus</a:t>
            </a:r>
            <a:r>
              <a:rPr lang="en-AU" dirty="0"/>
              <a:t> infections) and a urine culture for </a:t>
            </a:r>
            <a:r>
              <a:rPr lang="en-AU" dirty="0" smtClean="0"/>
              <a:t>cytomegalovirus ( </a:t>
            </a:r>
            <a:r>
              <a:rPr lang="en-AU" dirty="0" err="1" smtClean="0"/>
              <a:t>hepatosplenomegaly</a:t>
            </a:r>
            <a:r>
              <a:rPr lang="en-AU" dirty="0" smtClean="0"/>
              <a:t> and brain calcifications )  </a:t>
            </a:r>
            <a:endParaRPr lang="en-AU" dirty="0"/>
          </a:p>
          <a:p>
            <a:pPr>
              <a:buFont typeface="Wingdings" pitchFamily="2" charset="2"/>
              <a:buChar char="Ø"/>
            </a:pPr>
            <a:r>
              <a:rPr lang="en-AU" dirty="0" smtClean="0"/>
              <a:t>Karyotype – </a:t>
            </a:r>
            <a:r>
              <a:rPr lang="en-AU" dirty="0" err="1" smtClean="0"/>
              <a:t>Dysmorphism</a:t>
            </a:r>
            <a:r>
              <a:rPr lang="en-AU" dirty="0" smtClean="0"/>
              <a:t> </a:t>
            </a:r>
          </a:p>
          <a:p>
            <a:pPr>
              <a:buFont typeface="Wingdings" pitchFamily="2" charset="2"/>
              <a:buChar char="Ø"/>
            </a:pPr>
            <a:r>
              <a:rPr lang="en-AU" dirty="0" smtClean="0"/>
              <a:t>EEG – helps in prognostication </a:t>
            </a:r>
          </a:p>
          <a:p>
            <a:pPr>
              <a:buFont typeface="Wingdings" pitchFamily="2" charset="2"/>
              <a:buChar char="Ø"/>
            </a:pPr>
            <a:r>
              <a:rPr lang="en-AU" dirty="0" smtClean="0"/>
              <a:t>Genetic studies - Array </a:t>
            </a:r>
            <a:r>
              <a:rPr lang="en-AU" dirty="0"/>
              <a:t>comparative genomic hybridization study, methylation study for 15q11.2 (</a:t>
            </a:r>
            <a:r>
              <a:rPr lang="en-AU" dirty="0" err="1"/>
              <a:t>Prader-Willi</a:t>
            </a:r>
            <a:r>
              <a:rPr lang="en-AU" dirty="0"/>
              <a:t>/</a:t>
            </a:r>
            <a:r>
              <a:rPr lang="en-AU" dirty="0" err="1"/>
              <a:t>Angelman</a:t>
            </a:r>
            <a:r>
              <a:rPr lang="en-AU" dirty="0"/>
              <a:t>) imprinting defects, and testing for known disorders with specific mutational </a:t>
            </a:r>
            <a:r>
              <a:rPr lang="en-AU" dirty="0" smtClean="0"/>
              <a:t>analysis </a:t>
            </a:r>
            <a:r>
              <a:rPr lang="en-AU" dirty="0"/>
              <a:t> </a:t>
            </a:r>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err="1" smtClean="0"/>
              <a:t>Labortary</a:t>
            </a:r>
            <a:r>
              <a:rPr lang="en-AU" dirty="0" smtClean="0"/>
              <a:t> </a:t>
            </a:r>
            <a:r>
              <a:rPr lang="en-AU" dirty="0"/>
              <a:t>evaluation 	</a:t>
            </a:r>
            <a:br>
              <a:rPr lang="en-AU" dirty="0"/>
            </a:br>
            <a:endParaRPr lang="en-AU" dirty="0"/>
          </a:p>
        </p:txBody>
      </p:sp>
    </p:spTree>
    <p:extLst>
      <p:ext uri="{BB962C8B-B14F-4D97-AF65-F5344CB8AC3E}">
        <p14:creationId xmlns:p14="http://schemas.microsoft.com/office/powerpoint/2010/main" xmlns="" val="1085337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pitchFamily="2" charset="2"/>
              <a:buChar char="Ø"/>
            </a:pPr>
            <a:r>
              <a:rPr lang="en-AU" dirty="0" smtClean="0"/>
              <a:t>Complex multisystem involvement on  </a:t>
            </a:r>
            <a:r>
              <a:rPr lang="en-AU" dirty="0"/>
              <a:t>clinical evaluation suggests </a:t>
            </a:r>
            <a:r>
              <a:rPr lang="en-AU" dirty="0" smtClean="0"/>
              <a:t>- inborn </a:t>
            </a:r>
            <a:r>
              <a:rPr lang="en-AU" dirty="0"/>
              <a:t>errors of metabolism </a:t>
            </a:r>
            <a:endParaRPr lang="en-AU" dirty="0" smtClean="0"/>
          </a:p>
          <a:p>
            <a:pPr>
              <a:buFont typeface="Wingdings" pitchFamily="2" charset="2"/>
              <a:buChar char="Ø"/>
            </a:pPr>
            <a:r>
              <a:rPr lang="en-AU" dirty="0" smtClean="0"/>
              <a:t>Presence of </a:t>
            </a:r>
            <a:r>
              <a:rPr lang="en-AU" b="1" dirty="0" smtClean="0">
                <a:solidFill>
                  <a:srgbClr val="C00000"/>
                </a:solidFill>
              </a:rPr>
              <a:t>acidosis</a:t>
            </a:r>
            <a:r>
              <a:rPr lang="en-AU" dirty="0" smtClean="0"/>
              <a:t> - plasma </a:t>
            </a:r>
            <a:r>
              <a:rPr lang="en-AU" dirty="0"/>
              <a:t>amino acids and urine organic acids (</a:t>
            </a:r>
            <a:r>
              <a:rPr lang="en-AU" dirty="0" err="1"/>
              <a:t>aminoacidopathies</a:t>
            </a:r>
            <a:r>
              <a:rPr lang="en-AU" dirty="0"/>
              <a:t> and organic </a:t>
            </a:r>
            <a:r>
              <a:rPr lang="en-AU" dirty="0" err="1"/>
              <a:t>acidemias</a:t>
            </a:r>
            <a:r>
              <a:rPr lang="en-AU" dirty="0" smtClean="0"/>
              <a:t>)</a:t>
            </a:r>
          </a:p>
          <a:p>
            <a:pPr>
              <a:buFont typeface="Wingdings" pitchFamily="2" charset="2"/>
              <a:buChar char="Ø"/>
            </a:pPr>
            <a:r>
              <a:rPr lang="en-AU" b="1" dirty="0">
                <a:solidFill>
                  <a:srgbClr val="C00000"/>
                </a:solidFill>
              </a:rPr>
              <a:t>S</a:t>
            </a:r>
            <a:r>
              <a:rPr lang="en-AU" b="1" dirty="0" smtClean="0">
                <a:solidFill>
                  <a:srgbClr val="C00000"/>
                </a:solidFill>
              </a:rPr>
              <a:t>erum </a:t>
            </a:r>
            <a:r>
              <a:rPr lang="en-AU" b="1" dirty="0">
                <a:solidFill>
                  <a:srgbClr val="C00000"/>
                </a:solidFill>
              </a:rPr>
              <a:t>lactate </a:t>
            </a:r>
            <a:r>
              <a:rPr lang="en-AU" dirty="0" smtClean="0"/>
              <a:t>in disorders </a:t>
            </a:r>
            <a:r>
              <a:rPr lang="en-AU" dirty="0"/>
              <a:t>of carbohydrate metabolism, mitochondrial </a:t>
            </a:r>
            <a:r>
              <a:rPr lang="en-AU" dirty="0" smtClean="0"/>
              <a:t>disease</a:t>
            </a:r>
            <a:r>
              <a:rPr lang="en-AU" dirty="0"/>
              <a:t> </a:t>
            </a:r>
            <a:endParaRPr lang="en-AU" dirty="0" smtClean="0"/>
          </a:p>
          <a:p>
            <a:pPr>
              <a:buFont typeface="Wingdings" pitchFamily="2" charset="2"/>
              <a:buChar char="Ø"/>
            </a:pPr>
            <a:r>
              <a:rPr lang="en-AU" b="1" dirty="0" smtClean="0">
                <a:solidFill>
                  <a:srgbClr val="C00000"/>
                </a:solidFill>
              </a:rPr>
              <a:t>Pyruvate and ammonia  </a:t>
            </a:r>
            <a:r>
              <a:rPr lang="en-AU" dirty="0" smtClean="0"/>
              <a:t>in urea </a:t>
            </a:r>
            <a:r>
              <a:rPr lang="en-AU" dirty="0"/>
              <a:t>cycle </a:t>
            </a:r>
            <a:r>
              <a:rPr lang="en-AU" dirty="0" smtClean="0"/>
              <a:t>defects</a:t>
            </a:r>
            <a:r>
              <a:rPr lang="en-AU" dirty="0"/>
              <a:t> </a:t>
            </a:r>
            <a:endParaRPr lang="en-AU" dirty="0" smtClean="0"/>
          </a:p>
          <a:p>
            <a:pPr>
              <a:buFont typeface="Wingdings" pitchFamily="2" charset="2"/>
              <a:buChar char="Ø"/>
            </a:pPr>
            <a:r>
              <a:rPr lang="en-AU" b="1" dirty="0" err="1">
                <a:solidFill>
                  <a:srgbClr val="C00000"/>
                </a:solidFill>
              </a:rPr>
              <a:t>A</a:t>
            </a:r>
            <a:r>
              <a:rPr lang="en-AU" b="1" dirty="0" err="1" smtClean="0">
                <a:solidFill>
                  <a:srgbClr val="C00000"/>
                </a:solidFill>
              </a:rPr>
              <a:t>cylcarnitine</a:t>
            </a:r>
            <a:r>
              <a:rPr lang="en-AU" b="1" dirty="0" smtClean="0">
                <a:solidFill>
                  <a:srgbClr val="C00000"/>
                </a:solidFill>
              </a:rPr>
              <a:t> </a:t>
            </a:r>
            <a:r>
              <a:rPr lang="en-AU" dirty="0"/>
              <a:t>profile </a:t>
            </a:r>
            <a:r>
              <a:rPr lang="en-AU" dirty="0" smtClean="0"/>
              <a:t>in organic </a:t>
            </a:r>
            <a:r>
              <a:rPr lang="en-AU" dirty="0" err="1"/>
              <a:t>acidemia</a:t>
            </a:r>
            <a:r>
              <a:rPr lang="en-AU" dirty="0"/>
              <a:t>, fatty acid oxidation </a:t>
            </a:r>
            <a:r>
              <a:rPr lang="en-AU" dirty="0" smtClean="0"/>
              <a:t>disorder</a:t>
            </a:r>
            <a:r>
              <a:rPr lang="en-AU" dirty="0"/>
              <a:t> </a:t>
            </a:r>
            <a:endParaRPr lang="en-AU" dirty="0" smtClean="0"/>
          </a:p>
          <a:p>
            <a:pPr>
              <a:buFont typeface="Wingdings" pitchFamily="2" charset="2"/>
              <a:buChar char="Ø"/>
            </a:pPr>
            <a:r>
              <a:rPr lang="en-AU" b="1" dirty="0" smtClean="0">
                <a:solidFill>
                  <a:srgbClr val="C00000"/>
                </a:solidFill>
              </a:rPr>
              <a:t>Very </a:t>
            </a:r>
            <a:r>
              <a:rPr lang="en-AU" b="1" dirty="0">
                <a:solidFill>
                  <a:srgbClr val="C00000"/>
                </a:solidFill>
              </a:rPr>
              <a:t>long-chain fatty acids and </a:t>
            </a:r>
            <a:r>
              <a:rPr lang="en-AU" b="1" dirty="0" err="1">
                <a:solidFill>
                  <a:srgbClr val="C00000"/>
                </a:solidFill>
              </a:rPr>
              <a:t>plasmalogens</a:t>
            </a:r>
            <a:r>
              <a:rPr lang="en-AU" b="1" dirty="0">
                <a:solidFill>
                  <a:srgbClr val="C00000"/>
                </a:solidFill>
              </a:rPr>
              <a:t> </a:t>
            </a:r>
            <a:r>
              <a:rPr lang="en-AU" dirty="0" smtClean="0"/>
              <a:t>-  </a:t>
            </a:r>
            <a:r>
              <a:rPr lang="en-AU" dirty="0"/>
              <a:t>specific for the evaluation of a </a:t>
            </a:r>
            <a:r>
              <a:rPr lang="en-AU" dirty="0" err="1"/>
              <a:t>peroxisomal</a:t>
            </a:r>
            <a:r>
              <a:rPr lang="en-AU" dirty="0"/>
              <a:t> disorder. </a:t>
            </a:r>
            <a:endParaRPr lang="en-AU" dirty="0" smtClean="0"/>
          </a:p>
          <a:p>
            <a:pPr>
              <a:buFont typeface="Wingdings" pitchFamily="2" charset="2"/>
              <a:buChar char="Ø"/>
            </a:pPr>
            <a:endParaRPr lang="en-AU" dirty="0"/>
          </a:p>
        </p:txBody>
      </p:sp>
      <p:sp>
        <p:nvSpPr>
          <p:cNvPr id="3" name="Title 2"/>
          <p:cNvSpPr>
            <a:spLocks noGrp="1"/>
          </p:cNvSpPr>
          <p:nvPr>
            <p:ph type="title"/>
          </p:nvPr>
        </p:nvSpPr>
        <p:spPr/>
        <p:txBody>
          <a:bodyPr>
            <a:normAutofit fontScale="90000"/>
          </a:bodyPr>
          <a:lstStyle/>
          <a:p>
            <a:r>
              <a:rPr lang="en-AU" dirty="0" err="1" smtClean="0"/>
              <a:t>Labortary</a:t>
            </a:r>
            <a:r>
              <a:rPr lang="en-AU" dirty="0" smtClean="0"/>
              <a:t> evaluation – Inborn error of metabolism </a:t>
            </a:r>
            <a:endParaRPr lang="en-AU" dirty="0"/>
          </a:p>
        </p:txBody>
      </p:sp>
    </p:spTree>
    <p:extLst>
      <p:ext uri="{BB962C8B-B14F-4D97-AF65-F5344CB8AC3E}">
        <p14:creationId xmlns:p14="http://schemas.microsoft.com/office/powerpoint/2010/main" xmlns="" val="3347204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fontScale="70000" lnSpcReduction="20000"/>
          </a:bodyPr>
          <a:lstStyle/>
          <a:p>
            <a:pPr marL="109728" indent="0">
              <a:buNone/>
            </a:pPr>
            <a:r>
              <a:rPr lang="en-AU" b="1" dirty="0" smtClean="0"/>
              <a:t>                                                MRI </a:t>
            </a:r>
            <a:endParaRPr lang="en-AU" dirty="0"/>
          </a:p>
          <a:p>
            <a:pPr marL="109728" indent="0">
              <a:buNone/>
            </a:pPr>
            <a:endParaRPr lang="en-AU" dirty="0" smtClean="0"/>
          </a:p>
          <a:p>
            <a:pPr marL="109728" indent="0">
              <a:buNone/>
            </a:pPr>
            <a:r>
              <a:rPr lang="en-AU" dirty="0" smtClean="0"/>
              <a:t>Delineate </a:t>
            </a:r>
            <a:r>
              <a:rPr lang="en-AU" dirty="0"/>
              <a:t>structural </a:t>
            </a:r>
            <a:r>
              <a:rPr lang="en-AU" dirty="0" smtClean="0"/>
              <a:t>malformations</a:t>
            </a:r>
            <a:r>
              <a:rPr lang="en-AU" dirty="0"/>
              <a:t> </a:t>
            </a:r>
            <a:endParaRPr lang="en-AU" dirty="0" smtClean="0"/>
          </a:p>
          <a:p>
            <a:pPr marL="109728" indent="0">
              <a:buNone/>
            </a:pPr>
            <a:r>
              <a:rPr lang="en-AU" dirty="0" smtClean="0"/>
              <a:t>Neuronal migration defects </a:t>
            </a:r>
          </a:p>
          <a:p>
            <a:pPr marL="109728" indent="0">
              <a:buNone/>
            </a:pPr>
            <a:r>
              <a:rPr lang="en-AU" dirty="0" smtClean="0"/>
              <a:t>Abnormal </a:t>
            </a:r>
            <a:r>
              <a:rPr lang="en-AU" dirty="0"/>
              <a:t>signals in the basal ganglia (</a:t>
            </a:r>
            <a:r>
              <a:rPr lang="en-AU" dirty="0" smtClean="0"/>
              <a:t>mitochondrial abnormalities) or </a:t>
            </a:r>
            <a:r>
              <a:rPr lang="en-AU" dirty="0"/>
              <a:t>brain stem defects (</a:t>
            </a:r>
            <a:r>
              <a:rPr lang="en-AU" dirty="0" err="1"/>
              <a:t>Joubert</a:t>
            </a:r>
            <a:r>
              <a:rPr lang="en-AU" dirty="0"/>
              <a:t> syndrome</a:t>
            </a:r>
            <a:r>
              <a:rPr lang="en-AU" dirty="0" smtClean="0"/>
              <a:t>)</a:t>
            </a:r>
          </a:p>
          <a:p>
            <a:pPr marL="109728" indent="0">
              <a:buNone/>
            </a:pPr>
            <a:r>
              <a:rPr lang="en-AU" b="1" dirty="0" smtClean="0">
                <a:solidFill>
                  <a:srgbClr val="C00000"/>
                </a:solidFill>
              </a:rPr>
              <a:t>Deep </a:t>
            </a:r>
            <a:r>
              <a:rPr lang="en-AU" b="1" dirty="0">
                <a:solidFill>
                  <a:srgbClr val="C00000"/>
                </a:solidFill>
              </a:rPr>
              <a:t>white matter changes </a:t>
            </a:r>
            <a:r>
              <a:rPr lang="en-AU" dirty="0"/>
              <a:t>can be seen in Lowe syndrome, a </a:t>
            </a:r>
            <a:r>
              <a:rPr lang="en-AU" dirty="0" err="1"/>
              <a:t>peroxisomal</a:t>
            </a:r>
            <a:r>
              <a:rPr lang="en-AU" dirty="0"/>
              <a:t> </a:t>
            </a:r>
            <a:r>
              <a:rPr lang="en-AU" dirty="0" smtClean="0"/>
              <a:t>defect</a:t>
            </a:r>
            <a:r>
              <a:rPr lang="en-AU" dirty="0"/>
              <a:t> </a:t>
            </a:r>
            <a:endParaRPr lang="en-AU" dirty="0" smtClean="0"/>
          </a:p>
          <a:p>
            <a:pPr marL="109728" indent="0">
              <a:buNone/>
            </a:pPr>
            <a:r>
              <a:rPr lang="en-AU" b="1" dirty="0" smtClean="0">
                <a:solidFill>
                  <a:srgbClr val="C00000"/>
                </a:solidFill>
              </a:rPr>
              <a:t>Abnormalities </a:t>
            </a:r>
            <a:r>
              <a:rPr lang="en-AU" b="1" dirty="0">
                <a:solidFill>
                  <a:srgbClr val="C00000"/>
                </a:solidFill>
              </a:rPr>
              <a:t>in the corpus callosum </a:t>
            </a:r>
            <a:r>
              <a:rPr lang="en-AU" dirty="0"/>
              <a:t>may occur in Smith- </a:t>
            </a:r>
            <a:r>
              <a:rPr lang="en-AU" dirty="0" err="1"/>
              <a:t>Lemli-Opitz</a:t>
            </a:r>
            <a:r>
              <a:rPr lang="en-AU" dirty="0"/>
              <a:t> </a:t>
            </a:r>
            <a:r>
              <a:rPr lang="en-AU" dirty="0" smtClean="0"/>
              <a:t>syndrome</a:t>
            </a:r>
            <a:r>
              <a:rPr lang="en-AU" dirty="0"/>
              <a:t> </a:t>
            </a:r>
            <a:endParaRPr lang="en-AU" dirty="0" smtClean="0"/>
          </a:p>
          <a:p>
            <a:pPr marL="109728" indent="0">
              <a:buNone/>
            </a:pPr>
            <a:r>
              <a:rPr lang="en-AU" b="1" dirty="0">
                <a:solidFill>
                  <a:srgbClr val="C00000"/>
                </a:solidFill>
              </a:rPr>
              <a:t>H</a:t>
            </a:r>
            <a:r>
              <a:rPr lang="en-AU" b="1" dirty="0" smtClean="0">
                <a:solidFill>
                  <a:srgbClr val="C00000"/>
                </a:solidFill>
              </a:rPr>
              <a:t>eterotopias</a:t>
            </a:r>
            <a:r>
              <a:rPr lang="en-AU" dirty="0" smtClean="0"/>
              <a:t> </a:t>
            </a:r>
            <a:r>
              <a:rPr lang="en-AU" dirty="0"/>
              <a:t>may be seen in congenital muscular dystrophy. </a:t>
            </a:r>
          </a:p>
          <a:p>
            <a:pPr marL="109728" indent="0">
              <a:buNone/>
            </a:pPr>
            <a:r>
              <a:rPr lang="en-AU" dirty="0" smtClean="0"/>
              <a:t>                        </a:t>
            </a:r>
          </a:p>
          <a:p>
            <a:pPr marL="109728" indent="0" algn="ctr">
              <a:buNone/>
            </a:pPr>
            <a:r>
              <a:rPr lang="en-AU" b="1" dirty="0" smtClean="0"/>
              <a:t>Magnetic </a:t>
            </a:r>
            <a:r>
              <a:rPr lang="en-AU" b="1" dirty="0"/>
              <a:t>resonance spectroscopy </a:t>
            </a:r>
            <a:endParaRPr lang="en-AU" dirty="0"/>
          </a:p>
          <a:p>
            <a:pPr marL="109728" indent="0">
              <a:buNone/>
            </a:pPr>
            <a:r>
              <a:rPr lang="en-AU" dirty="0"/>
              <a:t> </a:t>
            </a:r>
          </a:p>
          <a:p>
            <a:pPr marL="109728" indent="0">
              <a:buNone/>
            </a:pPr>
            <a:r>
              <a:rPr lang="en-AU" dirty="0" smtClean="0"/>
              <a:t>Magnetic </a:t>
            </a:r>
            <a:r>
              <a:rPr lang="en-AU" dirty="0"/>
              <a:t>resonance spectroscopy also can </a:t>
            </a:r>
            <a:r>
              <a:rPr lang="en-AU" dirty="0" smtClean="0"/>
              <a:t>be                               revealing </a:t>
            </a:r>
            <a:r>
              <a:rPr lang="en-AU" dirty="0"/>
              <a:t>for metabolic disease. </a:t>
            </a:r>
          </a:p>
          <a:p>
            <a:endParaRPr lang="en-AU" dirty="0"/>
          </a:p>
        </p:txBody>
      </p:sp>
      <p:sp>
        <p:nvSpPr>
          <p:cNvPr id="3" name="Title 2"/>
          <p:cNvSpPr>
            <a:spLocks noGrp="1"/>
          </p:cNvSpPr>
          <p:nvPr>
            <p:ph type="title"/>
          </p:nvPr>
        </p:nvSpPr>
        <p:spPr/>
        <p:txBody>
          <a:bodyPr/>
          <a:lstStyle/>
          <a:p>
            <a:r>
              <a:rPr lang="en-AU" dirty="0" smtClean="0"/>
              <a:t>        Radiologic evaluation </a:t>
            </a:r>
            <a:endParaRPr lang="en-A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486109"/>
            <a:ext cx="1704628" cy="2003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467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338" y="2967335"/>
            <a:ext cx="737734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Differential diagnosis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937897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AU" dirty="0" err="1"/>
              <a:t>Creatine</a:t>
            </a:r>
            <a:r>
              <a:rPr lang="en-AU" dirty="0"/>
              <a:t> kinase (levels need to be interpreted with caution in the newborn, as levels tend to be high at birth and increase in the first 24 hours, they also increase with acidosis).  </a:t>
            </a:r>
          </a:p>
          <a:p>
            <a:pPr lvl="0"/>
            <a:r>
              <a:rPr lang="en-AU" dirty="0"/>
              <a:t>Repeat after few days , if initial value is elevated </a:t>
            </a:r>
          </a:p>
          <a:p>
            <a:r>
              <a:rPr lang="en-AU" dirty="0" smtClean="0"/>
              <a:t>Elevated </a:t>
            </a:r>
            <a:r>
              <a:rPr lang="en-AU" dirty="0"/>
              <a:t>in muscular dystrophy but not in spinal muscular atrophy or in many myopathies. </a:t>
            </a:r>
            <a:endParaRPr lang="en-AU" dirty="0" smtClean="0"/>
          </a:p>
          <a:p>
            <a:pPr marL="109728" indent="0">
              <a:buNone/>
            </a:pPr>
            <a:endParaRPr lang="en-AU" dirty="0"/>
          </a:p>
          <a:p>
            <a:pPr marL="109728" indent="0">
              <a:buNone/>
            </a:pPr>
            <a:endParaRPr lang="en-AU" dirty="0"/>
          </a:p>
        </p:txBody>
      </p:sp>
      <p:sp>
        <p:nvSpPr>
          <p:cNvPr id="3" name="Title 2"/>
          <p:cNvSpPr>
            <a:spLocks noGrp="1"/>
          </p:cNvSpPr>
          <p:nvPr>
            <p:ph type="title"/>
          </p:nvPr>
        </p:nvSpPr>
        <p:spPr/>
        <p:txBody>
          <a:bodyPr/>
          <a:lstStyle/>
          <a:p>
            <a:r>
              <a:rPr lang="en-AU" dirty="0" err="1" smtClean="0"/>
              <a:t>Creatine</a:t>
            </a:r>
            <a:r>
              <a:rPr lang="en-AU" dirty="0" smtClean="0"/>
              <a:t> kinase </a:t>
            </a:r>
            <a:endParaRPr lang="en-AU" dirty="0"/>
          </a:p>
        </p:txBody>
      </p:sp>
    </p:spTree>
    <p:extLst>
      <p:ext uri="{BB962C8B-B14F-4D97-AF65-F5344CB8AC3E}">
        <p14:creationId xmlns:p14="http://schemas.microsoft.com/office/powerpoint/2010/main" xmlns="" val="3596595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DNA studies and electrophysiology</a:t>
            </a:r>
            <a:endParaRPr lang="en-AU" dirty="0"/>
          </a:p>
        </p:txBody>
      </p:sp>
      <p:sp>
        <p:nvSpPr>
          <p:cNvPr id="2" name="Content Placeholder 1"/>
          <p:cNvSpPr>
            <a:spLocks noGrp="1"/>
          </p:cNvSpPr>
          <p:nvPr>
            <p:ph sz="quarter" idx="2"/>
          </p:nvPr>
        </p:nvSpPr>
        <p:spPr/>
        <p:txBody>
          <a:bodyPr>
            <a:normAutofit/>
          </a:bodyPr>
          <a:lstStyle/>
          <a:p>
            <a:pPr>
              <a:buFont typeface="Wingdings" pitchFamily="2" charset="2"/>
              <a:buChar char="Ø"/>
            </a:pPr>
            <a:r>
              <a:rPr lang="en-AU" b="1" dirty="0" smtClean="0">
                <a:solidFill>
                  <a:srgbClr val="C00000"/>
                </a:solidFill>
              </a:rPr>
              <a:t>Specific </a:t>
            </a:r>
            <a:r>
              <a:rPr lang="en-AU" b="1" dirty="0">
                <a:solidFill>
                  <a:srgbClr val="C00000"/>
                </a:solidFill>
              </a:rPr>
              <a:t>DNA testing </a:t>
            </a:r>
            <a:r>
              <a:rPr lang="en-AU" dirty="0" smtClean="0"/>
              <a:t>- for </a:t>
            </a:r>
            <a:r>
              <a:rPr lang="en-AU" dirty="0" err="1"/>
              <a:t>myotonic</a:t>
            </a:r>
            <a:r>
              <a:rPr lang="en-AU" dirty="0"/>
              <a:t> dystrophy and for spinal muscular </a:t>
            </a:r>
            <a:r>
              <a:rPr lang="en-AU" dirty="0" smtClean="0"/>
              <a:t>atrophy ( SMN gene )</a:t>
            </a:r>
          </a:p>
          <a:p>
            <a:endParaRPr lang="en-AU" dirty="0"/>
          </a:p>
        </p:txBody>
      </p:sp>
      <p:sp>
        <p:nvSpPr>
          <p:cNvPr id="6" name="Content Placeholder 5"/>
          <p:cNvSpPr>
            <a:spLocks noGrp="1"/>
          </p:cNvSpPr>
          <p:nvPr>
            <p:ph sz="quarter" idx="4"/>
          </p:nvPr>
        </p:nvSpPr>
        <p:spPr>
          <a:xfrm>
            <a:off x="4716016" y="1444294"/>
            <a:ext cx="3970784" cy="4937034"/>
          </a:xfrm>
        </p:spPr>
        <p:txBody>
          <a:bodyPr>
            <a:normAutofit/>
          </a:bodyPr>
          <a:lstStyle/>
          <a:p>
            <a:pPr>
              <a:buFont typeface="Wingdings" pitchFamily="2" charset="2"/>
              <a:buChar char="Ø"/>
            </a:pPr>
            <a:r>
              <a:rPr lang="en-AU" b="1" dirty="0">
                <a:solidFill>
                  <a:srgbClr val="C00000"/>
                </a:solidFill>
              </a:rPr>
              <a:t>Electrophysiological studies </a:t>
            </a:r>
            <a:r>
              <a:rPr lang="en-AU" dirty="0"/>
              <a:t>- Shows abnormalities in nerves, myopathies, and disorders of the neuromuscular junction </a:t>
            </a:r>
          </a:p>
          <a:p>
            <a:pPr>
              <a:buFont typeface="Wingdings" pitchFamily="2" charset="2"/>
              <a:buChar char="Ø"/>
            </a:pPr>
            <a:r>
              <a:rPr lang="en-AU" dirty="0"/>
              <a:t>Normal EMG usually suggest central hypotonia , with few exceptions </a:t>
            </a:r>
          </a:p>
          <a:p>
            <a:endParaRPr lang="en-A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573016"/>
            <a:ext cx="4248472"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210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4525963"/>
          </a:xfrm>
        </p:spPr>
        <p:txBody>
          <a:bodyPr>
            <a:normAutofit/>
          </a:bodyPr>
          <a:lstStyle/>
          <a:p>
            <a:pPr lvl="0"/>
            <a:r>
              <a:rPr lang="en-AU" dirty="0" smtClean="0"/>
              <a:t>Helps to differentiate a primary </a:t>
            </a:r>
            <a:r>
              <a:rPr lang="en-AU" dirty="0"/>
              <a:t>myopathy </a:t>
            </a:r>
            <a:r>
              <a:rPr lang="en-AU" dirty="0" smtClean="0"/>
              <a:t>from a  </a:t>
            </a:r>
            <a:r>
              <a:rPr lang="en-AU" dirty="0"/>
              <a:t>neurogenic disorder </a:t>
            </a:r>
            <a:endParaRPr lang="en-AU" dirty="0" smtClean="0"/>
          </a:p>
          <a:p>
            <a:pPr lvl="0"/>
            <a:r>
              <a:rPr lang="en-AU" dirty="0" smtClean="0"/>
              <a:t>Helps to differentiate myopathies from muscular dystrophies</a:t>
            </a:r>
          </a:p>
          <a:p>
            <a:pPr lvl="0"/>
            <a:r>
              <a:rPr lang="en-AU" dirty="0" smtClean="0"/>
              <a:t>Useful </a:t>
            </a:r>
            <a:r>
              <a:rPr lang="en-AU" dirty="0"/>
              <a:t>in the work-up of </a:t>
            </a:r>
            <a:r>
              <a:rPr lang="en-AU" dirty="0" smtClean="0"/>
              <a:t>undiagnosed weakness</a:t>
            </a:r>
            <a:r>
              <a:rPr lang="en-AU" dirty="0"/>
              <a:t> </a:t>
            </a:r>
          </a:p>
          <a:p>
            <a:pPr marL="109728" indent="0">
              <a:buNone/>
            </a:pPr>
            <a:endParaRPr lang="en-AU" dirty="0"/>
          </a:p>
          <a:p>
            <a:endParaRPr lang="en-AU" dirty="0"/>
          </a:p>
        </p:txBody>
      </p:sp>
      <p:sp>
        <p:nvSpPr>
          <p:cNvPr id="3" name="Title 2"/>
          <p:cNvSpPr>
            <a:spLocks noGrp="1"/>
          </p:cNvSpPr>
          <p:nvPr>
            <p:ph type="title"/>
          </p:nvPr>
        </p:nvSpPr>
        <p:spPr/>
        <p:txBody>
          <a:bodyPr>
            <a:normAutofit fontScale="90000"/>
          </a:bodyPr>
          <a:lstStyle/>
          <a:p>
            <a:r>
              <a:rPr lang="en-AU" dirty="0" smtClean="0"/>
              <a:t>Muscle biopsy with </a:t>
            </a:r>
            <a:r>
              <a:rPr lang="en-AU" dirty="0" err="1" smtClean="0"/>
              <a:t>immunohistochemical</a:t>
            </a:r>
            <a:r>
              <a:rPr lang="en-AU" dirty="0" smtClean="0"/>
              <a:t> staining </a:t>
            </a:r>
            <a:endParaRPr lang="en-AU" dirty="0"/>
          </a:p>
        </p:txBody>
      </p:sp>
    </p:spTree>
    <p:extLst>
      <p:ext uri="{BB962C8B-B14F-4D97-AF65-F5344CB8AC3E}">
        <p14:creationId xmlns:p14="http://schemas.microsoft.com/office/powerpoint/2010/main" xmlns="" val="1628542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Mainly supportive – feeding , neurodevelopment </a:t>
            </a:r>
          </a:p>
          <a:p>
            <a:endParaRPr lang="en-AU" dirty="0" smtClean="0"/>
          </a:p>
          <a:p>
            <a:r>
              <a:rPr lang="en-AU" dirty="0" smtClean="0"/>
              <a:t>Physiotherapy </a:t>
            </a:r>
          </a:p>
          <a:p>
            <a:endParaRPr lang="en-AU" dirty="0" smtClean="0"/>
          </a:p>
          <a:p>
            <a:r>
              <a:rPr lang="en-AU" dirty="0" smtClean="0"/>
              <a:t>Specific treatment – </a:t>
            </a:r>
            <a:r>
              <a:rPr lang="en-AU" dirty="0" err="1" smtClean="0"/>
              <a:t>Pompe</a:t>
            </a:r>
            <a:r>
              <a:rPr lang="en-AU" dirty="0" smtClean="0"/>
              <a:t> disease ( enzyme replacement therapy ) </a:t>
            </a:r>
            <a:endParaRPr lang="en-AU" dirty="0"/>
          </a:p>
        </p:txBody>
      </p:sp>
      <p:sp>
        <p:nvSpPr>
          <p:cNvPr id="3" name="Title 2"/>
          <p:cNvSpPr>
            <a:spLocks noGrp="1"/>
          </p:cNvSpPr>
          <p:nvPr>
            <p:ph type="title"/>
          </p:nvPr>
        </p:nvSpPr>
        <p:spPr/>
        <p:txBody>
          <a:bodyPr/>
          <a:lstStyle/>
          <a:p>
            <a:r>
              <a:rPr lang="en-AU" dirty="0" smtClean="0"/>
              <a:t>Management </a:t>
            </a:r>
            <a:endParaRPr lang="en-AU" dirty="0"/>
          </a:p>
        </p:txBody>
      </p:sp>
    </p:spTree>
    <p:extLst>
      <p:ext uri="{BB962C8B-B14F-4D97-AF65-F5344CB8AC3E}">
        <p14:creationId xmlns:p14="http://schemas.microsoft.com/office/powerpoint/2010/main" xmlns="" val="2877915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84784"/>
            <a:ext cx="3708066"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987381"/>
            <a:ext cx="3328000" cy="302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872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Common causes of hypotonia </a:t>
            </a:r>
            <a:endParaRPr lang="en-AU"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752"/>
            <a:ext cx="9144000" cy="5661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919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 typeface="Wingdings" pitchFamily="2" charset="2"/>
              <a:buChar char="Ø"/>
            </a:pPr>
            <a:r>
              <a:rPr lang="en-AU" dirty="0" smtClean="0"/>
              <a:t>Two categories - </a:t>
            </a:r>
            <a:r>
              <a:rPr lang="en-AU" sz="3300" b="1" u="sng" dirty="0" smtClean="0"/>
              <a:t>Central </a:t>
            </a:r>
            <a:r>
              <a:rPr lang="en-AU" sz="3300" b="1" u="sng" dirty="0"/>
              <a:t>and peripheral disorders </a:t>
            </a:r>
            <a:r>
              <a:rPr lang="en-AU" dirty="0"/>
              <a:t>. </a:t>
            </a:r>
            <a:endParaRPr lang="en-AU" dirty="0" smtClean="0"/>
          </a:p>
          <a:p>
            <a:pPr>
              <a:buFont typeface="Wingdings" pitchFamily="2" charset="2"/>
              <a:buChar char="Ø"/>
            </a:pPr>
            <a:endParaRPr lang="en-AU" dirty="0">
              <a:solidFill>
                <a:srgbClr val="FF0000"/>
              </a:solidFill>
            </a:endParaRPr>
          </a:p>
          <a:p>
            <a:pPr>
              <a:buFont typeface="Wingdings" pitchFamily="2" charset="2"/>
              <a:buChar char="Ø"/>
            </a:pPr>
            <a:r>
              <a:rPr lang="en-AU" b="1" dirty="0" smtClean="0">
                <a:solidFill>
                  <a:srgbClr val="FF0000"/>
                </a:solidFill>
              </a:rPr>
              <a:t>Peripheral </a:t>
            </a:r>
            <a:r>
              <a:rPr lang="en-AU" b="1" dirty="0">
                <a:solidFill>
                  <a:srgbClr val="FF0000"/>
                </a:solidFill>
              </a:rPr>
              <a:t>causes </a:t>
            </a:r>
            <a:r>
              <a:rPr lang="en-AU" dirty="0"/>
              <a:t>include abnormalities in the motor unit , specifically in the anterior horn cell (</a:t>
            </a:r>
            <a:r>
              <a:rPr lang="en-AU" dirty="0" err="1"/>
              <a:t>ie</a:t>
            </a:r>
            <a:r>
              <a:rPr lang="en-AU" dirty="0"/>
              <a:t>, spinal muscular atrophy), peripheral nerve </a:t>
            </a:r>
            <a:r>
              <a:rPr lang="en-AU" dirty="0" smtClean="0"/>
              <a:t>, </a:t>
            </a:r>
            <a:r>
              <a:rPr lang="en-AU" dirty="0"/>
              <a:t>neuromuscular junction </a:t>
            </a:r>
            <a:r>
              <a:rPr lang="en-AU" dirty="0" smtClean="0"/>
              <a:t>, </a:t>
            </a:r>
            <a:r>
              <a:rPr lang="en-AU" dirty="0"/>
              <a:t>and muscle </a:t>
            </a:r>
            <a:r>
              <a:rPr lang="en-AU" dirty="0" smtClean="0"/>
              <a:t> </a:t>
            </a:r>
          </a:p>
          <a:p>
            <a:pPr>
              <a:buFont typeface="Wingdings" pitchFamily="2" charset="2"/>
              <a:buChar char="Ø"/>
            </a:pPr>
            <a:endParaRPr lang="en-AU" dirty="0"/>
          </a:p>
          <a:p>
            <a:pPr>
              <a:buFont typeface="Wingdings" pitchFamily="2" charset="2"/>
              <a:buChar char="Ø"/>
            </a:pPr>
            <a:r>
              <a:rPr lang="en-AU" dirty="0" smtClean="0"/>
              <a:t>Central </a:t>
            </a:r>
            <a:r>
              <a:rPr lang="en-AU" dirty="0"/>
              <a:t>causes account for </a:t>
            </a:r>
            <a:r>
              <a:rPr lang="en-AU" b="1" dirty="0">
                <a:solidFill>
                  <a:srgbClr val="FF0000"/>
                </a:solidFill>
              </a:rPr>
              <a:t>60% to 80% </a:t>
            </a:r>
            <a:r>
              <a:rPr lang="en-AU" dirty="0"/>
              <a:t>of hypotonia cases and </a:t>
            </a:r>
            <a:r>
              <a:rPr lang="en-AU" dirty="0" smtClean="0"/>
              <a:t>the </a:t>
            </a:r>
            <a:r>
              <a:rPr lang="en-AU" dirty="0"/>
              <a:t>peripheral causes occur in 15% to 30%. </a:t>
            </a:r>
            <a:endParaRPr lang="en-AU" dirty="0" smtClean="0"/>
          </a:p>
          <a:p>
            <a:pPr>
              <a:buFont typeface="Wingdings" pitchFamily="2" charset="2"/>
              <a:buChar char="Ø"/>
            </a:pPr>
            <a:endParaRPr lang="en-AU" dirty="0"/>
          </a:p>
          <a:p>
            <a:pPr>
              <a:buFont typeface="Wingdings" pitchFamily="2" charset="2"/>
              <a:buChar char="Ø"/>
            </a:pPr>
            <a:r>
              <a:rPr lang="en-AU" dirty="0" smtClean="0"/>
              <a:t>Considerable overlap of involvement and clinical manifestations </a:t>
            </a:r>
            <a:endParaRPr lang="en-AU" dirty="0"/>
          </a:p>
        </p:txBody>
      </p:sp>
      <p:sp>
        <p:nvSpPr>
          <p:cNvPr id="3" name="Title 2"/>
          <p:cNvSpPr>
            <a:spLocks noGrp="1"/>
          </p:cNvSpPr>
          <p:nvPr>
            <p:ph type="title"/>
          </p:nvPr>
        </p:nvSpPr>
        <p:spPr>
          <a:xfrm>
            <a:off x="395536" y="188640"/>
            <a:ext cx="8229600" cy="1143000"/>
          </a:xfrm>
        </p:spPr>
        <p:txBody>
          <a:bodyPr>
            <a:normAutofit fontScale="90000"/>
          </a:bodyPr>
          <a:lstStyle/>
          <a:p>
            <a:r>
              <a:rPr lang="en-AU" dirty="0"/>
              <a:t/>
            </a:r>
            <a:br>
              <a:rPr lang="en-AU" dirty="0"/>
            </a:br>
            <a:r>
              <a:rPr lang="en-AU" dirty="0" smtClean="0"/>
              <a:t>Differential diagnosis for                     hypotonia </a:t>
            </a:r>
            <a:r>
              <a:rPr lang="en-AU" dirty="0"/>
              <a:t/>
            </a:r>
            <a:br>
              <a:rPr lang="en-AU" dirty="0"/>
            </a:br>
            <a:endParaRPr lang="en-AU" dirty="0"/>
          </a:p>
        </p:txBody>
      </p:sp>
    </p:spTree>
    <p:extLst>
      <p:ext uri="{BB962C8B-B14F-4D97-AF65-F5344CB8AC3E}">
        <p14:creationId xmlns:p14="http://schemas.microsoft.com/office/powerpoint/2010/main" xmlns="" val="3928843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AU" dirty="0"/>
              <a:t>The </a:t>
            </a:r>
            <a:r>
              <a:rPr lang="en-AU" b="1" dirty="0">
                <a:solidFill>
                  <a:schemeClr val="accent1"/>
                </a:solidFill>
              </a:rPr>
              <a:t>most common central cause </a:t>
            </a:r>
            <a:r>
              <a:rPr lang="en-AU" dirty="0"/>
              <a:t>of hypotonia is </a:t>
            </a:r>
            <a:r>
              <a:rPr lang="en-AU" dirty="0" smtClean="0"/>
              <a:t>hypoxic encephalopathy / cerebral palsy  </a:t>
            </a:r>
            <a:r>
              <a:rPr lang="en-AU" dirty="0"/>
              <a:t>in the young infant. However, this dysfunction may progress in later infancy to hypertonia. </a:t>
            </a:r>
            <a:endParaRPr lang="en-AU" dirty="0" smtClean="0"/>
          </a:p>
          <a:p>
            <a:pPr marL="109728" indent="0">
              <a:buNone/>
            </a:pPr>
            <a:endParaRPr lang="en-AU" dirty="0" smtClean="0"/>
          </a:p>
          <a:p>
            <a:pPr marL="109728" indent="0">
              <a:buNone/>
            </a:pPr>
            <a:r>
              <a:rPr lang="en-AU" dirty="0" smtClean="0"/>
              <a:t>The </a:t>
            </a:r>
            <a:r>
              <a:rPr lang="en-AU" b="1" dirty="0">
                <a:solidFill>
                  <a:schemeClr val="accent1"/>
                </a:solidFill>
              </a:rPr>
              <a:t>most common neuromuscular causes</a:t>
            </a:r>
            <a:r>
              <a:rPr lang="en-AU" dirty="0"/>
              <a:t>, although still rare, are congenital myopathies, congenital </a:t>
            </a:r>
            <a:r>
              <a:rPr lang="en-AU" dirty="0" err="1"/>
              <a:t>myotonic</a:t>
            </a:r>
            <a:r>
              <a:rPr lang="en-AU" dirty="0"/>
              <a:t> dystrophy, and spinal muscular atrophy. </a:t>
            </a:r>
            <a:endParaRPr lang="en-AU" dirty="0" smtClean="0"/>
          </a:p>
          <a:p>
            <a:pPr marL="109728" indent="0">
              <a:buNone/>
            </a:pPr>
            <a:endParaRPr lang="en-AU" dirty="0"/>
          </a:p>
          <a:p>
            <a:pPr marL="109728" indent="0">
              <a:buNone/>
            </a:pPr>
            <a:r>
              <a:rPr lang="en-AU" dirty="0" smtClean="0"/>
              <a:t>Disorders  with </a:t>
            </a:r>
            <a:r>
              <a:rPr lang="en-AU" b="1" dirty="0" smtClean="0">
                <a:solidFill>
                  <a:schemeClr val="accent1"/>
                </a:solidFill>
              </a:rPr>
              <a:t>both </a:t>
            </a:r>
            <a:r>
              <a:rPr lang="en-AU" b="1" dirty="0">
                <a:solidFill>
                  <a:schemeClr val="accent1"/>
                </a:solidFill>
              </a:rPr>
              <a:t>central and peripheral </a:t>
            </a:r>
            <a:r>
              <a:rPr lang="en-AU" dirty="0" smtClean="0"/>
              <a:t>manifestations ex acid </a:t>
            </a:r>
            <a:r>
              <a:rPr lang="en-AU" dirty="0"/>
              <a:t>maltase deficiency (</a:t>
            </a:r>
            <a:r>
              <a:rPr lang="en-AU" dirty="0" err="1"/>
              <a:t>Pompe</a:t>
            </a:r>
            <a:r>
              <a:rPr lang="en-AU" dirty="0"/>
              <a:t> disease).</a:t>
            </a:r>
          </a:p>
          <a:p>
            <a:endParaRPr lang="en-AU" dirty="0"/>
          </a:p>
        </p:txBody>
      </p:sp>
      <p:sp>
        <p:nvSpPr>
          <p:cNvPr id="3" name="Title 2"/>
          <p:cNvSpPr>
            <a:spLocks noGrp="1"/>
          </p:cNvSpPr>
          <p:nvPr>
            <p:ph type="title"/>
          </p:nvPr>
        </p:nvSpPr>
        <p:spPr/>
        <p:txBody>
          <a:bodyPr/>
          <a:lstStyle/>
          <a:p>
            <a:r>
              <a:rPr lang="en-AU" dirty="0" smtClean="0"/>
              <a:t>Central and peripheral causes </a:t>
            </a:r>
            <a:endParaRPr lang="en-AU" dirty="0"/>
          </a:p>
        </p:txBody>
      </p:sp>
    </p:spTree>
    <p:extLst>
      <p:ext uri="{BB962C8B-B14F-4D97-AF65-F5344CB8AC3E}">
        <p14:creationId xmlns:p14="http://schemas.microsoft.com/office/powerpoint/2010/main" xmlns="" val="428804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AU" b="1" dirty="0">
                <a:solidFill>
                  <a:srgbClr val="FF0000"/>
                </a:solidFill>
              </a:rPr>
              <a:t> </a:t>
            </a:r>
            <a:endParaRPr lang="en-AU" b="1" dirty="0">
              <a:solidFill>
                <a:srgbClr val="00B050"/>
              </a:solidFill>
            </a:endParaRPr>
          </a:p>
          <a:p>
            <a:r>
              <a:rPr lang="en-AU" b="1" dirty="0" smtClean="0">
                <a:solidFill>
                  <a:schemeClr val="accent1"/>
                </a:solidFill>
              </a:rPr>
              <a:t>Cerebral insult </a:t>
            </a:r>
            <a:r>
              <a:rPr lang="en-AU" dirty="0" smtClean="0"/>
              <a:t>– </a:t>
            </a:r>
            <a:r>
              <a:rPr lang="en-AU" dirty="0"/>
              <a:t>Hypoxic ischemic encephalopathy , </a:t>
            </a:r>
            <a:r>
              <a:rPr lang="en-AU" dirty="0" smtClean="0"/>
              <a:t>intracranial </a:t>
            </a:r>
            <a:r>
              <a:rPr lang="en-AU" dirty="0"/>
              <a:t>haemorrhage </a:t>
            </a:r>
            <a:endParaRPr lang="en-AU" dirty="0" smtClean="0"/>
          </a:p>
          <a:p>
            <a:r>
              <a:rPr lang="en-AU" b="1" dirty="0" smtClean="0">
                <a:solidFill>
                  <a:schemeClr val="accent1"/>
                </a:solidFill>
              </a:rPr>
              <a:t>Brain malformations </a:t>
            </a:r>
            <a:endParaRPr lang="en-AU" b="1" dirty="0">
              <a:solidFill>
                <a:schemeClr val="accent1"/>
              </a:solidFill>
            </a:endParaRPr>
          </a:p>
          <a:p>
            <a:pPr lvl="0"/>
            <a:r>
              <a:rPr lang="en-AU" b="1" dirty="0" smtClean="0">
                <a:solidFill>
                  <a:schemeClr val="accent1"/>
                </a:solidFill>
              </a:rPr>
              <a:t>Chromosomal </a:t>
            </a:r>
            <a:r>
              <a:rPr lang="en-AU" b="1" dirty="0">
                <a:solidFill>
                  <a:schemeClr val="accent1"/>
                </a:solidFill>
              </a:rPr>
              <a:t>disorders </a:t>
            </a:r>
            <a:r>
              <a:rPr lang="en-AU" dirty="0"/>
              <a:t>– </a:t>
            </a:r>
            <a:r>
              <a:rPr lang="en-AU" dirty="0" err="1"/>
              <a:t>P</a:t>
            </a:r>
            <a:r>
              <a:rPr lang="en-AU" dirty="0" err="1" smtClean="0"/>
              <a:t>raderwilli</a:t>
            </a:r>
            <a:r>
              <a:rPr lang="en-AU" dirty="0" smtClean="0"/>
              <a:t> </a:t>
            </a:r>
            <a:r>
              <a:rPr lang="en-AU" dirty="0"/>
              <a:t>syndrome , Down syndrome </a:t>
            </a:r>
          </a:p>
          <a:p>
            <a:pPr lvl="0"/>
            <a:r>
              <a:rPr lang="en-AU" b="1" dirty="0" err="1" smtClean="0">
                <a:solidFill>
                  <a:schemeClr val="accent1"/>
                </a:solidFill>
              </a:rPr>
              <a:t>Peroxisomal</a:t>
            </a:r>
            <a:r>
              <a:rPr lang="en-AU" b="1" dirty="0" smtClean="0">
                <a:solidFill>
                  <a:schemeClr val="accent1"/>
                </a:solidFill>
              </a:rPr>
              <a:t> </a:t>
            </a:r>
            <a:r>
              <a:rPr lang="en-AU" b="1" dirty="0">
                <a:solidFill>
                  <a:schemeClr val="accent1"/>
                </a:solidFill>
              </a:rPr>
              <a:t>disorders </a:t>
            </a:r>
            <a:r>
              <a:rPr lang="en-AU" dirty="0"/>
              <a:t>– </a:t>
            </a:r>
            <a:r>
              <a:rPr lang="en-AU" dirty="0" err="1"/>
              <a:t>cerebrohepatorenal</a:t>
            </a:r>
            <a:r>
              <a:rPr lang="en-AU" dirty="0"/>
              <a:t> syndrome ( </a:t>
            </a:r>
            <a:r>
              <a:rPr lang="en-AU" dirty="0" err="1"/>
              <a:t>Zellweger’s</a:t>
            </a:r>
            <a:r>
              <a:rPr lang="en-AU" dirty="0"/>
              <a:t> syndrome) , Neonatal </a:t>
            </a:r>
            <a:r>
              <a:rPr lang="en-AU" dirty="0" err="1"/>
              <a:t>adrenoleukodystrophy</a:t>
            </a:r>
            <a:r>
              <a:rPr lang="en-AU" dirty="0"/>
              <a:t> </a:t>
            </a:r>
          </a:p>
          <a:p>
            <a:pPr lvl="0"/>
            <a:r>
              <a:rPr lang="en-AU" b="1" dirty="0">
                <a:solidFill>
                  <a:schemeClr val="accent1"/>
                </a:solidFill>
              </a:rPr>
              <a:t>Other genetic defects</a:t>
            </a:r>
            <a:r>
              <a:rPr lang="en-AU" dirty="0">
                <a:solidFill>
                  <a:schemeClr val="accent1"/>
                </a:solidFill>
              </a:rPr>
              <a:t> </a:t>
            </a:r>
            <a:r>
              <a:rPr lang="en-AU" dirty="0"/>
              <a:t>– familial </a:t>
            </a:r>
            <a:r>
              <a:rPr lang="en-AU" dirty="0" err="1"/>
              <a:t>dysautonomia</a:t>
            </a:r>
            <a:r>
              <a:rPr lang="en-AU" dirty="0"/>
              <a:t> , </a:t>
            </a:r>
            <a:r>
              <a:rPr lang="en-AU" dirty="0" err="1"/>
              <a:t>oculocerebrorenal</a:t>
            </a:r>
            <a:r>
              <a:rPr lang="en-AU" dirty="0"/>
              <a:t> syndrome ( </a:t>
            </a:r>
            <a:r>
              <a:rPr lang="en-AU" dirty="0" smtClean="0"/>
              <a:t>Lowe</a:t>
            </a:r>
            <a:r>
              <a:rPr lang="en-AU" dirty="0"/>
              <a:t> </a:t>
            </a:r>
            <a:r>
              <a:rPr lang="en-AU" dirty="0" smtClean="0"/>
              <a:t> </a:t>
            </a:r>
            <a:r>
              <a:rPr lang="en-AU" dirty="0"/>
              <a:t>syndrome ) </a:t>
            </a:r>
          </a:p>
          <a:p>
            <a:pPr lvl="0"/>
            <a:r>
              <a:rPr lang="en-AU" b="1" dirty="0" err="1">
                <a:solidFill>
                  <a:schemeClr val="accent1"/>
                </a:solidFill>
              </a:rPr>
              <a:t>Neurometabolic</a:t>
            </a:r>
            <a:r>
              <a:rPr lang="en-AU" b="1" dirty="0">
                <a:solidFill>
                  <a:schemeClr val="accent1"/>
                </a:solidFill>
              </a:rPr>
              <a:t> </a:t>
            </a:r>
            <a:r>
              <a:rPr lang="en-AU" b="1" dirty="0" smtClean="0">
                <a:solidFill>
                  <a:schemeClr val="accent1"/>
                </a:solidFill>
              </a:rPr>
              <a:t>disorders </a:t>
            </a:r>
            <a:r>
              <a:rPr lang="en-AU" dirty="0"/>
              <a:t>– Acid maltase deficiency , infantile GM1 </a:t>
            </a:r>
            <a:r>
              <a:rPr lang="en-AU" dirty="0" err="1"/>
              <a:t>gangliosidosis</a:t>
            </a:r>
            <a:r>
              <a:rPr lang="en-AU" dirty="0"/>
              <a:t> </a:t>
            </a:r>
          </a:p>
          <a:p>
            <a:r>
              <a:rPr lang="en-AU" b="1" dirty="0" smtClean="0">
                <a:solidFill>
                  <a:schemeClr val="accent1"/>
                </a:solidFill>
              </a:rPr>
              <a:t>Drug  </a:t>
            </a:r>
            <a:r>
              <a:rPr lang="en-AU" dirty="0"/>
              <a:t>effects ( ex </a:t>
            </a:r>
            <a:r>
              <a:rPr lang="en-AU" dirty="0" smtClean="0"/>
              <a:t>Maternal Benzodiazepines </a:t>
            </a:r>
            <a:r>
              <a:rPr lang="en-AU" dirty="0"/>
              <a:t>) </a:t>
            </a:r>
            <a:endParaRPr lang="en-AU" dirty="0" smtClean="0"/>
          </a:p>
          <a:p>
            <a:r>
              <a:rPr lang="en-AU" dirty="0" smtClean="0"/>
              <a:t>Benign </a:t>
            </a:r>
            <a:r>
              <a:rPr lang="en-AU" dirty="0"/>
              <a:t>congenital hypotonia </a:t>
            </a:r>
          </a:p>
          <a:p>
            <a:pPr lvl="0"/>
            <a:endParaRPr lang="en-AU" dirty="0"/>
          </a:p>
          <a:p>
            <a:pPr marL="109728" indent="0">
              <a:buNone/>
            </a:pPr>
            <a:endParaRPr lang="en-AU" dirty="0"/>
          </a:p>
          <a:p>
            <a:endParaRPr lang="en-AU" dirty="0"/>
          </a:p>
        </p:txBody>
      </p:sp>
      <p:sp>
        <p:nvSpPr>
          <p:cNvPr id="3" name="Title 2"/>
          <p:cNvSpPr>
            <a:spLocks noGrp="1"/>
          </p:cNvSpPr>
          <p:nvPr>
            <p:ph type="title"/>
          </p:nvPr>
        </p:nvSpPr>
        <p:spPr/>
        <p:txBody>
          <a:bodyPr>
            <a:normAutofit fontScale="90000"/>
          </a:bodyPr>
          <a:lstStyle/>
          <a:p>
            <a:r>
              <a:rPr lang="en-AU" dirty="0" smtClean="0"/>
              <a:t/>
            </a:r>
            <a:br>
              <a:rPr lang="en-AU" dirty="0" smtClean="0"/>
            </a:br>
            <a:r>
              <a:rPr lang="en-AU" dirty="0" smtClean="0"/>
              <a:t>Causes of Cerebral </a:t>
            </a:r>
            <a:r>
              <a:rPr lang="en-AU" dirty="0" err="1" smtClean="0"/>
              <a:t>hypotonia</a:t>
            </a:r>
            <a:r>
              <a:rPr lang="en-AU" dirty="0" smtClean="0"/>
              <a:t> </a:t>
            </a:r>
            <a:br>
              <a:rPr lang="en-AU" dirty="0" smtClean="0"/>
            </a:br>
            <a:r>
              <a:rPr lang="en-AU" dirty="0" smtClean="0"/>
              <a:t>(Central causes)  </a:t>
            </a:r>
            <a:r>
              <a:rPr lang="en-AU" dirty="0"/>
              <a:t/>
            </a:r>
            <a:br>
              <a:rPr lang="en-AU" dirty="0"/>
            </a:b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1870" y="4935163"/>
            <a:ext cx="2103884" cy="1909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4744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1504</TotalTime>
  <Words>1538</Words>
  <Application>Microsoft Office PowerPoint</Application>
  <PresentationFormat>On-screen Show (4:3)</PresentationFormat>
  <Paragraphs>261</Paragraphs>
  <Slides>54</Slides>
  <Notes>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Floppy Baby Syndrome</vt:lpstr>
      <vt:lpstr>Slide 2</vt:lpstr>
      <vt:lpstr>Diagnostic challenge </vt:lpstr>
      <vt:lpstr>Slide 4</vt:lpstr>
      <vt:lpstr>Slide 5</vt:lpstr>
      <vt:lpstr>Common causes of hypotonia </vt:lpstr>
      <vt:lpstr> Differential diagnosis for                     hypotonia  </vt:lpstr>
      <vt:lpstr>Central and peripheral causes </vt:lpstr>
      <vt:lpstr> Causes of Cerebral hypotonia  (Central causes)   </vt:lpstr>
      <vt:lpstr> Peripheral causes: 1) Anterior horn cell disorders  </vt:lpstr>
      <vt:lpstr> 2) Congenital neuropathies  </vt:lpstr>
      <vt:lpstr> 3) Neuromuscular junction disorders </vt:lpstr>
      <vt:lpstr> 4) Myopathies  </vt:lpstr>
      <vt:lpstr> 5) Muscular dystrophies  </vt:lpstr>
      <vt:lpstr> 6) Metabolic and multisystem disease  </vt:lpstr>
      <vt:lpstr>Slide 16</vt:lpstr>
      <vt:lpstr>Slide 17</vt:lpstr>
      <vt:lpstr>Obstetric history </vt:lpstr>
      <vt:lpstr>Course of illness </vt:lpstr>
      <vt:lpstr>Developmental history </vt:lpstr>
      <vt:lpstr>Dietary / Feeding history </vt:lpstr>
      <vt:lpstr>Family history </vt:lpstr>
      <vt:lpstr>General examination </vt:lpstr>
      <vt:lpstr>General examination </vt:lpstr>
      <vt:lpstr>Arthrogryposis </vt:lpstr>
      <vt:lpstr>Quality of cry </vt:lpstr>
      <vt:lpstr>Slide 27</vt:lpstr>
      <vt:lpstr> Neurologic examination  </vt:lpstr>
      <vt:lpstr>Evaluation of hypotonia </vt:lpstr>
      <vt:lpstr>Slide 30</vt:lpstr>
      <vt:lpstr> The Traction Response  </vt:lpstr>
      <vt:lpstr>Traction response </vt:lpstr>
      <vt:lpstr> Vertical Suspension  </vt:lpstr>
      <vt:lpstr> Vertical Suspension  </vt:lpstr>
      <vt:lpstr> Horizontal (Ventral) Suspension  </vt:lpstr>
      <vt:lpstr> Horizontal (Ventral) Suspension  </vt:lpstr>
      <vt:lpstr>Slide 37</vt:lpstr>
      <vt:lpstr>Slide 38</vt:lpstr>
      <vt:lpstr> Clues to Central hypotonia  </vt:lpstr>
      <vt:lpstr>Characteristics of peripheral causes of hypotonia </vt:lpstr>
      <vt:lpstr>Anterior horn cell diseases Versus neuromuscular junction disorders</vt:lpstr>
      <vt:lpstr>Slide 42</vt:lpstr>
      <vt:lpstr>Slide 43</vt:lpstr>
      <vt:lpstr>Slide 44</vt:lpstr>
      <vt:lpstr>Slide 45</vt:lpstr>
      <vt:lpstr>Slide 46</vt:lpstr>
      <vt:lpstr> Labortary evaluation   </vt:lpstr>
      <vt:lpstr>Labortary evaluation – Inborn error of metabolism </vt:lpstr>
      <vt:lpstr>        Radiologic evaluation </vt:lpstr>
      <vt:lpstr>Creatine kinase </vt:lpstr>
      <vt:lpstr>DNA studies and electrophysiology</vt:lpstr>
      <vt:lpstr>Muscle biopsy with immunohistochemical staining </vt:lpstr>
      <vt:lpstr>Management </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floppy infant </dc:title>
  <dc:creator>Gopakumar</dc:creator>
  <cp:lastModifiedBy>Hasan Baher</cp:lastModifiedBy>
  <cp:revision>118</cp:revision>
  <dcterms:created xsi:type="dcterms:W3CDTF">2011-05-19T09:39:49Z</dcterms:created>
  <dcterms:modified xsi:type="dcterms:W3CDTF">2016-08-09T16:53:48Z</dcterms:modified>
</cp:coreProperties>
</file>