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56" r:id="rId2"/>
    <p:sldId id="297" r:id="rId3"/>
    <p:sldId id="293" r:id="rId4"/>
    <p:sldId id="294" r:id="rId5"/>
    <p:sldId id="295" r:id="rId6"/>
    <p:sldId id="260" r:id="rId7"/>
    <p:sldId id="261" r:id="rId8"/>
    <p:sldId id="298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96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9" r:id="rId41"/>
    <p:sldId id="29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B27DC-5964-4CBA-BA1C-D997A81C4FD0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EA826-EC6D-4317-8AB5-BFA4833CAB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063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EA826-EC6D-4317-8AB5-BFA4833CAB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55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74A838B-159E-4116-916D-1C9FB9663D38}" type="datetimeFigureOut">
              <a:rPr lang="en-US" smtClean="0"/>
              <a:pPr/>
              <a:t>8/7/2016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5022DCE-1991-487C-95E2-760D142FBD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Nocturnal enuresis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3643314"/>
            <a:ext cx="6400800" cy="1752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Done by </a:t>
            </a:r>
          </a:p>
          <a:p>
            <a:r>
              <a:rPr lang="en-US" dirty="0" err="1" smtClean="0"/>
              <a:t>Raghad</a:t>
            </a:r>
            <a:r>
              <a:rPr lang="en-US" dirty="0" smtClean="0"/>
              <a:t>  </a:t>
            </a:r>
            <a:r>
              <a:rPr lang="en-US" dirty="0" err="1" smtClean="0"/>
              <a:t>Laith</a:t>
            </a:r>
            <a:endParaRPr lang="en-US" dirty="0" smtClean="0"/>
          </a:p>
          <a:p>
            <a:r>
              <a:rPr lang="en-US" smtClean="0"/>
              <a:t>Rend  </a:t>
            </a:r>
            <a:r>
              <a:rPr lang="en-US" dirty="0" err="1" smtClean="0"/>
              <a:t>Saad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Raghda</a:t>
            </a:r>
            <a:r>
              <a:rPr lang="en-US" dirty="0" smtClean="0"/>
              <a:t> </a:t>
            </a:r>
            <a:r>
              <a:rPr lang="en-US" dirty="0" err="1" smtClean="0"/>
              <a:t>Falah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Batool</a:t>
            </a:r>
            <a:r>
              <a:rPr lang="en-US" dirty="0" smtClean="0"/>
              <a:t> </a:t>
            </a:r>
            <a:r>
              <a:rPr lang="en-US" dirty="0" err="1" smtClean="0"/>
              <a:t>Abdulsalam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Dr.Ali</a:t>
            </a:r>
            <a:r>
              <a:rPr lang="en-US" dirty="0" smtClean="0"/>
              <a:t>  Ahmed </a:t>
            </a:r>
          </a:p>
        </p:txBody>
      </p:sp>
    </p:spTree>
    <p:extLst>
      <p:ext uri="{BB962C8B-B14F-4D97-AF65-F5344CB8AC3E}">
        <p14:creationId xmlns="" xmlns:p14="http://schemas.microsoft.com/office/powerpoint/2010/main" val="301147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Enuresis may </a:t>
            </a:r>
            <a:r>
              <a:rPr lang="en-US" dirty="0" smtClean="0"/>
              <a:t>be :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   </a:t>
            </a:r>
            <a:r>
              <a:rPr lang="en-US" dirty="0">
                <a:solidFill>
                  <a:schemeClr val="accent5"/>
                </a:solidFill>
              </a:rPr>
              <a:t>Primary (persistent) Enuresis: </a:t>
            </a:r>
            <a:r>
              <a:rPr lang="en-US" dirty="0"/>
              <a:t>(70%-95%) is the condition describing the symptom of incontinence during sleep by a child who has never achieved consistent night-time dryness. This may further be subdivided into children who have enuresis </a:t>
            </a:r>
            <a:r>
              <a:rPr lang="en-US" dirty="0">
                <a:solidFill>
                  <a:schemeClr val="accent5"/>
                </a:solidFill>
              </a:rPr>
              <a:t>only at night </a:t>
            </a:r>
            <a:r>
              <a:rPr lang="en-US" dirty="0"/>
              <a:t>and those who also have </a:t>
            </a:r>
            <a:r>
              <a:rPr lang="en-US" dirty="0">
                <a:solidFill>
                  <a:schemeClr val="accent5"/>
                </a:solidFill>
              </a:rPr>
              <a:t>daytime symptoms </a:t>
            </a:r>
            <a:r>
              <a:rPr lang="en-US" dirty="0"/>
              <a:t>(urgency, frequency, or daytime wetting).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Nocturnal enuresis (cont.)</a:t>
            </a:r>
          </a:p>
        </p:txBody>
      </p:sp>
    </p:spTree>
    <p:extLst>
      <p:ext uri="{BB962C8B-B14F-4D97-AF65-F5344CB8AC3E}">
        <p14:creationId xmlns="" xmlns:p14="http://schemas.microsoft.com/office/powerpoint/2010/main" val="6641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5"/>
                </a:solidFill>
              </a:rPr>
              <a:t>Secondary (regressive) Enuresis: </a:t>
            </a:r>
            <a:r>
              <a:rPr lang="en-US" dirty="0"/>
              <a:t>(10%-25%) is the condition describing the symptom of incontinence during sleep by a child who </a:t>
            </a:r>
            <a:r>
              <a:rPr lang="en-US" dirty="0" smtClean="0"/>
              <a:t>has </a:t>
            </a:r>
            <a:r>
              <a:rPr lang="en-US" dirty="0"/>
              <a:t>previously been dry for at least 6 months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/>
                </a:solidFill>
              </a:rPr>
              <a:t>75%</a:t>
            </a:r>
            <a:r>
              <a:rPr lang="en-US" dirty="0"/>
              <a:t> of children with enuresis </a:t>
            </a:r>
            <a:r>
              <a:rPr lang="en-US" dirty="0" smtClean="0"/>
              <a:t>are </a:t>
            </a:r>
            <a:r>
              <a:rPr lang="en-US" dirty="0"/>
              <a:t>wet </a:t>
            </a:r>
            <a:r>
              <a:rPr lang="en-US" dirty="0">
                <a:solidFill>
                  <a:schemeClr val="accent5"/>
                </a:solidFill>
              </a:rPr>
              <a:t>only at night </a:t>
            </a:r>
            <a:endParaRPr lang="en-US" dirty="0" smtClean="0">
              <a:solidFill>
                <a:schemeClr val="accent5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5"/>
                </a:solidFill>
              </a:rPr>
              <a:t>25% are wet day and night.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</a:rPr>
              <a:t> This </a:t>
            </a:r>
            <a:r>
              <a:rPr lang="en-US" dirty="0">
                <a:solidFill>
                  <a:schemeClr val="accent5"/>
                </a:solidFill>
              </a:rPr>
              <a:t>distinction is important because the pathogenesis of the two patterns is different.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Nocturnal enuresis (cont.)</a:t>
            </a:r>
          </a:p>
        </p:txBody>
      </p:sp>
    </p:spTree>
    <p:extLst>
      <p:ext uri="{BB962C8B-B14F-4D97-AF65-F5344CB8AC3E}">
        <p14:creationId xmlns="" xmlns:p14="http://schemas.microsoft.com/office/powerpoint/2010/main" val="334606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Approximately </a:t>
            </a:r>
            <a:r>
              <a:rPr lang="en-US" dirty="0">
                <a:solidFill>
                  <a:schemeClr val="accent5"/>
                </a:solidFill>
              </a:rPr>
              <a:t>60% </a:t>
            </a:r>
            <a:r>
              <a:rPr lang="en-US" dirty="0">
                <a:solidFill>
                  <a:schemeClr val="tx1"/>
                </a:solidFill>
              </a:rPr>
              <a:t>of children with nocturnal enuresis are </a:t>
            </a:r>
            <a:r>
              <a:rPr lang="en-US" dirty="0">
                <a:solidFill>
                  <a:schemeClr val="accent5"/>
                </a:solidFill>
              </a:rPr>
              <a:t>boys.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accent5"/>
                </a:solidFill>
              </a:rPr>
              <a:t>Family history </a:t>
            </a:r>
            <a:r>
              <a:rPr lang="en-US" dirty="0">
                <a:solidFill>
                  <a:schemeClr val="tx1"/>
                </a:solidFill>
              </a:rPr>
              <a:t>is also important and is </a:t>
            </a:r>
            <a:r>
              <a:rPr lang="en-US" dirty="0">
                <a:solidFill>
                  <a:schemeClr val="accent5"/>
                </a:solidFill>
              </a:rPr>
              <a:t>positive</a:t>
            </a:r>
            <a:r>
              <a:rPr lang="en-US" dirty="0">
                <a:solidFill>
                  <a:schemeClr val="tx1"/>
                </a:solidFill>
              </a:rPr>
              <a:t> in </a:t>
            </a:r>
            <a:r>
              <a:rPr lang="en-US" dirty="0">
                <a:solidFill>
                  <a:schemeClr val="accent5"/>
                </a:solidFill>
              </a:rPr>
              <a:t>50% </a:t>
            </a:r>
            <a:r>
              <a:rPr lang="en-US" dirty="0">
                <a:solidFill>
                  <a:schemeClr val="tx1"/>
                </a:solidFill>
              </a:rPr>
              <a:t>of cases. </a:t>
            </a:r>
          </a:p>
          <a:p>
            <a:endParaRPr lang="en-US" dirty="0" smtClean="0">
              <a:solidFill>
                <a:schemeClr val="accent5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Although primary nocturnal enuresis may be polygenetic</a:t>
            </a:r>
            <a:r>
              <a:rPr lang="en-US" dirty="0">
                <a:solidFill>
                  <a:schemeClr val="accent5"/>
                </a:solidFill>
              </a:rPr>
              <a:t>, candidate genes </a:t>
            </a:r>
            <a:r>
              <a:rPr lang="en-US" dirty="0">
                <a:solidFill>
                  <a:schemeClr val="tx1"/>
                </a:solidFill>
              </a:rPr>
              <a:t>have been localized to </a:t>
            </a:r>
            <a:r>
              <a:rPr lang="en-US" dirty="0">
                <a:solidFill>
                  <a:schemeClr val="accent5"/>
                </a:solidFill>
              </a:rPr>
              <a:t>chromosomes 12 and 13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</a:t>
            </a:r>
          </a:p>
        </p:txBody>
      </p:sp>
    </p:spTree>
    <p:extLst>
      <p:ext uri="{BB962C8B-B14F-4D97-AF65-F5344CB8AC3E}">
        <p14:creationId xmlns="" xmlns:p14="http://schemas.microsoft.com/office/powerpoint/2010/main" val="29578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>
                <a:solidFill>
                  <a:schemeClr val="accent5"/>
                </a:solidFill>
              </a:rPr>
              <a:t>one parent </a:t>
            </a:r>
            <a:r>
              <a:rPr lang="en-US" dirty="0"/>
              <a:t>was </a:t>
            </a:r>
            <a:r>
              <a:rPr lang="en-US" dirty="0" err="1"/>
              <a:t>enuretic</a:t>
            </a:r>
            <a:r>
              <a:rPr lang="en-US" dirty="0"/>
              <a:t>, each child has a </a:t>
            </a:r>
            <a:r>
              <a:rPr lang="en-US" dirty="0">
                <a:solidFill>
                  <a:schemeClr val="accent5"/>
                </a:solidFill>
              </a:rPr>
              <a:t>44% </a:t>
            </a:r>
            <a:r>
              <a:rPr lang="en-US" dirty="0"/>
              <a:t>risk </a:t>
            </a:r>
            <a:r>
              <a:rPr lang="en-US" dirty="0" smtClean="0"/>
              <a:t>of </a:t>
            </a:r>
            <a:r>
              <a:rPr lang="en-US" dirty="0"/>
              <a:t>enuresis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If </a:t>
            </a:r>
            <a:r>
              <a:rPr lang="en-US" dirty="0">
                <a:solidFill>
                  <a:schemeClr val="accent5"/>
                </a:solidFill>
              </a:rPr>
              <a:t>both</a:t>
            </a:r>
            <a:r>
              <a:rPr lang="en-US" dirty="0"/>
              <a:t> parents were </a:t>
            </a:r>
            <a:r>
              <a:rPr lang="en-US" dirty="0" err="1"/>
              <a:t>enuretic</a:t>
            </a:r>
            <a:r>
              <a:rPr lang="en-US" dirty="0"/>
              <a:t>, each child has a </a:t>
            </a:r>
            <a:r>
              <a:rPr lang="en-US" dirty="0">
                <a:solidFill>
                  <a:schemeClr val="accent5"/>
                </a:solidFill>
              </a:rPr>
              <a:t>77% </a:t>
            </a:r>
            <a:r>
              <a:rPr lang="en-US" dirty="0"/>
              <a:t>likelihood of enuresis.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(cont.) </a:t>
            </a:r>
          </a:p>
        </p:txBody>
      </p:sp>
    </p:spTree>
    <p:extLst>
      <p:ext uri="{BB962C8B-B14F-4D97-AF65-F5344CB8AC3E}">
        <p14:creationId xmlns="" xmlns:p14="http://schemas.microsoft.com/office/powerpoint/2010/main" val="2445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Nocturnal enuresis without overt daytime voiding symptoms affects up to 20% of children at the age of 5 </a:t>
            </a:r>
            <a:r>
              <a:rPr lang="en-US" dirty="0" err="1"/>
              <a:t>yr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It ceases spontaneously in approximately 15% of involved children every year thereafter.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Its frequency among adults is less than 1%.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(cont.) </a:t>
            </a:r>
          </a:p>
        </p:txBody>
      </p:sp>
    </p:spTree>
    <p:extLst>
      <p:ext uri="{BB962C8B-B14F-4D97-AF65-F5344CB8AC3E}">
        <p14:creationId xmlns="" xmlns:p14="http://schemas.microsoft.com/office/powerpoint/2010/main" val="80642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Is multifactorial and includes the following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Delayed maturation of the cortical mechanisms that allow voluntary control of the micturition reflex</a:t>
            </a:r>
            <a:r>
              <a:rPr lang="en-US" dirty="0" smtClean="0"/>
              <a:t>.  </a:t>
            </a:r>
          </a:p>
          <a:p>
            <a:pPr marL="514350" indent="-514350">
              <a:buFont typeface="+mj-lt"/>
              <a:buAutoNum type="romanUcPeriod"/>
            </a:pPr>
            <a:endParaRPr lang="en-US" dirty="0" smtClean="0"/>
          </a:p>
          <a:p>
            <a:pPr marL="514350" indent="-514350">
              <a:buFont typeface="+mj-lt"/>
              <a:buAutoNum type="romanUcPeriod"/>
            </a:pPr>
            <a:r>
              <a:rPr lang="en-US" dirty="0" smtClean="0"/>
              <a:t>Sleep </a:t>
            </a:r>
            <a:r>
              <a:rPr lang="en-US" dirty="0"/>
              <a:t>disorder-</a:t>
            </a:r>
            <a:r>
              <a:rPr lang="en-US" dirty="0" err="1"/>
              <a:t>enuretic</a:t>
            </a:r>
            <a:r>
              <a:rPr lang="en-US" dirty="0"/>
              <a:t> children, who are classically described as being deep sleepers, although no specific sleep pattern has been described. Enuresis can occur in any stage of sleep . </a:t>
            </a:r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Pathogenesis</a:t>
            </a:r>
          </a:p>
        </p:txBody>
      </p:sp>
    </p:spTree>
    <p:extLst>
      <p:ext uri="{BB962C8B-B14F-4D97-AF65-F5344CB8AC3E}">
        <p14:creationId xmlns="" xmlns:p14="http://schemas.microsoft.com/office/powerpoint/2010/main" val="343826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86000"/>
            <a:ext cx="7745505" cy="3877815"/>
          </a:xfrm>
        </p:spPr>
        <p:txBody>
          <a:bodyPr/>
          <a:lstStyle/>
          <a:p>
            <a:pPr marL="514350" indent="-514350">
              <a:buFont typeface="+mj-lt"/>
              <a:buAutoNum type="romanUcPeriod" startAt="3"/>
            </a:pPr>
            <a:r>
              <a:rPr lang="en-US" dirty="0" smtClean="0"/>
              <a:t>Reduced antidiuretic hormone production at night, resulting in an increased urine output, which explains why children with enuresis often are described as "soaking the bed." </a:t>
            </a:r>
          </a:p>
          <a:p>
            <a:pPr marL="514350" indent="-514350">
              <a:buFont typeface="+mj-lt"/>
              <a:buAutoNum type="romanUcPeriod" startAt="3"/>
            </a:pPr>
            <a:endParaRPr lang="en-US" dirty="0" smtClean="0"/>
          </a:p>
          <a:p>
            <a:pPr marL="514350" indent="-514350">
              <a:buFont typeface="+mj-lt"/>
              <a:buAutoNum type="romanUcPeriod" startAt="3"/>
            </a:pPr>
            <a:r>
              <a:rPr lang="en-US" dirty="0" smtClean="0"/>
              <a:t>Genetic factors, with chromosomes 12 and 13q the likely sites of the gene for enuresis; family history is often positive in </a:t>
            </a:r>
            <a:r>
              <a:rPr lang="en-US" dirty="0" err="1" smtClean="0"/>
              <a:t>enuretic</a:t>
            </a:r>
            <a:r>
              <a:rPr lang="en-US" dirty="0" smtClean="0"/>
              <a:t> children, as described earlier.</a:t>
            </a:r>
          </a:p>
          <a:p>
            <a:pPr marL="514350" indent="-514350">
              <a:buFont typeface="+mj-lt"/>
              <a:buAutoNum type="romanUcPeriod" startAt="3"/>
            </a:pPr>
            <a:endParaRPr lang="en-US" dirty="0" smtClean="0"/>
          </a:p>
          <a:p>
            <a:pPr marL="514350" indent="-514350">
              <a:buFont typeface="+mj-lt"/>
              <a:buAutoNum type="romanUcPeriod" startAt="3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Pathogenesis</a:t>
            </a:r>
          </a:p>
        </p:txBody>
      </p:sp>
    </p:spTree>
    <p:extLst>
      <p:ext uri="{BB962C8B-B14F-4D97-AF65-F5344CB8AC3E}">
        <p14:creationId xmlns="" xmlns:p14="http://schemas.microsoft.com/office/powerpoint/2010/main" val="151091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 startAt="5"/>
            </a:pPr>
            <a:r>
              <a:rPr lang="en-US" dirty="0"/>
              <a:t>Psychologic factors, often implicated in secondary enuresis. </a:t>
            </a:r>
            <a:endParaRPr lang="en-US" dirty="0" smtClean="0"/>
          </a:p>
          <a:p>
            <a:pPr marL="514350" indent="-514350">
              <a:buFont typeface="+mj-lt"/>
              <a:buAutoNum type="romanUcPeriod" startAt="5"/>
            </a:pPr>
            <a:endParaRPr lang="en-US" dirty="0"/>
          </a:p>
          <a:p>
            <a:pPr marL="514350" indent="-514350">
              <a:buFont typeface="+mj-lt"/>
              <a:buAutoNum type="romanUcPeriod" startAt="5"/>
            </a:pPr>
            <a:r>
              <a:rPr lang="en-US" dirty="0"/>
              <a:t>Organic factors, such as urinary tract infection (UTI) or obstructive </a:t>
            </a:r>
            <a:r>
              <a:rPr lang="en-US" dirty="0" err="1"/>
              <a:t>uropathy</a:t>
            </a:r>
            <a:r>
              <a:rPr lang="en-US" dirty="0"/>
              <a:t>, which is an uncommon cause of enuresis. </a:t>
            </a:r>
            <a:endParaRPr lang="en-US" dirty="0" smtClean="0"/>
          </a:p>
          <a:p>
            <a:pPr marL="514350" indent="-514350">
              <a:buFont typeface="+mj-lt"/>
              <a:buAutoNum type="romanUcPeriod" startAt="5"/>
            </a:pPr>
            <a:endParaRPr lang="en-US" dirty="0"/>
          </a:p>
          <a:p>
            <a:pPr marL="514350" indent="-514350">
              <a:buFont typeface="+mj-lt"/>
              <a:buAutoNum type="romanUcPeriod" startAt="5"/>
            </a:pPr>
            <a:r>
              <a:rPr lang="en-US" dirty="0"/>
              <a:t>Sleep apnea (snoring) secondary to enlarged adenoids.</a:t>
            </a:r>
          </a:p>
          <a:p>
            <a:pPr marL="514350" indent="-514350">
              <a:buFont typeface="+mj-lt"/>
              <a:buAutoNum type="romanUcPeriod" startAt="5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Pathogenesis</a:t>
            </a:r>
          </a:p>
        </p:txBody>
      </p:sp>
    </p:spTree>
    <p:extLst>
      <p:ext uri="{BB962C8B-B14F-4D97-AF65-F5344CB8AC3E}">
        <p14:creationId xmlns="" xmlns:p14="http://schemas.microsoft.com/office/powerpoint/2010/main" val="408536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decide on appropriate investigations and treatment it is important to identify</a:t>
            </a:r>
            <a:r>
              <a:rPr lang="en-US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Whether the child has previously been dry at night without assistance for 6 months (i.e. this is secondary enuresis</a:t>
            </a:r>
            <a:r>
              <a:rPr lang="en-US" dirty="0" smtClean="0"/>
              <a:t>)?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If so, ask about any medical, physical or environmental, social or emotional causes or triggers for the change e.g. (bereavement, parental separation, etc.).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</p:spTree>
    <p:extLst>
      <p:ext uri="{BB962C8B-B14F-4D97-AF65-F5344CB8AC3E}">
        <p14:creationId xmlns="" xmlns:p14="http://schemas.microsoft.com/office/powerpoint/2010/main" val="24045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Whether there are any daytime symptoms (abnormal frequency of urination (either too frequent &gt;7 times/day) or </a:t>
            </a:r>
            <a:r>
              <a:rPr lang="en-US" dirty="0" smtClean="0"/>
              <a:t>infrequent( </a:t>
            </a:r>
            <a:r>
              <a:rPr lang="en-US" dirty="0"/>
              <a:t>&lt; 4 times/day), urgency, daytime wetting, difficulty (straining) with poor stream, or pain on urination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Do symptoms occur only in some situations, </a:t>
            </a:r>
            <a:r>
              <a:rPr lang="en-US" dirty="0" err="1"/>
              <a:t>e.g</a:t>
            </a:r>
            <a:r>
              <a:rPr lang="en-US" dirty="0"/>
              <a:t> is there avoidance of toilets at school?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</p:spTree>
    <p:extLst>
      <p:ext uri="{BB962C8B-B14F-4D97-AF65-F5344CB8AC3E}">
        <p14:creationId xmlns="" xmlns:p14="http://schemas.microsoft.com/office/powerpoint/2010/main" val="201154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enuresi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7598" y="2247900"/>
            <a:ext cx="6028804" cy="38782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Assess the pattern of </a:t>
            </a:r>
            <a:r>
              <a:rPr lang="en-US" b="1" dirty="0" smtClean="0"/>
              <a:t>bedwetting: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many nights a week does bedwetting </a:t>
            </a:r>
            <a:r>
              <a:rPr lang="en-US" dirty="0" smtClean="0"/>
              <a:t>occur?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many times a night does bedwetting occur</a:t>
            </a:r>
            <a:r>
              <a:rPr lang="en-US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Does there seem to be a large amount of urine?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what times of night does the bedwetting occur?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Does the child wake up after bedwetting?</a:t>
            </a:r>
          </a:p>
          <a:p>
            <a:r>
              <a:rPr lang="en-US" b="1" dirty="0"/>
              <a:t>Assess the child's fluid intake </a:t>
            </a:r>
            <a:r>
              <a:rPr lang="en-US" dirty="0"/>
              <a:t>throughout the day, and ask whether the child or the parents or </a:t>
            </a:r>
            <a:r>
              <a:rPr lang="en-US" dirty="0" err="1"/>
              <a:t>carers</a:t>
            </a:r>
            <a:r>
              <a:rPr lang="en-US" dirty="0"/>
              <a:t> are restricting fluids.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</p:spTree>
    <p:extLst>
      <p:ext uri="{BB962C8B-B14F-4D97-AF65-F5344CB8AC3E}">
        <p14:creationId xmlns="" xmlns:p14="http://schemas.microsoft.com/office/powerpoint/2010/main" val="347270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asking the parents or </a:t>
            </a:r>
            <a:r>
              <a:rPr lang="en-US" dirty="0" err="1"/>
              <a:t>carers</a:t>
            </a:r>
            <a:r>
              <a:rPr lang="en-US" dirty="0"/>
              <a:t> to keep a diary of the child's fluid intake, bedwetting, and toileting patterns for 2 weeks.</a:t>
            </a:r>
          </a:p>
          <a:p>
            <a:r>
              <a:rPr lang="en-US" dirty="0"/>
              <a:t>Consider whether the child has Developmental, attention or learning difficulty?</a:t>
            </a:r>
          </a:p>
          <a:p>
            <a:r>
              <a:rPr lang="en-US" dirty="0"/>
              <a:t>Could this be maltreatment or the child is being punished for bedwetting? </a:t>
            </a:r>
            <a:endParaRPr lang="en-US" dirty="0" smtClean="0"/>
          </a:p>
          <a:p>
            <a:r>
              <a:rPr lang="en-US" dirty="0"/>
              <a:t>Could this be Diabetes </a:t>
            </a:r>
            <a:r>
              <a:rPr lang="en-US" dirty="0" err="1"/>
              <a:t>Mellitis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</p:spTree>
    <p:extLst>
      <p:ext uri="{BB962C8B-B14F-4D97-AF65-F5344CB8AC3E}">
        <p14:creationId xmlns="" xmlns:p14="http://schemas.microsoft.com/office/powerpoint/2010/main" val="337784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complete physical examination should include palpation of the abdomen and rectal examination after voiding to assess the possibility of a chronically distended bladder. </a:t>
            </a:r>
            <a:endParaRPr lang="en-US" dirty="0" smtClean="0"/>
          </a:p>
          <a:p>
            <a:r>
              <a:rPr lang="en-US" dirty="0"/>
              <a:t>The child should be examined carefully for neurologic and spinal abnormalities</a:t>
            </a:r>
            <a:r>
              <a:rPr lang="en-US" dirty="0" smtClean="0"/>
              <a:t>.</a:t>
            </a:r>
          </a:p>
          <a:p>
            <a:r>
              <a:rPr lang="en-US" dirty="0"/>
              <a:t>Investigate (and treat) daytime symptoms before addressing enuresis, e.g. symptoms suggestive of diabetes, UTIs or constipation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</p:spTree>
    <p:extLst>
      <p:ext uri="{BB962C8B-B14F-4D97-AF65-F5344CB8AC3E}">
        <p14:creationId xmlns="" xmlns:p14="http://schemas.microsoft.com/office/powerpoint/2010/main" val="9937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Urinalysis</a:t>
            </a:r>
          </a:p>
          <a:p>
            <a:pPr marL="0" indent="0">
              <a:buNone/>
            </a:pPr>
            <a:r>
              <a:rPr lang="en-US" dirty="0"/>
              <a:t>Do not perform urinalysis routinely, unless the child or young person has: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started bedwetting recently (in the last few days or weeks)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daytime symptoms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any signs of ill health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a history, symptoms or signs suggestive of urinary tract infection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a history, symptoms or signs suggestive of diabetes mellitus.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30352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Ultrasonography or </a:t>
            </a:r>
            <a:r>
              <a:rPr lang="en-US" b="1" dirty="0" err="1"/>
              <a:t>Uroflowmetry</a:t>
            </a:r>
            <a:r>
              <a:rPr lang="en-US" b="1" dirty="0"/>
              <a:t> </a:t>
            </a:r>
            <a:r>
              <a:rPr lang="en-US" b="1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check for any abnormality of the urinary tract especially in the presence of voiding difficulties, or in children who do not respond appropriately to therapy.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126196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best approach to treatment is to </a:t>
            </a:r>
            <a:r>
              <a:rPr lang="en-US" dirty="0">
                <a:solidFill>
                  <a:schemeClr val="accent5"/>
                </a:solidFill>
              </a:rPr>
              <a:t>reassure parents </a:t>
            </a:r>
            <a:r>
              <a:rPr lang="en-US" dirty="0"/>
              <a:t>that the condition is self-limited and to </a:t>
            </a:r>
            <a:r>
              <a:rPr lang="en-US" dirty="0">
                <a:solidFill>
                  <a:schemeClr val="accent5"/>
                </a:solidFill>
              </a:rPr>
              <a:t>avoid punitive measures </a:t>
            </a:r>
            <a:r>
              <a:rPr lang="en-US" dirty="0"/>
              <a:t>that may affect the child's psychologic development adversely. </a:t>
            </a:r>
            <a:endParaRPr lang="en-US" dirty="0" smtClean="0"/>
          </a:p>
          <a:p>
            <a:r>
              <a:rPr lang="en-US" dirty="0"/>
              <a:t>Fluid intake should be </a:t>
            </a:r>
            <a:r>
              <a:rPr lang="en-US" dirty="0">
                <a:solidFill>
                  <a:schemeClr val="accent5"/>
                </a:solidFill>
              </a:rPr>
              <a:t>restricted</a:t>
            </a:r>
            <a:r>
              <a:rPr lang="en-US" dirty="0"/>
              <a:t> to </a:t>
            </a:r>
            <a:r>
              <a:rPr lang="en-US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</a:t>
            </a:r>
            <a:r>
              <a:rPr lang="en-US" dirty="0" err="1"/>
              <a:t>oz</a:t>
            </a:r>
            <a:r>
              <a:rPr lang="en-US" dirty="0"/>
              <a:t> after 6 or 7 o'clock in the </a:t>
            </a:r>
            <a:r>
              <a:rPr lang="en-US" dirty="0" smtClean="0"/>
              <a:t>evening </a:t>
            </a:r>
            <a:r>
              <a:rPr lang="en-US" dirty="0"/>
              <a:t>if the child weighs less than 75 </a:t>
            </a:r>
            <a:r>
              <a:rPr lang="en-US" dirty="0" err="1" smtClean="0"/>
              <a:t>lb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 </a:t>
            </a:r>
            <a:r>
              <a:rPr lang="en-US" dirty="0" err="1"/>
              <a:t>oz</a:t>
            </a:r>
            <a:r>
              <a:rPr lang="en-US" dirty="0"/>
              <a:t> if the child weighs 75 to 100 </a:t>
            </a:r>
            <a:r>
              <a:rPr lang="en-US" dirty="0" err="1"/>
              <a:t>lb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 </a:t>
            </a:r>
            <a:r>
              <a:rPr lang="en-US" dirty="0" err="1"/>
              <a:t>oz</a:t>
            </a:r>
            <a:r>
              <a:rPr lang="en-US" dirty="0"/>
              <a:t> if the child weighs more than 100 lb.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</p:spTree>
    <p:extLst>
      <p:ext uri="{BB962C8B-B14F-4D97-AF65-F5344CB8AC3E}">
        <p14:creationId xmlns="" xmlns:p14="http://schemas.microsoft.com/office/powerpoint/2010/main" val="388770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parents should be certain that the child voids at bedtime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If the child snores and the adenoids are enlarged, referral to an otolaryngologist should be considered, because </a:t>
            </a:r>
            <a:r>
              <a:rPr lang="en-US" dirty="0">
                <a:solidFill>
                  <a:schemeClr val="accent5"/>
                </a:solidFill>
              </a:rPr>
              <a:t>adenoidectomy</a:t>
            </a:r>
            <a:r>
              <a:rPr lang="en-US" dirty="0"/>
              <a:t> may result in cure of the enuresis.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 (cont.)</a:t>
            </a:r>
          </a:p>
        </p:txBody>
      </p:sp>
    </p:spTree>
    <p:extLst>
      <p:ext uri="{BB962C8B-B14F-4D97-AF65-F5344CB8AC3E}">
        <p14:creationId xmlns="" xmlns:p14="http://schemas.microsoft.com/office/powerpoint/2010/main" val="399224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be avoided in children younger than age 6 </a:t>
            </a:r>
            <a:r>
              <a:rPr lang="en-US" dirty="0" err="1"/>
              <a:t>yr</a:t>
            </a:r>
            <a:r>
              <a:rPr lang="en-US" dirty="0"/>
              <a:t> because enuresis is extremely common in younger children. </a:t>
            </a:r>
          </a:p>
          <a:p>
            <a:endParaRPr lang="en-US" dirty="0" smtClean="0"/>
          </a:p>
          <a:p>
            <a:r>
              <a:rPr lang="en-US" dirty="0"/>
              <a:t>The simplest initial measure is </a:t>
            </a:r>
            <a:r>
              <a:rPr lang="en-US" dirty="0">
                <a:solidFill>
                  <a:schemeClr val="accent5"/>
                </a:solidFill>
              </a:rPr>
              <a:t>motivational</a:t>
            </a:r>
            <a:r>
              <a:rPr lang="en-US" dirty="0"/>
              <a:t> and includes a star chart for dry nights.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treatment</a:t>
            </a:r>
          </a:p>
        </p:txBody>
      </p:sp>
    </p:spTree>
    <p:extLst>
      <p:ext uri="{BB962C8B-B14F-4D97-AF65-F5344CB8AC3E}">
        <p14:creationId xmlns="" xmlns:p14="http://schemas.microsoft.com/office/powerpoint/2010/main" val="238623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Waking children a few hours after they go to sleep to have them void often allows them to awaken dry, although this measure is not curative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Some have recommended that children try holding their urine for longer periods during the day, but there is no evidence that this approach is beneficial.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treatment (cont.)</a:t>
            </a:r>
          </a:p>
        </p:txBody>
      </p:sp>
    </p:spTree>
    <p:extLst>
      <p:ext uri="{BB962C8B-B14F-4D97-AF65-F5344CB8AC3E}">
        <p14:creationId xmlns="" xmlns:p14="http://schemas.microsoft.com/office/powerpoint/2010/main" val="223568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Conditioning therapy </a:t>
            </a:r>
            <a:r>
              <a:rPr lang="en-US" dirty="0"/>
              <a:t>involves use of an auditory alarm attached to electrodes in the underwear. The alarm sounds when voiding occurs and is intended to awaken children and alert them to void.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form of therapy is considered curative and has a reported success of 30-60%. Often the alarm wakes up other family members and not the </a:t>
            </a:r>
            <a:r>
              <a:rPr lang="en-US" dirty="0" err="1"/>
              <a:t>enuretic</a:t>
            </a:r>
            <a:r>
              <a:rPr lang="en-US" dirty="0"/>
              <a:t> child; persistence for several months is necessary</a:t>
            </a:r>
            <a:r>
              <a:rPr lang="en-US" dirty="0" smtClean="0"/>
              <a:t>.</a:t>
            </a:r>
          </a:p>
          <a:p>
            <a:r>
              <a:rPr lang="en-US" dirty="0"/>
              <a:t> A vibratory alarm is available also.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treatment (cont.)</a:t>
            </a:r>
          </a:p>
        </p:txBody>
      </p:sp>
    </p:spTree>
    <p:extLst>
      <p:ext uri="{BB962C8B-B14F-4D97-AF65-F5344CB8AC3E}">
        <p14:creationId xmlns="" xmlns:p14="http://schemas.microsoft.com/office/powerpoint/2010/main" val="8773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infant has coordinated, reflex voiding as often as 15 to 20 times per day    </a:t>
            </a:r>
          </a:p>
          <a:p>
            <a:r>
              <a:rPr lang="en-US" dirty="0" smtClean="0"/>
              <a:t>  </a:t>
            </a:r>
            <a:r>
              <a:rPr lang="en-US" dirty="0"/>
              <a:t>At 2-4 </a:t>
            </a:r>
            <a:r>
              <a:rPr lang="en-US" dirty="0" err="1"/>
              <a:t>yr</a:t>
            </a:r>
            <a:r>
              <a:rPr lang="en-US" dirty="0"/>
              <a:t>, toilet training begins </a:t>
            </a:r>
          </a:p>
          <a:p>
            <a:r>
              <a:rPr lang="en-US" dirty="0" smtClean="0"/>
              <a:t>  When </a:t>
            </a:r>
            <a:r>
              <a:rPr lang="en-US" dirty="0"/>
              <a:t>grow up;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 </a:t>
            </a:r>
            <a:r>
              <a:rPr lang="en-US" dirty="0"/>
              <a:t>Average bladder capacity (Ounces)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smtClean="0"/>
              <a:t> </a:t>
            </a:r>
            <a:r>
              <a:rPr lang="en-US" dirty="0"/>
              <a:t>=   Age (</a:t>
            </a:r>
            <a:r>
              <a:rPr lang="en-US" dirty="0" err="1"/>
              <a:t>yr</a:t>
            </a:r>
            <a:r>
              <a:rPr lang="en-US" dirty="0"/>
              <a:t>)+ 2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 smtClean="0"/>
              <a:t>  </a:t>
            </a:r>
            <a:r>
              <a:rPr lang="en-US" dirty="0"/>
              <a:t>( Up to the age of 12-14 </a:t>
            </a:r>
            <a:r>
              <a:rPr lang="en-US" dirty="0" err="1"/>
              <a:t>yr</a:t>
            </a:r>
            <a:r>
              <a:rPr lang="en-US" dirty="0"/>
              <a:t>  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NORMAL VOIDING AND TOILET TRAINING </a:t>
            </a:r>
          </a:p>
        </p:txBody>
      </p:sp>
    </p:spTree>
    <p:extLst>
      <p:ext uri="{BB962C8B-B14F-4D97-AF65-F5344CB8AC3E}">
        <p14:creationId xmlns="" xmlns:p14="http://schemas.microsoft.com/office/powerpoint/2010/main" val="119241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9" y="0"/>
            <a:ext cx="9032402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9728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Conditioning therapy tends to be most effective in older children.</a:t>
            </a:r>
          </a:p>
          <a:p>
            <a:r>
              <a:rPr lang="en-US" dirty="0"/>
              <a:t>Another form of therapy to which some children respond is </a:t>
            </a:r>
            <a:r>
              <a:rPr lang="en-US" dirty="0">
                <a:solidFill>
                  <a:schemeClr val="accent5"/>
                </a:solidFill>
              </a:rPr>
              <a:t>self-hypnosis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/>
              <a:t>The primary role of psychological therapy is to help the child deal with enuresis psychologically and help motivate arising to void at night if the child awakens with a full bladder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treatment (cont.)</a:t>
            </a:r>
          </a:p>
        </p:txBody>
      </p:sp>
    </p:spTree>
    <p:extLst>
      <p:ext uri="{BB962C8B-B14F-4D97-AF65-F5344CB8AC3E}">
        <p14:creationId xmlns="" xmlns:p14="http://schemas.microsoft.com/office/powerpoint/2010/main" val="257157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Is intended to treat the symptom of enuresis and is not </a:t>
            </a:r>
            <a:r>
              <a:rPr lang="en-US" sz="4800" dirty="0" smtClean="0"/>
              <a:t>curative:</a:t>
            </a:r>
          </a:p>
          <a:p>
            <a:pPr marL="0" indent="0">
              <a:buNone/>
            </a:pP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Pharmacologic therapy</a:t>
            </a:r>
          </a:p>
        </p:txBody>
      </p:sp>
    </p:spTree>
    <p:extLst>
      <p:ext uri="{BB962C8B-B14F-4D97-AF65-F5344CB8AC3E}">
        <p14:creationId xmlns="" xmlns:p14="http://schemas.microsoft.com/office/powerpoint/2010/main" val="28270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is a synthetic analog of </a:t>
            </a:r>
            <a:r>
              <a:rPr lang="en-US" dirty="0" smtClean="0"/>
              <a:t>antidiuretic hormone and </a:t>
            </a:r>
            <a:r>
              <a:rPr lang="en-US" dirty="0"/>
              <a:t>reduces urine </a:t>
            </a:r>
            <a:r>
              <a:rPr lang="en-US" dirty="0" smtClean="0"/>
              <a:t>production overnight. </a:t>
            </a:r>
            <a:r>
              <a:rPr lang="en-US" dirty="0"/>
              <a:t>It </a:t>
            </a:r>
            <a:r>
              <a:rPr lang="en-US" dirty="0" smtClean="0"/>
              <a:t>is available </a:t>
            </a:r>
            <a:r>
              <a:rPr lang="en-US" dirty="0"/>
              <a:t>as a </a:t>
            </a:r>
            <a:r>
              <a:rPr lang="en-US" dirty="0">
                <a:solidFill>
                  <a:srgbClr val="FF0000"/>
                </a:solidFill>
              </a:rPr>
              <a:t>tablet</a:t>
            </a:r>
            <a:r>
              <a:rPr lang="en-US" dirty="0"/>
              <a:t>, with a dosage of 0.2-0.6 </a:t>
            </a:r>
            <a:r>
              <a:rPr lang="en-US" dirty="0" smtClean="0"/>
              <a:t>mg </a:t>
            </a:r>
            <a:r>
              <a:rPr lang="en-US" dirty="0"/>
              <a:t>at bedtime. It is important to reduce evening fluid intake, and the drug should not be used if the child has a systemic illness with vomiting or diarrhea. </a:t>
            </a:r>
            <a:r>
              <a:rPr lang="en-US" dirty="0">
                <a:solidFill>
                  <a:srgbClr val="FF0000"/>
                </a:solidFill>
              </a:rPr>
              <a:t>Hyponatremia</a:t>
            </a:r>
            <a:r>
              <a:rPr lang="en-US" dirty="0"/>
              <a:t> has been reported </a:t>
            </a:r>
            <a:r>
              <a:rPr lang="en-US" dirty="0" smtClean="0"/>
              <a:t>in a </a:t>
            </a:r>
            <a:r>
              <a:rPr lang="en-US" dirty="0"/>
              <a:t>few children using the </a:t>
            </a:r>
            <a:r>
              <a:rPr lang="en-US" dirty="0">
                <a:solidFill>
                  <a:srgbClr val="FF0000"/>
                </a:solidFill>
              </a:rPr>
              <a:t>nasal spray</a:t>
            </a:r>
            <a:r>
              <a:rPr lang="en-US" dirty="0" smtClean="0"/>
              <a:t>, </a:t>
            </a:r>
            <a:r>
              <a:rPr lang="en-US" dirty="0"/>
              <a:t>primarily those who </a:t>
            </a:r>
            <a:r>
              <a:rPr lang="en-US" dirty="0" smtClean="0"/>
              <a:t> were </a:t>
            </a:r>
            <a:r>
              <a:rPr lang="en-US" dirty="0"/>
              <a:t>not </a:t>
            </a:r>
            <a:r>
              <a:rPr lang="en-US" dirty="0" smtClean="0"/>
              <a:t>using the </a:t>
            </a:r>
            <a:r>
              <a:rPr lang="en-US" dirty="0"/>
              <a:t>medication properly</a:t>
            </a:r>
            <a:r>
              <a:rPr lang="en-US" dirty="0" smtClean="0"/>
              <a:t>.  </a:t>
            </a:r>
            <a:r>
              <a:rPr lang="en-US" dirty="0"/>
              <a:t>It has not been reported in </a:t>
            </a:r>
            <a:r>
              <a:rPr lang="en-US" dirty="0" smtClean="0"/>
              <a:t>children </a:t>
            </a:r>
            <a:r>
              <a:rPr lang="en-US" dirty="0"/>
              <a:t>using the </a:t>
            </a:r>
            <a:r>
              <a:rPr lang="en-US" dirty="0" smtClean="0"/>
              <a:t>tablets.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56263" cy="1054250"/>
          </a:xfrm>
        </p:spPr>
        <p:txBody>
          <a:bodyPr/>
          <a:lstStyle/>
          <a:p>
            <a:r>
              <a:rPr lang="en-US" sz="4400" dirty="0"/>
              <a:t>Desmopressin </a:t>
            </a:r>
            <a:r>
              <a:rPr lang="en-US" sz="4400" dirty="0" smtClean="0"/>
              <a:t>acetate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3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children with rhinorrhea, the </a:t>
            </a:r>
            <a:r>
              <a:rPr lang="en-US" dirty="0" smtClean="0"/>
              <a:t>nasal spray </a:t>
            </a:r>
            <a:r>
              <a:rPr lang="en-US" dirty="0"/>
              <a:t>is not absorbed and </a:t>
            </a:r>
            <a:r>
              <a:rPr lang="en-US" dirty="0" smtClean="0"/>
              <a:t>consequently is ineffective. Desmopressin acetate is effective in as many as 40% of </a:t>
            </a:r>
            <a:r>
              <a:rPr lang="en-US" dirty="0"/>
              <a:t>children. If effective, it should be used for 3-6 </a:t>
            </a:r>
            <a:r>
              <a:rPr lang="en-US" dirty="0" smtClean="0"/>
              <a:t> </a:t>
            </a:r>
            <a:r>
              <a:rPr lang="en-US" dirty="0" err="1"/>
              <a:t>mo</a:t>
            </a:r>
            <a:r>
              <a:rPr lang="en-US" dirty="0"/>
              <a:t>, and then an attempt should </a:t>
            </a:r>
            <a:r>
              <a:rPr lang="en-US" dirty="0" smtClean="0"/>
              <a:t>be </a:t>
            </a:r>
            <a:r>
              <a:rPr lang="en-US" dirty="0"/>
              <a:t>made to</a:t>
            </a:r>
            <a:r>
              <a:rPr lang="en-US" dirty="0">
                <a:solidFill>
                  <a:srgbClr val="FF0000"/>
                </a:solidFill>
              </a:rPr>
              <a:t> taper </a:t>
            </a:r>
            <a:r>
              <a:rPr lang="en-US" dirty="0"/>
              <a:t>it. </a:t>
            </a:r>
            <a:r>
              <a:rPr lang="en-US" dirty="0" smtClean="0"/>
              <a:t> </a:t>
            </a:r>
            <a:r>
              <a:rPr lang="en-US" dirty="0"/>
              <a:t>If tapering results in recurrent </a:t>
            </a:r>
            <a:r>
              <a:rPr lang="en-US" dirty="0" smtClean="0"/>
              <a:t>enuresis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the medication may be started again </a:t>
            </a:r>
            <a:r>
              <a:rPr lang="en-US" dirty="0" smtClean="0"/>
              <a:t>at </a:t>
            </a:r>
            <a:r>
              <a:rPr lang="en-US" dirty="0"/>
              <a:t>the higher dosage. </a:t>
            </a:r>
            <a:r>
              <a:rPr lang="en-US" dirty="0" smtClean="0"/>
              <a:t> </a:t>
            </a:r>
            <a:r>
              <a:rPr lang="en-US" dirty="0"/>
              <a:t>No adverse events have been </a:t>
            </a:r>
            <a:r>
              <a:rPr lang="en-US" dirty="0" smtClean="0"/>
              <a:t>  reported </a:t>
            </a:r>
            <a:r>
              <a:rPr lang="en-US" dirty="0"/>
              <a:t>with the long-term use of </a:t>
            </a:r>
            <a:r>
              <a:rPr lang="en-US" dirty="0" smtClean="0"/>
              <a:t>desmopressin </a:t>
            </a:r>
            <a:r>
              <a:rPr lang="en-US" dirty="0"/>
              <a:t>acetate.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066800"/>
            <a:ext cx="7756263" cy="1054250"/>
          </a:xfrm>
        </p:spPr>
        <p:txBody>
          <a:bodyPr/>
          <a:lstStyle/>
          <a:p>
            <a:r>
              <a:rPr lang="en-US" sz="4400" dirty="0"/>
              <a:t>Desmopressin acetate, (cont.)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057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tricyclic antidepressant. </a:t>
            </a:r>
            <a:r>
              <a:rPr lang="en-US" dirty="0" smtClean="0"/>
              <a:t>This </a:t>
            </a:r>
            <a:r>
              <a:rPr lang="en-US" dirty="0"/>
              <a:t>medication has mild anticholinergic and α-adrenergic effects and may alter the sleep pattern also</a:t>
            </a:r>
            <a:r>
              <a:rPr lang="en-US" dirty="0" smtClean="0"/>
              <a:t>. </a:t>
            </a:r>
            <a:r>
              <a:rPr lang="en-US" dirty="0"/>
              <a:t>The dosage of imipramine </a:t>
            </a:r>
            <a:r>
              <a:rPr lang="en-US" dirty="0" smtClean="0"/>
              <a:t>is: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- 25 mg in children age 6-8 </a:t>
            </a:r>
            <a:r>
              <a:rPr lang="en-US" dirty="0" err="1"/>
              <a:t>yr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- 50 mg in children age 9-12 </a:t>
            </a:r>
            <a:r>
              <a:rPr lang="en-US" dirty="0" err="1"/>
              <a:t>yr</a:t>
            </a:r>
            <a:r>
              <a:rPr lang="en-US" dirty="0"/>
              <a:t>, and </a:t>
            </a:r>
          </a:p>
          <a:p>
            <a:pPr marL="0" indent="0">
              <a:buNone/>
            </a:pPr>
            <a:r>
              <a:rPr lang="en-US" dirty="0"/>
              <a:t>      - 75 mg in teenagers.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Imipramine</a:t>
            </a:r>
          </a:p>
        </p:txBody>
      </p:sp>
    </p:spTree>
    <p:extLst>
      <p:ext uri="{BB962C8B-B14F-4D97-AF65-F5344CB8AC3E}">
        <p14:creationId xmlns="" xmlns:p14="http://schemas.microsoft.com/office/powerpoint/2010/main" val="387406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Reported success rates are 30-60%. </a:t>
            </a:r>
            <a:r>
              <a:rPr lang="en-US" dirty="0" smtClean="0"/>
              <a:t>Side </a:t>
            </a:r>
            <a:r>
              <a:rPr lang="en-US" dirty="0"/>
              <a:t>effects include anxiety, insomnia, and dry mouth. In addition, the drug is one of the most common causes of poisoning by prescription medication in younger siblings.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Imipramine</a:t>
            </a:r>
          </a:p>
        </p:txBody>
      </p:sp>
    </p:spTree>
    <p:extLst>
      <p:ext uri="{BB962C8B-B14F-4D97-AF65-F5344CB8AC3E}">
        <p14:creationId xmlns="" xmlns:p14="http://schemas.microsoft.com/office/powerpoint/2010/main" val="3212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pure anticholinergic agent, has been used in some children with primary nocturnal enuresis, but the response rate is low. </a:t>
            </a:r>
            <a:r>
              <a:rPr lang="en-US" dirty="0" smtClean="0"/>
              <a:t>This drug </a:t>
            </a:r>
            <a:r>
              <a:rPr lang="en-US" smtClean="0"/>
              <a:t>control muscle spasms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Oxybutynin chloride</a:t>
            </a:r>
          </a:p>
        </p:txBody>
      </p:sp>
    </p:spTree>
    <p:extLst>
      <p:ext uri="{BB962C8B-B14F-4D97-AF65-F5344CB8AC3E}">
        <p14:creationId xmlns="" xmlns:p14="http://schemas.microsoft.com/office/powerpoint/2010/main" val="89861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2-4 </a:t>
            </a:r>
            <a:r>
              <a:rPr lang="en-US" dirty="0" err="1"/>
              <a:t>yr</a:t>
            </a:r>
            <a:r>
              <a:rPr lang="en-US" dirty="0"/>
              <a:t>, toilet training begins</a:t>
            </a:r>
          </a:p>
          <a:p>
            <a:r>
              <a:rPr lang="en-US" dirty="0"/>
              <a:t>By 5 </a:t>
            </a:r>
            <a:r>
              <a:rPr lang="en-US" dirty="0" err="1"/>
              <a:t>yr</a:t>
            </a:r>
            <a:r>
              <a:rPr lang="en-US" dirty="0"/>
              <a:t> of age, 90-95% are nearly completely continent during the day and 80-85% are continent at night </a:t>
            </a:r>
          </a:p>
          <a:p>
            <a:r>
              <a:rPr lang="en-US" dirty="0"/>
              <a:t>Enuresis may be Primary (75%)or Secondary (25%)</a:t>
            </a:r>
          </a:p>
          <a:p>
            <a:r>
              <a:rPr lang="en-US" dirty="0"/>
              <a:t>Family history   is positive in 50% of </a:t>
            </a:r>
            <a:r>
              <a:rPr lang="en-US" dirty="0" smtClean="0"/>
              <a:t>cases</a:t>
            </a:r>
          </a:p>
          <a:p>
            <a:r>
              <a:rPr lang="en-US" dirty="0"/>
              <a:t> If one parent was </a:t>
            </a:r>
            <a:r>
              <a:rPr lang="en-US" dirty="0" err="1"/>
              <a:t>enuretic</a:t>
            </a:r>
            <a:r>
              <a:rPr lang="en-US" dirty="0"/>
              <a:t>, each child has a 44% risk of enuresis</a:t>
            </a:r>
            <a:r>
              <a:rPr lang="en-US" dirty="0" smtClean="0"/>
              <a:t>; </a:t>
            </a:r>
            <a:r>
              <a:rPr lang="en-US" dirty="0"/>
              <a:t>If both parents were </a:t>
            </a:r>
            <a:r>
              <a:rPr lang="en-US" dirty="0" err="1"/>
              <a:t>enuretic</a:t>
            </a:r>
            <a:r>
              <a:rPr lang="en-US" dirty="0"/>
              <a:t>, each child has a 77% likelihood of enuresis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="" xmlns:p14="http://schemas.microsoft.com/office/powerpoint/2010/main" val="341086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best approach to treatment is to reassure parents that the condition is self-limited</a:t>
            </a:r>
          </a:p>
          <a:p>
            <a:r>
              <a:rPr lang="en-US" dirty="0"/>
              <a:t>The simplest initial measure is motivational </a:t>
            </a:r>
          </a:p>
          <a:p>
            <a:r>
              <a:rPr lang="en-US" dirty="0"/>
              <a:t>Active treatment </a:t>
            </a:r>
            <a:r>
              <a:rPr lang="en-US" dirty="0" smtClean="0"/>
              <a:t>include: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Conditioning </a:t>
            </a:r>
            <a:r>
              <a:rPr lang="en-US" dirty="0"/>
              <a:t>therapy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Psychological therapy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Pharmacologic therapy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(cont.)</a:t>
            </a:r>
          </a:p>
        </p:txBody>
      </p:sp>
    </p:spTree>
    <p:extLst>
      <p:ext uri="{BB962C8B-B14F-4D97-AF65-F5344CB8AC3E}">
        <p14:creationId xmlns="" xmlns:p14="http://schemas.microsoft.com/office/powerpoint/2010/main" val="288732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Girls typically acquire bladder control before boys, and bowel control is typically achieved before urinary control.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 5 </a:t>
            </a:r>
            <a:r>
              <a:rPr lang="en-US" dirty="0" err="1"/>
              <a:t>yr</a:t>
            </a:r>
            <a:r>
              <a:rPr lang="en-US" dirty="0"/>
              <a:t> of age, 90-95% are nearly completely continent during the day and 80-85% are continent at night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NORMAL VOIDING AND TOILET TRAINING </a:t>
            </a:r>
          </a:p>
        </p:txBody>
      </p:sp>
    </p:spTree>
    <p:extLst>
      <p:ext uri="{BB962C8B-B14F-4D97-AF65-F5344CB8AC3E}">
        <p14:creationId xmlns="" xmlns:p14="http://schemas.microsoft.com/office/powerpoint/2010/main" val="21150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child-lying-on-grass-e1402946441807-620x4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9655" y="2928934"/>
            <a:ext cx="5864690" cy="3197229"/>
          </a:xfrm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642910" y="357166"/>
            <a:ext cx="7756263" cy="2215902"/>
          </a:xfrm>
          <a:solidFill>
            <a:schemeClr val="bg1">
              <a:lumMod val="8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en-US" dirty="0" smtClean="0"/>
              <a:t>THANK YOU</a:t>
            </a:r>
            <a:endParaRPr lang="ar-IQ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Evans JHC: Evidence-based management of nocturnal enuresis. BMJ 2001;323:1167-69. </a:t>
            </a:r>
          </a:p>
          <a:p>
            <a:r>
              <a:rPr lang="en-US" dirty="0" err="1"/>
              <a:t>Glazener</a:t>
            </a:r>
            <a:r>
              <a:rPr lang="en-US" dirty="0"/>
              <a:t> CM, Evans JH: Tricyclic and related drugs for nocturnal enuresis in children (Cochrane Review). Cochrane Database </a:t>
            </a:r>
            <a:r>
              <a:rPr lang="en-US" dirty="0" err="1"/>
              <a:t>Syst</a:t>
            </a:r>
            <a:r>
              <a:rPr lang="en-US" dirty="0"/>
              <a:t> Rev 2000;(3):CD002117 </a:t>
            </a:r>
          </a:p>
          <a:p>
            <a:r>
              <a:rPr lang="en-US" dirty="0" err="1"/>
              <a:t>Leebeek-Groenewegen</a:t>
            </a:r>
            <a:r>
              <a:rPr lang="en-US" dirty="0"/>
              <a:t> A, </a:t>
            </a:r>
            <a:r>
              <a:rPr lang="en-US" dirty="0" err="1"/>
              <a:t>Blom</a:t>
            </a:r>
            <a:r>
              <a:rPr lang="en-US" dirty="0"/>
              <a:t> J, </a:t>
            </a:r>
            <a:r>
              <a:rPr lang="en-US" dirty="0" err="1"/>
              <a:t>Sukhai</a:t>
            </a:r>
            <a:r>
              <a:rPr lang="en-US" dirty="0"/>
              <a:t> R, et al: Efficacy of desmopressin combined with alarm therapy for </a:t>
            </a:r>
            <a:r>
              <a:rPr lang="en-US" dirty="0" err="1"/>
              <a:t>monosymptomatic</a:t>
            </a:r>
            <a:r>
              <a:rPr lang="en-US" dirty="0"/>
              <a:t> nocturnal enuresis. J </a:t>
            </a:r>
            <a:r>
              <a:rPr lang="en-US" dirty="0" err="1"/>
              <a:t>Urol</a:t>
            </a:r>
            <a:r>
              <a:rPr lang="en-US" dirty="0"/>
              <a:t> 2001;166:2456-58. Medline  Similar articles </a:t>
            </a:r>
          </a:p>
          <a:p>
            <a:r>
              <a:rPr lang="en-US" dirty="0"/>
              <a:t>Schulman SL, </a:t>
            </a:r>
            <a:r>
              <a:rPr lang="en-US" dirty="0" err="1"/>
              <a:t>Colish</a:t>
            </a:r>
            <a:r>
              <a:rPr lang="en-US" dirty="0"/>
              <a:t> Y, von </a:t>
            </a:r>
            <a:r>
              <a:rPr lang="en-US" dirty="0" err="1"/>
              <a:t>Zuben</a:t>
            </a:r>
            <a:r>
              <a:rPr lang="en-US" dirty="0"/>
              <a:t> FC, et al: Effectiveness of treatments for nocturnal enuresis in a heterogeneous population. </a:t>
            </a:r>
            <a:r>
              <a:rPr lang="en-US" dirty="0" err="1"/>
              <a:t>Clin</a:t>
            </a:r>
            <a:r>
              <a:rPr lang="en-US" dirty="0"/>
              <a:t> </a:t>
            </a:r>
            <a:r>
              <a:rPr lang="en-US" dirty="0" err="1"/>
              <a:t>Pediatr</a:t>
            </a:r>
            <a:r>
              <a:rPr lang="en-US" dirty="0"/>
              <a:t> 2000;39:359-64.  </a:t>
            </a:r>
          </a:p>
          <a:p>
            <a:r>
              <a:rPr lang="en-US" dirty="0"/>
              <a:t>Schulman SL, Stokes A, </a:t>
            </a:r>
            <a:r>
              <a:rPr lang="en-US" dirty="0" err="1"/>
              <a:t>Salzman</a:t>
            </a:r>
            <a:r>
              <a:rPr lang="en-US" dirty="0"/>
              <a:t> PM: The efficacy and safety of oral desmopressin in children with primary nocturnal enuresis. J </a:t>
            </a:r>
            <a:r>
              <a:rPr lang="en-US" dirty="0" err="1"/>
              <a:t>Urol</a:t>
            </a:r>
            <a:r>
              <a:rPr lang="en-US" dirty="0"/>
              <a:t> 2001;166:2427-31. Medline  Similar articles </a:t>
            </a:r>
          </a:p>
          <a:p>
            <a:endParaRPr lang="en-US" dirty="0"/>
          </a:p>
          <a:p>
            <a:r>
              <a:rPr lang="en-US" dirty="0" err="1"/>
              <a:t>Schum</a:t>
            </a:r>
            <a:r>
              <a:rPr lang="en-US" dirty="0"/>
              <a:t> TR, Kolb TM, McAuliffe TL, et al: Sequential acquisition of toilet-training skills: A descriptive study of gender and age differences in normal children. Pediatrics 2002;109(3):E48. Medline  Similar articles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="" xmlns:p14="http://schemas.microsoft.com/office/powerpoint/2010/main" val="42236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transitional phase of voiding refers to: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4000" dirty="0"/>
              <a:t>The period when children </a:t>
            </a:r>
            <a:r>
              <a:rPr lang="en-US" sz="4000" dirty="0" smtClean="0"/>
              <a:t>are </a:t>
            </a:r>
            <a:r>
              <a:rPr lang="en-US" sz="4000" dirty="0"/>
              <a:t>acquiring bladder control.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NORMAL VOIDING AND TOILET TRAINING </a:t>
            </a:r>
          </a:p>
        </p:txBody>
      </p:sp>
    </p:spTree>
    <p:extLst>
      <p:ext uri="{BB962C8B-B14F-4D97-AF65-F5344CB8AC3E}">
        <p14:creationId xmlns="" xmlns:p14="http://schemas.microsoft.com/office/powerpoint/2010/main" val="13474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achieve normal conscious bladder control, several steps must occur: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1.Awareness </a:t>
            </a:r>
            <a:r>
              <a:rPr lang="en-US" dirty="0"/>
              <a:t>of bladder </a:t>
            </a:r>
            <a:r>
              <a:rPr lang="en-US" dirty="0" smtClean="0"/>
              <a:t>filling </a:t>
            </a:r>
          </a:p>
          <a:p>
            <a:pPr marL="0" indent="0">
              <a:buNone/>
            </a:pPr>
            <a:r>
              <a:rPr lang="en-US" dirty="0" smtClean="0"/>
              <a:t>    2.Cortical inhibition (</a:t>
            </a:r>
            <a:r>
              <a:rPr lang="en-US" dirty="0" err="1" smtClean="0"/>
              <a:t>suprapontine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/>
              <a:t>modulation) of reflex (unstable)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  bladder </a:t>
            </a:r>
            <a:r>
              <a:rPr lang="en-US" dirty="0"/>
              <a:t>contractions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Steps of normal conscious bladder control</a:t>
            </a:r>
          </a:p>
        </p:txBody>
      </p:sp>
    </p:spTree>
    <p:extLst>
      <p:ext uri="{BB962C8B-B14F-4D97-AF65-F5344CB8AC3E}">
        <p14:creationId xmlns="" xmlns:p14="http://schemas.microsoft.com/office/powerpoint/2010/main" val="33177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3.Ability </a:t>
            </a:r>
            <a:r>
              <a:rPr lang="en-US" dirty="0"/>
              <a:t>to consciously tighten the </a:t>
            </a:r>
          </a:p>
          <a:p>
            <a:pPr marL="0" indent="0">
              <a:buNone/>
            </a:pPr>
            <a:r>
              <a:rPr lang="en-US" dirty="0"/>
              <a:t>         external sphincter to prevent </a:t>
            </a:r>
          </a:p>
          <a:p>
            <a:pPr marL="0" indent="0">
              <a:buNone/>
            </a:pPr>
            <a:r>
              <a:rPr lang="en-US" dirty="0"/>
              <a:t>         incontinence </a:t>
            </a:r>
            <a:r>
              <a:rPr lang="en-US" dirty="0" smtClean="0"/>
              <a:t>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4.Normal bladder growth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5.Motivation </a:t>
            </a:r>
            <a:r>
              <a:rPr lang="en-US" dirty="0"/>
              <a:t>by the child to stay dry.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solidFill>
                  <a:srgbClr val="895D1D"/>
                </a:solidFill>
              </a:rPr>
              <a:t>Steps of normal conscious bladder control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530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DETRUSOR-MUSCLE-urination-bladder-micturi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214554"/>
            <a:ext cx="5352873" cy="428229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4482353" cy="354285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en-US" sz="4000" dirty="0"/>
              <a:t>The occurrence of </a:t>
            </a:r>
            <a:r>
              <a:rPr lang="en-US" sz="4000" dirty="0">
                <a:solidFill>
                  <a:srgbClr val="FF0000"/>
                </a:solidFill>
              </a:rPr>
              <a:t>involuntary</a:t>
            </a:r>
            <a:r>
              <a:rPr lang="en-US" sz="4000" dirty="0"/>
              <a:t> voiding at night at</a:t>
            </a:r>
            <a:r>
              <a:rPr lang="en-US" sz="4000" dirty="0">
                <a:solidFill>
                  <a:srgbClr val="FF0000"/>
                </a:solidFill>
              </a:rPr>
              <a:t> 5 </a:t>
            </a:r>
            <a:r>
              <a:rPr lang="en-US" sz="4000" dirty="0" err="1">
                <a:solidFill>
                  <a:srgbClr val="FF0000"/>
                </a:solidFill>
              </a:rPr>
              <a:t>yr</a:t>
            </a:r>
            <a:r>
              <a:rPr lang="en-US" sz="4000" dirty="0"/>
              <a:t>, the age when volitional control of micturition is expected.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Nocturnal enuresis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039" y="3429000"/>
            <a:ext cx="4040909" cy="3429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917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243</TotalTime>
  <Words>2021</Words>
  <Application>Microsoft Office PowerPoint</Application>
  <PresentationFormat>عرض على الشاشة (3:4)‏</PresentationFormat>
  <Paragraphs>189</Paragraphs>
  <Slides>41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2" baseType="lpstr">
      <vt:lpstr>Hardcover</vt:lpstr>
      <vt:lpstr>Nocturnal enuresis</vt:lpstr>
      <vt:lpstr>الشريحة 2</vt:lpstr>
      <vt:lpstr>NORMAL VOIDING AND TOILET TRAINING </vt:lpstr>
      <vt:lpstr>NORMAL VOIDING AND TOILET TRAINING </vt:lpstr>
      <vt:lpstr>NORMAL VOIDING AND TOILET TRAINING </vt:lpstr>
      <vt:lpstr>Steps of normal conscious bladder control</vt:lpstr>
      <vt:lpstr>Steps of normal conscious bladder control</vt:lpstr>
      <vt:lpstr>الشريحة 8</vt:lpstr>
      <vt:lpstr>Nocturnal enuresis</vt:lpstr>
      <vt:lpstr>Nocturnal enuresis (cont.)</vt:lpstr>
      <vt:lpstr>Nocturnal enuresis (cont.)</vt:lpstr>
      <vt:lpstr>Epidemiology </vt:lpstr>
      <vt:lpstr>Epidemiology (cont.) </vt:lpstr>
      <vt:lpstr>Epidemiology (cont.) </vt:lpstr>
      <vt:lpstr>Pathogenesis</vt:lpstr>
      <vt:lpstr>Pathogenesis</vt:lpstr>
      <vt:lpstr>Pathogenesis</vt:lpstr>
      <vt:lpstr>Assessment</vt:lpstr>
      <vt:lpstr>Assessment</vt:lpstr>
      <vt:lpstr>Assessment</vt:lpstr>
      <vt:lpstr>Assessment</vt:lpstr>
      <vt:lpstr>Diagnosis</vt:lpstr>
      <vt:lpstr>Investigations</vt:lpstr>
      <vt:lpstr>Investigations</vt:lpstr>
      <vt:lpstr>Treatment</vt:lpstr>
      <vt:lpstr>Treatment  (cont.)</vt:lpstr>
      <vt:lpstr>Active treatment</vt:lpstr>
      <vt:lpstr>Active treatment (cont.)</vt:lpstr>
      <vt:lpstr>Active treatment (cont.)</vt:lpstr>
      <vt:lpstr>الشريحة 30</vt:lpstr>
      <vt:lpstr>Active treatment (cont.)</vt:lpstr>
      <vt:lpstr>Pharmacologic therapy</vt:lpstr>
      <vt:lpstr>Desmopressin acetate </vt:lpstr>
      <vt:lpstr>Desmopressin acetate, (cont.) </vt:lpstr>
      <vt:lpstr>Imipramine</vt:lpstr>
      <vt:lpstr>Imipramine</vt:lpstr>
      <vt:lpstr>Oxybutynin chloride</vt:lpstr>
      <vt:lpstr>Summary</vt:lpstr>
      <vt:lpstr>Summary (cont.)</vt:lpstr>
      <vt:lpstr>THANK YOU</vt:lpstr>
      <vt:lpstr>References</vt:lpstr>
    </vt:vector>
  </TitlesOfParts>
  <Company>Enjoy My Fine Releases.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</dc:creator>
  <cp:lastModifiedBy>Acer e1-510</cp:lastModifiedBy>
  <cp:revision>24</cp:revision>
  <dcterms:created xsi:type="dcterms:W3CDTF">2015-12-24T15:08:13Z</dcterms:created>
  <dcterms:modified xsi:type="dcterms:W3CDTF">2016-08-07T15:42:24Z</dcterms:modified>
</cp:coreProperties>
</file>