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4" r:id="rId1"/>
  </p:sldMasterIdLst>
  <p:notesMasterIdLst>
    <p:notesMasterId r:id="rId120"/>
  </p:notesMasterIdLst>
  <p:sldIdLst>
    <p:sldId id="512" r:id="rId2"/>
    <p:sldId id="448" r:id="rId3"/>
    <p:sldId id="447" r:id="rId4"/>
    <p:sldId id="258" r:id="rId5"/>
    <p:sldId id="259" r:id="rId6"/>
    <p:sldId id="453" r:id="rId7"/>
    <p:sldId id="454" r:id="rId8"/>
    <p:sldId id="475" r:id="rId9"/>
    <p:sldId id="476" r:id="rId10"/>
    <p:sldId id="477" r:id="rId11"/>
    <p:sldId id="478" r:id="rId12"/>
    <p:sldId id="479" r:id="rId13"/>
    <p:sldId id="451" r:id="rId14"/>
    <p:sldId id="452" r:id="rId15"/>
    <p:sldId id="449" r:id="rId16"/>
    <p:sldId id="390" r:id="rId17"/>
    <p:sldId id="262" r:id="rId18"/>
    <p:sldId id="398" r:id="rId19"/>
    <p:sldId id="264" r:id="rId20"/>
    <p:sldId id="265" r:id="rId21"/>
    <p:sldId id="266" r:id="rId22"/>
    <p:sldId id="267" r:id="rId23"/>
    <p:sldId id="505" r:id="rId24"/>
    <p:sldId id="521" r:id="rId25"/>
    <p:sldId id="522" r:id="rId26"/>
    <p:sldId id="523" r:id="rId27"/>
    <p:sldId id="524" r:id="rId28"/>
    <p:sldId id="525" r:id="rId29"/>
    <p:sldId id="526" r:id="rId30"/>
    <p:sldId id="527" r:id="rId31"/>
    <p:sldId id="528" r:id="rId32"/>
    <p:sldId id="529" r:id="rId33"/>
    <p:sldId id="530" r:id="rId34"/>
    <p:sldId id="531" r:id="rId35"/>
    <p:sldId id="532" r:id="rId36"/>
    <p:sldId id="533" r:id="rId37"/>
    <p:sldId id="534" r:id="rId38"/>
    <p:sldId id="535" r:id="rId39"/>
    <p:sldId id="536" r:id="rId40"/>
    <p:sldId id="537" r:id="rId41"/>
    <p:sldId id="538" r:id="rId42"/>
    <p:sldId id="539" r:id="rId43"/>
    <p:sldId id="540" r:id="rId44"/>
    <p:sldId id="541" r:id="rId45"/>
    <p:sldId id="542" r:id="rId46"/>
    <p:sldId id="543" r:id="rId47"/>
    <p:sldId id="489" r:id="rId48"/>
    <p:sldId id="544" r:id="rId49"/>
    <p:sldId id="545" r:id="rId50"/>
    <p:sldId id="546" r:id="rId51"/>
    <p:sldId id="547" r:id="rId52"/>
    <p:sldId id="548" r:id="rId53"/>
    <p:sldId id="549" r:id="rId54"/>
    <p:sldId id="550" r:id="rId55"/>
    <p:sldId id="551" r:id="rId56"/>
    <p:sldId id="552" r:id="rId57"/>
    <p:sldId id="553" r:id="rId58"/>
    <p:sldId id="554" r:id="rId59"/>
    <p:sldId id="556" r:id="rId60"/>
    <p:sldId id="557" r:id="rId61"/>
    <p:sldId id="558" r:id="rId62"/>
    <p:sldId id="496" r:id="rId63"/>
    <p:sldId id="497" r:id="rId64"/>
    <p:sldId id="559" r:id="rId65"/>
    <p:sldId id="560" r:id="rId66"/>
    <p:sldId id="561" r:id="rId67"/>
    <p:sldId id="562" r:id="rId68"/>
    <p:sldId id="563" r:id="rId69"/>
    <p:sldId id="564" r:id="rId70"/>
    <p:sldId id="565" r:id="rId71"/>
    <p:sldId id="566" r:id="rId72"/>
    <p:sldId id="567" r:id="rId73"/>
    <p:sldId id="568" r:id="rId74"/>
    <p:sldId id="569" r:id="rId75"/>
    <p:sldId id="570" r:id="rId76"/>
    <p:sldId id="571" r:id="rId77"/>
    <p:sldId id="572" r:id="rId78"/>
    <p:sldId id="574" r:id="rId79"/>
    <p:sldId id="573" r:id="rId80"/>
    <p:sldId id="498" r:id="rId81"/>
    <p:sldId id="577" r:id="rId82"/>
    <p:sldId id="579" r:id="rId83"/>
    <p:sldId id="580" r:id="rId84"/>
    <p:sldId id="375" r:id="rId85"/>
    <p:sldId id="450" r:id="rId86"/>
    <p:sldId id="269" r:id="rId87"/>
    <p:sldId id="457" r:id="rId88"/>
    <p:sldId id="376" r:id="rId89"/>
    <p:sldId id="272" r:id="rId90"/>
    <p:sldId id="273" r:id="rId91"/>
    <p:sldId id="275" r:id="rId92"/>
    <p:sldId id="276" r:id="rId93"/>
    <p:sldId id="374" r:id="rId94"/>
    <p:sldId id="360" r:id="rId95"/>
    <p:sldId id="474" r:id="rId96"/>
    <p:sldId id="361" r:id="rId97"/>
    <p:sldId id="434" r:id="rId98"/>
    <p:sldId id="320" r:id="rId99"/>
    <p:sldId id="362" r:id="rId100"/>
    <p:sldId id="363" r:id="rId101"/>
    <p:sldId id="364" r:id="rId102"/>
    <p:sldId id="514" r:id="rId103"/>
    <p:sldId id="373" r:id="rId104"/>
    <p:sldId id="387" r:id="rId105"/>
    <p:sldId id="359" r:id="rId106"/>
    <p:sldId id="321" r:id="rId107"/>
    <p:sldId id="517" r:id="rId108"/>
    <p:sldId id="323" r:id="rId109"/>
    <p:sldId id="324" r:id="rId110"/>
    <p:sldId id="328" r:id="rId111"/>
    <p:sldId id="329" r:id="rId112"/>
    <p:sldId id="515" r:id="rId113"/>
    <p:sldId id="330" r:id="rId114"/>
    <p:sldId id="331" r:id="rId115"/>
    <p:sldId id="516" r:id="rId116"/>
    <p:sldId id="382" r:id="rId117"/>
    <p:sldId id="388" r:id="rId118"/>
    <p:sldId id="513" r:id="rId119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1C1C"/>
    <a:srgbClr val="FF6565"/>
    <a:srgbClr val="FF6699"/>
    <a:srgbClr val="009900"/>
    <a:srgbClr val="2FDF17"/>
    <a:srgbClr val="9FF494"/>
    <a:srgbClr val="FFFF66"/>
    <a:srgbClr val="FF00FF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5445" autoAdjust="0"/>
    <p:restoredTop sz="89655" autoAdjust="0"/>
  </p:normalViewPr>
  <p:slideViewPr>
    <p:cSldViewPr>
      <p:cViewPr>
        <p:scale>
          <a:sx n="80" d="100"/>
          <a:sy n="80" d="100"/>
        </p:scale>
        <p:origin x="-2478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10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3D61B3A-59EC-4D7A-B6FC-99658617C4CE}" type="datetimeFigureOut">
              <a:rPr lang="ar-IQ" smtClean="0"/>
              <a:pPr/>
              <a:t>10/11/1437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8746056-675A-4105-95CF-1D1971E0F2BA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0FB88-BE31-4874-ADE7-B6AAA7B1FF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ABBC3-86AF-42F9-BDDB-71BF0DD265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9B6B0-65D4-46E9-B891-782B3EE99C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7195BEF-41A6-43F8-8C93-4F466C0B0E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AEF384-4792-40B0-9E7B-23B04A8A02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E6BDA72-3344-4E6C-A205-7DE6BF6274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42C988-D473-4729-B43B-E5E50074C7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5C629F8-384A-45DE-9E99-897BFDE591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2516B-6BAB-4500-9805-29C497F3F5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79A85-1CF3-406E-8FE3-16213A8D0F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5BA89-BEB4-42AA-996E-020B930D27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A532F-4547-4108-A8F6-56C63DB8D1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8DD38-6FB6-449A-BD4B-A5058E5195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0F8E5-1DE6-4D0F-81A6-A357CA4EE9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D1500-1B36-45C4-B290-A7DDC01C43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A4D08-23E4-435F-81EB-566780AF0E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1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1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1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178BBF-B66B-41C0-9FFA-E61B9ADDD2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aafar\Desktop\Moro%20Reflex.mp4" TargetMode="Externa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Jaafar\Desktop\Rooting%20Reflex.mp4" TargetMode="Externa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6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16.xml"/><Relationship Id="rId1" Type="http://schemas.openxmlformats.org/officeDocument/2006/relationships/video" Target="file:///C:\Users\Jaafar\Desktop\8a.%20Stepping%20reflex-.mp4" TargetMode="Externa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Jaafar\Desktop\Foot%20placing%20reflex.mp4" TargetMode="Externa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../../../Program%20Files/TurningPoint/2003/Questions.html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../../../Program%20Files/TurningPoint/2003/Questions.html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../../../Program%20Files/TurningPoint/2003/Questions.html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www.any1alias.com/images/Newborn%20Hand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5786" y="214290"/>
            <a:ext cx="7417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Neonatal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Examination</a:t>
            </a:r>
            <a:endParaRPr lang="en-US" sz="5400" b="1" i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35896" y="3429000"/>
            <a:ext cx="529759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56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Done By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56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C1C1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Jaafar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C1C1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C1C1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Sedqi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C1C1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C1C1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Aya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C1C1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C1C1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Nazar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C1C1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C1C1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Dima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C1C1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Amir </a:t>
            </a:r>
          </a:p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C1C1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Raheeq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C1C1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Abdul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C1C1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Hadi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C1C1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13083" y="4281107"/>
            <a:ext cx="47863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Supervision</a:t>
            </a:r>
          </a:p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Dr.Numan</a:t>
            </a:r>
            <a:endParaRPr lang="en-US" sz="5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772400" cy="1328738"/>
          </a:xfrm>
        </p:spPr>
        <p:txBody>
          <a:bodyPr/>
          <a:lstStyle/>
          <a:p>
            <a:r>
              <a:rPr lang="en-US" b="1"/>
              <a:t>Gestational Age Assessment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60575"/>
            <a:ext cx="8534400" cy="3024188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chemeClr val="accent2"/>
                </a:solidFill>
                <a:cs typeface="Traditional Arabic" pitchFamily="18" charset="-78"/>
              </a:rPr>
              <a:t>New Ballard Score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en-US" sz="2800">
              <a:solidFill>
                <a:schemeClr val="accent2"/>
              </a:solidFill>
              <a:cs typeface="Traditional Arabic" pitchFamily="18" charset="-78"/>
            </a:endParaRP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en-US" sz="2800">
                <a:solidFill>
                  <a:schemeClr val="accent2"/>
                </a:solidFill>
                <a:cs typeface="Traditional Arabic" pitchFamily="18" charset="-78"/>
              </a:rPr>
              <a:t>	- Performed within 12-24 hours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endParaRPr lang="en-US" sz="2800">
              <a:solidFill>
                <a:schemeClr val="accent2"/>
              </a:solidFill>
              <a:cs typeface="Traditional Arabic" pitchFamily="18" charset="-78"/>
            </a:endParaRP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en-US" sz="2800">
                <a:solidFill>
                  <a:schemeClr val="accent2"/>
                </a:solidFill>
                <a:cs typeface="Traditional Arabic" pitchFamily="18" charset="-78"/>
              </a:rPr>
              <a:t>	- Neuromuscular maturity (6)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endParaRPr lang="en-US" sz="2800">
              <a:solidFill>
                <a:schemeClr val="accent2"/>
              </a:solidFill>
              <a:cs typeface="Traditional Arabic" pitchFamily="18" charset="-78"/>
            </a:endParaRP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en-US" sz="2800">
                <a:solidFill>
                  <a:schemeClr val="accent2"/>
                </a:solidFill>
                <a:cs typeface="Traditional Arabic" pitchFamily="18" charset="-78"/>
              </a:rPr>
              <a:t>	- Physical maturity (6)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4140200" y="5373688"/>
            <a:ext cx="47244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009900"/>
                </a:solidFill>
                <a:latin typeface="Tahoma" pitchFamily="34" charset="0"/>
              </a:rPr>
              <a:t>Ballard JL, et al. J Pediatrics; 1991: 119 (3)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162800" cy="1295400"/>
          </a:xfrm>
        </p:spPr>
        <p:txBody>
          <a:bodyPr/>
          <a:lstStyle/>
          <a:p>
            <a:r>
              <a:rPr lang="en-US" b="1"/>
              <a:t>Moro reflex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4724400" cy="51816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b="1" i="1">
                <a:solidFill>
                  <a:schemeClr val="accent2"/>
                </a:solidFill>
              </a:rPr>
              <a:t>Stimulus</a:t>
            </a:r>
            <a:r>
              <a:rPr lang="en-US" sz="2800">
                <a:solidFill>
                  <a:schemeClr val="accent2"/>
                </a:solidFill>
              </a:rPr>
              <a:t> : when baby in supine position elevate his head by your hand then allow head to drop suddenly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b="1">
                <a:solidFill>
                  <a:schemeClr val="accent2"/>
                </a:solidFill>
              </a:rPr>
              <a:t>:Response</a:t>
            </a:r>
          </a:p>
          <a:p>
            <a:pPr algn="just">
              <a:lnSpc>
                <a:spcPct val="90000"/>
              </a:lnSpc>
              <a:buClr>
                <a:srgbClr val="FF7C80"/>
              </a:buClr>
            </a:pPr>
            <a:r>
              <a:rPr lang="en-US" sz="2800">
                <a:solidFill>
                  <a:schemeClr val="accent2"/>
                </a:solidFill>
              </a:rPr>
              <a:t>Extension of the back </a:t>
            </a:r>
          </a:p>
          <a:p>
            <a:pPr algn="just">
              <a:lnSpc>
                <a:spcPct val="90000"/>
              </a:lnSpc>
              <a:buClr>
                <a:srgbClr val="FF7C80"/>
              </a:buClr>
            </a:pPr>
            <a:r>
              <a:rPr lang="en-US" sz="2800">
                <a:solidFill>
                  <a:schemeClr val="accent2"/>
                </a:solidFill>
              </a:rPr>
              <a:t>Extension and abduction of the UL</a:t>
            </a:r>
          </a:p>
          <a:p>
            <a:pPr algn="just">
              <a:lnSpc>
                <a:spcPct val="90000"/>
              </a:lnSpc>
              <a:buClr>
                <a:srgbClr val="FF7C80"/>
              </a:buClr>
            </a:pPr>
            <a:r>
              <a:rPr lang="en-US" sz="2800">
                <a:solidFill>
                  <a:schemeClr val="accent2"/>
                </a:solidFill>
              </a:rPr>
              <a:t>Flexion and adduction of the UL with open fingers</a:t>
            </a:r>
          </a:p>
          <a:p>
            <a:pPr algn="just">
              <a:lnSpc>
                <a:spcPct val="90000"/>
              </a:lnSpc>
              <a:buClr>
                <a:srgbClr val="FF7C80"/>
              </a:buClr>
            </a:pPr>
            <a:r>
              <a:rPr lang="en-US" sz="2800">
                <a:solidFill>
                  <a:schemeClr val="accent2"/>
                </a:solidFill>
              </a:rPr>
              <a:t>Crying</a:t>
            </a:r>
          </a:p>
        </p:txBody>
      </p:sp>
      <p:pic>
        <p:nvPicPr>
          <p:cNvPr id="113668" name="Picture 4" descr="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>
          <a:xfrm>
            <a:off x="5334000" y="990600"/>
            <a:ext cx="3810000" cy="4724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</p:spPr>
        <p:txBody>
          <a:bodyPr/>
          <a:lstStyle/>
          <a:p>
            <a:r>
              <a:rPr lang="en-US" b="1" dirty="0"/>
              <a:t>Significance of Moro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5538"/>
            <a:ext cx="5410200" cy="536733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b="1" i="1" dirty="0"/>
              <a:t>Bilateral absence:</a:t>
            </a:r>
          </a:p>
          <a:p>
            <a:pPr>
              <a:lnSpc>
                <a:spcPct val="90000"/>
              </a:lnSpc>
              <a:buClr>
                <a:srgbClr val="FF7C80"/>
              </a:buClr>
            </a:pPr>
            <a:r>
              <a:rPr lang="en-US" sz="2800" dirty="0">
                <a:solidFill>
                  <a:schemeClr val="accent2"/>
                </a:solidFill>
              </a:rPr>
              <a:t>CNS depression by narcotics or anesthesia</a:t>
            </a:r>
          </a:p>
          <a:p>
            <a:pPr>
              <a:lnSpc>
                <a:spcPct val="90000"/>
              </a:lnSpc>
              <a:buClr>
                <a:srgbClr val="FF7C80"/>
              </a:buClr>
            </a:pPr>
            <a:r>
              <a:rPr lang="en-US" sz="2800" dirty="0">
                <a:solidFill>
                  <a:schemeClr val="accent2"/>
                </a:solidFill>
              </a:rPr>
              <a:t>Brain anoxia and kernicterus</a:t>
            </a:r>
          </a:p>
          <a:p>
            <a:pPr>
              <a:lnSpc>
                <a:spcPct val="90000"/>
              </a:lnSpc>
              <a:buClr>
                <a:srgbClr val="FF7C80"/>
              </a:buClr>
            </a:pPr>
            <a:r>
              <a:rPr lang="en-US" sz="2800" dirty="0">
                <a:solidFill>
                  <a:schemeClr val="accent2"/>
                </a:solidFill>
              </a:rPr>
              <a:t>Very Premature baby </a:t>
            </a:r>
          </a:p>
          <a:p>
            <a:pPr>
              <a:lnSpc>
                <a:spcPct val="90000"/>
              </a:lnSpc>
              <a:buClr>
                <a:srgbClr val="FF7C80"/>
              </a:buClr>
            </a:pPr>
            <a:r>
              <a:rPr lang="en-US" sz="2800" b="1" i="1" dirty="0"/>
              <a:t>Asymmetric response:</a:t>
            </a:r>
          </a:p>
          <a:p>
            <a:pPr>
              <a:lnSpc>
                <a:spcPct val="90000"/>
              </a:lnSpc>
              <a:buClr>
                <a:srgbClr val="FF7C80"/>
              </a:buClr>
            </a:pPr>
            <a:r>
              <a:rPr lang="en-US" sz="2800" dirty="0" err="1">
                <a:solidFill>
                  <a:schemeClr val="accent2"/>
                </a:solidFill>
              </a:rPr>
              <a:t>Erbs</a:t>
            </a:r>
            <a:r>
              <a:rPr lang="en-US" sz="2800" dirty="0">
                <a:solidFill>
                  <a:schemeClr val="accent2"/>
                </a:solidFill>
              </a:rPr>
              <a:t> palsy , fracture clavicle or </a:t>
            </a:r>
            <a:r>
              <a:rPr lang="en-US" sz="2800" dirty="0" err="1">
                <a:solidFill>
                  <a:schemeClr val="accent2"/>
                </a:solidFill>
              </a:rPr>
              <a:t>humerus</a:t>
            </a:r>
            <a:endParaRPr lang="en-US" sz="2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b="1" i="1" dirty="0"/>
              <a:t>Persistence beyond 6</a:t>
            </a:r>
            <a:r>
              <a:rPr lang="en-US" sz="2800" b="1" i="1" baseline="30000" dirty="0"/>
              <a:t>th</a:t>
            </a:r>
            <a:r>
              <a:rPr lang="en-US" sz="2800" b="1" i="1" dirty="0"/>
              <a:t> month:</a:t>
            </a:r>
          </a:p>
          <a:p>
            <a:pPr>
              <a:lnSpc>
                <a:spcPct val="90000"/>
              </a:lnSpc>
              <a:buClr>
                <a:srgbClr val="FF7C80"/>
              </a:buClr>
            </a:pPr>
            <a:r>
              <a:rPr lang="en-US" sz="2800" dirty="0">
                <a:solidFill>
                  <a:schemeClr val="accent2"/>
                </a:solidFill>
              </a:rPr>
              <a:t>CNS damage</a:t>
            </a:r>
          </a:p>
        </p:txBody>
      </p:sp>
      <p:pic>
        <p:nvPicPr>
          <p:cNvPr id="114692" name="Picture 4" descr="untitl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56325" y="1412875"/>
            <a:ext cx="2857500" cy="3810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ro Reflex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7224" y="1000108"/>
            <a:ext cx="7643866" cy="385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857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r>
              <a:rPr lang="en-US" b="1" dirty="0"/>
              <a:t>Suckling Reflex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92375"/>
            <a:ext cx="7848600" cy="3313113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When a finger or nipple is placed in the mouth, the normal infant will start to suck vigorously</a:t>
            </a:r>
          </a:p>
          <a:p>
            <a:pPr>
              <a:lnSpc>
                <a:spcPct val="120000"/>
              </a:lnSpc>
              <a:spcAft>
                <a:spcPct val="20000"/>
              </a:spcAft>
            </a:pPr>
            <a:endParaRPr lang="en-US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Appears at 32 w &amp; disappears by 3 – 4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268413"/>
            <a:ext cx="6696075" cy="4752975"/>
          </a:xfrm>
          <a:prstGeom prst="rect">
            <a:avLst/>
          </a:prstGeom>
          <a:noFill/>
        </p:spPr>
      </p:pic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1042988" y="333375"/>
            <a:ext cx="7273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endParaRPr lang="en-US"/>
          </a:p>
        </p:txBody>
      </p:sp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2124075" y="333375"/>
            <a:ext cx="5400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/>
            <a:r>
              <a:rPr 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Suckling Reflex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Rooting Reflex</a:t>
            </a:r>
            <a:r>
              <a:rPr lang="en-US" sz="4000" dirty="0">
                <a:solidFill>
                  <a:srgbClr val="FF3300"/>
                </a:solidFill>
              </a:rPr>
              <a:t/>
            </a:r>
            <a:br>
              <a:rPr lang="en-US" sz="4000" dirty="0">
                <a:solidFill>
                  <a:srgbClr val="FF3300"/>
                </a:solidFill>
              </a:rPr>
            </a:br>
            <a:endParaRPr lang="en-US" sz="4000" dirty="0">
              <a:solidFill>
                <a:srgbClr val="FF3300"/>
              </a:solidFill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46513"/>
          </a:xfrm>
        </p:spPr>
        <p:txBody>
          <a:bodyPr/>
          <a:lstStyle/>
          <a:p>
            <a:pPr algn="just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Well-established: 32-34 weeks GA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§"/>
            </a:pPr>
            <a:endParaRPr lang="en-US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Disappears: 3-4 months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§"/>
            </a:pPr>
            <a:endParaRPr lang="en-US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Elicited by the examiner stroking the upper lip or corner of the infant’s mouth 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§"/>
            </a:pPr>
            <a:endParaRPr lang="en-US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infant’s head turns toward the stimulus and opens its mouth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Rooting Reflex</a:t>
            </a:r>
          </a:p>
        </p:txBody>
      </p:sp>
      <p:pic>
        <p:nvPicPr>
          <p:cNvPr id="69635" name="Picture 3" descr="sucking refle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1905000"/>
            <a:ext cx="4991100" cy="43576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Rooting reflex</a:t>
            </a:r>
            <a:endParaRPr lang="ar-IQ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Rooting Reflex.mp4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85918" y="1857364"/>
            <a:ext cx="6405582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Palmar grasp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Well-established: 36 weeks GA</a:t>
            </a:r>
          </a:p>
          <a:p>
            <a:pPr algn="just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en-US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Disappears: 4 months</a:t>
            </a:r>
          </a:p>
          <a:p>
            <a:pPr algn="just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en-US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Elicited by the examiner placing her finger on the palmar surface of the infant’s hand and the infant’s hand grasps the finger</a:t>
            </a:r>
          </a:p>
          <a:p>
            <a:pPr algn="just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en-US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Attempts to remove the finger result in the infant tightening the grasp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b="1"/>
              <a:t>Grasp reflex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268413"/>
            <a:ext cx="4648200" cy="5132387"/>
          </a:xfrm>
          <a:noFill/>
          <a:ln/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z="2800" b="1" i="1"/>
              <a:t>Technique:</a:t>
            </a:r>
            <a:r>
              <a:rPr lang="en-US" sz="2800">
                <a:solidFill>
                  <a:schemeClr val="accent2"/>
                </a:solidFill>
              </a:rPr>
              <a:t> put the examiner finger in the baby palm with slight rubbing 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b="1" i="1"/>
              <a:t>Response:</a:t>
            </a:r>
            <a:r>
              <a:rPr lang="en-US" sz="2800">
                <a:solidFill>
                  <a:schemeClr val="accent2"/>
                </a:solidFill>
              </a:rPr>
              <a:t> the infant grasp the finger firmly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b="1" i="1"/>
              <a:t>Significance:</a:t>
            </a:r>
          </a:p>
          <a:p>
            <a:pPr algn="just">
              <a:buClr>
                <a:srgbClr val="FF7C80"/>
              </a:buClr>
            </a:pPr>
            <a:r>
              <a:rPr lang="en-US" sz="2800">
                <a:solidFill>
                  <a:schemeClr val="accent2"/>
                </a:solidFill>
              </a:rPr>
              <a:t> Absent    CNS depression</a:t>
            </a:r>
          </a:p>
          <a:p>
            <a:pPr algn="just">
              <a:buClr>
                <a:srgbClr val="FF7C80"/>
              </a:buClr>
            </a:pPr>
            <a:r>
              <a:rPr lang="en-US" sz="2800">
                <a:solidFill>
                  <a:schemeClr val="accent2"/>
                </a:solidFill>
              </a:rPr>
              <a:t> Persist              CNS damage</a:t>
            </a:r>
          </a:p>
        </p:txBody>
      </p:sp>
      <p:pic>
        <p:nvPicPr>
          <p:cNvPr id="72708" name="Picture 4" descr="2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>
          <a:xfrm>
            <a:off x="5292725" y="1341438"/>
            <a:ext cx="3581400" cy="2133600"/>
          </a:xfrm>
          <a:noFill/>
          <a:ln/>
        </p:spPr>
      </p:pic>
      <p:sp>
        <p:nvSpPr>
          <p:cNvPr id="72709" name="AutoShape 5"/>
          <p:cNvSpPr>
            <a:spLocks noChangeArrowheads="1"/>
          </p:cNvSpPr>
          <p:nvPr/>
        </p:nvSpPr>
        <p:spPr bwMode="auto">
          <a:xfrm>
            <a:off x="1905000" y="5334000"/>
            <a:ext cx="76200" cy="76200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2710" name="AutoShape 6"/>
          <p:cNvSpPr>
            <a:spLocks noChangeArrowheads="1"/>
          </p:cNvSpPr>
          <p:nvPr/>
        </p:nvSpPr>
        <p:spPr bwMode="auto">
          <a:xfrm>
            <a:off x="1908175" y="4457700"/>
            <a:ext cx="1600200" cy="304800"/>
          </a:xfrm>
          <a:prstGeom prst="rightArrow">
            <a:avLst>
              <a:gd name="adj1" fmla="val 50000"/>
              <a:gd name="adj2" fmla="val 131250"/>
            </a:avLst>
          </a:prstGeom>
          <a:solidFill>
            <a:srgbClr val="FF99CC"/>
          </a:solidFill>
          <a:ln w="9525" algn="ctr">
            <a:solidFill>
              <a:srgbClr val="FF7C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72711" name="AutoShape 7"/>
          <p:cNvSpPr>
            <a:spLocks noChangeArrowheads="1"/>
          </p:cNvSpPr>
          <p:nvPr/>
        </p:nvSpPr>
        <p:spPr bwMode="auto">
          <a:xfrm>
            <a:off x="1908175" y="5435600"/>
            <a:ext cx="1600200" cy="304800"/>
          </a:xfrm>
          <a:prstGeom prst="rightArrow">
            <a:avLst>
              <a:gd name="adj1" fmla="val 50000"/>
              <a:gd name="adj2" fmla="val 131250"/>
            </a:avLst>
          </a:prstGeom>
          <a:solidFill>
            <a:srgbClr val="FF99CC"/>
          </a:solidFill>
          <a:ln w="9525" algn="ctr">
            <a:solidFill>
              <a:srgbClr val="FF7C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None/>
            </a:pPr>
            <a:endParaRPr kumimoji="1" lang="en-US" sz="2800">
              <a:latin typeface="Times New Roman" pitchFamily="18" charset="0"/>
            </a:endParaRPr>
          </a:p>
        </p:txBody>
      </p:sp>
      <p:pic>
        <p:nvPicPr>
          <p:cNvPr id="72712" name="Picture 8" descr="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92725" y="3573463"/>
            <a:ext cx="3657600" cy="2209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1028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en-US" b="1"/>
              <a:t>Ballard Score</a:t>
            </a:r>
          </a:p>
        </p:txBody>
      </p:sp>
      <p:sp>
        <p:nvSpPr>
          <p:cNvPr id="295939" name="Rectangle 102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r>
              <a:rPr lang="en-US" sz="2400"/>
              <a:t>External Characteristics</a:t>
            </a:r>
          </a:p>
          <a:p>
            <a:pPr lvl="3"/>
            <a:r>
              <a:rPr lang="en-US" sz="1800"/>
              <a:t>Edema </a:t>
            </a:r>
          </a:p>
          <a:p>
            <a:pPr lvl="3"/>
            <a:r>
              <a:rPr lang="en-US" sz="1800"/>
              <a:t>Skin texture, color, and opacity </a:t>
            </a:r>
          </a:p>
          <a:p>
            <a:pPr lvl="3"/>
            <a:r>
              <a:rPr lang="en-US" sz="1800"/>
              <a:t>Lanugo </a:t>
            </a:r>
          </a:p>
          <a:p>
            <a:pPr lvl="3"/>
            <a:r>
              <a:rPr lang="en-US" sz="1800"/>
              <a:t>Plantar creases </a:t>
            </a:r>
          </a:p>
          <a:p>
            <a:pPr lvl="3"/>
            <a:r>
              <a:rPr lang="en-US" sz="1800"/>
              <a:t>Nipples and breasts </a:t>
            </a:r>
          </a:p>
          <a:p>
            <a:pPr lvl="3"/>
            <a:r>
              <a:rPr lang="en-US" sz="1800"/>
              <a:t>Ear form and firmness </a:t>
            </a:r>
          </a:p>
          <a:p>
            <a:pPr lvl="3"/>
            <a:r>
              <a:rPr lang="en-US" sz="1800"/>
              <a:t>Genitals</a:t>
            </a:r>
          </a:p>
        </p:txBody>
      </p:sp>
      <p:sp>
        <p:nvSpPr>
          <p:cNvPr id="295940" name="Rectangle 103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en-US" sz="2400"/>
              <a:t>Neuromuscular Score</a:t>
            </a:r>
          </a:p>
          <a:p>
            <a:pPr lvl="3"/>
            <a:r>
              <a:rPr lang="en-US" sz="1800"/>
              <a:t>Posture</a:t>
            </a:r>
          </a:p>
          <a:p>
            <a:pPr lvl="3"/>
            <a:r>
              <a:rPr lang="en-US" sz="1800"/>
              <a:t>Square Window</a:t>
            </a:r>
          </a:p>
          <a:p>
            <a:pPr lvl="3"/>
            <a:r>
              <a:rPr lang="en-US" sz="1800"/>
              <a:t>Arm recoil</a:t>
            </a:r>
          </a:p>
          <a:p>
            <a:pPr lvl="3"/>
            <a:r>
              <a:rPr lang="en-US" sz="1800"/>
              <a:t>Popliteal angle</a:t>
            </a:r>
          </a:p>
          <a:p>
            <a:pPr lvl="3"/>
            <a:r>
              <a:rPr lang="en-US" sz="1800"/>
              <a:t>Scarf sign</a:t>
            </a:r>
          </a:p>
          <a:p>
            <a:pPr lvl="3"/>
            <a:r>
              <a:rPr lang="en-US" sz="1800"/>
              <a:t>Heel to 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US" b="1" dirty="0"/>
              <a:t>Stepping Reflex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2"/>
                </a:solidFill>
              </a:rPr>
              <a:t>Onset: 35-36 weeks GA</a:t>
            </a:r>
          </a:p>
          <a:p>
            <a:pPr algn="just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en-US" sz="2800" dirty="0">
              <a:solidFill>
                <a:schemeClr val="accent2"/>
              </a:solidFill>
            </a:endParaRPr>
          </a:p>
          <a:p>
            <a:pPr algn="just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2"/>
                </a:solidFill>
              </a:rPr>
              <a:t>Disappearance: 6 weeks </a:t>
            </a:r>
          </a:p>
          <a:p>
            <a:pPr algn="just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en-US" sz="2800" dirty="0">
              <a:solidFill>
                <a:schemeClr val="accent2"/>
              </a:solidFill>
            </a:endParaRPr>
          </a:p>
          <a:p>
            <a:pPr algn="just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2"/>
                </a:solidFill>
              </a:rPr>
              <a:t>Elicited by touching the top of the infant’s foot to the edge of a table while the infant is held upright.</a:t>
            </a:r>
          </a:p>
          <a:p>
            <a:pPr algn="just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2"/>
                </a:solidFill>
              </a:rPr>
              <a:t> </a:t>
            </a:r>
          </a:p>
          <a:p>
            <a:pPr algn="just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2"/>
                </a:solidFill>
              </a:rPr>
              <a:t>The infant makes movements that resemble stepping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268413"/>
            <a:ext cx="3948113" cy="2473325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Stepping</a:t>
            </a:r>
            <a:r>
              <a:rPr lang="en-US" sz="9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>
              <a:buFont typeface="Wingdings" pitchFamily="2" charset="2"/>
              <a:buChar char="Ø"/>
            </a:pPr>
            <a:endParaRPr lang="en-US" sz="9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  <a:buFont typeface="Wingdings" pitchFamily="2" charset="2"/>
              <a:buNone/>
            </a:pPr>
            <a:r>
              <a:rPr lang="en-US" sz="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Hold baby in upright position then lower him till his sole touch table → stepping movement start.</a:t>
            </a:r>
          </a:p>
        </p:txBody>
      </p:sp>
      <p:pic>
        <p:nvPicPr>
          <p:cNvPr id="77828" name="Picture 11" descr="Primative reflexes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916113"/>
            <a:ext cx="478790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0034" y="1071546"/>
            <a:ext cx="8258204" cy="45434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8a. Stepping reflex-.mp4">
            <a:hlinkClick r:id="" action="ppaction://media"/>
          </p:cNvPr>
          <p:cNvPicPr>
            <a:picLocks noGrp="1" noRot="1" noChangeAspect="1"/>
          </p:cNvPicPr>
          <p:nvPr>
            <p:ph sz="quarter" idx="2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00100" y="1000108"/>
            <a:ext cx="7191400" cy="539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294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6613"/>
            <a:ext cx="4678363" cy="446405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z="40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Placing :</a:t>
            </a:r>
          </a:p>
          <a:p>
            <a:pPr algn="just">
              <a:buFont typeface="Wingdings" pitchFamily="2" charset="2"/>
              <a:buChar char="Ø"/>
            </a:pPr>
            <a:endParaRPr lang="en-US" sz="40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7C80"/>
              </a:buCl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When dorsum of the baby foot touches the under surface of the table → flexion then extension to place or put his foot on the table</a:t>
            </a:r>
          </a:p>
        </p:txBody>
      </p:sp>
      <p:pic>
        <p:nvPicPr>
          <p:cNvPr id="78851" name="Picture 3" descr="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>
          <a:xfrm>
            <a:off x="5003800" y="1628775"/>
            <a:ext cx="4356100" cy="35258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Placing Reflex</a:t>
            </a:r>
            <a:endParaRPr lang="en-US" b="1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>
              <a:buClr>
                <a:srgbClr val="FF7C80"/>
              </a:buClr>
              <a:buFontTx/>
              <a:buNone/>
            </a:pPr>
            <a:r>
              <a:rPr lang="en-US" sz="2800">
                <a:cs typeface="Times New Roman" pitchFamily="18" charset="0"/>
              </a:rPr>
              <a:t> </a:t>
            </a:r>
            <a:endParaRPr lang="en-US" sz="2800">
              <a:solidFill>
                <a:srgbClr val="000099"/>
              </a:solidFill>
              <a:cs typeface="Times New Roman" pitchFamily="18" charset="0"/>
            </a:endParaRPr>
          </a:p>
        </p:txBody>
      </p:sp>
      <p:pic>
        <p:nvPicPr>
          <p:cNvPr id="79876" name="Picture 4" descr="Plac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447800"/>
            <a:ext cx="6477000" cy="49990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Placing reflex</a:t>
            </a:r>
            <a:endParaRPr lang="ar-IQ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Foot placing reflex.mp4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14414" y="1571612"/>
            <a:ext cx="7215238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Tonic neck (Fencing posture)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8229600" cy="4176713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FF6699"/>
              </a:buClr>
              <a:buFont typeface="Wingdings" pitchFamily="2" charset="2"/>
              <a:buChar char="Ø"/>
            </a:pPr>
            <a:r>
              <a:rPr lang="en-US" sz="2400">
                <a:solidFill>
                  <a:schemeClr val="accent2"/>
                </a:solidFill>
              </a:rPr>
              <a:t>Evident at 4 weeks PGA</a:t>
            </a:r>
          </a:p>
          <a:p>
            <a:pPr>
              <a:lnSpc>
                <a:spcPct val="80000"/>
              </a:lnSpc>
              <a:buClr>
                <a:srgbClr val="FF6699"/>
              </a:buClr>
              <a:buFont typeface="Wingdings" pitchFamily="2" charset="2"/>
              <a:buChar char="Ø"/>
            </a:pPr>
            <a:endParaRPr lang="en-US" sz="240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Clr>
                <a:srgbClr val="FF6699"/>
              </a:buClr>
              <a:buFont typeface="Wingdings" pitchFamily="2" charset="2"/>
              <a:buChar char="Ø"/>
            </a:pPr>
            <a:r>
              <a:rPr lang="en-US" sz="2400">
                <a:solidFill>
                  <a:schemeClr val="accent2"/>
                </a:solidFill>
              </a:rPr>
              <a:t>Disappearance: 7 months</a:t>
            </a:r>
          </a:p>
          <a:p>
            <a:pPr>
              <a:lnSpc>
                <a:spcPct val="80000"/>
              </a:lnSpc>
              <a:buClr>
                <a:srgbClr val="FF6699"/>
              </a:buClr>
              <a:buFont typeface="Wingdings" pitchFamily="2" charset="2"/>
              <a:buChar char="Ø"/>
            </a:pPr>
            <a:endParaRPr lang="en-US" sz="240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Clr>
                <a:srgbClr val="FF6699"/>
              </a:buClr>
              <a:buFont typeface="Wingdings" pitchFamily="2" charset="2"/>
              <a:buChar char="Ø"/>
            </a:pPr>
            <a:r>
              <a:rPr lang="en-US" sz="2400">
                <a:solidFill>
                  <a:schemeClr val="accent2"/>
                </a:solidFill>
              </a:rPr>
              <a:t>Elicited by rotating the infant’s head from midline to one side</a:t>
            </a:r>
          </a:p>
          <a:p>
            <a:pPr>
              <a:lnSpc>
                <a:spcPct val="80000"/>
              </a:lnSpc>
              <a:buClr>
                <a:srgbClr val="FF6699"/>
              </a:buClr>
              <a:buFont typeface="Wingdings" pitchFamily="2" charset="2"/>
              <a:buChar char="Ø"/>
            </a:pPr>
            <a:endParaRPr lang="en-US" sz="240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Clr>
                <a:srgbClr val="FF6699"/>
              </a:buClr>
              <a:buFont typeface="Wingdings" pitchFamily="2" charset="2"/>
              <a:buChar char="Ø"/>
            </a:pPr>
            <a:r>
              <a:rPr lang="en-US" sz="2400">
                <a:solidFill>
                  <a:schemeClr val="accent2"/>
                </a:solidFill>
              </a:rPr>
              <a:t>The infant should respond by extending the arm on the side to which the head is turned and flexing the opposite arm</a:t>
            </a:r>
          </a:p>
          <a:p>
            <a:pPr>
              <a:lnSpc>
                <a:spcPct val="80000"/>
              </a:lnSpc>
              <a:buClr>
                <a:srgbClr val="FF6699"/>
              </a:buClr>
              <a:buFont typeface="Wingdings" pitchFamily="2" charset="2"/>
              <a:buChar char="Ø"/>
            </a:pPr>
            <a:endParaRPr lang="en-US" sz="240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Clr>
                <a:srgbClr val="FF6699"/>
              </a:buClr>
              <a:buFont typeface="Wingdings" pitchFamily="2" charset="2"/>
              <a:buChar char="Ø"/>
            </a:pPr>
            <a:r>
              <a:rPr lang="en-US" sz="2400">
                <a:solidFill>
                  <a:schemeClr val="accent2"/>
                </a:solidFill>
              </a:rPr>
              <a:t>Appearance at birth or persistence beyond 9m indicate cerebral palsy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6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412875"/>
            <a:ext cx="6911975" cy="4464050"/>
          </a:xfrm>
          <a:prstGeom prst="rect">
            <a:avLst/>
          </a:prstGeom>
          <a:noFill/>
        </p:spPr>
      </p:pic>
      <p:sp>
        <p:nvSpPr>
          <p:cNvPr id="15155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  <a:ln/>
        </p:spPr>
        <p:txBody>
          <a:bodyPr/>
          <a:lstStyle/>
          <a:p>
            <a:r>
              <a:rPr lang="en-US" b="1" dirty="0"/>
              <a:t>Tonic neck (Fencing posture)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99330" name="Picture 2" descr="http://cdn.maemequer.pt/wp-content/uploads/2015/08/bebe-chucha-272-400x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000496" y="785794"/>
            <a:ext cx="48764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Thank You</a:t>
            </a:r>
            <a:endParaRPr lang="en-US" sz="7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4419600" y="6019800"/>
            <a:ext cx="4724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000099"/>
                </a:solidFill>
                <a:latin typeface="Tahoma" pitchFamily="34" charset="0"/>
              </a:rPr>
              <a:t>Ballard JL, et al. J Pediatrics; 1991: 119 (3)</a:t>
            </a:r>
          </a:p>
        </p:txBody>
      </p:sp>
      <p:pic>
        <p:nvPicPr>
          <p:cNvPr id="118787" name="Picture 3" descr="Ball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7620000" cy="6858000"/>
          </a:xfrm>
          <a:prstGeom prst="rect">
            <a:avLst/>
          </a:prstGeom>
          <a:noFill/>
        </p:spPr>
      </p:pic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0" y="2667000"/>
            <a:ext cx="1219200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New Ballard Score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/>
              <a:t>Small for Gestational Age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Symmetric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HC, length, weight all &lt;10 percentile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33% of SGA infants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Cause: Infection, chromosomal abnormalities, inborn errors of metabolism, smoking, drugs</a:t>
            </a:r>
          </a:p>
          <a:p>
            <a:pPr>
              <a:lnSpc>
                <a:spcPct val="80000"/>
              </a:lnSpc>
            </a:pPr>
            <a:r>
              <a:rPr lang="en-US" sz="2400"/>
              <a:t>Asymmetric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Weight &lt;10 percentile, HC and length normal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55% of SGA infants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Cause: Uteroplacental insufficiency, Chronic hypertension or disease, Preeclampsia, Hemoglobinopathies, altitude, Placental infarcts or chronic abruption</a:t>
            </a:r>
          </a:p>
          <a:p>
            <a:pPr>
              <a:lnSpc>
                <a:spcPct val="80000"/>
              </a:lnSpc>
            </a:pPr>
            <a:r>
              <a:rPr lang="en-US" sz="2400"/>
              <a:t>Combined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Symmetric or asymmetric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12% of SGA infants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Cause: Smoking, drugs, Placental infarcts or chronic abruption, velamentous insertion, circumvallate placenta, multiple gestation</a:t>
            </a:r>
          </a:p>
          <a:p>
            <a:pPr lvl="1">
              <a:lnSpc>
                <a:spcPct val="80000"/>
              </a:lnSpc>
            </a:pPr>
            <a:endParaRPr lang="en-US" sz="2000"/>
          </a:p>
        </p:txBody>
      </p:sp>
      <p:sp>
        <p:nvSpPr>
          <p:cNvPr id="290820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400" b="1">
                <a:latin typeface="Tahoma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Large for Gestational Age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7518400" cy="4525963"/>
          </a:xfrm>
        </p:spPr>
        <p:txBody>
          <a:bodyPr/>
          <a:lstStyle/>
          <a:p>
            <a:r>
              <a:rPr lang="en-US" sz="2800"/>
              <a:t>Etiologies</a:t>
            </a:r>
          </a:p>
          <a:p>
            <a:pPr lvl="1"/>
            <a:r>
              <a:rPr lang="en-US" sz="2400"/>
              <a:t>Infants of diabetic mothers</a:t>
            </a:r>
          </a:p>
          <a:p>
            <a:pPr lvl="1"/>
            <a:r>
              <a:rPr lang="en-US" sz="2400"/>
              <a:t>Beckwith-Wiedemann Syndrome</a:t>
            </a:r>
          </a:p>
          <a:p>
            <a:pPr lvl="2"/>
            <a:r>
              <a:rPr lang="en-US" sz="2000"/>
              <a:t>characterized by macroglossia, visceromegaly, macrosomia, umbilical hernia or omphalocele, and neonatal hypoglycemia </a:t>
            </a:r>
          </a:p>
          <a:p>
            <a:pPr lvl="1"/>
            <a:r>
              <a:rPr lang="en-US" sz="2400"/>
              <a:t>Hydrops fetalis</a:t>
            </a:r>
          </a:p>
          <a:p>
            <a:pPr lvl="1"/>
            <a:r>
              <a:rPr lang="en-US" sz="2400"/>
              <a:t>Large mother</a:t>
            </a:r>
          </a:p>
        </p:txBody>
      </p:sp>
      <p:sp>
        <p:nvSpPr>
          <p:cNvPr id="291844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400" b="1">
                <a:latin typeface="Tahoma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600200"/>
            <a:ext cx="4267200" cy="1143000"/>
          </a:xfrm>
        </p:spPr>
        <p:txBody>
          <a:bodyPr/>
          <a:lstStyle/>
          <a:p>
            <a:pPr algn="l"/>
            <a:r>
              <a:rPr lang="en-US" dirty="0"/>
              <a:t>APGAR Score</a:t>
            </a:r>
          </a:p>
        </p:txBody>
      </p:sp>
      <p:graphicFrame>
        <p:nvGraphicFramePr>
          <p:cNvPr id="203847" name="Group 71"/>
          <p:cNvGraphicFramePr>
            <a:graphicFrameLocks noGrp="1"/>
          </p:cNvGraphicFramePr>
          <p:nvPr>
            <p:ph sz="half" idx="4294967295"/>
          </p:nvPr>
        </p:nvGraphicFramePr>
        <p:xfrm>
          <a:off x="76200" y="3810000"/>
          <a:ext cx="8915400" cy="2601913"/>
        </p:xfrm>
        <a:graphic>
          <a:graphicData uri="http://schemas.openxmlformats.org/drawingml/2006/table">
            <a:tbl>
              <a:tblPr/>
              <a:tblGrid>
                <a:gridCol w="2406650"/>
                <a:gridCol w="2051050"/>
                <a:gridCol w="2228850"/>
                <a:gridCol w="222885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Heart Rate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&lt;100bpm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&gt;100bpm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Respiratory effort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Absent, irregular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Slow, crying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Muscle tone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Some flexion of extremities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Active motion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Reflex irritability (nose suction)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response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Grimace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Cough or sneeze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Blue, pale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Acrocyanosis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Completely pink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760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400" b="1">
                <a:latin typeface="Tahoma" pitchFamily="34" charset="0"/>
              </a:rPr>
              <a:t>0</a:t>
            </a:r>
          </a:p>
        </p:txBody>
      </p:sp>
      <p:pic>
        <p:nvPicPr>
          <p:cNvPr id="286761" name="Picture 65" descr="newborn-t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692150"/>
            <a:ext cx="3429000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2987675" y="284163"/>
            <a:ext cx="29273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Apgar Score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	</a:t>
            </a:r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179388" y="1484313"/>
            <a:ext cx="8588375" cy="3814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Low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§"/>
            </a:pP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27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Assess the physical condition of newborns after delivery at 1,5 m and every 5 </a:t>
            </a:r>
            <a:r>
              <a:rPr lang="en-US" sz="27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m.until</a:t>
            </a:r>
            <a:r>
              <a:rPr lang="en-US" sz="27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its value is &gt; 7</a:t>
            </a:r>
          </a:p>
          <a:p>
            <a:pPr algn="justLow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§"/>
            </a:pPr>
            <a:r>
              <a:rPr lang="en-US" sz="27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 value </a:t>
            </a:r>
            <a:r>
              <a:rPr lang="en-US" sz="27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27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7 indicate the baby’s condition is good to excellent</a:t>
            </a:r>
          </a:p>
          <a:p>
            <a:pPr algn="justLow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§"/>
            </a:pPr>
            <a:r>
              <a:rPr lang="en-US" sz="27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 value less than 4  necessitate continued resuscitation</a:t>
            </a:r>
          </a:p>
          <a:p>
            <a:pPr algn="justLow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§"/>
            </a:pPr>
            <a:r>
              <a:rPr lang="en-US" sz="27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Apgar score is a good predictor of survival </a:t>
            </a:r>
            <a:r>
              <a:rPr lang="en-US" sz="27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but using it to predict long-term outcome is inappropriate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Font typeface="Wingdings" pitchFamily="2" charset="2"/>
              <a:buChar char="§"/>
            </a:pPr>
            <a:r>
              <a:rPr lang="en-US">
                <a:solidFill>
                  <a:srgbClr val="000099"/>
                </a:solidFill>
                <a:cs typeface="Traditional Arabic" pitchFamily="18" charset="-78"/>
              </a:rPr>
              <a:t> </a:t>
            </a:r>
            <a:r>
              <a:rPr lang="en-US">
                <a:solidFill>
                  <a:schemeClr val="accent2"/>
                </a:solidFill>
                <a:cs typeface="Traditional Arabic" pitchFamily="18" charset="-78"/>
              </a:rPr>
              <a:t>Temperature</a:t>
            </a:r>
          </a:p>
          <a:p>
            <a:pPr marL="0" indent="0" algn="ctr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Font typeface="Wingdings" pitchFamily="2" charset="2"/>
              <a:buChar char="§"/>
            </a:pPr>
            <a:r>
              <a:rPr lang="en-US">
                <a:solidFill>
                  <a:schemeClr val="accent2"/>
                </a:solidFill>
                <a:cs typeface="Traditional Arabic" pitchFamily="18" charset="-78"/>
              </a:rPr>
              <a:t> Heart rate</a:t>
            </a:r>
          </a:p>
          <a:p>
            <a:pPr marL="0" indent="0" algn="ctr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Font typeface="Wingdings" pitchFamily="2" charset="2"/>
              <a:buChar char="§"/>
            </a:pPr>
            <a:r>
              <a:rPr lang="en-US">
                <a:solidFill>
                  <a:schemeClr val="accent2"/>
                </a:solidFill>
                <a:cs typeface="Traditional Arabic" pitchFamily="18" charset="-78"/>
              </a:rPr>
              <a:t> Respiratory rate</a:t>
            </a:r>
          </a:p>
          <a:p>
            <a:pPr marL="0" indent="0" algn="ctr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Font typeface="Wingdings" pitchFamily="2" charset="2"/>
              <a:buChar char="§"/>
            </a:pPr>
            <a:r>
              <a:rPr lang="en-US">
                <a:solidFill>
                  <a:schemeClr val="accent2"/>
                </a:solidFill>
                <a:cs typeface="Traditional Arabic" pitchFamily="18" charset="-78"/>
              </a:rPr>
              <a:t> Blood pressure</a:t>
            </a:r>
          </a:p>
          <a:p>
            <a:pPr marL="0" indent="0" algn="ctr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Font typeface="Wingdings" pitchFamily="2" charset="2"/>
              <a:buChar char="§"/>
            </a:pPr>
            <a:r>
              <a:rPr lang="en-US">
                <a:solidFill>
                  <a:schemeClr val="accent2"/>
                </a:solidFill>
                <a:cs typeface="Traditional Arabic" pitchFamily="18" charset="-78"/>
              </a:rPr>
              <a:t> Capillary refill time</a:t>
            </a:r>
            <a:endParaRPr lang="en-US" sz="3600" b="1">
              <a:solidFill>
                <a:schemeClr val="accent2"/>
              </a:solidFill>
              <a:cs typeface="Traditional Arabic" pitchFamily="18" charset="-78"/>
            </a:endParaRPr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1908175" y="333375"/>
            <a:ext cx="4695825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Vital signs</a:t>
            </a:r>
            <a:endParaRPr lang="ar-IQ" sz="3600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1.Temperature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algn="just">
              <a:buClr>
                <a:srgbClr val="FF7C80"/>
              </a:buClr>
              <a:buFont typeface="Wingdings" pitchFamily="2" charset="2"/>
              <a:buChar char="§"/>
            </a:pPr>
            <a:r>
              <a:rPr lang="en-US" sz="2800">
                <a:solidFill>
                  <a:srgbClr val="000099"/>
                </a:solidFill>
                <a:cs typeface="Traditional Arabic" pitchFamily="18" charset="-78"/>
              </a:rPr>
              <a:t>Temperature should be taken axillary</a:t>
            </a:r>
          </a:p>
          <a:p>
            <a:pPr algn="just">
              <a:buClr>
                <a:srgbClr val="FF7C80"/>
              </a:buClr>
              <a:buFont typeface="Wingdings" pitchFamily="2" charset="2"/>
              <a:buChar char="§"/>
            </a:pPr>
            <a:r>
              <a:rPr lang="en-US" sz="2800">
                <a:solidFill>
                  <a:srgbClr val="000099"/>
                </a:solidFill>
                <a:cs typeface="Traditional Arabic" pitchFamily="18" charset="-78"/>
              </a:rPr>
              <a:t>The normal temperature for infant is 36.5- 37-5</a:t>
            </a:r>
            <a:r>
              <a:rPr lang="en-US" sz="2800" baseline="30000">
                <a:solidFill>
                  <a:srgbClr val="000099"/>
                </a:solidFill>
                <a:cs typeface="Traditional Arabic" pitchFamily="18" charset="-78"/>
              </a:rPr>
              <a:t>0</a:t>
            </a:r>
            <a:r>
              <a:rPr lang="en-US" sz="2800">
                <a:solidFill>
                  <a:srgbClr val="000099"/>
                </a:solidFill>
                <a:cs typeface="Traditional Arabic" pitchFamily="18" charset="-78"/>
              </a:rPr>
              <a:t>C.</a:t>
            </a:r>
          </a:p>
          <a:p>
            <a:pPr algn="just">
              <a:buClr>
                <a:srgbClr val="FF7C80"/>
              </a:buClr>
              <a:buFont typeface="Wingdings" pitchFamily="2" charset="2"/>
              <a:buChar char="§"/>
            </a:pPr>
            <a:r>
              <a:rPr lang="en-US" sz="2800">
                <a:solidFill>
                  <a:srgbClr val="000099"/>
                </a:solidFill>
                <a:cs typeface="Traditional Arabic" pitchFamily="18" charset="-78"/>
              </a:rPr>
              <a:t>Axillary temp.is 0.5-1 0c lower than rectal</a:t>
            </a:r>
          </a:p>
        </p:txBody>
      </p:sp>
      <p:pic>
        <p:nvPicPr>
          <p:cNvPr id="224261" name="Picture 5" descr="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773238"/>
            <a:ext cx="4038600" cy="31083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066800"/>
          </a:xfrm>
        </p:spPr>
        <p:txBody>
          <a:bodyPr/>
          <a:lstStyle/>
          <a:p>
            <a:r>
              <a:rPr lang="en-US" b="1" dirty="0" smtClean="0"/>
              <a:t>2- Heart </a:t>
            </a:r>
            <a:r>
              <a:rPr lang="en-US" b="1" dirty="0"/>
              <a:t>rate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353425" cy="4876800"/>
          </a:xfrm>
        </p:spPr>
        <p:txBody>
          <a:bodyPr/>
          <a:lstStyle/>
          <a:p>
            <a:pPr algn="just">
              <a:buClr>
                <a:srgbClr val="FF7C80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accent2"/>
                </a:solidFill>
                <a:cs typeface="Traditional Arabic" pitchFamily="18" charset="-78"/>
              </a:rPr>
              <a:t>It should be obtained by auscultation and counted for a full minute</a:t>
            </a:r>
          </a:p>
          <a:p>
            <a:pPr algn="just">
              <a:buClr>
                <a:srgbClr val="FF7C80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cs typeface="Traditional Arabic" pitchFamily="18" charset="-78"/>
            </a:endParaRPr>
          </a:p>
          <a:p>
            <a:pPr algn="just">
              <a:buClr>
                <a:srgbClr val="FF7C80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accent2"/>
                </a:solidFill>
                <a:cs typeface="Traditional Arabic" pitchFamily="18" charset="-78"/>
              </a:rPr>
              <a:t>Normal heart rate is 120-160 beat /m.</a:t>
            </a:r>
          </a:p>
          <a:p>
            <a:pPr algn="just">
              <a:buClr>
                <a:srgbClr val="FF7C80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cs typeface="Traditional Arabic" pitchFamily="18" charset="-78"/>
            </a:endParaRPr>
          </a:p>
          <a:p>
            <a:pPr algn="just">
              <a:buClr>
                <a:srgbClr val="FF7C80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accent2"/>
                </a:solidFill>
                <a:cs typeface="Traditional Arabic" pitchFamily="18" charset="-78"/>
              </a:rPr>
              <a:t>If the infant is </a:t>
            </a:r>
            <a:r>
              <a:rPr lang="en-US" dirty="0" err="1">
                <a:solidFill>
                  <a:schemeClr val="accent2"/>
                </a:solidFill>
                <a:cs typeface="Traditional Arabic" pitchFamily="18" charset="-78"/>
              </a:rPr>
              <a:t>tachycardic</a:t>
            </a:r>
            <a:r>
              <a:rPr lang="en-US" dirty="0">
                <a:solidFill>
                  <a:schemeClr val="accent2"/>
                </a:solidFill>
                <a:cs typeface="Traditional Arabic" pitchFamily="18" charset="-78"/>
              </a:rPr>
              <a:t> (heart rate &gt;170 BPM), make sure the infant is not crying or moving 	vigorously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7" name="Rectangle 7"/>
          <p:cNvSpPr>
            <a:spLocks noGrp="1" noChangeArrowheads="1"/>
          </p:cNvSpPr>
          <p:nvPr>
            <p:ph type="title"/>
          </p:nvPr>
        </p:nvSpPr>
        <p:spPr>
          <a:xfrm>
            <a:off x="539750" y="2420938"/>
            <a:ext cx="8229600" cy="1143000"/>
          </a:xfrm>
        </p:spPr>
        <p:txBody>
          <a:bodyPr/>
          <a:lstStyle/>
          <a:p>
            <a:r>
              <a:rPr lang="en-US" sz="7000" b="1"/>
              <a:t>The Newborn Examination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838200"/>
          </a:xfrm>
        </p:spPr>
        <p:txBody>
          <a:bodyPr/>
          <a:lstStyle/>
          <a:p>
            <a:r>
              <a:rPr lang="en-US" b="1"/>
              <a:t>3. Respiratory rate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7859713" cy="4419600"/>
          </a:xfrm>
        </p:spPr>
        <p:txBody>
          <a:bodyPr/>
          <a:lstStyle/>
          <a:p>
            <a:pPr algn="just">
              <a:buClr>
                <a:srgbClr val="FF7C80"/>
              </a:buClr>
              <a:buFont typeface="Wingdings" pitchFamily="2" charset="2"/>
              <a:buChar char="§"/>
            </a:pPr>
            <a:r>
              <a:rPr lang="en-US">
                <a:solidFill>
                  <a:schemeClr val="accent2"/>
                </a:solidFill>
                <a:cs typeface="Traditional Arabic" pitchFamily="18" charset="-78"/>
              </a:rPr>
              <a:t>Normal respiratory rate is 40 –60/minute</a:t>
            </a:r>
          </a:p>
          <a:p>
            <a:pPr algn="just">
              <a:buClr>
                <a:srgbClr val="FF7C80"/>
              </a:buClr>
              <a:buFont typeface="Wingdings" pitchFamily="2" charset="2"/>
              <a:buChar char="§"/>
            </a:pPr>
            <a:endParaRPr lang="en-US">
              <a:solidFill>
                <a:schemeClr val="accent2"/>
              </a:solidFill>
              <a:cs typeface="Traditional Arabic" pitchFamily="18" charset="-78"/>
            </a:endParaRPr>
          </a:p>
          <a:p>
            <a:pPr algn="just">
              <a:buClr>
                <a:srgbClr val="FF7C80"/>
              </a:buClr>
              <a:buFont typeface="Wingdings" pitchFamily="2" charset="2"/>
              <a:buChar char="§"/>
            </a:pPr>
            <a:r>
              <a:rPr lang="en-US">
                <a:solidFill>
                  <a:schemeClr val="accent2"/>
                </a:solidFill>
                <a:cs typeface="Traditional Arabic" pitchFamily="18" charset="-78"/>
              </a:rPr>
              <a:t>Respiratory rate should be obtained by observation for one full minute</a:t>
            </a:r>
          </a:p>
          <a:p>
            <a:pPr algn="just">
              <a:buClr>
                <a:srgbClr val="FF7C80"/>
              </a:buClr>
              <a:buFont typeface="Wingdings" pitchFamily="2" charset="2"/>
              <a:buChar char="§"/>
            </a:pPr>
            <a:endParaRPr lang="en-US">
              <a:solidFill>
                <a:schemeClr val="accent2"/>
              </a:solidFill>
              <a:cs typeface="Traditional Arabic" pitchFamily="18" charset="-78"/>
            </a:endParaRPr>
          </a:p>
          <a:p>
            <a:pPr algn="just">
              <a:buClr>
                <a:srgbClr val="FF7C80"/>
              </a:buClr>
              <a:buFont typeface="Wingdings" pitchFamily="2" charset="2"/>
              <a:buChar char="§"/>
            </a:pPr>
            <a:r>
              <a:rPr lang="en-US">
                <a:solidFill>
                  <a:schemeClr val="accent2"/>
                </a:solidFill>
                <a:cs typeface="Traditional Arabic" pitchFamily="18" charset="-78"/>
              </a:rPr>
              <a:t>Newborns have periodic rather than regular breathing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4338"/>
            <a:ext cx="7772400" cy="1143000"/>
          </a:xfrm>
        </p:spPr>
        <p:txBody>
          <a:bodyPr/>
          <a:lstStyle/>
          <a:p>
            <a:r>
              <a:rPr lang="en-US" b="1"/>
              <a:t>4. Blood pressure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02550" cy="2884488"/>
          </a:xfrm>
        </p:spPr>
        <p:txBody>
          <a:bodyPr/>
          <a:lstStyle/>
          <a:p>
            <a:pPr algn="just">
              <a:lnSpc>
                <a:spcPct val="120000"/>
              </a:lnSpc>
              <a:spcAft>
                <a:spcPct val="20000"/>
              </a:spcAft>
              <a:buClr>
                <a:srgbClr val="FF7C80"/>
              </a:buClr>
              <a:buFont typeface="Wingdings" pitchFamily="2" charset="2"/>
              <a:buChar char="§"/>
            </a:pPr>
            <a:r>
              <a:rPr lang="en-US" sz="3400">
                <a:solidFill>
                  <a:schemeClr val="accent2"/>
                </a:solidFill>
                <a:cs typeface="Traditional Arabic" pitchFamily="18" charset="-78"/>
              </a:rPr>
              <a:t>It is not measured routinely</a:t>
            </a:r>
          </a:p>
          <a:p>
            <a:pPr algn="just">
              <a:lnSpc>
                <a:spcPct val="120000"/>
              </a:lnSpc>
              <a:spcAft>
                <a:spcPct val="20000"/>
              </a:spcAft>
              <a:buClr>
                <a:srgbClr val="FF7C80"/>
              </a:buClr>
              <a:buFont typeface="Wingdings" pitchFamily="2" charset="2"/>
              <a:buChar char="§"/>
            </a:pPr>
            <a:r>
              <a:rPr lang="en-US" sz="3400">
                <a:solidFill>
                  <a:schemeClr val="accent2"/>
                </a:solidFill>
                <a:cs typeface="Traditional Arabic" pitchFamily="18" charset="-78"/>
              </a:rPr>
              <a:t>Normal blood pressure varies with gestational and postnatal 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85775"/>
            <a:ext cx="7772400" cy="1143000"/>
          </a:xfrm>
        </p:spPr>
        <p:txBody>
          <a:bodyPr/>
          <a:lstStyle/>
          <a:p>
            <a:r>
              <a:rPr lang="en-US" b="1"/>
              <a:t>5. Capillary refill time</a:t>
            </a:r>
            <a:r>
              <a:rPr lang="en-US" b="1">
                <a:solidFill>
                  <a:srgbClr val="FF0066"/>
                </a:solidFill>
                <a:cs typeface="Traditional Arabic" pitchFamily="18" charset="-78"/>
              </a:rPr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486650" cy="2665413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FF7C80"/>
              </a:buClr>
              <a:buFont typeface="Wingdings" pitchFamily="2" charset="2"/>
              <a:buChar char="§"/>
            </a:pPr>
            <a:r>
              <a:rPr lang="en-US" sz="3400">
                <a:solidFill>
                  <a:schemeClr val="accent2"/>
                </a:solidFill>
                <a:cs typeface="Traditional Arabic" pitchFamily="18" charset="-78"/>
              </a:rPr>
              <a:t>Normally &lt; 3 seconds over the trunk</a:t>
            </a:r>
          </a:p>
          <a:p>
            <a:pPr algn="just">
              <a:lnSpc>
                <a:spcPct val="90000"/>
              </a:lnSpc>
              <a:buClr>
                <a:srgbClr val="FF7C80"/>
              </a:buClr>
              <a:buFont typeface="Wingdings" pitchFamily="2" charset="2"/>
              <a:buChar char="§"/>
            </a:pPr>
            <a:endParaRPr lang="en-US" sz="3400">
              <a:solidFill>
                <a:schemeClr val="accent2"/>
              </a:solidFill>
              <a:cs typeface="Traditional Arabic" pitchFamily="18" charset="-78"/>
            </a:endParaRPr>
          </a:p>
          <a:p>
            <a:pPr algn="just">
              <a:lnSpc>
                <a:spcPct val="90000"/>
              </a:lnSpc>
              <a:buClr>
                <a:srgbClr val="FF7C80"/>
              </a:buClr>
              <a:buFont typeface="Wingdings" pitchFamily="2" charset="2"/>
              <a:buChar char="§"/>
            </a:pPr>
            <a:r>
              <a:rPr lang="en-US" sz="3400">
                <a:solidFill>
                  <a:schemeClr val="accent2"/>
                </a:solidFill>
                <a:cs typeface="Traditional Arabic" pitchFamily="18" charset="-78"/>
              </a:rPr>
              <a:t>May be as long as 4 seconds on extremities </a:t>
            </a:r>
          </a:p>
          <a:p>
            <a:pPr algn="just">
              <a:lnSpc>
                <a:spcPct val="90000"/>
              </a:lnSpc>
              <a:buClr>
                <a:srgbClr val="FF7C80"/>
              </a:buClr>
              <a:buFont typeface="Wingdings" pitchFamily="2" charset="2"/>
              <a:buChar char="§"/>
            </a:pPr>
            <a:endParaRPr lang="en-US" sz="3400">
              <a:solidFill>
                <a:schemeClr val="accent2"/>
              </a:solidFill>
              <a:cs typeface="Traditional Arabic" pitchFamily="18" charset="-78"/>
            </a:endParaRPr>
          </a:p>
          <a:p>
            <a:pPr algn="just">
              <a:lnSpc>
                <a:spcPct val="90000"/>
              </a:lnSpc>
              <a:buClr>
                <a:srgbClr val="FF7C80"/>
              </a:buClr>
              <a:buFont typeface="Wingdings" pitchFamily="2" charset="2"/>
              <a:buChar char="§"/>
            </a:pPr>
            <a:r>
              <a:rPr lang="en-US" sz="3400">
                <a:solidFill>
                  <a:schemeClr val="accent2"/>
                </a:solidFill>
                <a:cs typeface="Traditional Arabic" pitchFamily="18" charset="-78"/>
              </a:rPr>
              <a:t>Delayed capillary refill time indicates poor perfusion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en-US" sz="6600" b="1" i="1" dirty="0" smtClean="0">
                <a:solidFill>
                  <a:schemeClr val="accent2"/>
                </a:solidFill>
                <a:latin typeface="Palatino Linotype" pitchFamily="18" charset="0"/>
                <a:cs typeface="Times New Roman" pitchFamily="18" charset="0"/>
              </a:rPr>
              <a:t>GENERAL  EXAMINATION</a:t>
            </a:r>
            <a:endParaRPr lang="ar-IQ" sz="66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Skin</a:t>
            </a:r>
            <a:endParaRPr lang="ar-IQ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General description: 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At birth; </a:t>
            </a:r>
          </a:p>
          <a:p>
            <a:pPr>
              <a:buNone/>
            </a:pPr>
            <a:r>
              <a:rPr lang="en-US" b="1" dirty="0" smtClean="0">
                <a:solidFill>
                  <a:srgbClr val="A50021"/>
                </a:solidFill>
                <a:cs typeface="Times New Roman" pitchFamily="18" charset="0"/>
              </a:rPr>
              <a:t>Color</a:t>
            </a: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: bright red, </a:t>
            </a:r>
          </a:p>
          <a:p>
            <a:pPr>
              <a:buNone/>
            </a:pPr>
            <a:r>
              <a:rPr lang="en-US" b="1" dirty="0" smtClean="0">
                <a:solidFill>
                  <a:srgbClr val="A50021"/>
                </a:solidFill>
                <a:cs typeface="Times New Roman" pitchFamily="18" charset="0"/>
              </a:rPr>
              <a:t>Texture</a:t>
            </a: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: soft and has good elasticity.</a:t>
            </a:r>
          </a:p>
          <a:p>
            <a:pPr>
              <a:buNone/>
            </a:pPr>
            <a:r>
              <a:rPr lang="en-US" b="1" dirty="0" smtClean="0">
                <a:solidFill>
                  <a:srgbClr val="A50021"/>
                </a:solidFill>
                <a:cs typeface="Times New Roman" pitchFamily="18" charset="0"/>
              </a:rPr>
              <a:t>Edema</a:t>
            </a: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 is seen around eye, face, and scrotum or labia.</a:t>
            </a:r>
            <a:b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</a:b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Cyanosis of hands &amp; feet (</a:t>
            </a:r>
            <a:r>
              <a:rPr lang="en-US" b="1" dirty="0" err="1" smtClean="0">
                <a:solidFill>
                  <a:srgbClr val="000099"/>
                </a:solidFill>
                <a:cs typeface="Times New Roman" pitchFamily="18" charset="0"/>
              </a:rPr>
              <a:t>acrocyanosis</a:t>
            </a: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)</a:t>
            </a:r>
            <a:endParaRPr lang="ar-IQ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General description of the skin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7" descr="AG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749896"/>
            <a:ext cx="4038600" cy="4343400"/>
          </a:xfrm>
          <a:prstGeom prst="rect">
            <a:avLst/>
          </a:prstGeom>
          <a:noFill/>
          <a:ln/>
        </p:spPr>
      </p:pic>
      <p:pic>
        <p:nvPicPr>
          <p:cNvPr id="5" name="Picture 9" descr="perioralcyanosi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49896"/>
            <a:ext cx="4181475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99"/>
                </a:solidFill>
                <a:cs typeface="Times New Roman" pitchFamily="18" charset="0"/>
              </a:rPr>
              <a:t>Acrocyanosis</a:t>
            </a:r>
            <a:endParaRPr lang="ar-IQ" dirty="0"/>
          </a:p>
        </p:txBody>
      </p:sp>
      <p:pic>
        <p:nvPicPr>
          <p:cNvPr id="4" name="Picture 11" descr="acrocyanosis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6437" y="1915319"/>
            <a:ext cx="5191125" cy="3895725"/>
          </a:xfrm>
          <a:noFill/>
          <a:ln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1.Vernix </a:t>
            </a:r>
            <a:r>
              <a:rPr lang="en-US" b="1" dirty="0" err="1" smtClean="0">
                <a:solidFill>
                  <a:schemeClr val="accent2"/>
                </a:solidFill>
                <a:cs typeface="Times New Roman" pitchFamily="18" charset="0"/>
              </a:rPr>
              <a:t>Caseosa</a:t>
            </a:r>
            <a:endParaRPr lang="ar-IQ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4B5B47"/>
                </a:solidFill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Soft yellowish cream layer that may thickly cover the skin of the newborn, or it may be found only in the body creases and between the labia.</a:t>
            </a:r>
            <a:b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</a:br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The debate of wash it off or to keep it.</a:t>
            </a:r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endParaRPr lang="ar-IQ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99"/>
                </a:solidFill>
                <a:cs typeface="Times New Roman" pitchFamily="18" charset="0"/>
              </a:rPr>
              <a:t>Vernix</a:t>
            </a: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cs typeface="Times New Roman" pitchFamily="18" charset="0"/>
              </a:rPr>
              <a:t>Caseosa</a:t>
            </a:r>
            <a:endParaRPr lang="ar-IQ" dirty="0"/>
          </a:p>
        </p:txBody>
      </p:sp>
      <p:pic>
        <p:nvPicPr>
          <p:cNvPr id="4" name="Picture 6" descr="photo of newborn child, only a few minutes old, umbilical cord still in plac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6219535" cy="4664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2. </a:t>
            </a:r>
            <a:r>
              <a:rPr lang="en-US" b="1" dirty="0" err="1" smtClean="0">
                <a:solidFill>
                  <a:schemeClr val="accent2"/>
                </a:solidFill>
                <a:cs typeface="Times New Roman" pitchFamily="18" charset="0"/>
              </a:rPr>
              <a:t>Lanugo</a:t>
            </a:r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 hair</a:t>
            </a:r>
            <a:endParaRPr lang="ar-IQ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Distribution</a:t>
            </a:r>
            <a:b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</a:br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- The more premature baby is, the heavier the presence of </a:t>
            </a:r>
            <a:r>
              <a:rPr lang="en-US" b="1" dirty="0" err="1" smtClean="0">
                <a:solidFill>
                  <a:schemeClr val="accent2"/>
                </a:solidFill>
                <a:cs typeface="Times New Roman" pitchFamily="18" charset="0"/>
              </a:rPr>
              <a:t>lanugo</a:t>
            </a:r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 is.</a:t>
            </a:r>
            <a:b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</a:br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- It disappears during the </a:t>
            </a: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first weeks</a:t>
            </a:r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 of life</a:t>
            </a:r>
            <a:r>
              <a:rPr lang="en-US" dirty="0" smtClean="0">
                <a:solidFill>
                  <a:srgbClr val="000099"/>
                </a:solidFill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0099"/>
                </a:solidFill>
                <a:cs typeface="Times New Roman" pitchFamily="18" charset="0"/>
              </a:rPr>
            </a:br>
            <a:endParaRPr lang="ar-IQ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72400" cy="838200"/>
          </a:xfrm>
        </p:spPr>
        <p:txBody>
          <a:bodyPr/>
          <a:lstStyle/>
          <a:p>
            <a:r>
              <a:rPr lang="en-US" b="1" dirty="0">
                <a:solidFill>
                  <a:srgbClr val="FF0066"/>
                </a:solidFill>
              </a:rPr>
              <a:t>Learning Objectives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915400" cy="5029200"/>
          </a:xfrm>
        </p:spPr>
        <p:txBody>
          <a:bodyPr/>
          <a:lstStyle/>
          <a:p>
            <a:pPr lvl="2" algn="just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2"/>
                </a:solidFill>
                <a:cs typeface="Simplified Arabic" pitchFamily="18" charset="-78"/>
              </a:rPr>
              <a:t>Classification of </a:t>
            </a:r>
            <a:r>
              <a:rPr lang="en-US" sz="2800" dirty="0" smtClean="0">
                <a:solidFill>
                  <a:schemeClr val="accent2"/>
                </a:solidFill>
                <a:cs typeface="Simplified Arabic" pitchFamily="18" charset="-78"/>
              </a:rPr>
              <a:t>newborn</a:t>
            </a:r>
          </a:p>
          <a:p>
            <a:pPr lvl="2" algn="just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99"/>
                </a:solidFill>
                <a:cs typeface="Simplified Arabic" pitchFamily="18" charset="-78"/>
              </a:rPr>
              <a:t>Estimate the gestational age</a:t>
            </a:r>
            <a:endParaRPr lang="en-US" sz="2800" dirty="0">
              <a:solidFill>
                <a:schemeClr val="accent2"/>
              </a:solidFill>
              <a:cs typeface="Simplified Arabic" pitchFamily="18" charset="-78"/>
            </a:endParaRPr>
          </a:p>
          <a:p>
            <a:pPr lvl="2" algn="just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000099"/>
                </a:solidFill>
                <a:cs typeface="Simplified Arabic" pitchFamily="18" charset="-78"/>
              </a:rPr>
              <a:t>Understand Apgar score</a:t>
            </a:r>
          </a:p>
          <a:p>
            <a:pPr lvl="2" algn="just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000099"/>
                </a:solidFill>
                <a:cs typeface="Simplified Arabic" pitchFamily="18" charset="-78"/>
              </a:rPr>
              <a:t> </a:t>
            </a:r>
            <a:r>
              <a:rPr lang="en-US" sz="2800" dirty="0" smtClean="0">
                <a:solidFill>
                  <a:srgbClr val="000099"/>
                </a:solidFill>
                <a:cs typeface="Simplified Arabic" pitchFamily="18" charset="-78"/>
              </a:rPr>
              <a:t>Assess vital signs</a:t>
            </a:r>
            <a:endParaRPr lang="en-US" sz="2000" dirty="0">
              <a:solidFill>
                <a:srgbClr val="000099"/>
              </a:solidFill>
              <a:cs typeface="Simplified Arabic" pitchFamily="18" charset="-78"/>
            </a:endParaRPr>
          </a:p>
          <a:p>
            <a:pPr lvl="2" algn="just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000099"/>
                </a:solidFill>
                <a:cs typeface="Simplified Arabic" pitchFamily="18" charset="-78"/>
              </a:rPr>
              <a:t> </a:t>
            </a:r>
            <a:r>
              <a:rPr lang="en-US" sz="2800" dirty="0" smtClean="0">
                <a:solidFill>
                  <a:srgbClr val="000099"/>
                </a:solidFill>
                <a:cs typeface="Simplified Arabic" pitchFamily="18" charset="-78"/>
              </a:rPr>
              <a:t>General Examination</a:t>
            </a:r>
            <a:endParaRPr lang="en-US" sz="2800" dirty="0">
              <a:solidFill>
                <a:srgbClr val="000099"/>
              </a:solidFill>
              <a:cs typeface="Simplified Arabic" pitchFamily="18" charset="-78"/>
            </a:endParaRPr>
          </a:p>
          <a:p>
            <a:pPr lvl="2" algn="just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000099"/>
                </a:solidFill>
                <a:cs typeface="Simplified Arabic" pitchFamily="18" charset="-78"/>
              </a:rPr>
              <a:t> </a:t>
            </a:r>
            <a:r>
              <a:rPr lang="en-US" sz="2800" dirty="0" smtClean="0">
                <a:solidFill>
                  <a:srgbClr val="000099"/>
                </a:solidFill>
                <a:cs typeface="Simplified Arabic" pitchFamily="18" charset="-78"/>
              </a:rPr>
              <a:t>Physical examination</a:t>
            </a:r>
          </a:p>
          <a:p>
            <a:pPr lvl="2" algn="just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99"/>
                </a:solidFill>
                <a:cs typeface="Simplified Arabic" pitchFamily="18" charset="-78"/>
              </a:rPr>
              <a:t>Neurological examination</a:t>
            </a:r>
            <a:endParaRPr lang="en-US" sz="2800" dirty="0">
              <a:solidFill>
                <a:srgbClr val="000099"/>
              </a:solidFill>
              <a:cs typeface="Simplified Arabic" pitchFamily="18" charset="-78"/>
            </a:endParaRPr>
          </a:p>
          <a:p>
            <a:pPr lvl="2" algn="just">
              <a:buClr>
                <a:schemeClr val="accent2"/>
              </a:buClr>
              <a:buNone/>
            </a:pPr>
            <a:endParaRPr lang="en-US" sz="2800" dirty="0">
              <a:solidFill>
                <a:srgbClr val="6600CC"/>
              </a:solidFill>
            </a:endParaRPr>
          </a:p>
          <a:p>
            <a:pPr lvl="3" indent="-266700" algn="just">
              <a:buFontTx/>
              <a:buChar char="-"/>
            </a:pPr>
            <a:endParaRPr lang="en-US" sz="2800" dirty="0">
              <a:solidFill>
                <a:srgbClr val="6600CC"/>
              </a:solidFill>
              <a:cs typeface="Simplified Arabic" pitchFamily="18" charset="-78"/>
            </a:endParaRPr>
          </a:p>
          <a:p>
            <a:pPr lvl="2" algn="just">
              <a:buFontTx/>
              <a:buNone/>
            </a:pPr>
            <a:endParaRPr lang="en-US" sz="1600" b="1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99"/>
                </a:solidFill>
                <a:cs typeface="Times New Roman" pitchFamily="18" charset="0"/>
              </a:rPr>
              <a:t>Lanugo</a:t>
            </a: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 hair</a:t>
            </a:r>
            <a:endParaRPr lang="ar-IQ" dirty="0"/>
          </a:p>
        </p:txBody>
      </p:sp>
      <p:pic>
        <p:nvPicPr>
          <p:cNvPr id="4" name="Picture 7" descr="lanugo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1484784"/>
            <a:ext cx="5976664" cy="4485239"/>
          </a:xfrm>
          <a:noFill/>
          <a:ln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3. Mongolian spots</a:t>
            </a:r>
            <a:endParaRPr lang="ar-IQ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84576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Black coloration on the lower back, buttocks, anterior trunk, &amp; around the wrist or ankle.</a:t>
            </a:r>
            <a:b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</a:br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They are not bruise marks or a sign of mental retardation, they usually disappear during</a:t>
            </a: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preschool years without any treatment.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ar-IQ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Mongolian spots</a:t>
            </a:r>
            <a:endParaRPr lang="ar-IQ" dirty="0"/>
          </a:p>
        </p:txBody>
      </p:sp>
      <p:pic>
        <p:nvPicPr>
          <p:cNvPr id="4" name="Picture 7" descr="mongolian2ne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1412776"/>
            <a:ext cx="6340533" cy="4758308"/>
          </a:xfrm>
          <a:noFill/>
          <a:ln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4. Desquamation</a:t>
            </a:r>
            <a:endParaRPr lang="ar-IQ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hlink"/>
                </a:solidFill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Peeling of the skin over the areas of bony prominence </a:t>
            </a:r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that occurs within 2-4 weeks of life</a:t>
            </a:r>
            <a:r>
              <a:rPr lang="en-US" b="1" dirty="0" smtClean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because of pressure and erosion of sheets.</a:t>
            </a:r>
            <a:endParaRPr lang="ar-IQ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Desquamation</a:t>
            </a:r>
            <a:endParaRPr lang="ar-IQ" dirty="0"/>
          </a:p>
        </p:txBody>
      </p:sp>
      <p:pic>
        <p:nvPicPr>
          <p:cNvPr id="4" name="Picture 6" descr="dry-skin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1484784"/>
            <a:ext cx="6733615" cy="4608511"/>
          </a:xfrm>
          <a:noFill/>
          <a:ln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5. Physiological Jaundice</a:t>
            </a:r>
            <a:endParaRPr lang="ar-IQ" dirty="0">
              <a:solidFill>
                <a:schemeClr val="accent2"/>
              </a:solidFill>
            </a:endParaRPr>
          </a:p>
        </p:txBody>
      </p:sp>
      <p:pic>
        <p:nvPicPr>
          <p:cNvPr id="4" name="Picture 6" descr="jaundice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6829820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6. </a:t>
            </a:r>
            <a:r>
              <a:rPr lang="en-US" b="1" dirty="0" err="1" smtClean="0">
                <a:solidFill>
                  <a:schemeClr val="accent2"/>
                </a:solidFill>
                <a:cs typeface="Times New Roman" pitchFamily="18" charset="0"/>
              </a:rPr>
              <a:t>Milia</a:t>
            </a:r>
            <a:endParaRPr lang="ar-IQ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29411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Small white or yellow </a:t>
            </a:r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pinpoint</a:t>
            </a: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 spots. </a:t>
            </a:r>
            <a:b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</a:b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Common on the nose, forehead, &amp; chin of the newborn infants due to accumulations of secretions from the sweat &amp; sebaceous glands that have not yet drain normally.</a:t>
            </a:r>
            <a:b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</a:b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They will disappear within </a:t>
            </a:r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1-2 weeks</a:t>
            </a: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, they should not expressed.</a:t>
            </a:r>
            <a:endParaRPr lang="ar-IQ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2"/>
                </a:solidFill>
                <a:cs typeface="Times New Roman" pitchFamily="18" charset="0"/>
              </a:rPr>
              <a:t>Milia</a:t>
            </a:r>
            <a:endParaRPr lang="ar-IQ" dirty="0">
              <a:solidFill>
                <a:schemeClr val="accent2"/>
              </a:solidFill>
            </a:endParaRPr>
          </a:p>
        </p:txBody>
      </p:sp>
      <p:pic>
        <p:nvPicPr>
          <p:cNvPr id="4" name="Picture 7" descr="milia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1268760"/>
            <a:ext cx="6480720" cy="4958643"/>
          </a:xfrm>
          <a:noFill/>
          <a:ln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7. Head</a:t>
            </a:r>
            <a:endParaRPr lang="ar-IQ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04056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The Anterior fontanel: </a:t>
            </a: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is </a:t>
            </a:r>
            <a:r>
              <a:rPr lang="en-US" b="1" dirty="0" smtClean="0">
                <a:solidFill>
                  <a:srgbClr val="A50021"/>
                </a:solidFill>
                <a:cs typeface="Times New Roman" pitchFamily="18" charset="0"/>
              </a:rPr>
              <a:t>diamond</a:t>
            </a: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 in shape, located at the junction of 2 parietal &amp; </a:t>
            </a:r>
            <a:r>
              <a:rPr lang="en-US" b="1" dirty="0" smtClean="0">
                <a:solidFill>
                  <a:srgbClr val="A50021"/>
                </a:solidFill>
                <a:cs typeface="Times New Roman" pitchFamily="18" charset="0"/>
              </a:rPr>
              <a:t>frontal</a:t>
            </a: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 bones. It is 2-3 cm in width &amp; 3-4 cm in length. It closes between </a:t>
            </a:r>
            <a:r>
              <a:rPr lang="en-US" b="1" dirty="0" smtClean="0">
                <a:solidFill>
                  <a:srgbClr val="A50021"/>
                </a:solidFill>
                <a:cs typeface="Times New Roman" pitchFamily="18" charset="0"/>
              </a:rPr>
              <a:t>12-18 months</a:t>
            </a: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 of age.</a:t>
            </a:r>
            <a:b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</a:b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The </a:t>
            </a:r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posterior fontanel: </a:t>
            </a: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is </a:t>
            </a:r>
            <a:r>
              <a:rPr lang="en-US" b="1" dirty="0" smtClean="0">
                <a:solidFill>
                  <a:srgbClr val="A50021"/>
                </a:solidFill>
                <a:cs typeface="Times New Roman" pitchFamily="18" charset="0"/>
              </a:rPr>
              <a:t>triangular</a:t>
            </a: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 in shape, located between the parietal &amp; </a:t>
            </a:r>
            <a:endParaRPr lang="ar-IQ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361459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A50021"/>
                </a:solidFill>
                <a:cs typeface="Times New Roman" pitchFamily="18" charset="0"/>
              </a:rPr>
              <a:t>occipital</a:t>
            </a: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bones. It closes by the </a:t>
            </a:r>
            <a:r>
              <a:rPr lang="en-US" b="1" dirty="0" smtClean="0">
                <a:solidFill>
                  <a:srgbClr val="A50021"/>
                </a:solidFill>
                <a:cs typeface="Times New Roman" pitchFamily="18" charset="0"/>
              </a:rPr>
              <a:t>2</a:t>
            </a:r>
            <a:r>
              <a:rPr lang="en-US" b="1" baseline="30000" dirty="0" smtClean="0">
                <a:solidFill>
                  <a:srgbClr val="A50021"/>
                </a:solidFill>
                <a:cs typeface="Times New Roman" pitchFamily="18" charset="0"/>
              </a:rPr>
              <a:t>nd</a:t>
            </a:r>
            <a:r>
              <a:rPr lang="en-US" b="1" dirty="0" smtClean="0">
                <a:solidFill>
                  <a:srgbClr val="A50021"/>
                </a:solidFill>
                <a:cs typeface="Times New Roman" pitchFamily="18" charset="0"/>
              </a:rPr>
              <a:t> month</a:t>
            </a: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of age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Fontanels should be flat, soft, &amp; firm. It bulge when the baby cries or if there is increased in ICP. Two conditions may appear in the head:</a:t>
            </a:r>
            <a:b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Caput succedaneum &amp; </a:t>
            </a:r>
            <a:r>
              <a:rPr lang="en-US" b="1" dirty="0" err="1" smtClean="0">
                <a:solidFill>
                  <a:srgbClr val="C00000"/>
                </a:solidFill>
                <a:cs typeface="Times New Roman" pitchFamily="18" charset="0"/>
              </a:rPr>
              <a:t>Cephlhemtoma</a:t>
            </a:r>
            <a:endParaRPr lang="ar-IQ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7772400" cy="1143000"/>
          </a:xfrm>
        </p:spPr>
        <p:txBody>
          <a:bodyPr/>
          <a:lstStyle/>
          <a:p>
            <a:r>
              <a:rPr lang="en-US" sz="4800">
                <a:solidFill>
                  <a:srgbClr val="FF0066"/>
                </a:solidFill>
                <a:cs typeface="Traditional Arabic" pitchFamily="18" charset="-78"/>
              </a:rPr>
              <a:t>Classification of newborn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3860800"/>
            <a:ext cx="7772400" cy="2305050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b="1" dirty="0">
                <a:solidFill>
                  <a:srgbClr val="000099"/>
                </a:solidFill>
                <a:cs typeface="Traditional Arabic" pitchFamily="18" charset="-78"/>
              </a:rPr>
              <a:t>    </a:t>
            </a:r>
            <a:r>
              <a:rPr lang="en-US" sz="2400" b="1" dirty="0">
                <a:cs typeface="Traditional Arabic" pitchFamily="18" charset="-78"/>
              </a:rPr>
              <a:t>Classification By Birth Weight</a:t>
            </a:r>
          </a:p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rgbClr val="000099"/>
                </a:solidFill>
                <a:cs typeface="Traditional Arabic" pitchFamily="18" charset="-78"/>
              </a:rPr>
              <a:t>	 </a:t>
            </a:r>
            <a:r>
              <a:rPr lang="en-US" sz="2400" b="1" dirty="0">
                <a:solidFill>
                  <a:schemeClr val="accent2"/>
                </a:solidFill>
                <a:cs typeface="Traditional Arabic" pitchFamily="18" charset="-78"/>
              </a:rPr>
              <a:t>Low Birth Weight &lt; 2500 g</a:t>
            </a:r>
          </a:p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chemeClr val="accent2"/>
                </a:solidFill>
                <a:cs typeface="Traditional Arabic" pitchFamily="18" charset="-78"/>
              </a:rPr>
              <a:t>           </a:t>
            </a:r>
            <a:r>
              <a:rPr lang="ar-EG" sz="2400" dirty="0">
                <a:solidFill>
                  <a:schemeClr val="accent2"/>
                </a:solidFill>
                <a:cs typeface="Traditional Arabic" pitchFamily="18" charset="-78"/>
              </a:rPr>
              <a:t>  </a:t>
            </a:r>
            <a:r>
              <a:rPr lang="en-US" sz="2400" b="1" dirty="0">
                <a:solidFill>
                  <a:schemeClr val="accent2"/>
                </a:solidFill>
                <a:cs typeface="Traditional Arabic" pitchFamily="18" charset="-78"/>
              </a:rPr>
              <a:t>Very Low birth weight &lt; 1500 g</a:t>
            </a:r>
          </a:p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chemeClr val="accent2"/>
                </a:solidFill>
                <a:cs typeface="Traditional Arabic" pitchFamily="18" charset="-78"/>
              </a:rPr>
              <a:t>	</a:t>
            </a:r>
            <a:r>
              <a:rPr lang="ar-EG" sz="2400" dirty="0">
                <a:solidFill>
                  <a:schemeClr val="accent2"/>
                </a:solidFill>
                <a:cs typeface="Traditional Arabic" pitchFamily="18" charset="-78"/>
              </a:rPr>
              <a:t>   </a:t>
            </a:r>
            <a:r>
              <a:rPr lang="en-US" sz="2400" dirty="0">
                <a:solidFill>
                  <a:schemeClr val="accent2"/>
                </a:solidFill>
                <a:cs typeface="Traditional Arabic" pitchFamily="18" charset="-78"/>
              </a:rPr>
              <a:t> </a:t>
            </a:r>
            <a:r>
              <a:rPr lang="en-US" sz="2400" b="1" dirty="0">
                <a:solidFill>
                  <a:schemeClr val="accent2"/>
                </a:solidFill>
                <a:cs typeface="Traditional Arabic" pitchFamily="18" charset="-78"/>
              </a:rPr>
              <a:t>Extreme low birth weight &lt; 1000 g</a:t>
            </a:r>
          </a:p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endParaRPr lang="en-US" sz="1400" b="1" dirty="0">
              <a:solidFill>
                <a:schemeClr val="accent2"/>
              </a:solidFill>
              <a:cs typeface="Traditional Arabic" pitchFamily="18" charset="-78"/>
            </a:endParaRP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chemeClr val="accent2"/>
                </a:solidFill>
                <a:cs typeface="Traditional Arabic" pitchFamily="18" charset="-78"/>
              </a:rPr>
              <a:t>	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55650" y="1700213"/>
            <a:ext cx="7129463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lvl="1" algn="just" defTabSz="85725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b="1" dirty="0">
                <a:cs typeface="Traditional Arabic" pitchFamily="18" charset="-78"/>
              </a:rPr>
              <a:t>Classification by Gestational Age</a:t>
            </a:r>
            <a:r>
              <a:rPr lang="en-US" sz="2400" b="1" dirty="0">
                <a:solidFill>
                  <a:schemeClr val="accent2"/>
                </a:solidFill>
                <a:cs typeface="Traditional Arabic" pitchFamily="18" charset="-78"/>
              </a:rPr>
              <a:t>    </a:t>
            </a:r>
          </a:p>
          <a:p>
            <a:pPr marL="114300" lvl="1" algn="just" defTabSz="85725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chemeClr val="accent2"/>
                </a:solidFill>
                <a:cs typeface="Traditional Arabic" pitchFamily="18" charset="-78"/>
              </a:rPr>
              <a:t>      Preterm    &lt;37 wks</a:t>
            </a:r>
          </a:p>
          <a:p>
            <a:pPr algn="just" defTabSz="85725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ar-EG" sz="2400" b="1" dirty="0">
                <a:solidFill>
                  <a:schemeClr val="accent2"/>
                </a:solidFill>
                <a:cs typeface="Traditional Arabic" pitchFamily="18" charset="-78"/>
              </a:rPr>
              <a:t>          </a:t>
            </a:r>
            <a:r>
              <a:rPr lang="en-US" sz="2400" b="1" dirty="0">
                <a:solidFill>
                  <a:schemeClr val="accent2"/>
                </a:solidFill>
                <a:cs typeface="Traditional Arabic" pitchFamily="18" charset="-78"/>
              </a:rPr>
              <a:t>Full term   </a:t>
            </a:r>
            <a:r>
              <a:rPr lang="en-US" sz="2400" b="1" dirty="0" smtClean="0">
                <a:solidFill>
                  <a:schemeClr val="accent2"/>
                </a:solidFill>
                <a:cs typeface="Traditional Arabic" pitchFamily="18" charset="-78"/>
              </a:rPr>
              <a:t>37-42</a:t>
            </a:r>
            <a:endParaRPr lang="en-US" sz="2400" b="1" dirty="0">
              <a:solidFill>
                <a:schemeClr val="accent2"/>
              </a:solidFill>
              <a:cs typeface="Traditional Arabic" pitchFamily="18" charset="-78"/>
            </a:endParaRPr>
          </a:p>
          <a:p>
            <a:pPr algn="just" defTabSz="85725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chemeClr val="accent2"/>
                </a:solidFill>
                <a:cs typeface="Traditional Arabic" pitchFamily="18" charset="-78"/>
              </a:rPr>
              <a:t>          </a:t>
            </a:r>
            <a:r>
              <a:rPr lang="en-US" sz="2400" b="1" dirty="0" err="1">
                <a:solidFill>
                  <a:schemeClr val="accent2"/>
                </a:solidFill>
                <a:cs typeface="Traditional Arabic" pitchFamily="18" charset="-78"/>
              </a:rPr>
              <a:t>Postterm</a:t>
            </a:r>
            <a:r>
              <a:rPr lang="en-US" sz="2400" b="1" dirty="0">
                <a:solidFill>
                  <a:schemeClr val="accent2"/>
                </a:solidFill>
                <a:cs typeface="Traditional Arabic" pitchFamily="18" charset="-78"/>
              </a:rPr>
              <a:t>   &gt;42 Wks</a:t>
            </a:r>
            <a:r>
              <a:rPr lang="en-US" sz="2400" b="1" dirty="0">
                <a:solidFill>
                  <a:schemeClr val="accent2"/>
                </a:solidFill>
              </a:rPr>
              <a:t>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Caput succedaneum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ar-IQ" dirty="0" smtClean="0">
                <a:solidFill>
                  <a:schemeClr val="accent2"/>
                </a:solidFill>
              </a:rPr>
              <a:t>An edematous swelling on the presenting portion of the scalp of an infant during birth, </a:t>
            </a:r>
            <a:r>
              <a:rPr lang="en-US" dirty="0" smtClean="0">
                <a:solidFill>
                  <a:schemeClr val="accent2"/>
                </a:solidFill>
              </a:rPr>
              <a:t>caused by the pressure of the presenting part against the dilating cervix. T</a:t>
            </a:r>
            <a:r>
              <a:rPr lang="ar-IQ" dirty="0" smtClean="0">
                <a:solidFill>
                  <a:schemeClr val="accent2"/>
                </a:solidFill>
              </a:rPr>
              <a:t>he effusion overlies the periosteum</a:t>
            </a:r>
            <a:r>
              <a:rPr lang="en-US" dirty="0" smtClean="0">
                <a:solidFill>
                  <a:schemeClr val="accent2"/>
                </a:solidFill>
              </a:rPr>
              <a:t> with poorly defined margins. </a:t>
            </a:r>
          </a:p>
          <a:p>
            <a:pPr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Caput succedaneum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Caput succedaneum extends across the midline and over suture lines. Caput succedaneum does not usually cause complications and usually resolves over the first few days. Management consists of observation only. 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Caput succedaneum</a:t>
            </a:r>
            <a:endParaRPr lang="ar-IQ" dirty="0"/>
          </a:p>
        </p:txBody>
      </p:sp>
      <p:pic>
        <p:nvPicPr>
          <p:cNvPr id="4" name="Picture 6" descr="caput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6694" y="1412776"/>
            <a:ext cx="6314924" cy="4762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Caput succedaneum</a:t>
            </a:r>
            <a:endParaRPr lang="ar-IQ" dirty="0"/>
          </a:p>
        </p:txBody>
      </p:sp>
      <p:pic>
        <p:nvPicPr>
          <p:cNvPr id="4" name="Picture 7" descr="caput3ne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1340768"/>
            <a:ext cx="6157780" cy="4824536"/>
          </a:xfrm>
          <a:noFill/>
          <a:ln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2"/>
                </a:solidFill>
                <a:cs typeface="Times New Roman" pitchFamily="18" charset="0"/>
              </a:rPr>
              <a:t>Cephalhematoma</a:t>
            </a:r>
            <a:endParaRPr lang="ar-IQ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err="1" smtClean="0">
                <a:solidFill>
                  <a:srgbClr val="000099"/>
                </a:solidFill>
                <a:cs typeface="Arial" pitchFamily="34" charset="0"/>
              </a:rPr>
              <a:t>Cephalhematoma</a:t>
            </a:r>
            <a:r>
              <a:rPr lang="en-US" b="1" dirty="0" smtClean="0">
                <a:solidFill>
                  <a:srgbClr val="000099"/>
                </a:solidFill>
                <a:cs typeface="Arial" pitchFamily="34" charset="0"/>
              </a:rPr>
              <a:t> is a </a:t>
            </a:r>
            <a:r>
              <a:rPr lang="en-US" b="1" dirty="0" err="1" smtClean="0">
                <a:solidFill>
                  <a:srgbClr val="C00000"/>
                </a:solidFill>
                <a:cs typeface="Arial" pitchFamily="34" charset="0"/>
              </a:rPr>
              <a:t>subperiosteal</a:t>
            </a:r>
            <a:r>
              <a:rPr lang="en-US" b="1" dirty="0" smtClean="0">
                <a:solidFill>
                  <a:srgbClr val="C00000"/>
                </a:solidFill>
                <a:cs typeface="Arial" pitchFamily="34" charset="0"/>
              </a:rPr>
              <a:t> collection</a:t>
            </a:r>
            <a:r>
              <a:rPr lang="en-US" sz="4400" b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cs typeface="Arial" pitchFamily="34" charset="0"/>
              </a:rPr>
              <a:t>of blood</a:t>
            </a:r>
            <a:r>
              <a:rPr lang="en-US" b="1" dirty="0" smtClean="0">
                <a:solidFill>
                  <a:srgbClr val="000099"/>
                </a:solidFill>
                <a:cs typeface="Arial" pitchFamily="34" charset="0"/>
              </a:rPr>
              <a:t> secondary to rupture of blood vessels between the skull and the </a:t>
            </a:r>
            <a:r>
              <a:rPr lang="en-US" b="1" dirty="0" err="1" smtClean="0">
                <a:solidFill>
                  <a:srgbClr val="000099"/>
                </a:solidFill>
                <a:cs typeface="Arial" pitchFamily="34" charset="0"/>
              </a:rPr>
              <a:t>periosteum</a:t>
            </a:r>
            <a:r>
              <a:rPr lang="en-US" b="1" dirty="0" smtClean="0">
                <a:solidFill>
                  <a:srgbClr val="000099"/>
                </a:solidFill>
                <a:cs typeface="Arial" pitchFamily="34" charset="0"/>
              </a:rPr>
              <a:t>, in which bleeding is limited by suture lines (</a:t>
            </a:r>
            <a:r>
              <a:rPr lang="en-US" b="1" dirty="0" smtClean="0">
                <a:solidFill>
                  <a:srgbClr val="C00000"/>
                </a:solidFill>
                <a:cs typeface="Arial" pitchFamily="34" charset="0"/>
              </a:rPr>
              <a:t>never cross the suture lines</a:t>
            </a:r>
            <a:r>
              <a:rPr lang="en-US" b="1" dirty="0" smtClean="0">
                <a:solidFill>
                  <a:srgbClr val="000099"/>
                </a:solidFill>
                <a:cs typeface="Arial" pitchFamily="34" charset="0"/>
              </a:rPr>
              <a:t>). </a:t>
            </a:r>
            <a:endParaRPr lang="ar-IQ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Cephalhematoma</a:t>
            </a:r>
            <a:endParaRPr lang="ar-IQ" dirty="0"/>
          </a:p>
        </p:txBody>
      </p:sp>
      <p:pic>
        <p:nvPicPr>
          <p:cNvPr id="4" name="Picture 6" descr="cephalohematoma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7" y="1382276"/>
            <a:ext cx="4543794" cy="4743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Cephalhematoma</a:t>
            </a:r>
            <a:endParaRPr lang="ar-IQ" dirty="0"/>
          </a:p>
        </p:txBody>
      </p:sp>
      <p:pic>
        <p:nvPicPr>
          <p:cNvPr id="4" name="Picture 6" descr="cephalohematoma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5407625" cy="4842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accent2"/>
                </a:solidFill>
              </a:rPr>
              <a:t>Anterior and posterior </a:t>
            </a:r>
            <a:r>
              <a:rPr lang="en-US" sz="4000" b="1" dirty="0" err="1">
                <a:solidFill>
                  <a:schemeClr val="accent2"/>
                </a:solidFill>
              </a:rPr>
              <a:t>fontanelle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8229600" cy="4065588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2400" b="1" dirty="0">
                <a:solidFill>
                  <a:schemeClr val="accent2"/>
                </a:solidFill>
              </a:rPr>
              <a:t>Large anterior </a:t>
            </a:r>
            <a:r>
              <a:rPr lang="en-US" sz="2400" b="1" dirty="0" err="1">
                <a:solidFill>
                  <a:schemeClr val="accent2"/>
                </a:solidFill>
              </a:rPr>
              <a:t>fontanelle</a:t>
            </a:r>
            <a:r>
              <a:rPr lang="en-US" sz="2400" dirty="0">
                <a:solidFill>
                  <a:schemeClr val="accent2"/>
                </a:solidFill>
              </a:rPr>
              <a:t> is seen in</a:t>
            </a:r>
          </a:p>
          <a:p>
            <a:pPr algn="just">
              <a:lnSpc>
                <a:spcPct val="80000"/>
              </a:lnSpc>
            </a:pPr>
            <a:endParaRPr lang="en-US" sz="2400" dirty="0">
              <a:solidFill>
                <a:schemeClr val="accent2"/>
              </a:solidFill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     </a:t>
            </a:r>
            <a:r>
              <a:rPr lang="en-US" sz="2400" dirty="0" err="1">
                <a:solidFill>
                  <a:schemeClr val="accent2"/>
                </a:solidFill>
              </a:rPr>
              <a:t>hypothyroidism,osteogenesisimperfecta,hydrocephalus</a:t>
            </a:r>
            <a:endParaRPr lang="en-US" sz="2400" dirty="0">
              <a:solidFill>
                <a:schemeClr val="accent2"/>
              </a:solidFill>
            </a:endParaRPr>
          </a:p>
          <a:p>
            <a:pPr algn="just">
              <a:lnSpc>
                <a:spcPct val="80000"/>
              </a:lnSpc>
            </a:pPr>
            <a:endParaRPr lang="en-US" sz="2400" dirty="0">
              <a:solidFill>
                <a:schemeClr val="accent2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n-US" sz="2400" b="1" dirty="0">
                <a:solidFill>
                  <a:schemeClr val="accent2"/>
                </a:solidFill>
              </a:rPr>
              <a:t>Small </a:t>
            </a:r>
            <a:r>
              <a:rPr lang="en-US" sz="2400" b="1" dirty="0" err="1">
                <a:solidFill>
                  <a:schemeClr val="accent2"/>
                </a:solidFill>
              </a:rPr>
              <a:t>ant.fontanelle</a:t>
            </a:r>
            <a:r>
              <a:rPr lang="en-US" sz="2400" dirty="0">
                <a:solidFill>
                  <a:schemeClr val="accent2"/>
                </a:solidFill>
              </a:rPr>
              <a:t> in </a:t>
            </a:r>
            <a:r>
              <a:rPr lang="en-US" sz="2400" dirty="0" err="1">
                <a:solidFill>
                  <a:schemeClr val="accent2"/>
                </a:solidFill>
              </a:rPr>
              <a:t>microcephaly</a:t>
            </a:r>
            <a:r>
              <a:rPr lang="en-US" sz="2400" dirty="0">
                <a:solidFill>
                  <a:schemeClr val="accent2"/>
                </a:solidFill>
              </a:rPr>
              <a:t> and </a:t>
            </a:r>
            <a:r>
              <a:rPr lang="en-US" sz="2400" dirty="0" err="1">
                <a:solidFill>
                  <a:schemeClr val="accent2"/>
                </a:solidFill>
              </a:rPr>
              <a:t>craniostenosis</a:t>
            </a:r>
            <a:endParaRPr lang="en-US" sz="2400" dirty="0">
              <a:solidFill>
                <a:schemeClr val="accent2"/>
              </a:solidFill>
            </a:endParaRPr>
          </a:p>
          <a:p>
            <a:pPr algn="just">
              <a:lnSpc>
                <a:spcPct val="80000"/>
              </a:lnSpc>
            </a:pPr>
            <a:endParaRPr lang="en-US" sz="2400" dirty="0">
              <a:solidFill>
                <a:schemeClr val="accent2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n-US" sz="2400" b="1" dirty="0">
                <a:solidFill>
                  <a:schemeClr val="accent2"/>
                </a:solidFill>
              </a:rPr>
              <a:t>Bulging ant. </a:t>
            </a:r>
            <a:r>
              <a:rPr lang="en-US" sz="2400" b="1" dirty="0" err="1">
                <a:solidFill>
                  <a:schemeClr val="accent2"/>
                </a:solidFill>
              </a:rPr>
              <a:t>fontanelle</a:t>
            </a:r>
            <a:r>
              <a:rPr lang="en-US" sz="2400" dirty="0">
                <a:solidFill>
                  <a:schemeClr val="accent2"/>
                </a:solidFill>
              </a:rPr>
              <a:t> in </a:t>
            </a:r>
            <a:r>
              <a:rPr lang="en-US" sz="2400" dirty="0" err="1">
                <a:solidFill>
                  <a:schemeClr val="accent2"/>
                </a:solidFill>
              </a:rPr>
              <a:t>menigitis</a:t>
            </a:r>
            <a:r>
              <a:rPr lang="en-US" sz="2400" dirty="0">
                <a:solidFill>
                  <a:schemeClr val="accent2"/>
                </a:solidFill>
              </a:rPr>
              <a:t> and hydrocephalus Intracranial hemorrhage</a:t>
            </a:r>
          </a:p>
          <a:p>
            <a:pPr algn="just">
              <a:lnSpc>
                <a:spcPct val="80000"/>
              </a:lnSpc>
            </a:pPr>
            <a:endParaRPr lang="en-US" sz="2400" dirty="0">
              <a:solidFill>
                <a:schemeClr val="accent2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n-US" sz="2400" b="1" dirty="0">
                <a:solidFill>
                  <a:schemeClr val="accent2"/>
                </a:solidFill>
              </a:rPr>
              <a:t>Depressed </a:t>
            </a:r>
            <a:r>
              <a:rPr lang="en-US" sz="2400" b="1" dirty="0" err="1">
                <a:solidFill>
                  <a:schemeClr val="accent2"/>
                </a:solidFill>
              </a:rPr>
              <a:t>ant.fontanelle</a:t>
            </a:r>
            <a:r>
              <a:rPr lang="en-US" sz="2400" dirty="0">
                <a:solidFill>
                  <a:schemeClr val="accent2"/>
                </a:solidFill>
              </a:rPr>
              <a:t> in dehydration</a:t>
            </a:r>
          </a:p>
          <a:p>
            <a:pPr algn="just">
              <a:lnSpc>
                <a:spcPct val="80000"/>
              </a:lnSpc>
            </a:pPr>
            <a:endParaRPr lang="en-US" sz="2400" dirty="0">
              <a:solidFill>
                <a:schemeClr val="accent2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n-US" sz="2400" b="1" dirty="0">
                <a:solidFill>
                  <a:schemeClr val="accent2"/>
                </a:solidFill>
              </a:rPr>
              <a:t>Large </a:t>
            </a:r>
            <a:r>
              <a:rPr lang="en-US" sz="2400" b="1" dirty="0" err="1">
                <a:solidFill>
                  <a:schemeClr val="accent2"/>
                </a:solidFill>
              </a:rPr>
              <a:t>post.fontanelle</a:t>
            </a:r>
            <a:r>
              <a:rPr lang="en-US" sz="2400" dirty="0">
                <a:solidFill>
                  <a:schemeClr val="accent2"/>
                </a:solidFill>
              </a:rPr>
              <a:t> :suspicious of hypothyroidism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8. Eyes</a:t>
            </a:r>
            <a:endParaRPr lang="ar-IQ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Usually </a:t>
            </a:r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edematous</a:t>
            </a: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 eye lids</a:t>
            </a:r>
            <a:b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</a:b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- </a:t>
            </a:r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Gray</a:t>
            </a: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 in color. True color is not determined until the age of 3-6 months.</a:t>
            </a:r>
            <a:b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</a:b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- Pupil: </a:t>
            </a:r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React</a:t>
            </a: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 to light</a:t>
            </a:r>
            <a:b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</a:b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- </a:t>
            </a:r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Absence of tears</a:t>
            </a: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</a:b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- Blinking reflex is present </a:t>
            </a:r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in response to touch</a:t>
            </a: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</a:b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- Can not follow an object </a:t>
            </a:r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(Rudimentary fixation on objects).</a:t>
            </a:r>
            <a:endParaRPr lang="ar-IQ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Normal Eye</a:t>
            </a:r>
            <a:endParaRPr lang="ar-IQ" dirty="0">
              <a:solidFill>
                <a:schemeClr val="accent2"/>
              </a:solidFill>
            </a:endParaRPr>
          </a:p>
        </p:txBody>
      </p:sp>
      <p:pic>
        <p:nvPicPr>
          <p:cNvPr id="4" name="Picture 6" descr="uninjectedeye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216586" cy="4824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85775"/>
            <a:ext cx="7772400" cy="1143000"/>
          </a:xfrm>
        </p:spPr>
        <p:txBody>
          <a:bodyPr/>
          <a:lstStyle/>
          <a:p>
            <a:r>
              <a:rPr lang="en-US" sz="4800">
                <a:solidFill>
                  <a:srgbClr val="FF0066"/>
                </a:solidFill>
                <a:cs typeface="Traditional Arabic" pitchFamily="18" charset="-78"/>
              </a:rPr>
              <a:t>Classification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16113"/>
            <a:ext cx="8001000" cy="2952750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en-US" sz="3600" b="1">
                <a:solidFill>
                  <a:srgbClr val="000099"/>
                </a:solidFill>
                <a:cs typeface="Traditional Arabic" pitchFamily="18" charset="-78"/>
              </a:rPr>
              <a:t> </a:t>
            </a:r>
            <a:r>
              <a:rPr lang="en-US" b="1">
                <a:cs typeface="Traditional Arabic" pitchFamily="18" charset="-78"/>
              </a:rPr>
              <a:t>Classification By Weight Percentiles</a:t>
            </a:r>
          </a:p>
          <a:p>
            <a:pPr marL="1276350" lvl="2" algn="just">
              <a:buFont typeface="Wingdings" pitchFamily="2" charset="2"/>
              <a:buChar char="§"/>
            </a:pPr>
            <a:r>
              <a:rPr lang="en-US" sz="2800">
                <a:solidFill>
                  <a:schemeClr val="accent2"/>
                </a:solidFill>
                <a:cs typeface="Traditional Arabic" pitchFamily="18" charset="-78"/>
              </a:rPr>
              <a:t>AGA 	10</a:t>
            </a:r>
            <a:r>
              <a:rPr lang="en-US" sz="2800" baseline="30000">
                <a:solidFill>
                  <a:schemeClr val="accent2"/>
                </a:solidFill>
                <a:cs typeface="Traditional Arabic" pitchFamily="18" charset="-78"/>
              </a:rPr>
              <a:t>th</a:t>
            </a:r>
            <a:r>
              <a:rPr lang="en-US" sz="2800">
                <a:solidFill>
                  <a:schemeClr val="accent2"/>
                </a:solidFill>
                <a:cs typeface="Traditional Arabic" pitchFamily="18" charset="-78"/>
              </a:rPr>
              <a:t>-90</a:t>
            </a:r>
            <a:r>
              <a:rPr lang="en-US" sz="2800" baseline="30000">
                <a:solidFill>
                  <a:schemeClr val="accent2"/>
                </a:solidFill>
                <a:cs typeface="Traditional Arabic" pitchFamily="18" charset="-78"/>
              </a:rPr>
              <a:t>th</a:t>
            </a:r>
            <a:r>
              <a:rPr lang="en-US" sz="2800">
                <a:solidFill>
                  <a:schemeClr val="accent2"/>
                </a:solidFill>
                <a:cs typeface="Traditional Arabic" pitchFamily="18" charset="-78"/>
              </a:rPr>
              <a:t> percentile for GA</a:t>
            </a:r>
          </a:p>
          <a:p>
            <a:pPr marL="1276350" lvl="2" algn="just">
              <a:buFont typeface="Wingdings" pitchFamily="2" charset="2"/>
              <a:buChar char="§"/>
            </a:pPr>
            <a:r>
              <a:rPr lang="en-US" sz="2800">
                <a:solidFill>
                  <a:schemeClr val="accent2"/>
                </a:solidFill>
                <a:cs typeface="Traditional Arabic" pitchFamily="18" charset="-78"/>
              </a:rPr>
              <a:t>SGA	&lt; 10</a:t>
            </a:r>
            <a:r>
              <a:rPr lang="en-US" sz="2800" baseline="30000">
                <a:solidFill>
                  <a:schemeClr val="accent2"/>
                </a:solidFill>
                <a:cs typeface="Traditional Arabic" pitchFamily="18" charset="-78"/>
              </a:rPr>
              <a:t>th</a:t>
            </a:r>
            <a:r>
              <a:rPr lang="en-US" sz="2800">
                <a:solidFill>
                  <a:schemeClr val="accent2"/>
                </a:solidFill>
                <a:cs typeface="Traditional Arabic" pitchFamily="18" charset="-78"/>
              </a:rPr>
              <a:t> percentile for GA</a:t>
            </a:r>
          </a:p>
          <a:p>
            <a:pPr marL="1276350" lvl="2" algn="just">
              <a:buFont typeface="Wingdings" pitchFamily="2" charset="2"/>
              <a:buChar char="§"/>
            </a:pPr>
            <a:r>
              <a:rPr lang="en-US" sz="2800">
                <a:solidFill>
                  <a:schemeClr val="accent2"/>
                </a:solidFill>
                <a:cs typeface="Traditional Arabic" pitchFamily="18" charset="-78"/>
              </a:rPr>
              <a:t>LGA	&gt;90</a:t>
            </a:r>
            <a:r>
              <a:rPr lang="en-US" sz="2800" baseline="30000">
                <a:solidFill>
                  <a:schemeClr val="accent2"/>
                </a:solidFill>
                <a:cs typeface="Traditional Arabic" pitchFamily="18" charset="-78"/>
              </a:rPr>
              <a:t>th</a:t>
            </a:r>
            <a:r>
              <a:rPr lang="en-US" sz="2800">
                <a:solidFill>
                  <a:schemeClr val="accent2"/>
                </a:solidFill>
                <a:cs typeface="Traditional Arabic" pitchFamily="18" charset="-78"/>
              </a:rPr>
              <a:t> percentile for GA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Eyelid Edema</a:t>
            </a:r>
            <a:endParaRPr lang="ar-IQ" dirty="0"/>
          </a:p>
        </p:txBody>
      </p:sp>
      <p:pic>
        <p:nvPicPr>
          <p:cNvPr id="4" name="Picture 7" descr="puffyeyes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688" y="1268760"/>
            <a:ext cx="5548282" cy="5120708"/>
          </a:xfrm>
          <a:noFill/>
          <a:ln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Dysconjugate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Eye Movements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ar-IQ" dirty="0"/>
          </a:p>
        </p:txBody>
      </p:sp>
      <p:pic>
        <p:nvPicPr>
          <p:cNvPr id="4" name="Picture 6" descr="rovingey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380282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Subconjunctival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Hemorrhage</a:t>
            </a:r>
            <a:endParaRPr lang="ar-IQ" dirty="0"/>
          </a:p>
        </p:txBody>
      </p:sp>
      <p:pic>
        <p:nvPicPr>
          <p:cNvPr id="4" name="Picture 6" descr="subconj-hem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6051946" cy="4974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Congenital Glaucoma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ar-IQ" dirty="0"/>
          </a:p>
        </p:txBody>
      </p:sp>
      <p:pic>
        <p:nvPicPr>
          <p:cNvPr id="4" name="Picture 6" descr="glaucoma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382102" cy="4334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Congenital Cataracts</a:t>
            </a:r>
            <a:endParaRPr lang="ar-IQ" dirty="0"/>
          </a:p>
        </p:txBody>
      </p:sp>
      <p:pic>
        <p:nvPicPr>
          <p:cNvPr id="4" name="Picture 8" descr="cataract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12776"/>
            <a:ext cx="4857403" cy="4857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9. Ears</a:t>
            </a:r>
            <a:endParaRPr lang="ar-IQ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Position:</a:t>
            </a:r>
            <a:r>
              <a:rPr lang="en-US" dirty="0" smtClean="0">
                <a:solidFill>
                  <a:schemeClr val="accent2"/>
                </a:solidFill>
                <a:ea typeface="Times New Roman" pitchFamily="18" charset="0"/>
                <a:cs typeface="Times New Roman" pitchFamily="18" charset="0"/>
              </a:rPr>
              <a:t> In the normal newborn the top of the ear should  be parallel to the outer and inner </a:t>
            </a:r>
            <a:r>
              <a:rPr lang="en-US" dirty="0" err="1" smtClean="0">
                <a:solidFill>
                  <a:schemeClr val="accent2"/>
                </a:solidFill>
                <a:ea typeface="Times New Roman" pitchFamily="18" charset="0"/>
                <a:cs typeface="Times New Roman" pitchFamily="18" charset="0"/>
              </a:rPr>
              <a:t>canthus</a:t>
            </a:r>
            <a:endParaRPr lang="en-US" dirty="0" smtClean="0">
              <a:solidFill>
                <a:schemeClr val="accent2"/>
              </a:solidFill>
              <a:ea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chemeClr val="accent2"/>
                </a:solidFill>
                <a:ea typeface="Times New Roman" pitchFamily="18" charset="0"/>
                <a:cs typeface="Times New Roman" pitchFamily="18" charset="0"/>
              </a:rPr>
              <a:t> of the eye </a:t>
            </a:r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</a:br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Startle Reflex:</a:t>
            </a:r>
            <a:b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</a:br>
            <a:r>
              <a:rPr lang="en-US" b="1" dirty="0" err="1" smtClean="0">
                <a:solidFill>
                  <a:schemeClr val="accent2"/>
                </a:solidFill>
                <a:cs typeface="Times New Roman" pitchFamily="18" charset="0"/>
              </a:rPr>
              <a:t>Pinna</a:t>
            </a:r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 flexible, cartilage present.</a:t>
            </a:r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</a:br>
            <a:endParaRPr lang="ar-IQ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Normal 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Ears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6" descr="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4038600" cy="4572000"/>
          </a:xfrm>
          <a:prstGeom prst="rect">
            <a:avLst/>
          </a:prstGeom>
          <a:noFill/>
        </p:spPr>
      </p:pic>
      <p:pic>
        <p:nvPicPr>
          <p:cNvPr id="5" name="Picture 9" descr="normal-ea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1600200"/>
            <a:ext cx="4114800" cy="4602163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Ear Tag</a:t>
            </a:r>
            <a:endParaRPr lang="ar-IQ" dirty="0">
              <a:solidFill>
                <a:schemeClr val="accent2"/>
              </a:solidFill>
            </a:endParaRPr>
          </a:p>
        </p:txBody>
      </p:sp>
      <p:pic>
        <p:nvPicPr>
          <p:cNvPr id="4" name="Picture 6" descr="eartag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340768"/>
            <a:ext cx="4572401" cy="5042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10. Nose</a:t>
            </a:r>
            <a:endParaRPr lang="ar-IQ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hlink"/>
                </a:solidFill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Nasal Patency (stethoscope).</a:t>
            </a:r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</a:br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Nasal discharge – thin white mucous</a:t>
            </a:r>
            <a:endParaRPr lang="ar-IQ" dirty="0">
              <a:solidFill>
                <a:schemeClr val="accent2"/>
              </a:solidFill>
            </a:endParaRPr>
          </a:p>
        </p:txBody>
      </p:sp>
      <p:pic>
        <p:nvPicPr>
          <p:cNvPr id="4" name="Picture 6" descr="nos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556792"/>
            <a:ext cx="4032448" cy="429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076056" y="5949280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</a:rPr>
              <a:t>Normal Nose</a:t>
            </a:r>
            <a:endParaRPr lang="ar-IQ" sz="32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Dislocated Nasal Septum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6" descr="dns-2p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4114800" cy="4419600"/>
          </a:xfrm>
          <a:prstGeom prst="rect">
            <a:avLst/>
          </a:prstGeom>
          <a:noFill/>
        </p:spPr>
      </p:pic>
      <p:pic>
        <p:nvPicPr>
          <p:cNvPr id="5" name="Picture 8" descr="dns-4p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00200"/>
            <a:ext cx="39624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8229600" cy="685800"/>
          </a:xfrm>
        </p:spPr>
        <p:txBody>
          <a:bodyPr/>
          <a:lstStyle/>
          <a:p>
            <a:r>
              <a:rPr lang="en-US" sz="3600" b="1">
                <a:solidFill>
                  <a:srgbClr val="FF0066"/>
                </a:solidFill>
              </a:rPr>
              <a:t>Weight for Gestational Age Chart</a:t>
            </a:r>
            <a:endParaRPr lang="en-US" sz="3600" b="1">
              <a:solidFill>
                <a:srgbClr val="FF0066"/>
              </a:solidFill>
              <a:cs typeface="Traditional Arabic" pitchFamily="18" charset="-78"/>
            </a:endParaRPr>
          </a:p>
        </p:txBody>
      </p:sp>
      <p:pic>
        <p:nvPicPr>
          <p:cNvPr id="2928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196975"/>
            <a:ext cx="8077200" cy="4495800"/>
          </a:xfrm>
        </p:spPr>
      </p:pic>
      <p:sp>
        <p:nvSpPr>
          <p:cNvPr id="292868" name="Rectangle 4"/>
          <p:cNvSpPr>
            <a:spLocks noChangeArrowheads="1"/>
          </p:cNvSpPr>
          <p:nvPr/>
        </p:nvSpPr>
        <p:spPr bwMode="auto">
          <a:xfrm>
            <a:off x="4140200" y="5805488"/>
            <a:ext cx="49514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en-US" b="1" i="1">
                <a:solidFill>
                  <a:srgbClr val="2FDF17"/>
                </a:solidFill>
                <a:latin typeface="Tahoma" pitchFamily="34" charset="0"/>
              </a:rPr>
              <a:t>Acta Paediatr Scand Suppl 1985; 31: 180.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11. Mouth &amp; Throat</a:t>
            </a:r>
            <a:endParaRPr lang="ar-IQ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- Intact, high arched palate.</a:t>
            </a:r>
            <a:b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</a:br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- Sucking reflex – strong and coordinated</a:t>
            </a:r>
            <a:b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</a:br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- Rooting reflex</a:t>
            </a:r>
            <a:b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</a:br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- Gag reflex</a:t>
            </a:r>
            <a:b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</a:br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- Minimal salivation</a:t>
            </a:r>
            <a:endParaRPr lang="ar-IQ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12. Neck</a:t>
            </a:r>
            <a:endParaRPr lang="ar-IQ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Short, thick, usually surrounded by skin folds.</a:t>
            </a:r>
            <a:endParaRPr lang="ar-IQ" dirty="0"/>
          </a:p>
        </p:txBody>
      </p:sp>
      <p:pic>
        <p:nvPicPr>
          <p:cNvPr id="4" name="Picture 5" descr="clavicle-fx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492896"/>
            <a:ext cx="5733256" cy="3760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40768"/>
            <a:ext cx="8229600" cy="3733800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b="1" i="1">
                <a:solidFill>
                  <a:schemeClr val="accent2"/>
                </a:solidFill>
                <a:cs typeface="Traditional Arabic" pitchFamily="18" charset="-78"/>
              </a:rPr>
              <a:t>Cysts:</a:t>
            </a:r>
            <a:r>
              <a:rPr lang="en-US">
                <a:solidFill>
                  <a:schemeClr val="accent2"/>
                </a:solidFill>
                <a:cs typeface="Traditional Arabic" pitchFamily="18" charset="-78"/>
              </a:rPr>
              <a:t> 	Thyroglossal cyst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  <a:cs typeface="Traditional Arabic" pitchFamily="18" charset="-78"/>
              </a:rPr>
              <a:t>		Cystic hygroma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Char char="§"/>
            </a:pPr>
            <a:endParaRPr lang="en-US">
              <a:solidFill>
                <a:schemeClr val="accent2"/>
              </a:solidFill>
              <a:cs typeface="Traditional Arabic" pitchFamily="18" charset="-78"/>
            </a:endParaRPr>
          </a:p>
          <a:p>
            <a:pPr marL="0" indent="0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b="1" i="1">
                <a:solidFill>
                  <a:schemeClr val="accent2"/>
                </a:solidFill>
                <a:cs typeface="Traditional Arabic" pitchFamily="18" charset="-78"/>
              </a:rPr>
              <a:t>Masses:</a:t>
            </a:r>
            <a:r>
              <a:rPr lang="en-US">
                <a:solidFill>
                  <a:schemeClr val="accent2"/>
                </a:solidFill>
                <a:cs typeface="Traditional Arabic" pitchFamily="18" charset="-78"/>
              </a:rPr>
              <a:t>  Sternomastoid tumor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  <a:cs typeface="Traditional Arabic" pitchFamily="18" charset="-78"/>
              </a:rPr>
              <a:t>		 Thyroid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Char char="§"/>
            </a:pPr>
            <a:endParaRPr lang="en-US">
              <a:solidFill>
                <a:schemeClr val="accent2"/>
              </a:solidFill>
              <a:cs typeface="Traditional Arabic" pitchFamily="18" charset="-78"/>
            </a:endParaRPr>
          </a:p>
          <a:p>
            <a:pPr marL="0" indent="0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b="1" i="1">
                <a:solidFill>
                  <a:schemeClr val="accent2"/>
                </a:solidFill>
                <a:cs typeface="Traditional Arabic" pitchFamily="18" charset="-78"/>
              </a:rPr>
              <a:t>Webbing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en-US">
              <a:solidFill>
                <a:schemeClr val="accent2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Webbed Neck</a:t>
            </a:r>
          </a:p>
        </p:txBody>
      </p:sp>
      <p:pic>
        <p:nvPicPr>
          <p:cNvPr id="56323" name="Picture 3" descr="webbed ne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72816"/>
            <a:ext cx="5772150" cy="4205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System assessment of the neonates:</a:t>
            </a:r>
            <a:endParaRPr lang="ar-IQ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accent2"/>
                </a:solidFill>
              </a:rPr>
              <a:t>1. Gastrointestinal System:</a:t>
            </a:r>
            <a:br>
              <a:rPr lang="en-US" sz="36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Mouth</a:t>
            </a:r>
            <a:r>
              <a:rPr lang="en-US" sz="3600" b="1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should be examined for abnormalities such as cleft lip and/or cleft palate.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Epstein pearls </a:t>
            </a:r>
            <a:r>
              <a:rPr lang="en-US" b="1" dirty="0" smtClean="0">
                <a:solidFill>
                  <a:schemeClr val="accent2"/>
                </a:solidFill>
              </a:rPr>
              <a:t>are brittle, white, shine spots near the center of the hard palate. They mark the fusion of the 2 hollows of the palate. If any; it will disappear in time. </a:t>
            </a:r>
            <a:endParaRPr lang="ar-IQ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Cleft Palate</a:t>
            </a:r>
            <a:endParaRPr lang="ar-IQ" dirty="0"/>
          </a:p>
        </p:txBody>
      </p:sp>
      <p:pic>
        <p:nvPicPr>
          <p:cNvPr id="4" name="Picture 6" descr="cleftpalate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0768"/>
            <a:ext cx="5804865" cy="4771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Cleft Lip</a:t>
            </a:r>
            <a:endParaRPr lang="ar-IQ" dirty="0">
              <a:solidFill>
                <a:schemeClr val="accent2"/>
              </a:solidFill>
            </a:endParaRPr>
          </a:p>
        </p:txBody>
      </p:sp>
      <p:pic>
        <p:nvPicPr>
          <p:cNvPr id="4" name="Picture 6" descr="cleft-lip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5656081" cy="479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	</a:t>
            </a:r>
            <a:r>
              <a:rPr lang="en-US" b="1" dirty="0" smtClean="0">
                <a:solidFill>
                  <a:srgbClr val="C00000"/>
                </a:solidFill>
              </a:rPr>
              <a:t>Cheeks</a:t>
            </a:r>
            <a:r>
              <a:rPr lang="en-US" b="1" dirty="0" smtClean="0">
                <a:solidFill>
                  <a:schemeClr val="accent2"/>
                </a:solidFill>
              </a:rPr>
              <a:t> Have a chubby appearance due to development of fatty sucking pads that help to create negative pressure inside the mouth which facilitates sucking.</a:t>
            </a:r>
            <a:endParaRPr lang="ar-IQ" dirty="0">
              <a:solidFill>
                <a:schemeClr val="accent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Normal Tongue   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Ankyloglossia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6" descr="normal-tong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4038600" cy="4495800"/>
          </a:xfrm>
          <a:prstGeom prst="rect">
            <a:avLst/>
          </a:prstGeom>
          <a:noFill/>
        </p:spPr>
      </p:pic>
      <p:pic>
        <p:nvPicPr>
          <p:cNvPr id="5" name="Picture 9" descr="Mou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1600200"/>
            <a:ext cx="3657600" cy="447675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Ankyloglossia</a:t>
            </a:r>
            <a:endParaRPr lang="ar-IQ" dirty="0"/>
          </a:p>
        </p:txBody>
      </p:sp>
      <p:pic>
        <p:nvPicPr>
          <p:cNvPr id="4" name="Picture 14" descr="tongue-tied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664" y="1412776"/>
            <a:ext cx="5975106" cy="4714304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2" descr="term infa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0"/>
            <a:ext cx="7696200" cy="6176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hlink"/>
                </a:solidFill>
              </a:rPr>
              <a:t>	</a:t>
            </a:r>
            <a:r>
              <a:rPr lang="en-US" b="1" dirty="0" smtClean="0">
                <a:solidFill>
                  <a:srgbClr val="C00000"/>
                </a:solidFill>
              </a:rPr>
              <a:t>Gum:</a:t>
            </a:r>
            <a:r>
              <a:rPr lang="en-US" b="1" dirty="0" smtClean="0">
                <a:solidFill>
                  <a:schemeClr val="hlink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May appear with a quite irregular edge.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Sometimes the back of gums contain whitish deciduous teeth that are semi-formed, but not erupted</a:t>
            </a:r>
            <a:endParaRPr lang="ar-IQ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accent2"/>
                </a:solidFill>
              </a:rPr>
              <a:t>Irregular edges with </a:t>
            </a:r>
            <a:r>
              <a:rPr lang="en-US" sz="4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Natal Teeth</a:t>
            </a:r>
            <a:endParaRPr lang="ar-IQ" sz="4000" b="1" dirty="0">
              <a:solidFill>
                <a:schemeClr val="accent2"/>
              </a:solidFill>
            </a:endParaRPr>
          </a:p>
        </p:txBody>
      </p:sp>
      <p:pic>
        <p:nvPicPr>
          <p:cNvPr id="4" name="Picture 6" descr="teeth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5835922" cy="4840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Natal Tooth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6" descr="teeth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114800" cy="4495800"/>
          </a:xfrm>
          <a:prstGeom prst="rect">
            <a:avLst/>
          </a:prstGeom>
          <a:noFill/>
        </p:spPr>
      </p:pic>
      <p:pic>
        <p:nvPicPr>
          <p:cNvPr id="5" name="Picture 8" descr="natalteeth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76400"/>
            <a:ext cx="41910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13. Abdomen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3538736" cy="4209331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Cylindrical in Shape</a:t>
            </a:r>
          </a:p>
          <a:p>
            <a:pPr>
              <a:buNone/>
            </a:pPr>
            <a:endParaRPr lang="ar-IQ" dirty="0">
              <a:solidFill>
                <a:schemeClr val="accent2"/>
              </a:solidFill>
            </a:endParaRPr>
          </a:p>
        </p:txBody>
      </p:sp>
      <p:pic>
        <p:nvPicPr>
          <p:cNvPr id="4" name="Picture 7" descr="Abdom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14800" y="1447800"/>
            <a:ext cx="4648200" cy="48006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Normal Umbilical Cord</a:t>
            </a:r>
            <a:endParaRPr lang="ar-IQ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303468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Bluish white at birth with 2 arteries &amp; one vein.</a:t>
            </a:r>
          </a:p>
          <a:p>
            <a:endParaRPr lang="ar-IQ" dirty="0"/>
          </a:p>
        </p:txBody>
      </p:sp>
      <p:pic>
        <p:nvPicPr>
          <p:cNvPr id="4" name="Picture 7" descr="Umbilical Co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163414" y="1676400"/>
            <a:ext cx="5675786" cy="4704928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35280" cy="1143000"/>
          </a:xfrm>
        </p:spPr>
        <p:txBody>
          <a:bodyPr/>
          <a:lstStyle/>
          <a:p>
            <a:pPr algn="l"/>
            <a:r>
              <a:rPr lang="en-US" sz="40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Meconium</a:t>
            </a:r>
            <a:r>
              <a:rPr lang="en-US" sz="4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Stained Umbilical Cord</a:t>
            </a:r>
            <a:endParaRPr lang="ar-IQ" sz="4000" dirty="0"/>
          </a:p>
        </p:txBody>
      </p:sp>
      <p:pic>
        <p:nvPicPr>
          <p:cNvPr id="4" name="Picture 6" descr="meccor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6696744" cy="5025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14. Circulatory system</a:t>
            </a:r>
            <a:endParaRPr lang="ar-IQ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	Heart:</a:t>
            </a:r>
            <a:b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</a:b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Apex- lies between 4</a:t>
            </a:r>
            <a:r>
              <a:rPr lang="en-US" b="1" baseline="30000" dirty="0" smtClean="0">
                <a:solidFill>
                  <a:srgbClr val="000099"/>
                </a:solidFill>
                <a:cs typeface="Times New Roman" pitchFamily="18" charset="0"/>
              </a:rPr>
              <a:t>th</a:t>
            </a: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 &amp; 5</a:t>
            </a:r>
            <a:r>
              <a:rPr lang="en-US" b="1" baseline="30000" dirty="0" smtClean="0">
                <a:solidFill>
                  <a:srgbClr val="000099"/>
                </a:solidFill>
                <a:cs typeface="Times New Roman" pitchFamily="18" charset="0"/>
              </a:rPr>
              <a:t>th</a:t>
            </a: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cs typeface="Times New Roman" pitchFamily="18" charset="0"/>
              </a:rPr>
              <a:t>intercostal</a:t>
            </a: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 space, lateral to left </a:t>
            </a:r>
            <a:r>
              <a:rPr lang="en-US" b="1" dirty="0" err="1" smtClean="0">
                <a:solidFill>
                  <a:srgbClr val="000099"/>
                </a:solidFill>
                <a:cs typeface="Times New Roman" pitchFamily="18" charset="0"/>
              </a:rPr>
              <a:t>sternal</a:t>
            </a: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 border. </a:t>
            </a:r>
            <a:r>
              <a:rPr lang="en-US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br>
              <a:rPr lang="en-US" dirty="0" smtClean="0">
                <a:solidFill>
                  <a:srgbClr val="000099"/>
                </a:solidFill>
                <a:cs typeface="Times New Roman" pitchFamily="18" charset="0"/>
              </a:rPr>
            </a:br>
            <a:endParaRPr lang="ar-IQ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15.</a:t>
            </a:r>
            <a:r>
              <a:rPr lang="en-US" sz="4000" b="1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Respiratory system</a:t>
            </a:r>
            <a:endParaRPr lang="ar-IQ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3898776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Slight </a:t>
            </a:r>
            <a:r>
              <a:rPr lang="en-US" b="1" dirty="0" err="1" smtClean="0">
                <a:solidFill>
                  <a:srgbClr val="000099"/>
                </a:solidFill>
              </a:rPr>
              <a:t>substernal</a:t>
            </a:r>
            <a:r>
              <a:rPr lang="en-US" b="1" dirty="0" smtClean="0">
                <a:solidFill>
                  <a:srgbClr val="000099"/>
                </a:solidFill>
              </a:rPr>
              <a:t> retraction evident during inspiration</a:t>
            </a:r>
          </a:p>
          <a:p>
            <a:endParaRPr lang="ar-IQ" dirty="0"/>
          </a:p>
        </p:txBody>
      </p:sp>
      <p:pic>
        <p:nvPicPr>
          <p:cNvPr id="4" name="Picture 1033" descr="retraction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11960" y="1772816"/>
            <a:ext cx="4434022" cy="4295459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15. Respiratory system Cont.</a:t>
            </a:r>
            <a:endParaRPr lang="ar-IQ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Respiratory is chiefly abdominal</a:t>
            </a:r>
            <a:b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</a:br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Cough reflex is</a:t>
            </a: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8E143D"/>
                </a:solidFill>
                <a:cs typeface="Times New Roman" pitchFamily="18" charset="0"/>
              </a:rPr>
              <a:t>absent</a:t>
            </a: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at birth, present by </a:t>
            </a:r>
            <a:r>
              <a:rPr lang="en-US" b="1" dirty="0" smtClean="0">
                <a:solidFill>
                  <a:srgbClr val="8E143D"/>
                </a:solidFill>
                <a:cs typeface="Times New Roman" pitchFamily="18" charset="0"/>
              </a:rPr>
              <a:t>1-2 days </a:t>
            </a:r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postnatal.</a:t>
            </a:r>
            <a:b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</a:br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Possible signs of RDS are:</a:t>
            </a:r>
            <a:b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</a:br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- Cyanosis other than hands &amp; feet.</a:t>
            </a:r>
            <a:b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</a:br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- Flaring of nostrils.</a:t>
            </a:r>
            <a:b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</a:br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- Expiratory grunt-heard with or without stethoscope.</a:t>
            </a:r>
            <a:endParaRPr lang="ar-IQ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Respiratory system Cont.</a:t>
            </a:r>
            <a:endParaRPr lang="ar-IQ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4525963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99"/>
                </a:solidFill>
              </a:rPr>
              <a:t>Xiphesternal</a:t>
            </a:r>
            <a:r>
              <a:rPr lang="en-US" b="1" dirty="0" smtClean="0">
                <a:solidFill>
                  <a:srgbClr val="000099"/>
                </a:solidFill>
              </a:rPr>
              <a:t> process evident</a:t>
            </a:r>
          </a:p>
          <a:p>
            <a:endParaRPr lang="ar-IQ" dirty="0"/>
          </a:p>
        </p:txBody>
      </p:sp>
      <p:pic>
        <p:nvPicPr>
          <p:cNvPr id="4" name="Picture 7" descr="xiphoi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733800" y="1447800"/>
            <a:ext cx="4953000" cy="48006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WordArt 4"/>
          <p:cNvSpPr>
            <a:spLocks noChangeArrowheads="1" noChangeShapeType="1" noTextEdit="1"/>
          </p:cNvSpPr>
          <p:nvPr/>
        </p:nvSpPr>
        <p:spPr bwMode="auto">
          <a:xfrm>
            <a:off x="2195513" y="2349500"/>
            <a:ext cx="4695825" cy="1547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Estimation of </a:t>
            </a:r>
          </a:p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gestational age</a:t>
            </a:r>
            <a:endParaRPr lang="ar-IQ" sz="3600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b="1" dirty="0" err="1">
                <a:solidFill>
                  <a:schemeClr val="accent2"/>
                </a:solidFill>
              </a:rPr>
              <a:t>Muskloskletal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844675"/>
            <a:ext cx="4106863" cy="3886200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chemeClr val="accent2"/>
                </a:solidFill>
                <a:cs typeface="Traditional Arabic" pitchFamily="18" charset="-78"/>
              </a:rPr>
              <a:t> 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Fractures</a:t>
            </a:r>
          </a:p>
          <a:p>
            <a:pPr marL="0" indent="0" algn="just">
              <a:lnSpc>
                <a:spcPct val="120000"/>
              </a:lnSpc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 Dislocations </a:t>
            </a:r>
          </a:p>
          <a:p>
            <a:pPr marL="0" indent="0" algn="just">
              <a:lnSpc>
                <a:spcPct val="120000"/>
              </a:lnSpc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cs typeface="Times New Roman" pitchFamily="18" charset="0"/>
              </a:rPr>
              <a:t>Polydactyly</a:t>
            </a:r>
            <a:endParaRPr lang="en-US" dirty="0">
              <a:solidFill>
                <a:schemeClr val="accent2"/>
              </a:solidFill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cs typeface="Times New Roman" pitchFamily="18" charset="0"/>
              </a:rPr>
              <a:t>Syndactyly</a:t>
            </a:r>
            <a:endParaRPr lang="en-US" dirty="0">
              <a:solidFill>
                <a:schemeClr val="accent2"/>
              </a:solidFill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 Deformities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Extremities</a:t>
            </a:r>
            <a:endParaRPr lang="ar-IQ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098576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Nail beds pink</a:t>
            </a:r>
          </a:p>
          <a:p>
            <a:endParaRPr lang="ar-IQ" dirty="0"/>
          </a:p>
        </p:txBody>
      </p:sp>
      <p:pic>
        <p:nvPicPr>
          <p:cNvPr id="4" name="Picture 7" descr="double-creas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55776" y="1412776"/>
            <a:ext cx="5715000" cy="49530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Extremities</a:t>
            </a:r>
            <a:endParaRPr lang="ar-IQ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3250704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Creases on anterior two thirds of sole.</a:t>
            </a:r>
          </a:p>
          <a:p>
            <a:endParaRPr lang="ar-IQ" dirty="0"/>
          </a:p>
        </p:txBody>
      </p:sp>
      <p:pic>
        <p:nvPicPr>
          <p:cNvPr id="4" name="Picture 7" descr="positionalfoo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63888" y="1628800"/>
            <a:ext cx="5329209" cy="4547592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Common feet abnormalities</a:t>
            </a:r>
            <a:endParaRPr lang="ar-IQ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Club Feet</a:t>
            </a:r>
          </a:p>
          <a:p>
            <a:endParaRPr lang="ar-IQ" dirty="0"/>
          </a:p>
        </p:txBody>
      </p:sp>
      <p:pic>
        <p:nvPicPr>
          <p:cNvPr id="4" name="Picture 7" descr="Club Fe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352800" y="1524000"/>
            <a:ext cx="5334000" cy="48006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WordArt 4"/>
          <p:cNvSpPr>
            <a:spLocks noChangeArrowheads="1" noChangeShapeType="1" noTextEdit="1"/>
          </p:cNvSpPr>
          <p:nvPr/>
        </p:nvSpPr>
        <p:spPr bwMode="auto">
          <a:xfrm>
            <a:off x="2195513" y="3068638"/>
            <a:ext cx="4695825" cy="1116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Physical exam </a:t>
            </a:r>
            <a:endParaRPr lang="ar-IQ" sz="3600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r>
              <a:rPr lang="en-US" b="1"/>
              <a:t>Physical examination</a:t>
            </a:r>
            <a:r>
              <a:rPr lang="en-US" sz="5400">
                <a:solidFill>
                  <a:srgbClr val="FF0066"/>
                </a:solidFill>
                <a:cs typeface="Traditional Arabic" pitchFamily="18" charset="-78"/>
              </a:rPr>
              <a:t> 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229600" cy="3962400"/>
          </a:xfrm>
        </p:spPr>
        <p:txBody>
          <a:bodyPr/>
          <a:lstStyle/>
          <a:p>
            <a:pPr marL="0" indent="0" algn="just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>
                <a:solidFill>
                  <a:srgbClr val="000099"/>
                </a:solidFill>
                <a:cs typeface="Traditional Arabic" pitchFamily="18" charset="-78"/>
              </a:rPr>
              <a:t> </a:t>
            </a:r>
            <a:r>
              <a:rPr lang="en-US" sz="2800" b="1">
                <a:solidFill>
                  <a:srgbClr val="000099"/>
                </a:solidFill>
                <a:cs typeface="Traditional Arabic" pitchFamily="18" charset="-78"/>
              </a:rPr>
              <a:t>1</a:t>
            </a:r>
            <a:r>
              <a:rPr lang="en-US" sz="2800" b="1" baseline="30000">
                <a:solidFill>
                  <a:srgbClr val="000099"/>
                </a:solidFill>
                <a:cs typeface="Traditional Arabic" pitchFamily="18" charset="-78"/>
              </a:rPr>
              <a:t>st</a:t>
            </a:r>
            <a:r>
              <a:rPr lang="en-US" sz="2800" b="1">
                <a:solidFill>
                  <a:srgbClr val="000099"/>
                </a:solidFill>
                <a:cs typeface="Traditional Arabic" pitchFamily="18" charset="-78"/>
              </a:rPr>
              <a:t> examination in delivery room or as soon as possible after delivery</a:t>
            </a:r>
          </a:p>
          <a:p>
            <a:pPr marL="0" indent="0" algn="just">
              <a:buClr>
                <a:srgbClr val="000099"/>
              </a:buClr>
              <a:buFont typeface="Wingdings" pitchFamily="2" charset="2"/>
              <a:buChar char="§"/>
            </a:pPr>
            <a:endParaRPr lang="en-US" sz="2800" b="1">
              <a:solidFill>
                <a:srgbClr val="000099"/>
              </a:solidFill>
              <a:cs typeface="Traditional Arabic" pitchFamily="18" charset="-78"/>
            </a:endParaRPr>
          </a:p>
          <a:p>
            <a:pPr marL="0" indent="0" algn="just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b="1">
                <a:solidFill>
                  <a:srgbClr val="000099"/>
                </a:solidFill>
                <a:cs typeface="Traditional Arabic" pitchFamily="18" charset="-78"/>
              </a:rPr>
              <a:t>2</a:t>
            </a:r>
            <a:r>
              <a:rPr lang="en-US" sz="2800" b="1" baseline="30000">
                <a:solidFill>
                  <a:srgbClr val="000099"/>
                </a:solidFill>
                <a:cs typeface="Traditional Arabic" pitchFamily="18" charset="-78"/>
              </a:rPr>
              <a:t>nd</a:t>
            </a:r>
            <a:r>
              <a:rPr lang="en-US" sz="2800" b="1">
                <a:solidFill>
                  <a:srgbClr val="000099"/>
                </a:solidFill>
                <a:cs typeface="Traditional Arabic" pitchFamily="18" charset="-78"/>
              </a:rPr>
              <a:t> and more detailed examination after 24 h of life</a:t>
            </a:r>
          </a:p>
          <a:p>
            <a:pPr marL="0" indent="0" algn="just">
              <a:buClr>
                <a:srgbClr val="000099"/>
              </a:buClr>
              <a:buFont typeface="Wingdings" pitchFamily="2" charset="2"/>
              <a:buChar char="§"/>
            </a:pPr>
            <a:endParaRPr lang="en-US" sz="2800" b="1">
              <a:solidFill>
                <a:srgbClr val="000099"/>
              </a:solidFill>
              <a:cs typeface="Traditional Arabic" pitchFamily="18" charset="-78"/>
            </a:endParaRPr>
          </a:p>
          <a:p>
            <a:pPr marL="0" indent="0" algn="just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b="1">
                <a:solidFill>
                  <a:srgbClr val="000099"/>
                </a:solidFill>
                <a:cs typeface="Traditional Arabic" pitchFamily="18" charset="-78"/>
              </a:rPr>
              <a:t> Discharge examination with 24 h of discharge from hospital</a:t>
            </a:r>
            <a:endParaRPr lang="en-US" b="1">
              <a:solidFill>
                <a:srgbClr val="000099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  <a:ln/>
        </p:spPr>
        <p:txBody>
          <a:bodyPr/>
          <a:lstStyle/>
          <a:p>
            <a:r>
              <a:rPr lang="en-US">
                <a:solidFill>
                  <a:srgbClr val="FF0000"/>
                </a:solidFill>
                <a:cs typeface="Traditional Arabic" pitchFamily="18" charset="-78"/>
              </a:rPr>
              <a:t> </a:t>
            </a:r>
            <a:r>
              <a:rPr lang="en-US" b="1"/>
              <a:t>1- Measurements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57338"/>
            <a:ext cx="8229600" cy="4953000"/>
          </a:xfrm>
        </p:spPr>
        <p:txBody>
          <a:bodyPr/>
          <a:lstStyle/>
          <a:p>
            <a:pPr marL="285750" indent="-285750" algn="just">
              <a:buClr>
                <a:srgbClr val="FF7C80"/>
              </a:buClr>
              <a:buFont typeface="Wingdings" pitchFamily="2" charset="2"/>
              <a:buChar char="§"/>
            </a:pPr>
            <a:r>
              <a:rPr lang="en-US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There are three components for growth measurements in neonates</a:t>
            </a:r>
          </a:p>
          <a:p>
            <a:pPr marL="857250" lvl="1" algn="just">
              <a:buClr>
                <a:srgbClr val="FF7C80"/>
              </a:buClr>
              <a:buFont typeface="Wingdings" pitchFamily="2" charset="2"/>
              <a:buChar char="Ø"/>
            </a:pPr>
            <a:r>
              <a:rPr lang="en-US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Weight</a:t>
            </a:r>
          </a:p>
          <a:p>
            <a:pPr marL="857250" lvl="1" algn="just">
              <a:buClr>
                <a:srgbClr val="FF7C80"/>
              </a:buClr>
              <a:buFont typeface="Wingdings" pitchFamily="2" charset="2"/>
              <a:buChar char="Ø"/>
            </a:pPr>
            <a:r>
              <a:rPr lang="en-US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Length</a:t>
            </a:r>
          </a:p>
          <a:p>
            <a:pPr marL="857250" lvl="1" algn="just">
              <a:buClr>
                <a:srgbClr val="FF7C80"/>
              </a:buClr>
              <a:buFont typeface="Wingdings" pitchFamily="2" charset="2"/>
              <a:buChar char="Ø"/>
            </a:pPr>
            <a:r>
              <a:rPr lang="en-US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Head circumference</a:t>
            </a:r>
          </a:p>
          <a:p>
            <a:pPr marL="857250" lvl="1" algn="just">
              <a:buClr>
                <a:srgbClr val="FF7C80"/>
              </a:buClr>
              <a:buFont typeface="Wingdings" pitchFamily="2" charset="2"/>
              <a:buNone/>
            </a:pPr>
            <a:endParaRPr lang="en-US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Clr>
                <a:srgbClr val="FF7C80"/>
              </a:buClr>
              <a:buFont typeface="Wingdings" pitchFamily="2" charset="2"/>
              <a:buChar char="§"/>
            </a:pPr>
            <a:r>
              <a:rPr lang="en-US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All should be plotted on standardized growth curves for the infant’s gestational 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endParaRPr lang="en-US" sz="2800"/>
          </a:p>
        </p:txBody>
      </p:sp>
      <p:pic>
        <p:nvPicPr>
          <p:cNvPr id="300036" name="Picture 4" descr="ga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 </a:t>
            </a:r>
            <a:r>
              <a:rPr lang="en-US" b="1"/>
              <a:t>1- Weight</a:t>
            </a:r>
            <a:r>
              <a:rPr lang="en-US">
                <a:solidFill>
                  <a:srgbClr val="FF0066"/>
                </a:solidFill>
              </a:rPr>
              <a:t>  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en-US" sz="2800">
                <a:solidFill>
                  <a:schemeClr val="accent2"/>
                </a:solidFill>
              </a:rPr>
              <a:t>Weight of F.T infants at birth is 2.6– 3.8kg.</a:t>
            </a:r>
          </a:p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en-US" sz="2800">
                <a:solidFill>
                  <a:schemeClr val="accent2"/>
                </a:solidFill>
              </a:rPr>
              <a:t>Babies less than 2.5 kg are considered low birth weight.</a:t>
            </a:r>
          </a:p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en-US" sz="2800">
                <a:solidFill>
                  <a:schemeClr val="accent2"/>
                </a:solidFill>
              </a:rPr>
              <a:t>Babies loose 5 – 10% of their birth weight in the first few days after birth and regain their birth weight by 7 – 10 days.</a:t>
            </a:r>
          </a:p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en-US" sz="2800">
                <a:solidFill>
                  <a:schemeClr val="accent2"/>
                </a:solidFill>
              </a:rPr>
              <a:t>Weight gain varies between 15-20 gm/day.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327025"/>
            <a:ext cx="7999412" cy="1082675"/>
          </a:xfrm>
        </p:spPr>
        <p:txBody>
          <a:bodyPr/>
          <a:lstStyle/>
          <a:p>
            <a:r>
              <a:rPr lang="en-US" b="1"/>
              <a:t>2. Length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918450" cy="3667125"/>
          </a:xfrm>
        </p:spPr>
        <p:txBody>
          <a:bodyPr/>
          <a:lstStyle/>
          <a:p>
            <a:pPr algn="just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Clr>
                <a:srgbClr val="FF7C80"/>
              </a:buClr>
              <a:buFont typeface="Wingdings" pitchFamily="2" charset="2"/>
              <a:buChar char="§"/>
            </a:pPr>
            <a:r>
              <a:rPr lang="en-US">
                <a:solidFill>
                  <a:schemeClr val="accent2"/>
                </a:solidFill>
                <a:cs typeface="Traditional Arabic" pitchFamily="18" charset="-78"/>
              </a:rPr>
              <a:t>Crown to heel length should be obtained on admission and weekly</a:t>
            </a:r>
          </a:p>
          <a:p>
            <a:pPr algn="just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Clr>
                <a:srgbClr val="FF7C80"/>
              </a:buClr>
              <a:buFont typeface="Wingdings" pitchFamily="2" charset="2"/>
              <a:buChar char="§"/>
            </a:pPr>
            <a:r>
              <a:rPr lang="en-US">
                <a:solidFill>
                  <a:schemeClr val="accent2"/>
                </a:solidFill>
                <a:cs typeface="Traditional Arabic" pitchFamily="18" charset="-78"/>
              </a:rPr>
              <a:t>Acceptable newborn length ranges from 48-52 cm at birth</a:t>
            </a:r>
          </a:p>
          <a:p>
            <a:pPr algn="just">
              <a:buClr>
                <a:srgbClr val="FF7C80"/>
              </a:buClr>
              <a:buFont typeface="Wingdings" pitchFamily="2" charset="2"/>
              <a:buChar char="§"/>
            </a:pPr>
            <a:endParaRPr lang="en-US" sz="3000">
              <a:solidFill>
                <a:schemeClr val="accent2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85775"/>
            <a:ext cx="7772400" cy="1430338"/>
          </a:xfrm>
        </p:spPr>
        <p:txBody>
          <a:bodyPr/>
          <a:lstStyle/>
          <a:p>
            <a:r>
              <a:rPr lang="en-US" b="1"/>
              <a:t>Gestational Age Assessment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349500"/>
            <a:ext cx="7562850" cy="3455988"/>
          </a:xfrm>
        </p:spPr>
        <p:txBody>
          <a:bodyPr/>
          <a:lstStyle/>
          <a:p>
            <a:pPr marL="0" indent="0" algn="just">
              <a:buFont typeface="Wingdings" pitchFamily="2" charset="2"/>
              <a:buChar char="§"/>
            </a:pPr>
            <a:r>
              <a:rPr lang="en-US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Obstetricians</a:t>
            </a:r>
          </a:p>
          <a:p>
            <a:pPr marL="0" indent="0" algn="just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- LMP</a:t>
            </a:r>
          </a:p>
          <a:p>
            <a:pPr marL="0" indent="0" algn="just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- Ultrasound</a:t>
            </a:r>
          </a:p>
          <a:p>
            <a:pPr marL="0" indent="0" algn="just">
              <a:buFont typeface="Wingdings" pitchFamily="2" charset="2"/>
              <a:buNone/>
            </a:pPr>
            <a:endParaRPr lang="en-US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Char char="§"/>
            </a:pPr>
            <a:r>
              <a:rPr lang="en-US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New Ballard score</a:t>
            </a:r>
          </a:p>
          <a:p>
            <a:pPr marL="0" indent="0" algn="just">
              <a:buFontTx/>
              <a:buNone/>
            </a:pPr>
            <a:r>
              <a:rPr lang="en-US">
                <a:solidFill>
                  <a:schemeClr val="accent2"/>
                </a:solidFill>
                <a:cs typeface="Traditional Arabic" pitchFamily="18" charset="-78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2. Length</a:t>
            </a:r>
          </a:p>
        </p:txBody>
      </p:sp>
      <p:pic>
        <p:nvPicPr>
          <p:cNvPr id="20483" name="Picture 3" descr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55863" y="2441575"/>
            <a:ext cx="4232275" cy="28416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333500"/>
          </a:xfrm>
        </p:spPr>
        <p:txBody>
          <a:bodyPr/>
          <a:lstStyle/>
          <a:p>
            <a:r>
              <a:rPr lang="en-US" b="1"/>
              <a:t>3. Head Circumference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153400" cy="46482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FF7C80"/>
              </a:buClr>
              <a:buFont typeface="Wingdings" pitchFamily="2" charset="2"/>
              <a:buChar char="§"/>
            </a:pPr>
            <a:r>
              <a:rPr lang="en-US">
                <a:solidFill>
                  <a:schemeClr val="accent2"/>
                </a:solidFill>
                <a:cs typeface="Traditional Arabic" pitchFamily="18" charset="-78"/>
              </a:rPr>
              <a:t>Head circumference should be measured on admission and weekly</a:t>
            </a:r>
          </a:p>
          <a:p>
            <a:pPr algn="just">
              <a:lnSpc>
                <a:spcPct val="90000"/>
              </a:lnSpc>
              <a:buClr>
                <a:srgbClr val="FF7C80"/>
              </a:buClr>
              <a:buFont typeface="Wingdings" pitchFamily="2" charset="2"/>
              <a:buChar char="§"/>
            </a:pPr>
            <a:endParaRPr lang="en-US">
              <a:solidFill>
                <a:schemeClr val="accent2"/>
              </a:solidFill>
              <a:cs typeface="Traditional Arabic" pitchFamily="18" charset="-78"/>
            </a:endParaRPr>
          </a:p>
          <a:p>
            <a:pPr algn="just">
              <a:lnSpc>
                <a:spcPct val="90000"/>
              </a:lnSpc>
              <a:buClr>
                <a:srgbClr val="FF7C80"/>
              </a:buClr>
              <a:buFont typeface="Wingdings" pitchFamily="2" charset="2"/>
              <a:buChar char="§"/>
            </a:pPr>
            <a:r>
              <a:rPr lang="en-US">
                <a:solidFill>
                  <a:schemeClr val="accent2"/>
                </a:solidFill>
                <a:cs typeface="Traditional Arabic" pitchFamily="18" charset="-78"/>
              </a:rPr>
              <a:t>Using the measuring paper tape around the most prominent part of the occipital bone and the frontal bone</a:t>
            </a:r>
          </a:p>
          <a:p>
            <a:pPr algn="just">
              <a:lnSpc>
                <a:spcPct val="90000"/>
              </a:lnSpc>
              <a:buClr>
                <a:srgbClr val="FF7C80"/>
              </a:buClr>
              <a:buFont typeface="Wingdings" pitchFamily="2" charset="2"/>
              <a:buChar char="§"/>
            </a:pPr>
            <a:endParaRPr lang="en-US">
              <a:solidFill>
                <a:schemeClr val="accent2"/>
              </a:solidFill>
              <a:cs typeface="Traditional Arabic" pitchFamily="18" charset="-78"/>
            </a:endParaRPr>
          </a:p>
          <a:p>
            <a:pPr algn="just">
              <a:lnSpc>
                <a:spcPct val="90000"/>
              </a:lnSpc>
              <a:buClr>
                <a:srgbClr val="FF7C80"/>
              </a:buClr>
              <a:buFont typeface="Wingdings" pitchFamily="2" charset="2"/>
              <a:buChar char="§"/>
            </a:pPr>
            <a:r>
              <a:rPr lang="en-US">
                <a:solidFill>
                  <a:schemeClr val="accent2"/>
                </a:solidFill>
                <a:cs typeface="Traditional Arabic" pitchFamily="18" charset="-78"/>
              </a:rPr>
              <a:t>Acceptable head circumference at birth in term newborn is 33-38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60350"/>
            <a:ext cx="7772400" cy="1333500"/>
          </a:xfrm>
        </p:spPr>
        <p:txBody>
          <a:bodyPr/>
          <a:lstStyle/>
          <a:p>
            <a:r>
              <a:rPr lang="en-US" b="1"/>
              <a:t>3. Head Circumference</a:t>
            </a:r>
          </a:p>
        </p:txBody>
      </p:sp>
      <p:pic>
        <p:nvPicPr>
          <p:cNvPr id="23555" name="Picture 3" descr="head circumfer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28788"/>
            <a:ext cx="67056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WordArt 5"/>
          <p:cNvSpPr>
            <a:spLocks noChangeArrowheads="1" noChangeShapeType="1" noTextEdit="1"/>
          </p:cNvSpPr>
          <p:nvPr/>
        </p:nvSpPr>
        <p:spPr bwMode="auto">
          <a:xfrm>
            <a:off x="2195513" y="2781300"/>
            <a:ext cx="4695825" cy="1116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Neurological exam</a:t>
            </a:r>
            <a:endParaRPr lang="ar-IQ" sz="3600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49275"/>
            <a:ext cx="8229600" cy="5903913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FontTx/>
              <a:buNone/>
            </a:pPr>
            <a:endParaRPr lang="en-US" sz="2800" b="1" dirty="0">
              <a:solidFill>
                <a:schemeClr val="accent2"/>
              </a:solidFill>
              <a:cs typeface="Traditional Arabic" pitchFamily="18" charset="-78"/>
            </a:endParaRPr>
          </a:p>
          <a:p>
            <a:pPr marL="0" indent="0" algn="just">
              <a:lnSpc>
                <a:spcPct val="120000"/>
              </a:lnSpc>
              <a:spcAft>
                <a:spcPct val="20000"/>
              </a:spcAft>
              <a:buFont typeface="Wingdings" pitchFamily="2" charset="2"/>
              <a:buChar char="§"/>
            </a:pPr>
            <a:r>
              <a:rPr lang="en-US" sz="2800" b="1" dirty="0">
                <a:solidFill>
                  <a:schemeClr val="accent2"/>
                </a:solidFill>
                <a:cs typeface="Traditional Arabic" pitchFamily="18" charset="-78"/>
              </a:rPr>
              <a:t> 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Muscle tone</a:t>
            </a:r>
          </a:p>
          <a:p>
            <a:pPr marL="0" indent="0" algn="just">
              <a:lnSpc>
                <a:spcPct val="120000"/>
              </a:lnSpc>
              <a:spcAft>
                <a:spcPct val="20000"/>
              </a:spcAft>
              <a:buFont typeface="Wingdings" pitchFamily="2" charset="2"/>
              <a:buChar char="§"/>
            </a:pP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Connvulsions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ct val="20000"/>
              </a:spcAft>
              <a:buFont typeface="Wingdings" pitchFamily="2" charset="2"/>
              <a:buChar char="§"/>
            </a:pP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Neonatal reflexes</a:t>
            </a:r>
          </a:p>
          <a:p>
            <a:pPr marL="0" indent="0" algn="just">
              <a:lnSpc>
                <a:spcPct val="120000"/>
              </a:lnSpc>
              <a:spcAft>
                <a:spcPct val="20000"/>
              </a:spcAft>
              <a:buFontTx/>
              <a:buNone/>
            </a:pP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Moro</a:t>
            </a:r>
          </a:p>
          <a:p>
            <a:pPr marL="0" indent="0" algn="just">
              <a:lnSpc>
                <a:spcPct val="120000"/>
              </a:lnSpc>
              <a:spcAft>
                <a:spcPct val="20000"/>
              </a:spcAft>
              <a:buFontTx/>
              <a:buNone/>
            </a:pP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Grasp</a:t>
            </a:r>
          </a:p>
          <a:p>
            <a:pPr marL="0" indent="0" algn="just">
              <a:lnSpc>
                <a:spcPct val="120000"/>
              </a:lnSpc>
              <a:spcAft>
                <a:spcPct val="20000"/>
              </a:spcAft>
              <a:buFontTx/>
              <a:buNone/>
            </a:pP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Tonic Neck</a:t>
            </a:r>
          </a:p>
          <a:p>
            <a:pPr marL="0" indent="0" algn="just">
              <a:lnSpc>
                <a:spcPct val="120000"/>
              </a:lnSpc>
              <a:spcAft>
                <a:spcPct val="20000"/>
              </a:spcAft>
              <a:buFontTx/>
              <a:buNone/>
            </a:pP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Stepping and Placing</a:t>
            </a:r>
          </a:p>
          <a:p>
            <a:pPr marL="0" indent="0" algn="just">
              <a:lnSpc>
                <a:spcPct val="120000"/>
              </a:lnSpc>
              <a:spcAft>
                <a:spcPct val="20000"/>
              </a:spcAft>
              <a:buFontTx/>
              <a:buNone/>
            </a:pP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Rooting &amp;Suckling</a:t>
            </a:r>
          </a:p>
          <a:p>
            <a:pPr marL="0" indent="0" algn="just">
              <a:lnSpc>
                <a:spcPct val="120000"/>
              </a:lnSpc>
              <a:spcAft>
                <a:spcPct val="20000"/>
              </a:spcAft>
              <a:buFontTx/>
              <a:buNone/>
            </a:pP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1209734"/>
            <a:ext cx="4804924" cy="3197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3" name="Rectangle 103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504" y="1124744"/>
            <a:ext cx="6248400" cy="4876800"/>
          </a:xfrm>
        </p:spPr>
        <p:txBody>
          <a:bodyPr/>
          <a:lstStyle/>
          <a:p>
            <a:r>
              <a:rPr lang="en-US" sz="2400" dirty="0"/>
              <a:t>Posture</a:t>
            </a:r>
          </a:p>
          <a:p>
            <a:pPr lvl="1"/>
            <a:r>
              <a:rPr lang="en-US" sz="2000" dirty="0"/>
              <a:t>Term infants normal posture is hips abducted and partially flexed, with knees flexed.</a:t>
            </a:r>
          </a:p>
          <a:p>
            <a:pPr lvl="1"/>
            <a:r>
              <a:rPr lang="en-US" sz="2000" dirty="0"/>
              <a:t>Arms are abducted and flexed at the elbow.</a:t>
            </a:r>
          </a:p>
          <a:p>
            <a:pPr lvl="1"/>
            <a:r>
              <a:rPr lang="en-US" sz="2000" dirty="0"/>
              <a:t>Fists are often clenched, with the fingers covering the thumb</a:t>
            </a:r>
          </a:p>
          <a:p>
            <a:endParaRPr lang="en-US" sz="2400" dirty="0"/>
          </a:p>
          <a:p>
            <a:r>
              <a:rPr lang="en-US" sz="2400" dirty="0"/>
              <a:t>Tone</a:t>
            </a:r>
          </a:p>
          <a:p>
            <a:pPr lvl="1"/>
            <a:r>
              <a:rPr lang="en-US" sz="2000" dirty="0"/>
              <a:t>To test, support the infant with one hand under the chest.  Neck extensors should be able to hold head in line for 3 seconds</a:t>
            </a:r>
          </a:p>
          <a:p>
            <a:pPr lvl="1"/>
            <a:r>
              <a:rPr lang="en-US" sz="2000" dirty="0"/>
              <a:t>There should be no more than 10% head lag when moving from supine to sitting positions.</a:t>
            </a:r>
          </a:p>
          <a:p>
            <a:pPr lvl="1"/>
            <a:endParaRPr lang="en-US" sz="2000" dirty="0"/>
          </a:p>
        </p:txBody>
      </p:sp>
      <p:pic>
        <p:nvPicPr>
          <p:cNvPr id="327684" name="Picture 1032" descr="Newborn%2520Hand">
            <a:hlinkClick r:id="rId2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00800" y="3810000"/>
            <a:ext cx="2514600" cy="1878013"/>
          </a:xfrm>
          <a:ln/>
        </p:spPr>
      </p:pic>
      <p:pic>
        <p:nvPicPr>
          <p:cNvPr id="327685" name="Picture 1033" descr="logan%20newbor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934200" y="228600"/>
            <a:ext cx="1979613" cy="2971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7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7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7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Hypotonia</a:t>
            </a:r>
            <a:endParaRPr lang="en-US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9215" y="1600200"/>
            <a:ext cx="498557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 descr="neonatal meningi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052513"/>
            <a:ext cx="7086600" cy="521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-217488" y="-242888"/>
            <a:ext cx="9361488" cy="1979613"/>
          </a:xfrm>
        </p:spPr>
        <p:txBody>
          <a:bodyPr/>
          <a:lstStyle/>
          <a:p>
            <a:r>
              <a:rPr lang="en-US" b="1" dirty="0"/>
              <a:t>Neonatal reflexes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rgbClr val="FF00FF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Also known as developmental, </a:t>
            </a:r>
            <a:r>
              <a:rPr lang="en-US" sz="28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primary,or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primitive reflexes.</a:t>
            </a:r>
          </a:p>
          <a:p>
            <a:pPr>
              <a:lnSpc>
                <a:spcPct val="80000"/>
              </a:lnSpc>
              <a:buClr>
                <a:srgbClr val="FF00FF"/>
              </a:buClr>
              <a:buFont typeface="Wingdings" pitchFamily="2" charset="2"/>
              <a:buChar char="§"/>
            </a:pPr>
            <a:endParaRPr lang="en-US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FF00FF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They consist of autonomic behaviors that do not require higher level brain functioning</a:t>
            </a:r>
          </a:p>
          <a:p>
            <a:pPr>
              <a:lnSpc>
                <a:spcPct val="80000"/>
              </a:lnSpc>
              <a:buClr>
                <a:srgbClr val="FF00FF"/>
              </a:buClr>
              <a:buFont typeface="Wingdings" pitchFamily="2" charset="2"/>
              <a:buChar char="§"/>
            </a:pPr>
            <a:endParaRPr lang="en-US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FF00FF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They can provide information about integrity of </a:t>
            </a:r>
          </a:p>
          <a:p>
            <a:pPr>
              <a:lnSpc>
                <a:spcPct val="80000"/>
              </a:lnSpc>
              <a:buClr>
                <a:srgbClr val="FF00FF"/>
              </a:buClr>
              <a:buFont typeface="Wingdings" pitchFamily="2" charset="2"/>
              <a:buNone/>
            </a:pP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C.N.S.    Their absence indicate C.N.S depression</a:t>
            </a:r>
          </a:p>
          <a:p>
            <a:pPr>
              <a:lnSpc>
                <a:spcPct val="80000"/>
              </a:lnSpc>
              <a:buClr>
                <a:srgbClr val="FF00FF"/>
              </a:buClr>
              <a:buFont typeface="Wingdings" pitchFamily="2" charset="2"/>
              <a:buChar char="§"/>
            </a:pPr>
            <a:endParaRPr lang="en-US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FF00FF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They are often protective and disappear as higher level motor functions emerge.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Moro Reflex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46250"/>
            <a:ext cx="8229600" cy="5111750"/>
          </a:xfrm>
        </p:spPr>
        <p:txBody>
          <a:bodyPr/>
          <a:lstStyle/>
          <a:p>
            <a:pPr algn="just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Onset: 28-32 weeks GA</a:t>
            </a:r>
          </a:p>
          <a:p>
            <a:pPr algn="just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Disappearance:4- 6 months</a:t>
            </a:r>
          </a:p>
          <a:p>
            <a:pPr algn="just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It is the most important reflex in neonatal period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2723</TotalTime>
  <Words>1745</Words>
  <Application>Microsoft Office PowerPoint</Application>
  <PresentationFormat>On-screen Show (4:3)</PresentationFormat>
  <Paragraphs>408</Paragraphs>
  <Slides>118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19" baseType="lpstr">
      <vt:lpstr>Default Design</vt:lpstr>
      <vt:lpstr>Slide 1</vt:lpstr>
      <vt:lpstr>The Newborn Examination</vt:lpstr>
      <vt:lpstr>Learning Objectives</vt:lpstr>
      <vt:lpstr>Classification of newborn</vt:lpstr>
      <vt:lpstr>Classification</vt:lpstr>
      <vt:lpstr>Weight for Gestational Age Chart</vt:lpstr>
      <vt:lpstr>Slide 7</vt:lpstr>
      <vt:lpstr>Slide 8</vt:lpstr>
      <vt:lpstr>Gestational Age Assessment</vt:lpstr>
      <vt:lpstr>Gestational Age Assessment</vt:lpstr>
      <vt:lpstr>Ballard Score</vt:lpstr>
      <vt:lpstr>Slide 12</vt:lpstr>
      <vt:lpstr>Small for Gestational Age</vt:lpstr>
      <vt:lpstr>Large for Gestational Age</vt:lpstr>
      <vt:lpstr>APGAR Score</vt:lpstr>
      <vt:lpstr>Slide 16</vt:lpstr>
      <vt:lpstr>Slide 17</vt:lpstr>
      <vt:lpstr>1.Temperature</vt:lpstr>
      <vt:lpstr>2- Heart rate</vt:lpstr>
      <vt:lpstr>3. Respiratory rate</vt:lpstr>
      <vt:lpstr>4. Blood pressure</vt:lpstr>
      <vt:lpstr>5. Capillary refill time </vt:lpstr>
      <vt:lpstr>Slide 23</vt:lpstr>
      <vt:lpstr>Skin</vt:lpstr>
      <vt:lpstr>General description of the skin</vt:lpstr>
      <vt:lpstr>Acrocyanosis</vt:lpstr>
      <vt:lpstr>1.Vernix Caseosa</vt:lpstr>
      <vt:lpstr>Vernix Caseosa</vt:lpstr>
      <vt:lpstr>2. Lanugo hair</vt:lpstr>
      <vt:lpstr>Lanugo hair</vt:lpstr>
      <vt:lpstr>3. Mongolian spots</vt:lpstr>
      <vt:lpstr>Mongolian spots</vt:lpstr>
      <vt:lpstr>4. Desquamation</vt:lpstr>
      <vt:lpstr>Desquamation</vt:lpstr>
      <vt:lpstr>5. Physiological Jaundice</vt:lpstr>
      <vt:lpstr>6. Milia</vt:lpstr>
      <vt:lpstr>Milia</vt:lpstr>
      <vt:lpstr>7. Head</vt:lpstr>
      <vt:lpstr>Slide 39</vt:lpstr>
      <vt:lpstr>Caput succedaneum</vt:lpstr>
      <vt:lpstr>Caput succedaneum</vt:lpstr>
      <vt:lpstr>Caput succedaneum</vt:lpstr>
      <vt:lpstr>Caput succedaneum</vt:lpstr>
      <vt:lpstr>Cephalhematoma</vt:lpstr>
      <vt:lpstr>Cephalhematoma</vt:lpstr>
      <vt:lpstr>Cephalhematoma</vt:lpstr>
      <vt:lpstr>Anterior and posterior fontanelle</vt:lpstr>
      <vt:lpstr>8. Eyes</vt:lpstr>
      <vt:lpstr>Normal Eye</vt:lpstr>
      <vt:lpstr>Eyelid Edema</vt:lpstr>
      <vt:lpstr>Dysconjugate Eye Movements  </vt:lpstr>
      <vt:lpstr>Subconjunctival Hemorrhage</vt:lpstr>
      <vt:lpstr>Congenital Glaucoma </vt:lpstr>
      <vt:lpstr>Congenital Cataracts</vt:lpstr>
      <vt:lpstr>9. Ears</vt:lpstr>
      <vt:lpstr>Normal Ears</vt:lpstr>
      <vt:lpstr>Ear Tag</vt:lpstr>
      <vt:lpstr>10. Nose</vt:lpstr>
      <vt:lpstr>Dislocated Nasal Septum</vt:lpstr>
      <vt:lpstr>11. Mouth &amp; Throat</vt:lpstr>
      <vt:lpstr>12. Neck</vt:lpstr>
      <vt:lpstr>Slide 62</vt:lpstr>
      <vt:lpstr>Webbed Neck</vt:lpstr>
      <vt:lpstr>System assessment of the neonates:</vt:lpstr>
      <vt:lpstr>Cleft Palate</vt:lpstr>
      <vt:lpstr>Cleft Lip</vt:lpstr>
      <vt:lpstr>Slide 67</vt:lpstr>
      <vt:lpstr>Normal Tongue    Ankyloglossia </vt:lpstr>
      <vt:lpstr>Ankyloglossia</vt:lpstr>
      <vt:lpstr>Slide 70</vt:lpstr>
      <vt:lpstr>Irregular edges with Natal Teeth</vt:lpstr>
      <vt:lpstr>Natal Tooth</vt:lpstr>
      <vt:lpstr>13. Abdomen</vt:lpstr>
      <vt:lpstr>Normal Umbilical Cord</vt:lpstr>
      <vt:lpstr>Meconium Stained Umbilical Cord</vt:lpstr>
      <vt:lpstr>14. Circulatory system</vt:lpstr>
      <vt:lpstr>15. Respiratory system</vt:lpstr>
      <vt:lpstr>15. Respiratory system Cont.</vt:lpstr>
      <vt:lpstr>Respiratory system Cont.</vt:lpstr>
      <vt:lpstr>Muskloskletal</vt:lpstr>
      <vt:lpstr>Extremities</vt:lpstr>
      <vt:lpstr>Extremities</vt:lpstr>
      <vt:lpstr>Common feet abnormalities</vt:lpstr>
      <vt:lpstr>Slide 84</vt:lpstr>
      <vt:lpstr>Physical examination </vt:lpstr>
      <vt:lpstr> 1- Measurements</vt:lpstr>
      <vt:lpstr>Slide 87</vt:lpstr>
      <vt:lpstr> 1- Weight  </vt:lpstr>
      <vt:lpstr>2. Length</vt:lpstr>
      <vt:lpstr>2. Length</vt:lpstr>
      <vt:lpstr>3. Head Circumference</vt:lpstr>
      <vt:lpstr>3. Head Circumference</vt:lpstr>
      <vt:lpstr>Slide 93</vt:lpstr>
      <vt:lpstr>Slide 94</vt:lpstr>
      <vt:lpstr>Slide 95</vt:lpstr>
      <vt:lpstr>Hypotonia</vt:lpstr>
      <vt:lpstr>Slide 97</vt:lpstr>
      <vt:lpstr>Neonatal reflexes</vt:lpstr>
      <vt:lpstr>Moro Reflex</vt:lpstr>
      <vt:lpstr>Moro reflex</vt:lpstr>
      <vt:lpstr>Significance of Moro</vt:lpstr>
      <vt:lpstr>Slide 102</vt:lpstr>
      <vt:lpstr>Suckling Reflex</vt:lpstr>
      <vt:lpstr>Slide 104</vt:lpstr>
      <vt:lpstr>Rooting Reflex </vt:lpstr>
      <vt:lpstr>Rooting Reflex</vt:lpstr>
      <vt:lpstr>Rooting reflex</vt:lpstr>
      <vt:lpstr>Palmar grasp</vt:lpstr>
      <vt:lpstr>Grasp reflex</vt:lpstr>
      <vt:lpstr>Stepping Reflex</vt:lpstr>
      <vt:lpstr>Slide 111</vt:lpstr>
      <vt:lpstr>Slide 112</vt:lpstr>
      <vt:lpstr>Slide 113</vt:lpstr>
      <vt:lpstr>Placing Reflex</vt:lpstr>
      <vt:lpstr>Placing reflex</vt:lpstr>
      <vt:lpstr>Tonic neck (Fencing posture)</vt:lpstr>
      <vt:lpstr>Tonic neck (Fencing posture)</vt:lpstr>
      <vt:lpstr>Slide 118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SCC</dc:creator>
  <cp:lastModifiedBy>win8</cp:lastModifiedBy>
  <cp:revision>163</cp:revision>
  <dcterms:created xsi:type="dcterms:W3CDTF">2006-11-18T08:50:59Z</dcterms:created>
  <dcterms:modified xsi:type="dcterms:W3CDTF">2016-08-13T11:25:38Z</dcterms:modified>
</cp:coreProperties>
</file>