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318" r:id="rId4"/>
    <p:sldId id="258" r:id="rId5"/>
    <p:sldId id="259" r:id="rId6"/>
    <p:sldId id="260" r:id="rId7"/>
    <p:sldId id="262" r:id="rId8"/>
    <p:sldId id="266" r:id="rId9"/>
    <p:sldId id="263" r:id="rId10"/>
    <p:sldId id="264" r:id="rId11"/>
    <p:sldId id="319" r:id="rId12"/>
    <p:sldId id="267" r:id="rId13"/>
    <p:sldId id="270" r:id="rId14"/>
    <p:sldId id="271" r:id="rId15"/>
    <p:sldId id="345" r:id="rId16"/>
    <p:sldId id="272" r:id="rId17"/>
    <p:sldId id="273" r:id="rId18"/>
    <p:sldId id="277" r:id="rId19"/>
    <p:sldId id="276" r:id="rId20"/>
    <p:sldId id="343" r:id="rId21"/>
    <p:sldId id="279" r:id="rId22"/>
    <p:sldId id="281" r:id="rId23"/>
    <p:sldId id="282" r:id="rId24"/>
    <p:sldId id="283" r:id="rId25"/>
    <p:sldId id="284" r:id="rId26"/>
    <p:sldId id="285" r:id="rId27"/>
    <p:sldId id="286" r:id="rId28"/>
    <p:sldId id="287" r:id="rId29"/>
    <p:sldId id="288" r:id="rId30"/>
    <p:sldId id="289" r:id="rId31"/>
    <p:sldId id="290" r:id="rId32"/>
    <p:sldId id="294" r:id="rId33"/>
    <p:sldId id="314" r:id="rId34"/>
    <p:sldId id="331" r:id="rId35"/>
    <p:sldId id="346" r:id="rId36"/>
    <p:sldId id="320" r:id="rId37"/>
    <p:sldId id="295" r:id="rId38"/>
    <p:sldId id="325" r:id="rId39"/>
    <p:sldId id="327" r:id="rId40"/>
    <p:sldId id="323" r:id="rId41"/>
    <p:sldId id="321" r:id="rId42"/>
    <p:sldId id="297" r:id="rId43"/>
    <p:sldId id="298" r:id="rId44"/>
    <p:sldId id="296" r:id="rId45"/>
    <p:sldId id="299" r:id="rId46"/>
    <p:sldId id="300" r:id="rId47"/>
    <p:sldId id="301" r:id="rId48"/>
    <p:sldId id="328" r:id="rId49"/>
    <p:sldId id="302" r:id="rId50"/>
    <p:sldId id="332" r:id="rId51"/>
    <p:sldId id="307" r:id="rId52"/>
    <p:sldId id="338" r:id="rId53"/>
    <p:sldId id="339" r:id="rId54"/>
    <p:sldId id="335" r:id="rId55"/>
    <p:sldId id="303" r:id="rId56"/>
    <p:sldId id="333" r:id="rId57"/>
    <p:sldId id="304" r:id="rId58"/>
    <p:sldId id="305" r:id="rId59"/>
    <p:sldId id="334" r:id="rId60"/>
    <p:sldId id="306" r:id="rId61"/>
    <p:sldId id="336" r:id="rId62"/>
    <p:sldId id="308" r:id="rId63"/>
    <p:sldId id="311" r:id="rId64"/>
    <p:sldId id="317" r:id="rId65"/>
    <p:sldId id="312" r:id="rId66"/>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70" d="100"/>
          <a:sy n="70" d="100"/>
        </p:scale>
        <p:origin x="1386" y="72"/>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3" name="مستطيل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مستطيل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مستطيل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مستطيل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مستطيل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مستطيل مستدير الزوايا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مستطيل مستدير الزوايا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مستطيل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مستطيل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عنوان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a:xfrm>
            <a:off x="6705600" y="4206240"/>
            <a:ext cx="960120" cy="457200"/>
          </a:xfrm>
        </p:spPr>
        <p:txBody>
          <a:bodyPr/>
          <a:lstStyle/>
          <a:p>
            <a:fld id="{1F03F3A7-9CCE-47C4-8A16-06A09F419DB4}" type="datetimeFigureOut">
              <a:rPr lang="ar-IQ" smtClean="0"/>
              <a:pPr/>
              <a:t>07/03/1436</a:t>
            </a:fld>
            <a:endParaRPr lang="ar-IQ"/>
          </a:p>
        </p:txBody>
      </p:sp>
      <p:sp>
        <p:nvSpPr>
          <p:cNvPr id="17" name="عنصر نائب للتذييل 16"/>
          <p:cNvSpPr>
            <a:spLocks noGrp="1"/>
          </p:cNvSpPr>
          <p:nvPr>
            <p:ph type="ftr" sz="quarter" idx="11"/>
          </p:nvPr>
        </p:nvSpPr>
        <p:spPr>
          <a:xfrm>
            <a:off x="5410200" y="4205288"/>
            <a:ext cx="1295400" cy="457200"/>
          </a:xfrm>
        </p:spPr>
        <p:txBody>
          <a:bodyPr/>
          <a:lstStyle/>
          <a:p>
            <a:endParaRPr lang="ar-IQ"/>
          </a:p>
        </p:txBody>
      </p:sp>
      <p:sp>
        <p:nvSpPr>
          <p:cNvPr id="29" name="عنصر نائب لرقم الشريحة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8647DA13-856C-44CB-B330-6AD8E9B14A97}"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F03F3A7-9CCE-47C4-8A16-06A09F419DB4}" type="datetimeFigureOut">
              <a:rPr lang="ar-IQ" smtClean="0"/>
              <a:pPr/>
              <a:t>07/03/1436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8647DA13-856C-44CB-B330-6AD8E9B14A97}"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781800" y="1143000"/>
            <a:ext cx="1905000" cy="5486400"/>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1143000"/>
            <a:ext cx="6248400" cy="5486400"/>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F03F3A7-9CCE-47C4-8A16-06A09F419DB4}" type="datetimeFigureOut">
              <a:rPr lang="ar-IQ" smtClean="0"/>
              <a:pPr/>
              <a:t>07/03/1436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8647DA13-856C-44CB-B330-6AD8E9B14A97}"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F03F3A7-9CCE-47C4-8A16-06A09F419DB4}" type="datetimeFigureOut">
              <a:rPr lang="ar-IQ" smtClean="0"/>
              <a:pPr/>
              <a:t>07/03/1436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8647DA13-856C-44CB-B330-6AD8E9B14A97}"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F03F3A7-9CCE-47C4-8A16-06A09F419DB4}" type="datetimeFigureOut">
              <a:rPr lang="ar-IQ" smtClean="0"/>
              <a:pPr/>
              <a:t>07/03/1436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8647DA13-856C-44CB-B330-6AD8E9B14A97}"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1F03F3A7-9CCE-47C4-8A16-06A09F419DB4}" type="datetimeFigureOut">
              <a:rPr lang="ar-IQ" smtClean="0"/>
              <a:pPr/>
              <a:t>07/03/1436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8647DA13-856C-44CB-B330-6AD8E9B14A97}"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381000" y="1143000"/>
            <a:ext cx="8382000" cy="1069848"/>
          </a:xfrm>
        </p:spPr>
        <p:txBody>
          <a:bodyPr anchor="ctr"/>
          <a:lstStyle>
            <a:lvl1pPr>
              <a:defRPr sz="4000" b="0" i="0" cap="none"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6" name="عنصر نائب للتاريخ 25"/>
          <p:cNvSpPr>
            <a:spLocks noGrp="1"/>
          </p:cNvSpPr>
          <p:nvPr>
            <p:ph type="dt" sz="half" idx="10"/>
          </p:nvPr>
        </p:nvSpPr>
        <p:spPr/>
        <p:txBody>
          <a:bodyPr rtlCol="0"/>
          <a:lstStyle/>
          <a:p>
            <a:fld id="{1F03F3A7-9CCE-47C4-8A16-06A09F419DB4}" type="datetimeFigureOut">
              <a:rPr lang="ar-IQ" smtClean="0"/>
              <a:pPr/>
              <a:t>07/03/1436</a:t>
            </a:fld>
            <a:endParaRPr lang="ar-IQ"/>
          </a:p>
        </p:txBody>
      </p:sp>
      <p:sp>
        <p:nvSpPr>
          <p:cNvPr id="27" name="عنصر نائب لرقم الشريحة 26"/>
          <p:cNvSpPr>
            <a:spLocks noGrp="1"/>
          </p:cNvSpPr>
          <p:nvPr>
            <p:ph type="sldNum" sz="quarter" idx="11"/>
          </p:nvPr>
        </p:nvSpPr>
        <p:spPr/>
        <p:txBody>
          <a:bodyPr rtlCol="0"/>
          <a:lstStyle/>
          <a:p>
            <a:fld id="{8647DA13-856C-44CB-B330-6AD8E9B14A97}" type="slidenum">
              <a:rPr lang="ar-IQ" smtClean="0"/>
              <a:pPr/>
              <a:t>‹#›</a:t>
            </a:fld>
            <a:endParaRPr lang="ar-IQ"/>
          </a:p>
        </p:txBody>
      </p:sp>
      <p:sp>
        <p:nvSpPr>
          <p:cNvPr id="28" name="عنصر نائب للتذييل 27"/>
          <p:cNvSpPr>
            <a:spLocks noGrp="1"/>
          </p:cNvSpPr>
          <p:nvPr>
            <p:ph type="ftr" sz="quarter" idx="12"/>
          </p:nvPr>
        </p:nvSpPr>
        <p:spPr/>
        <p:txBody>
          <a:bodyPr rtlCol="0"/>
          <a:lstStyle/>
          <a:p>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a:xfrm>
            <a:off x="6583680" y="612648"/>
            <a:ext cx="957264" cy="457200"/>
          </a:xfrm>
        </p:spPr>
        <p:txBody>
          <a:bodyPr/>
          <a:lstStyle/>
          <a:p>
            <a:fld id="{1F03F3A7-9CCE-47C4-8A16-06A09F419DB4}" type="datetimeFigureOut">
              <a:rPr lang="ar-IQ" smtClean="0"/>
              <a:pPr/>
              <a:t>07/03/1436</a:t>
            </a:fld>
            <a:endParaRPr lang="ar-IQ"/>
          </a:p>
        </p:txBody>
      </p:sp>
      <p:sp>
        <p:nvSpPr>
          <p:cNvPr id="4" name="عنصر نائب للتذييل 3"/>
          <p:cNvSpPr>
            <a:spLocks noGrp="1"/>
          </p:cNvSpPr>
          <p:nvPr>
            <p:ph type="ftr" sz="quarter" idx="11"/>
          </p:nvPr>
        </p:nvSpPr>
        <p:spPr>
          <a:xfrm>
            <a:off x="5257800" y="612648"/>
            <a:ext cx="1325880" cy="457200"/>
          </a:xfrm>
        </p:spPr>
        <p:txBody>
          <a:bodyPr/>
          <a:lstStyle/>
          <a:p>
            <a:endParaRPr lang="ar-IQ"/>
          </a:p>
        </p:txBody>
      </p:sp>
      <p:sp>
        <p:nvSpPr>
          <p:cNvPr id="5" name="عنصر نائب لرقم الشريحة 4"/>
          <p:cNvSpPr>
            <a:spLocks noGrp="1"/>
          </p:cNvSpPr>
          <p:nvPr>
            <p:ph type="sldNum" sz="quarter" idx="12"/>
          </p:nvPr>
        </p:nvSpPr>
        <p:spPr>
          <a:xfrm>
            <a:off x="8174736" y="2272"/>
            <a:ext cx="762000" cy="365760"/>
          </a:xfrm>
        </p:spPr>
        <p:txBody>
          <a:bodyPr/>
          <a:lstStyle/>
          <a:p>
            <a:fld id="{8647DA13-856C-44CB-B330-6AD8E9B14A97}"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F03F3A7-9CCE-47C4-8A16-06A09F419DB4}" type="datetimeFigureOut">
              <a:rPr lang="ar-IQ" smtClean="0"/>
              <a:pPr/>
              <a:t>07/03/1436</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8647DA13-856C-44CB-B330-6AD8E9B14A97}"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353496" y="1101970"/>
            <a:ext cx="3383280" cy="877824"/>
          </a:xfrm>
        </p:spPr>
        <p:txBody>
          <a:bodyPr anchor="b"/>
          <a:lstStyle>
            <a:lvl1pPr algn="l">
              <a:buNone/>
              <a:defRPr sz="1800" b="1"/>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1F03F3A7-9CCE-47C4-8A16-06A09F419DB4}" type="datetimeFigureOut">
              <a:rPr lang="ar-IQ" smtClean="0"/>
              <a:pPr/>
              <a:t>07/03/1436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8647DA13-856C-44CB-B330-6AD8E9B14A97}"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ar-SA" smtClean="0"/>
              <a:t>انقر فوق الرمز لإضافة صورة</a:t>
            </a:r>
            <a:endParaRPr kumimoji="0" lang="en-US" dirty="0"/>
          </a:p>
        </p:txBody>
      </p:sp>
      <p:sp>
        <p:nvSpPr>
          <p:cNvPr id="4" name="عنصر نائب للنص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F03F3A7-9CCE-47C4-8A16-06A09F419DB4}" type="datetimeFigureOut">
              <a:rPr lang="ar-IQ" smtClean="0"/>
              <a:pPr/>
              <a:t>07/03/1436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8647DA13-856C-44CB-B330-6AD8E9B14A97}"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مستطيل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مستطيل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مستطيل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مستطيل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مستطيل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مستطيل مستدير الزوايا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مستطيل مستدير الزوايا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مستطيل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مستطيل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مستطيل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مستطيل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مستطيل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مستطيل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عنصر نائب للعنوان 21"/>
          <p:cNvSpPr>
            <a:spLocks noGrp="1"/>
          </p:cNvSpPr>
          <p:nvPr>
            <p:ph type="title"/>
          </p:nvPr>
        </p:nvSpPr>
        <p:spPr>
          <a:xfrm>
            <a:off x="457200" y="1143000"/>
            <a:ext cx="8229600" cy="1066800"/>
          </a:xfrm>
          <a:prstGeom prst="rect">
            <a:avLst/>
          </a:prstGeom>
        </p:spPr>
        <p:txBody>
          <a:bodyPr vert="horz" anchor="ctr">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F03F3A7-9CCE-47C4-8A16-06A09F419DB4}" type="datetimeFigureOut">
              <a:rPr lang="ar-IQ" smtClean="0"/>
              <a:pPr/>
              <a:t>07/03/1436</a:t>
            </a:fld>
            <a:endParaRPr lang="ar-IQ"/>
          </a:p>
        </p:txBody>
      </p:sp>
      <p:sp>
        <p:nvSpPr>
          <p:cNvPr id="3" name="عنصر نائب للتذييل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ar-IQ"/>
          </a:p>
        </p:txBody>
      </p:sp>
      <p:sp>
        <p:nvSpPr>
          <p:cNvPr id="23" name="عنصر نائب لرقم الشريحة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8647DA13-856C-44CB-B330-6AD8E9B14A97}"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457200" y="4643446"/>
            <a:ext cx="8458200" cy="785818"/>
          </a:xfrm>
        </p:spPr>
        <p:txBody>
          <a:bodyPr>
            <a:normAutofit fontScale="90000"/>
          </a:bodyPr>
          <a:lstStyle/>
          <a:p>
            <a:r>
              <a:rPr lang="en-US" dirty="0" smtClean="0"/>
              <a:t/>
            </a:r>
            <a:br>
              <a:rPr lang="en-US" dirty="0" smtClean="0"/>
            </a:br>
            <a:r>
              <a:rPr lang="en-US" dirty="0" smtClean="0"/>
              <a:t/>
            </a:r>
            <a:br>
              <a:rPr lang="en-US" dirty="0" smtClean="0"/>
            </a:br>
            <a:r>
              <a:rPr lang="en-US" dirty="0" smtClean="0">
                <a:solidFill>
                  <a:srgbClr val="FF0000"/>
                </a:solidFill>
              </a:rPr>
              <a:t>DISEASES OF THE MYOCARDIUM</a:t>
            </a:r>
            <a:r>
              <a:rPr lang="en-US" dirty="0" smtClean="0"/>
              <a:t> </a:t>
            </a:r>
            <a:endParaRPr lang="ar-IQ" dirty="0"/>
          </a:p>
        </p:txBody>
      </p:sp>
      <p:sp>
        <p:nvSpPr>
          <p:cNvPr id="3" name="عنوان فرعي 2"/>
          <p:cNvSpPr>
            <a:spLocks noGrp="1"/>
          </p:cNvSpPr>
          <p:nvPr>
            <p:ph type="subTitle" idx="1"/>
          </p:nvPr>
        </p:nvSpPr>
        <p:spPr>
          <a:xfrm>
            <a:off x="457200" y="4714884"/>
            <a:ext cx="7472386" cy="2143116"/>
          </a:xfrm>
        </p:spPr>
        <p:txBody>
          <a:bodyPr>
            <a:normAutofit/>
          </a:bodyPr>
          <a:lstStyle/>
          <a:p>
            <a:endParaRPr lang="en-US" dirty="0" smtClean="0">
              <a:ea typeface="Majalla UI"/>
              <a:cs typeface="Majalla UI"/>
            </a:endParaRPr>
          </a:p>
          <a:p>
            <a:endParaRPr lang="en-US" dirty="0" smtClean="0">
              <a:ea typeface="Majalla UI"/>
              <a:cs typeface="Majalla UI"/>
            </a:endParaRPr>
          </a:p>
          <a:p>
            <a:r>
              <a:rPr lang="en-US" dirty="0" smtClean="0">
                <a:ea typeface="Majalla UI"/>
                <a:cs typeface="Majalla UI"/>
              </a:rPr>
              <a:t>Assistant Prof .</a:t>
            </a:r>
            <a:r>
              <a:rPr lang="en-US" dirty="0" err="1" smtClean="0">
                <a:ea typeface="Majalla UI"/>
                <a:cs typeface="Majalla UI"/>
              </a:rPr>
              <a:t>Dr</a:t>
            </a:r>
            <a:r>
              <a:rPr lang="en-US" dirty="0" smtClean="0">
                <a:ea typeface="Majalla UI"/>
                <a:cs typeface="Majalla UI"/>
              </a:rPr>
              <a:t> .Ghazi F. Haji</a:t>
            </a:r>
          </a:p>
          <a:p>
            <a:r>
              <a:rPr lang="en-US" dirty="0" smtClean="0">
                <a:ea typeface="Majalla UI"/>
                <a:cs typeface="Majalla UI"/>
              </a:rPr>
              <a:t>Cardiologist  </a:t>
            </a:r>
          </a:p>
          <a:p>
            <a:r>
              <a:rPr lang="en-US" dirty="0" smtClean="0">
                <a:ea typeface="Majalla UI"/>
                <a:cs typeface="Majalla UI"/>
              </a:rPr>
              <a:t>Al-</a:t>
            </a:r>
            <a:r>
              <a:rPr lang="en-US" dirty="0" err="1" smtClean="0">
                <a:ea typeface="Majalla UI"/>
                <a:cs typeface="Majalla UI"/>
              </a:rPr>
              <a:t>Kindy</a:t>
            </a:r>
            <a:r>
              <a:rPr lang="en-US" dirty="0" smtClean="0">
                <a:ea typeface="Majalla UI"/>
                <a:cs typeface="Majalla UI"/>
              </a:rPr>
              <a:t> College of Medicine/Baghdad University </a:t>
            </a:r>
            <a:endParaRPr lang="ar-IQ" dirty="0" smtClean="0"/>
          </a:p>
          <a:p>
            <a:endParaRPr lang="ar-IQ" dirty="0"/>
          </a:p>
        </p:txBody>
      </p:sp>
      <p:pic>
        <p:nvPicPr>
          <p:cNvPr id="4" name="Picture 2" descr="C:\Documents and Settings\Ankido\Desktop\images6.jpg"/>
          <p:cNvPicPr>
            <a:picLocks noChangeAspect="1" noChangeArrowheads="1"/>
          </p:cNvPicPr>
          <p:nvPr/>
        </p:nvPicPr>
        <p:blipFill>
          <a:blip r:embed="rId2"/>
          <a:srcRect/>
          <a:stretch>
            <a:fillRect/>
          </a:stretch>
        </p:blipFill>
        <p:spPr bwMode="auto">
          <a:xfrm>
            <a:off x="0" y="0"/>
            <a:ext cx="45719" cy="3857628"/>
          </a:xfrm>
          <a:prstGeom prst="rect">
            <a:avLst/>
          </a:prstGeom>
          <a:noFill/>
        </p:spPr>
      </p:pic>
      <p:pic>
        <p:nvPicPr>
          <p:cNvPr id="1026" name="Picture 2" descr="C:\Documents and Settings\Ankido\Desktop\1.jpg"/>
          <p:cNvPicPr>
            <a:picLocks noChangeAspect="1" noChangeArrowheads="1"/>
          </p:cNvPicPr>
          <p:nvPr/>
        </p:nvPicPr>
        <p:blipFill>
          <a:blip r:embed="rId3"/>
          <a:srcRect/>
          <a:stretch>
            <a:fillRect/>
          </a:stretch>
        </p:blipFill>
        <p:spPr bwMode="auto">
          <a:xfrm>
            <a:off x="1" y="0"/>
            <a:ext cx="9144000" cy="464344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Prognosis </a:t>
            </a:r>
            <a:endParaRPr lang="ar-IQ" dirty="0"/>
          </a:p>
        </p:txBody>
      </p:sp>
      <p:sp>
        <p:nvSpPr>
          <p:cNvPr id="3" name="عنصر نائب للمحتوى 2"/>
          <p:cNvSpPr>
            <a:spLocks noGrp="1"/>
          </p:cNvSpPr>
          <p:nvPr>
            <p:ph idx="1"/>
          </p:nvPr>
        </p:nvSpPr>
        <p:spPr/>
        <p:txBody>
          <a:bodyPr/>
          <a:lstStyle/>
          <a:p>
            <a:pPr algn="l">
              <a:buNone/>
            </a:pPr>
            <a:r>
              <a:rPr lang="en-US" dirty="0" smtClean="0"/>
              <a:t>Frequently the disease passed  unnoticed as upper respiratory tract infection </a:t>
            </a:r>
          </a:p>
          <a:p>
            <a:pPr algn="l">
              <a:buNone/>
            </a:pPr>
            <a:r>
              <a:rPr lang="en-US" dirty="0" smtClean="0"/>
              <a:t> </a:t>
            </a:r>
          </a:p>
          <a:p>
            <a:pPr algn="l">
              <a:buNone/>
            </a:pPr>
            <a:r>
              <a:rPr lang="en-US" dirty="0" smtClean="0"/>
              <a:t>Some patients develop ventricular dysfunction and might  presented  months or  years later as DCM(dilated </a:t>
            </a:r>
            <a:r>
              <a:rPr lang="en-US" dirty="0" err="1" smtClean="0"/>
              <a:t>cardiomyopathy</a:t>
            </a:r>
            <a:r>
              <a:rPr lang="en-US" dirty="0" smtClean="0"/>
              <a:t> )</a:t>
            </a:r>
          </a:p>
          <a:p>
            <a:pPr algn="l">
              <a:buNone/>
            </a:pPr>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71480"/>
            <a:ext cx="8229600" cy="45719"/>
          </a:xfrm>
        </p:spPr>
        <p:txBody>
          <a:bodyPr>
            <a:normAutofit fontScale="90000"/>
          </a:bodyPr>
          <a:lstStyle/>
          <a:p>
            <a:endParaRPr lang="ar-IQ" dirty="0"/>
          </a:p>
        </p:txBody>
      </p:sp>
      <p:sp>
        <p:nvSpPr>
          <p:cNvPr id="3" name="عنصر نائب للمحتوى 2"/>
          <p:cNvSpPr>
            <a:spLocks noGrp="1"/>
          </p:cNvSpPr>
          <p:nvPr>
            <p:ph idx="1"/>
          </p:nvPr>
        </p:nvSpPr>
        <p:spPr>
          <a:xfrm>
            <a:off x="0" y="642918"/>
            <a:ext cx="9144000" cy="5931618"/>
          </a:xfrm>
        </p:spPr>
        <p:txBody>
          <a:bodyPr>
            <a:normAutofit/>
          </a:bodyPr>
          <a:lstStyle/>
          <a:p>
            <a:pPr algn="l">
              <a:buNone/>
            </a:pPr>
            <a:r>
              <a:rPr lang="en-US" dirty="0" err="1" smtClean="0"/>
              <a:t>Mrs</a:t>
            </a:r>
            <a:r>
              <a:rPr lang="en-US" dirty="0" smtClean="0"/>
              <a:t> .Y received her treatment and she was completely normal .</a:t>
            </a:r>
          </a:p>
          <a:p>
            <a:pPr algn="l">
              <a:buNone/>
            </a:pPr>
            <a:r>
              <a:rPr lang="en-US" dirty="0" smtClean="0"/>
              <a:t>Three  years later she is  begin complaining from frequent attack of palpitation , fatigue ,chest tightness , progressive SOB on exertion with mild </a:t>
            </a:r>
            <a:r>
              <a:rPr lang="en-US" dirty="0" err="1" smtClean="0"/>
              <a:t>orthopenia</a:t>
            </a:r>
            <a:r>
              <a:rPr lang="en-US" dirty="0" smtClean="0"/>
              <a:t> and once attack of PND .Her illness associated with increases in body weight ( edema);s3 s4 ,systolic murmur ,CXR </a:t>
            </a:r>
            <a:r>
              <a:rPr lang="en-US" dirty="0" err="1" smtClean="0"/>
              <a:t>cardiomegaly</a:t>
            </a:r>
            <a:r>
              <a:rPr lang="en-US" dirty="0" smtClean="0"/>
              <a:t> ,pleural effusion,</a:t>
            </a:r>
          </a:p>
          <a:p>
            <a:pPr algn="l">
              <a:buNone/>
            </a:pPr>
            <a:r>
              <a:rPr lang="en-US" dirty="0" smtClean="0"/>
              <a:t> for that she consults a physician .</a:t>
            </a:r>
          </a:p>
          <a:p>
            <a:pPr algn="l">
              <a:buNone/>
            </a:pPr>
            <a:endParaRPr lang="en-US" dirty="0" smtClean="0"/>
          </a:p>
          <a:p>
            <a:pPr algn="l">
              <a:buNone/>
            </a:pPr>
            <a:r>
              <a:rPr lang="en-US" dirty="0" smtClean="0"/>
              <a:t>What do you think the relevant question ask by him?</a:t>
            </a:r>
          </a:p>
          <a:p>
            <a:pPr algn="l">
              <a:buNone/>
            </a:pPr>
            <a:r>
              <a:rPr lang="en-US" dirty="0" smtClean="0"/>
              <a:t>What is the provisional diagnosis?</a:t>
            </a:r>
          </a:p>
          <a:p>
            <a:pPr algn="l">
              <a:buNone/>
            </a:pPr>
            <a:r>
              <a:rPr lang="en-US" dirty="0" smtClean="0"/>
              <a:t>What are the causes and epidemiology of disease?  </a:t>
            </a:r>
            <a:endParaRPr lang="ar-IQ"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err="1" smtClean="0"/>
              <a:t>Cardiomyopathy</a:t>
            </a:r>
            <a:r>
              <a:rPr lang="en-US" dirty="0" smtClean="0"/>
              <a:t> </a:t>
            </a:r>
            <a:endParaRPr lang="ar-IQ" dirty="0"/>
          </a:p>
        </p:txBody>
      </p:sp>
      <p:sp>
        <p:nvSpPr>
          <p:cNvPr id="3" name="عنصر نائب للمحتوى 2"/>
          <p:cNvSpPr>
            <a:spLocks noGrp="1"/>
          </p:cNvSpPr>
          <p:nvPr>
            <p:ph idx="1"/>
          </p:nvPr>
        </p:nvSpPr>
        <p:spPr/>
        <p:txBody>
          <a:bodyPr/>
          <a:lstStyle/>
          <a:p>
            <a:pPr algn="l">
              <a:buNone/>
            </a:pPr>
            <a:r>
              <a:rPr lang="en-US" dirty="0" smtClean="0"/>
              <a:t>Disease  that involve the myocardium directly and are not the result of hypertension ,congenital or </a:t>
            </a:r>
            <a:r>
              <a:rPr lang="en-US" dirty="0" err="1" smtClean="0"/>
              <a:t>valvular</a:t>
            </a:r>
            <a:r>
              <a:rPr lang="en-US" dirty="0" smtClean="0"/>
              <a:t> or arterial abnormalities </a:t>
            </a:r>
            <a:endParaRPr lang="ar-IQ"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28604"/>
            <a:ext cx="8229600" cy="714380"/>
          </a:xfrm>
        </p:spPr>
        <p:txBody>
          <a:bodyPr>
            <a:normAutofit/>
          </a:bodyPr>
          <a:lstStyle/>
          <a:p>
            <a:r>
              <a:rPr lang="en-US" dirty="0" smtClean="0"/>
              <a:t>Dilated </a:t>
            </a:r>
            <a:r>
              <a:rPr lang="en-US" dirty="0" err="1" smtClean="0"/>
              <a:t>cardiomyopathy</a:t>
            </a:r>
            <a:endParaRPr lang="ar-IQ" dirty="0"/>
          </a:p>
        </p:txBody>
      </p:sp>
      <p:sp>
        <p:nvSpPr>
          <p:cNvPr id="3" name="عنصر نائب للمحتوى 2"/>
          <p:cNvSpPr>
            <a:spLocks noGrp="1"/>
          </p:cNvSpPr>
          <p:nvPr>
            <p:ph idx="1"/>
          </p:nvPr>
        </p:nvSpPr>
        <p:spPr>
          <a:xfrm>
            <a:off x="0" y="1142984"/>
            <a:ext cx="9144000" cy="5715016"/>
          </a:xfrm>
        </p:spPr>
        <p:txBody>
          <a:bodyPr>
            <a:normAutofit fontScale="92500" lnSpcReduction="10000"/>
          </a:bodyPr>
          <a:lstStyle/>
          <a:p>
            <a:pPr algn="l">
              <a:buNone/>
            </a:pPr>
            <a:r>
              <a:rPr lang="en-US" sz="2600" b="1" dirty="0" smtClean="0"/>
              <a:t>This is characterized by dilatation and impaired contraction of the LV (systolic dysfunction) </a:t>
            </a:r>
          </a:p>
          <a:p>
            <a:pPr algn="l">
              <a:buNone/>
            </a:pPr>
            <a:r>
              <a:rPr lang="en-US" sz="2600" b="1" dirty="0" smtClean="0"/>
              <a:t>#dilated all chambers (</a:t>
            </a:r>
            <a:r>
              <a:rPr lang="en-US" sz="2600" b="1" dirty="0" err="1" smtClean="0"/>
              <a:t>ventricules</a:t>
            </a:r>
            <a:r>
              <a:rPr lang="en-US" sz="2600" b="1" dirty="0" smtClean="0"/>
              <a:t> &gt;atrium)</a:t>
            </a:r>
          </a:p>
          <a:p>
            <a:pPr algn="l">
              <a:buNone/>
            </a:pPr>
            <a:endParaRPr lang="ar-IQ" sz="2600" b="1" dirty="0" smtClean="0"/>
          </a:p>
          <a:p>
            <a:pPr algn="l">
              <a:buNone/>
            </a:pPr>
            <a:r>
              <a:rPr lang="en-US" sz="2600" b="1" dirty="0" smtClean="0"/>
              <a:t>Causes: In young</a:t>
            </a:r>
          </a:p>
          <a:p>
            <a:pPr algn="l">
              <a:buNone/>
            </a:pPr>
            <a:r>
              <a:rPr lang="en-US" sz="2600" b="1" dirty="0" smtClean="0"/>
              <a:t>( </a:t>
            </a:r>
            <a:r>
              <a:rPr lang="en-US" sz="2600" b="1" dirty="0" err="1" smtClean="0"/>
              <a:t>myocarditis</a:t>
            </a:r>
            <a:r>
              <a:rPr lang="en-US" sz="2600" b="1" dirty="0" smtClean="0"/>
              <a:t>, </a:t>
            </a:r>
            <a:r>
              <a:rPr lang="en-US" sz="2600" b="1" dirty="0" err="1" smtClean="0"/>
              <a:t>selinum-calicum</a:t>
            </a:r>
            <a:r>
              <a:rPr lang="en-US" sz="2600" b="1" dirty="0" smtClean="0"/>
              <a:t> deficiency ,</a:t>
            </a:r>
            <a:r>
              <a:rPr lang="en-US" sz="2600" b="1" dirty="0" err="1" smtClean="0"/>
              <a:t>kawasaki</a:t>
            </a:r>
            <a:r>
              <a:rPr lang="en-US" sz="2600" b="1" dirty="0" smtClean="0"/>
              <a:t> disease)-</a:t>
            </a:r>
          </a:p>
          <a:p>
            <a:pPr algn="l">
              <a:buNone/>
            </a:pPr>
            <a:endParaRPr lang="en-US" sz="2600" b="1" dirty="0" smtClean="0"/>
          </a:p>
          <a:p>
            <a:pPr algn="l">
              <a:buNone/>
            </a:pPr>
            <a:r>
              <a:rPr lang="en-US" sz="2600" b="1" dirty="0" smtClean="0"/>
              <a:t>In adult </a:t>
            </a:r>
            <a:r>
              <a:rPr lang="en-US" sz="2600" b="1" dirty="0" smtClean="0">
                <a:sym typeface="Wingdings" pitchFamily="2" charset="2"/>
              </a:rPr>
              <a:t></a:t>
            </a:r>
          </a:p>
          <a:p>
            <a:pPr algn="l">
              <a:buNone/>
            </a:pPr>
            <a:r>
              <a:rPr lang="en-US" sz="2600" b="1" dirty="0" smtClean="0">
                <a:sym typeface="Wingdings" pitchFamily="2" charset="2"/>
              </a:rPr>
              <a:t>( </a:t>
            </a:r>
            <a:r>
              <a:rPr lang="en-US" sz="2600" b="1" dirty="0" err="1" smtClean="0">
                <a:solidFill>
                  <a:srgbClr val="FF0000"/>
                </a:solidFill>
                <a:sym typeface="Wingdings" pitchFamily="2" charset="2"/>
              </a:rPr>
              <a:t>idopathic</a:t>
            </a:r>
            <a:r>
              <a:rPr lang="en-US" sz="2600" b="1" dirty="0" smtClean="0">
                <a:solidFill>
                  <a:srgbClr val="FF0000"/>
                </a:solidFill>
                <a:sym typeface="Wingdings" pitchFamily="2" charset="2"/>
              </a:rPr>
              <a:t> 50%</a:t>
            </a:r>
            <a:r>
              <a:rPr lang="en-US" sz="2600" b="1" dirty="0" smtClean="0">
                <a:sym typeface="Wingdings" pitchFamily="2" charset="2"/>
              </a:rPr>
              <a:t>,familial ,</a:t>
            </a:r>
            <a:r>
              <a:rPr lang="en-US" sz="2600" b="1" dirty="0" smtClean="0">
                <a:solidFill>
                  <a:srgbClr val="FF0000"/>
                </a:solidFill>
                <a:sym typeface="Wingdings" pitchFamily="2" charset="2"/>
              </a:rPr>
              <a:t>alcoholic</a:t>
            </a:r>
            <a:r>
              <a:rPr lang="en-US" sz="2600" b="1" dirty="0" smtClean="0">
                <a:sym typeface="Wingdings" pitchFamily="2" charset="2"/>
              </a:rPr>
              <a:t> ,</a:t>
            </a:r>
            <a:r>
              <a:rPr lang="en-US" sz="2600" b="1" dirty="0" err="1" smtClean="0">
                <a:sym typeface="Wingdings" pitchFamily="2" charset="2"/>
              </a:rPr>
              <a:t>myocarditis</a:t>
            </a:r>
            <a:r>
              <a:rPr lang="en-US" sz="2600" b="1" dirty="0" smtClean="0">
                <a:sym typeface="Wingdings" pitchFamily="2" charset="2"/>
              </a:rPr>
              <a:t> ,</a:t>
            </a:r>
            <a:r>
              <a:rPr lang="en-US" sz="2600" b="1" dirty="0" err="1" smtClean="0">
                <a:solidFill>
                  <a:srgbClr val="FF0000"/>
                </a:solidFill>
                <a:sym typeface="Wingdings" pitchFamily="2" charset="2"/>
              </a:rPr>
              <a:t>peripartum</a:t>
            </a:r>
            <a:r>
              <a:rPr lang="en-US" sz="2600" b="1" dirty="0" smtClean="0">
                <a:solidFill>
                  <a:srgbClr val="FF0000"/>
                </a:solidFill>
                <a:sym typeface="Wingdings" pitchFamily="2" charset="2"/>
              </a:rPr>
              <a:t> </a:t>
            </a:r>
            <a:r>
              <a:rPr lang="en-US" sz="2600" b="1" dirty="0" smtClean="0">
                <a:sym typeface="Wingdings" pitchFamily="2" charset="2"/>
              </a:rPr>
              <a:t>,</a:t>
            </a:r>
            <a:r>
              <a:rPr lang="en-US" sz="2600" b="1" dirty="0" smtClean="0">
                <a:solidFill>
                  <a:srgbClr val="FF0000"/>
                </a:solidFill>
                <a:sym typeface="Wingdings" pitchFamily="2" charset="2"/>
              </a:rPr>
              <a:t>drugs like chemotherapy </a:t>
            </a:r>
            <a:r>
              <a:rPr lang="en-US" sz="2600" b="1" dirty="0" smtClean="0">
                <a:sym typeface="Wingdings" pitchFamily="2" charset="2"/>
              </a:rPr>
              <a:t>, tachycardia-induce </a:t>
            </a:r>
            <a:r>
              <a:rPr lang="en-US" sz="2600" b="1" dirty="0" err="1" smtClean="0">
                <a:sym typeface="Wingdings" pitchFamily="2" charset="2"/>
              </a:rPr>
              <a:t>cardiomyopathy</a:t>
            </a:r>
            <a:r>
              <a:rPr lang="en-US" sz="2600" b="1" dirty="0" smtClean="0">
                <a:sym typeface="Wingdings" pitchFamily="2" charset="2"/>
              </a:rPr>
              <a:t> , hyper-hypo thyroids, infiltrative like </a:t>
            </a:r>
            <a:r>
              <a:rPr lang="en-US" sz="2600" b="1" dirty="0" err="1" smtClean="0">
                <a:sym typeface="Wingdings" pitchFamily="2" charset="2"/>
              </a:rPr>
              <a:t>sarcodosis,hemochromatoasis.nuterional</a:t>
            </a:r>
            <a:r>
              <a:rPr lang="en-US" sz="2600" b="1" dirty="0" smtClean="0">
                <a:sym typeface="Wingdings" pitchFamily="2" charset="2"/>
              </a:rPr>
              <a:t> like thiamine  deficiency ,calcium ,phosphate </a:t>
            </a:r>
            <a:r>
              <a:rPr lang="en-US" sz="2600" b="1" dirty="0" err="1" smtClean="0">
                <a:sym typeface="Wingdings" pitchFamily="2" charset="2"/>
              </a:rPr>
              <a:t>deficiency,eosnophilic</a:t>
            </a:r>
            <a:r>
              <a:rPr lang="en-US" sz="2600" b="1" dirty="0" smtClean="0">
                <a:sym typeface="Wingdings" pitchFamily="2" charset="2"/>
              </a:rPr>
              <a:t> like </a:t>
            </a:r>
            <a:r>
              <a:rPr lang="en-US" sz="2600" b="1" dirty="0" err="1" smtClean="0">
                <a:sym typeface="Wingdings" pitchFamily="2" charset="2"/>
              </a:rPr>
              <a:t>churg</a:t>
            </a:r>
            <a:r>
              <a:rPr lang="en-US" sz="2600" b="1" dirty="0" smtClean="0">
                <a:sym typeface="Wingdings" pitchFamily="2" charset="2"/>
              </a:rPr>
              <a:t> </a:t>
            </a:r>
            <a:r>
              <a:rPr lang="en-US" sz="2600" b="1" dirty="0" err="1" smtClean="0">
                <a:sym typeface="Wingdings" pitchFamily="2" charset="2"/>
              </a:rPr>
              <a:t>strauss</a:t>
            </a:r>
            <a:r>
              <a:rPr lang="en-US" sz="2600" b="1" dirty="0" smtClean="0">
                <a:sym typeface="Wingdings" pitchFamily="2" charset="2"/>
              </a:rPr>
              <a:t>)</a:t>
            </a:r>
            <a:r>
              <a:rPr lang="en-US" dirty="0" smtClean="0">
                <a:sym typeface="Wingdings" pitchFamily="2" charset="2"/>
              </a:rPr>
              <a:t> </a:t>
            </a:r>
            <a:r>
              <a:rPr lang="en-US" dirty="0" smtClean="0"/>
              <a:t> </a:t>
            </a:r>
            <a:endParaRPr lang="ar-IQ"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71480"/>
            <a:ext cx="8229600" cy="1000132"/>
          </a:xfrm>
        </p:spPr>
        <p:txBody>
          <a:bodyPr/>
          <a:lstStyle/>
          <a:p>
            <a:r>
              <a:rPr lang="en-US" dirty="0" smtClean="0"/>
              <a:t>Epidemiology </a:t>
            </a:r>
            <a:endParaRPr lang="ar-IQ" dirty="0"/>
          </a:p>
        </p:txBody>
      </p:sp>
      <p:sp>
        <p:nvSpPr>
          <p:cNvPr id="3" name="عنصر نائب للمحتوى 2"/>
          <p:cNvSpPr>
            <a:spLocks noGrp="1"/>
          </p:cNvSpPr>
          <p:nvPr>
            <p:ph idx="1"/>
          </p:nvPr>
        </p:nvSpPr>
        <p:spPr>
          <a:xfrm>
            <a:off x="0" y="1500174"/>
            <a:ext cx="9144000" cy="5074362"/>
          </a:xfrm>
        </p:spPr>
        <p:txBody>
          <a:bodyPr>
            <a:normAutofit lnSpcReduction="10000"/>
          </a:bodyPr>
          <a:lstStyle/>
          <a:p>
            <a:pPr algn="l">
              <a:buNone/>
            </a:pPr>
            <a:r>
              <a:rPr lang="en-US" dirty="0" smtClean="0"/>
              <a:t>@</a:t>
            </a:r>
            <a:r>
              <a:rPr lang="en-US" b="1" dirty="0" smtClean="0"/>
              <a:t>Middle age disease </a:t>
            </a:r>
          </a:p>
          <a:p>
            <a:pPr algn="l">
              <a:buNone/>
            </a:pPr>
            <a:r>
              <a:rPr lang="en-US" b="1" dirty="0" smtClean="0"/>
              <a:t>@Male affect more than female </a:t>
            </a:r>
          </a:p>
          <a:p>
            <a:pPr algn="l">
              <a:buNone/>
            </a:pPr>
            <a:r>
              <a:rPr lang="en-US" b="1" dirty="0" smtClean="0"/>
              <a:t>@The cause usually unknown(</a:t>
            </a:r>
            <a:r>
              <a:rPr lang="en-US" b="1" dirty="0" err="1" smtClean="0"/>
              <a:t>idopathic</a:t>
            </a:r>
            <a:r>
              <a:rPr lang="en-US" b="1" dirty="0" smtClean="0"/>
              <a:t> 80%).</a:t>
            </a:r>
          </a:p>
          <a:p>
            <a:pPr algn="l">
              <a:buNone/>
            </a:pPr>
            <a:r>
              <a:rPr lang="en-US" b="1" dirty="0" smtClean="0"/>
              <a:t>@</a:t>
            </a:r>
            <a:r>
              <a:rPr lang="en-US" b="1" dirty="0" err="1" smtClean="0"/>
              <a:t>Idopathic</a:t>
            </a:r>
            <a:r>
              <a:rPr lang="en-US" b="1" dirty="0" smtClean="0"/>
              <a:t> DCM differ from Ischemic cardiomyopathy</a:t>
            </a:r>
          </a:p>
          <a:p>
            <a:pPr algn="l">
              <a:buNone/>
            </a:pPr>
            <a:r>
              <a:rPr lang="en-US" b="1" dirty="0" smtClean="0"/>
              <a:t>(DCM :Young, all chamber dilated , no pulmonary hypertension , mostly normal ECG)(ICM: not young ,not all chamber dilated ,pulmonary hypertension ,abnormal ECG)  </a:t>
            </a:r>
          </a:p>
          <a:p>
            <a:pPr algn="l">
              <a:buNone/>
            </a:pPr>
            <a:r>
              <a:rPr lang="en-US" b="1" dirty="0" smtClean="0"/>
              <a:t>@It run a progressive course , </a:t>
            </a:r>
          </a:p>
          <a:p>
            <a:pPr algn="l">
              <a:buNone/>
            </a:pPr>
            <a:r>
              <a:rPr lang="en-US" b="1" dirty="0" smtClean="0"/>
              <a:t>but </a:t>
            </a:r>
            <a:r>
              <a:rPr lang="en-US" b="1" dirty="0" smtClean="0">
                <a:solidFill>
                  <a:srgbClr val="FF0000"/>
                </a:solidFill>
              </a:rPr>
              <a:t>reversible forms are found with </a:t>
            </a:r>
            <a:r>
              <a:rPr lang="en-US" b="1" dirty="0" smtClean="0"/>
              <a:t>alcohol abuse ,pregnancy ,thyroid diseases ,et</a:t>
            </a:r>
            <a:r>
              <a:rPr lang="en-US" dirty="0" smtClean="0"/>
              <a:t>c</a:t>
            </a:r>
            <a:endParaRPr lang="ar-IQ"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Picture 6" descr="C:\Documents and Settings\Ankido\Desktop\index4.jpg"/>
          <p:cNvPicPr>
            <a:picLocks noGrp="1" noChangeAspect="1" noChangeArrowheads="1"/>
          </p:cNvPicPr>
          <p:nvPr>
            <p:ph idx="1"/>
          </p:nvPr>
        </p:nvPicPr>
        <p:blipFill>
          <a:blip r:embed="rId2"/>
          <a:srcRect/>
          <a:stretch>
            <a:fillRect/>
          </a:stretch>
        </p:blipFill>
        <p:spPr bwMode="auto">
          <a:xfrm>
            <a:off x="428596" y="428604"/>
            <a:ext cx="8072494" cy="614366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00042"/>
            <a:ext cx="8229600" cy="785818"/>
          </a:xfrm>
        </p:spPr>
        <p:txBody>
          <a:bodyPr/>
          <a:lstStyle/>
          <a:p>
            <a:r>
              <a:rPr lang="en-US" dirty="0" smtClean="0"/>
              <a:t>Clinical features </a:t>
            </a:r>
            <a:endParaRPr lang="ar-IQ" dirty="0"/>
          </a:p>
        </p:txBody>
      </p:sp>
      <p:sp>
        <p:nvSpPr>
          <p:cNvPr id="3" name="عنصر نائب للمحتوى 2"/>
          <p:cNvSpPr>
            <a:spLocks noGrp="1"/>
          </p:cNvSpPr>
          <p:nvPr>
            <p:ph idx="1"/>
          </p:nvPr>
        </p:nvSpPr>
        <p:spPr>
          <a:xfrm>
            <a:off x="0" y="1285860"/>
            <a:ext cx="9144000" cy="5572140"/>
          </a:xfrm>
        </p:spPr>
        <p:txBody>
          <a:bodyPr>
            <a:normAutofit/>
          </a:bodyPr>
          <a:lstStyle/>
          <a:p>
            <a:pPr algn="l">
              <a:buNone/>
            </a:pPr>
            <a:r>
              <a:rPr lang="en-US" dirty="0" smtClean="0">
                <a:solidFill>
                  <a:srgbClr val="FF0000"/>
                </a:solidFill>
              </a:rPr>
              <a:t>1-Symptoms of congestive heart failure:</a:t>
            </a:r>
          </a:p>
          <a:p>
            <a:pPr algn="l">
              <a:buNone/>
            </a:pPr>
            <a:r>
              <a:rPr lang="en-US" sz="2400" b="1" dirty="0" err="1" smtClean="0"/>
              <a:t>Exertional</a:t>
            </a:r>
            <a:r>
              <a:rPr lang="en-US" sz="2400" b="1" dirty="0" smtClean="0"/>
              <a:t> </a:t>
            </a:r>
            <a:r>
              <a:rPr lang="en-US" sz="2400" b="1" dirty="0" err="1" smtClean="0"/>
              <a:t>dyspnea</a:t>
            </a:r>
            <a:r>
              <a:rPr lang="en-US" sz="2400" b="1" dirty="0" smtClean="0"/>
              <a:t> -Fatigue </a:t>
            </a:r>
          </a:p>
          <a:p>
            <a:pPr algn="l">
              <a:buNone/>
            </a:pPr>
            <a:r>
              <a:rPr lang="en-US" sz="2400" b="1" dirty="0" err="1" smtClean="0"/>
              <a:t>Orthopenia</a:t>
            </a:r>
            <a:r>
              <a:rPr lang="en-US" sz="2400" b="1" dirty="0" smtClean="0"/>
              <a:t> -Paroxysmal nocturnal </a:t>
            </a:r>
            <a:r>
              <a:rPr lang="en-US" sz="2400" b="1" dirty="0" err="1" smtClean="0"/>
              <a:t>dyspnea</a:t>
            </a:r>
            <a:endParaRPr lang="en-US" sz="2400" b="1" dirty="0" smtClean="0"/>
          </a:p>
          <a:p>
            <a:pPr algn="l">
              <a:buNone/>
            </a:pPr>
            <a:r>
              <a:rPr lang="en-US" sz="2400" b="1" dirty="0" smtClean="0"/>
              <a:t>Peripheral edema</a:t>
            </a:r>
          </a:p>
          <a:p>
            <a:pPr algn="l">
              <a:buNone/>
            </a:pPr>
            <a:r>
              <a:rPr lang="en-US" b="1" dirty="0" smtClean="0">
                <a:solidFill>
                  <a:srgbClr val="FF0000"/>
                </a:solidFill>
              </a:rPr>
              <a:t>2- vague chest p</a:t>
            </a:r>
            <a:r>
              <a:rPr lang="en-US" dirty="0" smtClean="0">
                <a:solidFill>
                  <a:srgbClr val="FF0000"/>
                </a:solidFill>
              </a:rPr>
              <a:t>ain</a:t>
            </a:r>
          </a:p>
          <a:p>
            <a:pPr algn="l">
              <a:buNone/>
            </a:pPr>
            <a:r>
              <a:rPr lang="en-US" dirty="0" smtClean="0">
                <a:solidFill>
                  <a:srgbClr val="FF0000"/>
                </a:solidFill>
              </a:rPr>
              <a:t>3- arrhythmias :</a:t>
            </a:r>
            <a:r>
              <a:rPr lang="en-US" dirty="0" err="1" smtClean="0">
                <a:solidFill>
                  <a:srgbClr val="FF0000"/>
                </a:solidFill>
              </a:rPr>
              <a:t>atrial</a:t>
            </a:r>
            <a:r>
              <a:rPr lang="en-US" dirty="0" smtClean="0">
                <a:solidFill>
                  <a:srgbClr val="FF0000"/>
                </a:solidFill>
              </a:rPr>
              <a:t> </a:t>
            </a:r>
            <a:r>
              <a:rPr lang="en-US" dirty="0" err="1" smtClean="0">
                <a:solidFill>
                  <a:srgbClr val="FF0000"/>
                </a:solidFill>
              </a:rPr>
              <a:t>fibrillation,vetricular</a:t>
            </a:r>
            <a:r>
              <a:rPr lang="en-US" dirty="0" smtClean="0">
                <a:solidFill>
                  <a:srgbClr val="FF0000"/>
                </a:solidFill>
              </a:rPr>
              <a:t> arrhythmia </a:t>
            </a:r>
            <a:r>
              <a:rPr lang="en-US" sz="2400" b="1" dirty="0" smtClean="0"/>
              <a:t>different types but usually ventricle origin/may lead to sudden death</a:t>
            </a:r>
          </a:p>
          <a:p>
            <a:pPr algn="l">
              <a:buNone/>
            </a:pPr>
            <a:r>
              <a:rPr lang="en-US" dirty="0" smtClean="0">
                <a:solidFill>
                  <a:srgbClr val="FF0000"/>
                </a:solidFill>
              </a:rPr>
              <a:t>4- systemic </a:t>
            </a:r>
            <a:r>
              <a:rPr lang="en-US" dirty="0" err="1" smtClean="0">
                <a:solidFill>
                  <a:srgbClr val="FF0000"/>
                </a:solidFill>
              </a:rPr>
              <a:t>embolization</a:t>
            </a:r>
            <a:r>
              <a:rPr lang="en-US" dirty="0" smtClean="0">
                <a:solidFill>
                  <a:srgbClr val="FF0000"/>
                </a:solidFill>
              </a:rPr>
              <a:t> :</a:t>
            </a:r>
          </a:p>
          <a:p>
            <a:pPr algn="l">
              <a:buNone/>
            </a:pPr>
            <a:r>
              <a:rPr lang="en-US" sz="2400" b="1" dirty="0" smtClean="0"/>
              <a:t>Patient may present with CVA, limb gangrene </a:t>
            </a:r>
          </a:p>
          <a:p>
            <a:pPr algn="l">
              <a:buNone/>
            </a:pPr>
            <a:r>
              <a:rPr lang="en-US" sz="2400" b="1" dirty="0" smtClean="0"/>
              <a:t>It is dislodgement of mural thrombi from the dilated and poorly contractile ventricle</a:t>
            </a:r>
            <a:endParaRPr lang="ar-IQ" sz="24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642918"/>
            <a:ext cx="8229600" cy="857256"/>
          </a:xfrm>
        </p:spPr>
        <p:txBody>
          <a:bodyPr/>
          <a:lstStyle/>
          <a:p>
            <a:r>
              <a:rPr lang="en-US" dirty="0" smtClean="0"/>
              <a:t>Physical examination </a:t>
            </a:r>
            <a:endParaRPr lang="ar-IQ" dirty="0"/>
          </a:p>
        </p:txBody>
      </p:sp>
      <p:sp>
        <p:nvSpPr>
          <p:cNvPr id="3" name="عنصر نائب للمحتوى 2"/>
          <p:cNvSpPr>
            <a:spLocks noGrp="1"/>
          </p:cNvSpPr>
          <p:nvPr>
            <p:ph idx="1"/>
          </p:nvPr>
        </p:nvSpPr>
        <p:spPr>
          <a:xfrm>
            <a:off x="457200" y="1500174"/>
            <a:ext cx="8229600" cy="5074362"/>
          </a:xfrm>
        </p:spPr>
        <p:txBody>
          <a:bodyPr>
            <a:normAutofit fontScale="92500" lnSpcReduction="20000"/>
          </a:bodyPr>
          <a:lstStyle/>
          <a:p>
            <a:pPr algn="l">
              <a:buNone/>
            </a:pPr>
            <a:r>
              <a:rPr lang="en-US" b="1" dirty="0" smtClean="0">
                <a:solidFill>
                  <a:srgbClr val="FF0000"/>
                </a:solidFill>
              </a:rPr>
              <a:t>Features of congestive heart failure :</a:t>
            </a:r>
          </a:p>
          <a:p>
            <a:pPr algn="l">
              <a:buNone/>
            </a:pPr>
            <a:r>
              <a:rPr lang="en-US" b="1" dirty="0" smtClean="0"/>
              <a:t>Elevated JVP, </a:t>
            </a:r>
          </a:p>
          <a:p>
            <a:pPr algn="l">
              <a:buNone/>
            </a:pPr>
            <a:r>
              <a:rPr lang="en-US" b="1" dirty="0" smtClean="0"/>
              <a:t>Peripheral edema </a:t>
            </a:r>
          </a:p>
          <a:p>
            <a:pPr algn="l">
              <a:buNone/>
            </a:pPr>
            <a:r>
              <a:rPr lang="en-US" b="1" dirty="0" smtClean="0"/>
              <a:t>Bilateral basal crepitating .</a:t>
            </a:r>
          </a:p>
          <a:p>
            <a:pPr algn="l">
              <a:buNone/>
            </a:pPr>
            <a:r>
              <a:rPr lang="en-US" b="1" dirty="0" smtClean="0"/>
              <a:t>Tender </a:t>
            </a:r>
            <a:r>
              <a:rPr lang="en-US" b="1" dirty="0" err="1" smtClean="0"/>
              <a:t>hepatomegaly</a:t>
            </a:r>
            <a:endParaRPr lang="en-US" b="1" dirty="0" smtClean="0"/>
          </a:p>
          <a:p>
            <a:pPr algn="l">
              <a:buNone/>
            </a:pPr>
            <a:endParaRPr lang="en-US" b="1" dirty="0" smtClean="0">
              <a:solidFill>
                <a:srgbClr val="FF0000"/>
              </a:solidFill>
            </a:endParaRPr>
          </a:p>
          <a:p>
            <a:pPr algn="l">
              <a:buNone/>
            </a:pPr>
            <a:r>
              <a:rPr lang="en-US" b="1" dirty="0" smtClean="0">
                <a:solidFill>
                  <a:srgbClr val="FF0000"/>
                </a:solidFill>
              </a:rPr>
              <a:t>Cardiac examination :</a:t>
            </a:r>
          </a:p>
          <a:p>
            <a:pPr algn="l">
              <a:buNone/>
            </a:pPr>
            <a:r>
              <a:rPr lang="en-US" b="1" dirty="0" err="1" smtClean="0"/>
              <a:t>Cardiomegaly</a:t>
            </a:r>
            <a:endParaRPr lang="en-US" b="1" dirty="0" smtClean="0"/>
          </a:p>
          <a:p>
            <a:pPr algn="l">
              <a:buNone/>
            </a:pPr>
            <a:r>
              <a:rPr lang="en-US" b="1" dirty="0" smtClean="0"/>
              <a:t>Soft heart sound </a:t>
            </a:r>
          </a:p>
          <a:p>
            <a:pPr algn="l">
              <a:buNone/>
            </a:pPr>
            <a:r>
              <a:rPr lang="en-US" b="1" dirty="0" smtClean="0"/>
              <a:t>S3.s4 gallop </a:t>
            </a:r>
          </a:p>
          <a:p>
            <a:pPr algn="l">
              <a:buNone/>
            </a:pPr>
            <a:r>
              <a:rPr lang="en-US" b="1" dirty="0" smtClean="0"/>
              <a:t>Murmurs of mitral and tricuspid regurgitation </a:t>
            </a:r>
          </a:p>
          <a:p>
            <a:pPr algn="l">
              <a:buNone/>
            </a:pPr>
            <a:r>
              <a:rPr lang="en-US" dirty="0" smtClean="0"/>
              <a:t> </a:t>
            </a:r>
            <a:endParaRPr lang="ar-IQ"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3074" name="Picture 2" descr="C:\Documents and Settings\Ankido\Desktop\2.jpg"/>
          <p:cNvPicPr>
            <a:picLocks noGrp="1" noChangeAspect="1" noChangeArrowheads="1"/>
          </p:cNvPicPr>
          <p:nvPr>
            <p:ph idx="1"/>
          </p:nvPr>
        </p:nvPicPr>
        <p:blipFill>
          <a:blip r:embed="rId2"/>
          <a:srcRect/>
          <a:stretch>
            <a:fillRect/>
          </a:stretch>
        </p:blipFill>
        <p:spPr bwMode="auto">
          <a:xfrm>
            <a:off x="428596" y="214290"/>
            <a:ext cx="8286807" cy="664371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71480"/>
            <a:ext cx="8229600" cy="571504"/>
          </a:xfrm>
        </p:spPr>
        <p:txBody>
          <a:bodyPr>
            <a:normAutofit fontScale="90000"/>
          </a:bodyPr>
          <a:lstStyle/>
          <a:p>
            <a:r>
              <a:rPr lang="en-US" dirty="0" smtClean="0"/>
              <a:t>Investigation </a:t>
            </a:r>
            <a:endParaRPr lang="ar-IQ" dirty="0"/>
          </a:p>
        </p:txBody>
      </p:sp>
      <p:sp>
        <p:nvSpPr>
          <p:cNvPr id="3" name="عنصر نائب للمحتوى 2"/>
          <p:cNvSpPr>
            <a:spLocks noGrp="1"/>
          </p:cNvSpPr>
          <p:nvPr>
            <p:ph idx="1"/>
          </p:nvPr>
        </p:nvSpPr>
        <p:spPr>
          <a:xfrm>
            <a:off x="0" y="1214422"/>
            <a:ext cx="9001156" cy="5360114"/>
          </a:xfrm>
        </p:spPr>
        <p:txBody>
          <a:bodyPr/>
          <a:lstStyle/>
          <a:p>
            <a:pPr algn="l">
              <a:buNone/>
            </a:pPr>
            <a:r>
              <a:rPr lang="en-US" sz="2400" b="1" dirty="0" smtClean="0"/>
              <a:t>A- CHEST- CXR</a:t>
            </a:r>
            <a:r>
              <a:rPr lang="en-US" dirty="0" smtClean="0"/>
              <a:t>: </a:t>
            </a:r>
            <a:r>
              <a:rPr lang="en-US" sz="2800" b="1" dirty="0" smtClean="0">
                <a:solidFill>
                  <a:srgbClr val="FF0000"/>
                </a:solidFill>
              </a:rPr>
              <a:t>1-cardiomegaly with clear lung </a:t>
            </a:r>
            <a:endParaRPr lang="en-US" b="1" dirty="0" smtClean="0">
              <a:solidFill>
                <a:srgbClr val="FF0000"/>
              </a:solidFill>
            </a:endParaRPr>
          </a:p>
          <a:p>
            <a:pPr algn="l">
              <a:buNone/>
            </a:pPr>
            <a:r>
              <a:rPr lang="en-US" sz="2800" b="1" dirty="0" smtClean="0"/>
              <a:t>                          2-Pulmonary venous congestion </a:t>
            </a:r>
          </a:p>
          <a:p>
            <a:pPr algn="l">
              <a:buNone/>
            </a:pPr>
            <a:r>
              <a:rPr lang="en-US" sz="2800" b="1" dirty="0" smtClean="0"/>
              <a:t>                          3-Pulmonary edema</a:t>
            </a:r>
          </a:p>
          <a:p>
            <a:pPr algn="l">
              <a:buNone/>
            </a:pPr>
            <a:endParaRPr lang="en-US" dirty="0" smtClean="0"/>
          </a:p>
          <a:p>
            <a:pPr algn="l">
              <a:buNone/>
            </a:pPr>
            <a:endParaRPr lang="en-US" dirty="0" smtClean="0"/>
          </a:p>
          <a:p>
            <a:pPr algn="l">
              <a:buNone/>
            </a:pPr>
            <a:r>
              <a:rPr lang="en-US" dirty="0" smtClean="0"/>
              <a:t> </a:t>
            </a:r>
            <a:endParaRPr lang="ar-IQ" dirty="0"/>
          </a:p>
        </p:txBody>
      </p:sp>
      <p:pic>
        <p:nvPicPr>
          <p:cNvPr id="4100" name="Picture 4" descr="C:\Documents and Settings\Ankido\Desktop\index3.jpg"/>
          <p:cNvPicPr>
            <a:picLocks noChangeAspect="1" noChangeArrowheads="1"/>
          </p:cNvPicPr>
          <p:nvPr/>
        </p:nvPicPr>
        <p:blipFill>
          <a:blip r:embed="rId2"/>
          <a:srcRect/>
          <a:stretch>
            <a:fillRect/>
          </a:stretch>
        </p:blipFill>
        <p:spPr bwMode="auto">
          <a:xfrm>
            <a:off x="3571868" y="2643182"/>
            <a:ext cx="5572132" cy="4214819"/>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Definition </a:t>
            </a:r>
            <a:endParaRPr lang="ar-IQ" dirty="0"/>
          </a:p>
        </p:txBody>
      </p:sp>
      <p:sp>
        <p:nvSpPr>
          <p:cNvPr id="3" name="عنصر نائب للمحتوى 2"/>
          <p:cNvSpPr>
            <a:spLocks noGrp="1"/>
          </p:cNvSpPr>
          <p:nvPr>
            <p:ph idx="1"/>
          </p:nvPr>
        </p:nvSpPr>
        <p:spPr/>
        <p:txBody>
          <a:bodyPr/>
          <a:lstStyle/>
          <a:p>
            <a:pPr algn="l">
              <a:buNone/>
            </a:pPr>
            <a:r>
              <a:rPr lang="en-US" dirty="0" smtClean="0"/>
              <a:t>Disease primarily effect the heart muscles, as    </a:t>
            </a:r>
            <a:r>
              <a:rPr lang="en-US" dirty="0" err="1" smtClean="0"/>
              <a:t>Myocarditis</a:t>
            </a:r>
            <a:r>
              <a:rPr lang="en-US" dirty="0" smtClean="0"/>
              <a:t> and </a:t>
            </a:r>
            <a:r>
              <a:rPr lang="en-US" dirty="0" err="1" smtClean="0"/>
              <a:t>Cardiomyopathy</a:t>
            </a:r>
            <a:r>
              <a:rPr lang="en-US" dirty="0" smtClean="0"/>
              <a:t> </a:t>
            </a:r>
          </a:p>
          <a:p>
            <a:pPr algn="l">
              <a:buNone/>
            </a:pPr>
            <a:endParaRPr lang="en-US" dirty="0" smtClean="0"/>
          </a:p>
          <a:p>
            <a:pPr algn="l">
              <a:buNone/>
            </a:pPr>
            <a:endParaRPr lang="en-US" dirty="0" smtClean="0"/>
          </a:p>
          <a:p>
            <a:pPr algn="l">
              <a:buNone/>
            </a:pPr>
            <a:r>
              <a:rPr lang="en-US" dirty="0" smtClean="0"/>
              <a:t>Dilated </a:t>
            </a:r>
            <a:r>
              <a:rPr lang="en-US" dirty="0" err="1" smtClean="0"/>
              <a:t>cardiomyopathy</a:t>
            </a:r>
            <a:r>
              <a:rPr lang="en-US" dirty="0" smtClean="0"/>
              <a:t> </a:t>
            </a:r>
          </a:p>
          <a:p>
            <a:pPr algn="l">
              <a:buNone/>
            </a:pPr>
            <a:endParaRPr lang="en-US" dirty="0" smtClean="0"/>
          </a:p>
          <a:p>
            <a:pPr algn="l">
              <a:buNone/>
            </a:pPr>
            <a:r>
              <a:rPr lang="en-US" dirty="0" smtClean="0"/>
              <a:t>Hypertrophic </a:t>
            </a:r>
            <a:r>
              <a:rPr lang="en-US" dirty="0" err="1" smtClean="0"/>
              <a:t>cardiomyopathy</a:t>
            </a:r>
            <a:endParaRPr lang="en-US" dirty="0" smtClean="0"/>
          </a:p>
          <a:p>
            <a:pPr algn="l">
              <a:buNone/>
            </a:pPr>
            <a:endParaRPr lang="en-US" dirty="0" smtClean="0"/>
          </a:p>
          <a:p>
            <a:pPr algn="l">
              <a:buNone/>
            </a:pPr>
            <a:r>
              <a:rPr lang="en-US" dirty="0" smtClean="0"/>
              <a:t>Restrictive </a:t>
            </a:r>
            <a:r>
              <a:rPr lang="en-US" dirty="0" err="1" smtClean="0"/>
              <a:t>cardiomyopathy</a:t>
            </a:r>
            <a:r>
              <a:rPr lang="en-US" dirty="0" smtClean="0"/>
              <a:t> </a:t>
            </a:r>
            <a:endParaRPr lang="ar-IQ"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1026" name="Picture 2" descr="C:\Documents and Settings\Ankido\Desktop\11.jpg"/>
          <p:cNvPicPr>
            <a:picLocks noGrp="1" noChangeAspect="1" noChangeArrowheads="1"/>
          </p:cNvPicPr>
          <p:nvPr>
            <p:ph idx="1"/>
          </p:nvPr>
        </p:nvPicPr>
        <p:blipFill>
          <a:blip r:embed="rId2"/>
          <a:srcRect/>
          <a:stretch>
            <a:fillRect/>
          </a:stretch>
        </p:blipFill>
        <p:spPr bwMode="auto">
          <a:xfrm>
            <a:off x="1142976" y="2000240"/>
            <a:ext cx="7143800" cy="4357718"/>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71480"/>
            <a:ext cx="8229600" cy="285752"/>
          </a:xfrm>
        </p:spPr>
        <p:txBody>
          <a:bodyPr>
            <a:normAutofit fontScale="90000"/>
          </a:bodyPr>
          <a:lstStyle/>
          <a:p>
            <a:endParaRPr lang="ar-IQ" dirty="0"/>
          </a:p>
        </p:txBody>
      </p:sp>
      <p:sp>
        <p:nvSpPr>
          <p:cNvPr id="3" name="عنصر نائب للمحتوى 2"/>
          <p:cNvSpPr>
            <a:spLocks noGrp="1"/>
          </p:cNvSpPr>
          <p:nvPr>
            <p:ph idx="1"/>
          </p:nvPr>
        </p:nvSpPr>
        <p:spPr>
          <a:xfrm>
            <a:off x="457200" y="1428736"/>
            <a:ext cx="8229600" cy="5145800"/>
          </a:xfrm>
        </p:spPr>
        <p:txBody>
          <a:bodyPr>
            <a:normAutofit lnSpcReduction="10000"/>
          </a:bodyPr>
          <a:lstStyle/>
          <a:p>
            <a:pPr algn="l">
              <a:buNone/>
            </a:pPr>
            <a:r>
              <a:rPr lang="en-US" b="1" dirty="0" smtClean="0"/>
              <a:t>B- Electrocardiograph (EKG,ECG)</a:t>
            </a:r>
          </a:p>
          <a:p>
            <a:pPr algn="l">
              <a:buNone/>
            </a:pPr>
            <a:r>
              <a:rPr lang="en-US" b="1" dirty="0" smtClean="0"/>
              <a:t>      May be normal ,T wave abnormality </a:t>
            </a:r>
          </a:p>
          <a:p>
            <a:pPr algn="l">
              <a:buNone/>
            </a:pPr>
            <a:r>
              <a:rPr lang="en-US" b="1" dirty="0" smtClean="0"/>
              <a:t>      1-Arrhythmia :</a:t>
            </a:r>
          </a:p>
          <a:p>
            <a:pPr algn="l">
              <a:buNone/>
            </a:pPr>
            <a:r>
              <a:rPr lang="en-US" b="1" dirty="0" smtClean="0"/>
              <a:t>sinus tachycardia-</a:t>
            </a:r>
          </a:p>
          <a:p>
            <a:pPr algn="l">
              <a:buNone/>
            </a:pPr>
            <a:r>
              <a:rPr lang="en-US" b="1" dirty="0" err="1" smtClean="0"/>
              <a:t>atrial</a:t>
            </a:r>
            <a:r>
              <a:rPr lang="en-US" b="1" dirty="0" smtClean="0"/>
              <a:t> fibrillation .</a:t>
            </a:r>
          </a:p>
          <a:p>
            <a:pPr algn="l">
              <a:buNone/>
            </a:pPr>
            <a:r>
              <a:rPr lang="en-US" b="1" dirty="0" smtClean="0"/>
              <a:t>ventricular ectopic</a:t>
            </a:r>
          </a:p>
          <a:p>
            <a:pPr algn="l">
              <a:buNone/>
            </a:pPr>
            <a:r>
              <a:rPr lang="en-US" b="1" dirty="0" smtClean="0"/>
              <a:t> </a:t>
            </a:r>
          </a:p>
          <a:p>
            <a:pPr algn="l">
              <a:buNone/>
            </a:pPr>
            <a:endParaRPr lang="en-US" b="1" dirty="0" smtClean="0"/>
          </a:p>
          <a:p>
            <a:pPr algn="l">
              <a:buNone/>
            </a:pPr>
            <a:r>
              <a:rPr lang="en-US" b="1" dirty="0" smtClean="0"/>
              <a:t>     2-Low voltage </a:t>
            </a:r>
          </a:p>
          <a:p>
            <a:pPr algn="l">
              <a:buNone/>
            </a:pPr>
            <a:endParaRPr lang="en-US" b="1" dirty="0" smtClean="0"/>
          </a:p>
          <a:p>
            <a:pPr algn="l">
              <a:buNone/>
            </a:pPr>
            <a:r>
              <a:rPr lang="en-US" b="1" dirty="0" smtClean="0"/>
              <a:t>     3-Conduction defect</a:t>
            </a:r>
            <a:r>
              <a:rPr lang="en-US" dirty="0" smtClean="0"/>
              <a:t> </a:t>
            </a:r>
            <a:endParaRPr lang="ar-IQ"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6146" name="Picture 2" descr="C:\Documents and Settings\Ankido\Desktop\12.jpg"/>
          <p:cNvPicPr>
            <a:picLocks noGrp="1" noChangeAspect="1" noChangeArrowheads="1"/>
          </p:cNvPicPr>
          <p:nvPr>
            <p:ph idx="1"/>
          </p:nvPr>
        </p:nvPicPr>
        <p:blipFill>
          <a:blip r:embed="rId2"/>
          <a:stretch>
            <a:fillRect/>
          </a:stretch>
        </p:blipFill>
        <p:spPr bwMode="auto">
          <a:xfrm>
            <a:off x="428596" y="2143116"/>
            <a:ext cx="8358246" cy="4714884"/>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43000"/>
            <a:ext cx="8229600" cy="428612"/>
          </a:xfrm>
        </p:spPr>
        <p:txBody>
          <a:bodyPr>
            <a:normAutofit fontScale="90000"/>
          </a:bodyPr>
          <a:lstStyle/>
          <a:p>
            <a:endParaRPr lang="ar-IQ" dirty="0"/>
          </a:p>
        </p:txBody>
      </p:sp>
      <p:sp>
        <p:nvSpPr>
          <p:cNvPr id="3" name="عنصر نائب للمحتوى 2"/>
          <p:cNvSpPr>
            <a:spLocks noGrp="1"/>
          </p:cNvSpPr>
          <p:nvPr>
            <p:ph idx="1"/>
          </p:nvPr>
        </p:nvSpPr>
        <p:spPr>
          <a:xfrm>
            <a:off x="457200" y="1785926"/>
            <a:ext cx="8229600" cy="4788610"/>
          </a:xfrm>
        </p:spPr>
        <p:txBody>
          <a:bodyPr/>
          <a:lstStyle/>
          <a:p>
            <a:pPr algn="l">
              <a:buNone/>
            </a:pPr>
            <a:r>
              <a:rPr lang="en-US" b="1" dirty="0" smtClean="0"/>
              <a:t>C- Echocardiography :</a:t>
            </a:r>
          </a:p>
          <a:p>
            <a:pPr algn="l">
              <a:buNone/>
            </a:pPr>
            <a:r>
              <a:rPr lang="en-US" b="1" dirty="0" smtClean="0"/>
              <a:t>       1- LV dilatation </a:t>
            </a:r>
          </a:p>
          <a:p>
            <a:pPr algn="l">
              <a:buNone/>
            </a:pPr>
            <a:r>
              <a:rPr lang="en-US" b="1" dirty="0" smtClean="0"/>
              <a:t>       2-Mitral and tricuspid regurgitation   </a:t>
            </a:r>
          </a:p>
          <a:p>
            <a:pPr algn="l">
              <a:buNone/>
            </a:pPr>
            <a:r>
              <a:rPr lang="en-US" b="1" dirty="0" smtClean="0"/>
              <a:t>       3-Reduce ejection fraction -systolic dysfunction</a:t>
            </a:r>
          </a:p>
          <a:p>
            <a:pPr algn="l">
              <a:buNone/>
            </a:pPr>
            <a:r>
              <a:rPr lang="en-US" b="1" dirty="0" smtClean="0"/>
              <a:t>      4- Other</a:t>
            </a:r>
            <a:r>
              <a:rPr lang="en-US" dirty="0" smtClean="0"/>
              <a:t> </a:t>
            </a:r>
            <a:endParaRPr lang="ar-IQ"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7170" name="Picture 2" descr="C:\Documents and Settings\Ankido\Desktop\Dilated_cardiomyopathy_B-Mode.jpg"/>
          <p:cNvPicPr>
            <a:picLocks noGrp="1" noChangeAspect="1" noChangeArrowheads="1"/>
          </p:cNvPicPr>
          <p:nvPr>
            <p:ph idx="1"/>
          </p:nvPr>
        </p:nvPicPr>
        <p:blipFill>
          <a:blip r:embed="rId2"/>
          <a:stretch>
            <a:fillRect/>
          </a:stretch>
        </p:blipFill>
        <p:spPr bwMode="auto">
          <a:xfrm>
            <a:off x="285720" y="1000108"/>
            <a:ext cx="8501122" cy="557373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8194" name="Picture 2" descr="C:\Documents and Settings\Ankido\Desktop\images.jpg"/>
          <p:cNvPicPr>
            <a:picLocks noGrp="1" noChangeAspect="1" noChangeArrowheads="1"/>
          </p:cNvPicPr>
          <p:nvPr>
            <p:ph idx="1"/>
          </p:nvPr>
        </p:nvPicPr>
        <p:blipFill>
          <a:blip r:embed="rId2"/>
          <a:stretch>
            <a:fillRect/>
          </a:stretch>
        </p:blipFill>
        <p:spPr bwMode="auto">
          <a:xfrm>
            <a:off x="357158" y="928670"/>
            <a:ext cx="8429684" cy="592933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9218" name="Picture 2" descr="C:\Documents and Settings\Ankido\Desktop\images2.jpg"/>
          <p:cNvPicPr>
            <a:picLocks noGrp="1" noChangeAspect="1" noChangeArrowheads="1"/>
          </p:cNvPicPr>
          <p:nvPr>
            <p:ph idx="1"/>
          </p:nvPr>
        </p:nvPicPr>
        <p:blipFill>
          <a:blip r:embed="rId2"/>
          <a:stretch>
            <a:fillRect/>
          </a:stretch>
        </p:blipFill>
        <p:spPr bwMode="auto">
          <a:xfrm>
            <a:off x="428596" y="1071546"/>
            <a:ext cx="8358246" cy="5786454"/>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10242" name="Picture 2" descr="C:\Documents and Settings\Ankido\Desktop\images3.jpg"/>
          <p:cNvPicPr>
            <a:picLocks noGrp="1" noChangeAspect="1" noChangeArrowheads="1"/>
          </p:cNvPicPr>
          <p:nvPr>
            <p:ph idx="1"/>
          </p:nvPr>
        </p:nvPicPr>
        <p:blipFill>
          <a:blip r:embed="rId2"/>
          <a:stretch>
            <a:fillRect/>
          </a:stretch>
        </p:blipFill>
        <p:spPr bwMode="auto">
          <a:xfrm>
            <a:off x="357158" y="1214422"/>
            <a:ext cx="8358246" cy="5643577"/>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11266" name="Picture 2" descr="C:\Documents and Settings\Ankido\Desktop\images4.jpg"/>
          <p:cNvPicPr>
            <a:picLocks noGrp="1" noChangeAspect="1" noChangeArrowheads="1"/>
          </p:cNvPicPr>
          <p:nvPr>
            <p:ph idx="1"/>
          </p:nvPr>
        </p:nvPicPr>
        <p:blipFill>
          <a:blip r:embed="rId2"/>
          <a:srcRect/>
          <a:stretch>
            <a:fillRect/>
          </a:stretch>
        </p:blipFill>
        <p:spPr bwMode="auto">
          <a:xfrm>
            <a:off x="428596" y="0"/>
            <a:ext cx="8358246" cy="68580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571480"/>
            <a:ext cx="8229600" cy="71438"/>
          </a:xfrm>
        </p:spPr>
        <p:txBody>
          <a:bodyPr>
            <a:normAutofit fontScale="90000"/>
          </a:bodyPr>
          <a:lstStyle/>
          <a:p>
            <a:endParaRPr lang="ar-IQ" dirty="0"/>
          </a:p>
        </p:txBody>
      </p:sp>
      <p:sp>
        <p:nvSpPr>
          <p:cNvPr id="3" name="عنصر نائب للمحتوى 2"/>
          <p:cNvSpPr>
            <a:spLocks noGrp="1"/>
          </p:cNvSpPr>
          <p:nvPr>
            <p:ph idx="1"/>
          </p:nvPr>
        </p:nvSpPr>
        <p:spPr>
          <a:xfrm>
            <a:off x="0" y="1000108"/>
            <a:ext cx="9144000" cy="5574428"/>
          </a:xfrm>
        </p:spPr>
        <p:txBody>
          <a:bodyPr>
            <a:normAutofit/>
          </a:bodyPr>
          <a:lstStyle/>
          <a:p>
            <a:pPr algn="l">
              <a:buNone/>
            </a:pPr>
            <a:r>
              <a:rPr lang="en-US" b="1" dirty="0" smtClean="0"/>
              <a:t>D-Cardiac catheterization :(normal coronary arteries )  to exclude coronary artery disease</a:t>
            </a:r>
          </a:p>
          <a:p>
            <a:pPr algn="l">
              <a:buNone/>
            </a:pPr>
            <a:r>
              <a:rPr lang="en-US" b="1" dirty="0" smtClean="0"/>
              <a:t>     </a:t>
            </a:r>
          </a:p>
          <a:p>
            <a:pPr algn="l">
              <a:buNone/>
            </a:pPr>
            <a:endParaRPr lang="en-US" b="1" dirty="0" smtClean="0"/>
          </a:p>
          <a:p>
            <a:pPr algn="l">
              <a:buNone/>
            </a:pPr>
            <a:r>
              <a:rPr lang="en-US" b="1" dirty="0" smtClean="0"/>
              <a:t>E-MRI</a:t>
            </a:r>
          </a:p>
          <a:p>
            <a:pPr algn="l">
              <a:buNone/>
            </a:pPr>
            <a:endParaRPr lang="en-US" b="1" dirty="0" smtClean="0"/>
          </a:p>
          <a:p>
            <a:pPr algn="l">
              <a:buNone/>
            </a:pPr>
            <a:r>
              <a:rPr lang="en-US" b="1" dirty="0" smtClean="0"/>
              <a:t>F-Viral serology </a:t>
            </a:r>
          </a:p>
          <a:p>
            <a:pPr algn="l">
              <a:buNone/>
            </a:pPr>
            <a:endParaRPr lang="en-US" b="1" dirty="0" smtClean="0"/>
          </a:p>
          <a:p>
            <a:pPr algn="l">
              <a:buNone/>
            </a:pPr>
            <a:r>
              <a:rPr lang="en-US" b="1" dirty="0" smtClean="0"/>
              <a:t>H- End myocardial biopsy-Not necessary </a:t>
            </a:r>
          </a:p>
          <a:p>
            <a:pPr algn="l">
              <a:buNone/>
            </a:pPr>
            <a:endParaRPr lang="en-US" b="1" dirty="0" smtClean="0"/>
          </a:p>
          <a:p>
            <a:pPr algn="l">
              <a:buNone/>
            </a:pPr>
            <a:r>
              <a:rPr lang="en-US" b="1" dirty="0" smtClean="0"/>
              <a:t>Useful in some  secondary types as </a:t>
            </a:r>
            <a:r>
              <a:rPr lang="en-US" b="1" dirty="0" err="1" smtClean="0"/>
              <a:t>infilterative</a:t>
            </a:r>
            <a:r>
              <a:rPr lang="en-US" b="1" dirty="0" smtClean="0"/>
              <a:t> diseases</a:t>
            </a:r>
            <a:r>
              <a:rPr lang="en-US" dirty="0" smtClean="0"/>
              <a:t>  </a:t>
            </a:r>
            <a:endParaRPr lang="ar-IQ"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71480"/>
            <a:ext cx="8229600" cy="285752"/>
          </a:xfrm>
        </p:spPr>
        <p:txBody>
          <a:bodyPr>
            <a:normAutofit fontScale="90000"/>
          </a:bodyPr>
          <a:lstStyle/>
          <a:p>
            <a:endParaRPr lang="ar-IQ" dirty="0"/>
          </a:p>
        </p:txBody>
      </p:sp>
      <p:sp>
        <p:nvSpPr>
          <p:cNvPr id="3" name="عنصر نائب للمحتوى 2"/>
          <p:cNvSpPr>
            <a:spLocks noGrp="1"/>
          </p:cNvSpPr>
          <p:nvPr>
            <p:ph idx="1"/>
          </p:nvPr>
        </p:nvSpPr>
        <p:spPr>
          <a:xfrm>
            <a:off x="0" y="1000108"/>
            <a:ext cx="9144000" cy="5574428"/>
          </a:xfrm>
        </p:spPr>
        <p:txBody>
          <a:bodyPr>
            <a:normAutofit fontScale="92500" lnSpcReduction="10000"/>
          </a:bodyPr>
          <a:lstStyle/>
          <a:p>
            <a:pPr algn="l">
              <a:buNone/>
            </a:pPr>
            <a:r>
              <a:rPr lang="en-US" sz="2600" dirty="0" err="1" smtClean="0"/>
              <a:t>Mrs</a:t>
            </a:r>
            <a:r>
              <a:rPr lang="en-US" sz="2600" dirty="0" smtClean="0"/>
              <a:t> .Y 35y old female presented with </a:t>
            </a:r>
            <a:r>
              <a:rPr lang="en-US" sz="2600" dirty="0" smtClean="0">
                <a:solidFill>
                  <a:srgbClr val="FF0000"/>
                </a:solidFill>
              </a:rPr>
              <a:t>flue like illness </a:t>
            </a:r>
            <a:r>
              <a:rPr lang="en-US" sz="2600" dirty="0" smtClean="0"/>
              <a:t>,5days later she suffered from  severe </a:t>
            </a:r>
            <a:r>
              <a:rPr lang="en-US" sz="2600" dirty="0" err="1" smtClean="0">
                <a:solidFill>
                  <a:srgbClr val="FF0000"/>
                </a:solidFill>
              </a:rPr>
              <a:t>dyspnia,orthopenia,palpitation</a:t>
            </a:r>
            <a:r>
              <a:rPr lang="en-US" sz="2600" dirty="0" smtClean="0">
                <a:solidFill>
                  <a:srgbClr val="FF0000"/>
                </a:solidFill>
              </a:rPr>
              <a:t> </a:t>
            </a:r>
            <a:r>
              <a:rPr lang="en-US" sz="2600" dirty="0" smtClean="0"/>
              <a:t>with mild diffuse </a:t>
            </a:r>
            <a:r>
              <a:rPr lang="en-US" sz="2600" dirty="0" smtClean="0">
                <a:solidFill>
                  <a:srgbClr val="FF0000"/>
                </a:solidFill>
              </a:rPr>
              <a:t>chest discomfort;</a:t>
            </a:r>
          </a:p>
          <a:p>
            <a:pPr algn="l">
              <a:buNone/>
            </a:pPr>
            <a:r>
              <a:rPr lang="en-US" sz="2600" dirty="0" smtClean="0">
                <a:solidFill>
                  <a:srgbClr val="FF0000"/>
                </a:solidFill>
              </a:rPr>
              <a:t> On</a:t>
            </a:r>
            <a:r>
              <a:rPr lang="en-US" sz="2600" dirty="0" smtClean="0"/>
              <a:t> examination patient. </a:t>
            </a:r>
            <a:r>
              <a:rPr lang="en-US" sz="2600" dirty="0" err="1" smtClean="0"/>
              <a:t>tachypenic</a:t>
            </a:r>
            <a:r>
              <a:rPr lang="en-US" sz="2600" dirty="0" smtClean="0"/>
              <a:t> ,leg edema .pulse was  small volume ,110 b/m ,JVP elevated and BP100/50 ;</a:t>
            </a:r>
          </a:p>
          <a:p>
            <a:pPr algn="l">
              <a:buNone/>
            </a:pPr>
            <a:r>
              <a:rPr lang="en-US" sz="2600" dirty="0" smtClean="0"/>
              <a:t>On auscultation : heart sound was muffled,S1S1 normal ,there is S3 and apical systolic murmur. Mild Basal crackles in both lower zones  .No pericardial rub ,No history of ischemia, </a:t>
            </a:r>
            <a:r>
              <a:rPr lang="en-US" sz="2600" dirty="0" err="1" smtClean="0"/>
              <a:t>valvular</a:t>
            </a:r>
            <a:r>
              <a:rPr lang="en-US" sz="2600" dirty="0" smtClean="0"/>
              <a:t> ,hypertension or congenital heart diseases.</a:t>
            </a:r>
          </a:p>
          <a:p>
            <a:pPr algn="l">
              <a:buNone/>
            </a:pPr>
            <a:endParaRPr lang="en-US" dirty="0" smtClean="0"/>
          </a:p>
          <a:p>
            <a:pPr algn="l">
              <a:buNone/>
            </a:pPr>
            <a:r>
              <a:rPr lang="en-US" dirty="0" smtClean="0"/>
              <a:t>What are the suspected  </a:t>
            </a:r>
            <a:r>
              <a:rPr lang="en-US" dirty="0" err="1" smtClean="0"/>
              <a:t>differnitional</a:t>
            </a:r>
            <a:r>
              <a:rPr lang="en-US" dirty="0" smtClean="0"/>
              <a:t> diagnoses ?</a:t>
            </a:r>
          </a:p>
          <a:p>
            <a:pPr algn="l">
              <a:buNone/>
            </a:pPr>
            <a:r>
              <a:rPr lang="en-US" dirty="0" smtClean="0"/>
              <a:t>How confirm the diagnosis?</a:t>
            </a:r>
          </a:p>
          <a:p>
            <a:pPr algn="l">
              <a:buNone/>
            </a:pPr>
            <a:r>
              <a:rPr lang="en-US" dirty="0" smtClean="0"/>
              <a:t>What is the epidemiology regarding this disease?</a:t>
            </a:r>
          </a:p>
          <a:p>
            <a:pPr algn="l">
              <a:buNone/>
            </a:pPr>
            <a:r>
              <a:rPr lang="en-US" dirty="0" smtClean="0"/>
              <a:t>What are the treatment and prognosis?   </a:t>
            </a:r>
            <a:endParaRPr lang="ar-IQ"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pic>
        <p:nvPicPr>
          <p:cNvPr id="12290" name="Picture 2" descr="C:\Documents and Settings\Ankido\Desktop\images1.jpg"/>
          <p:cNvPicPr>
            <a:picLocks noGrp="1" noChangeAspect="1" noChangeArrowheads="1"/>
          </p:cNvPicPr>
          <p:nvPr>
            <p:ph idx="1"/>
          </p:nvPr>
        </p:nvPicPr>
        <p:blipFill>
          <a:blip r:embed="rId2"/>
          <a:srcRect/>
          <a:stretch>
            <a:fillRect/>
          </a:stretch>
        </p:blipFill>
        <p:spPr bwMode="auto">
          <a:xfrm>
            <a:off x="0" y="285728"/>
            <a:ext cx="6072187" cy="6357982"/>
          </a:xfrm>
          <a:prstGeom prst="rect">
            <a:avLst/>
          </a:prstGeom>
          <a:noFill/>
        </p:spPr>
      </p:pic>
      <p:pic>
        <p:nvPicPr>
          <p:cNvPr id="12291" name="Picture 3" descr="C:\Documents and Settings\Ankido\Desktop\images3.jpg"/>
          <p:cNvPicPr>
            <a:picLocks noChangeAspect="1" noChangeArrowheads="1"/>
          </p:cNvPicPr>
          <p:nvPr/>
        </p:nvPicPr>
        <p:blipFill>
          <a:blip r:embed="rId3"/>
          <a:srcRect/>
          <a:stretch>
            <a:fillRect/>
          </a:stretch>
        </p:blipFill>
        <p:spPr bwMode="auto">
          <a:xfrm>
            <a:off x="6072198" y="285728"/>
            <a:ext cx="2928958" cy="3357585"/>
          </a:xfrm>
          <a:prstGeom prst="rect">
            <a:avLst/>
          </a:prstGeom>
          <a:noFill/>
        </p:spPr>
      </p:pic>
      <p:pic>
        <p:nvPicPr>
          <p:cNvPr id="12292" name="Picture 4" descr="C:\Documents and Settings\Ankido\Desktop\images5.jpg"/>
          <p:cNvPicPr>
            <a:picLocks noChangeAspect="1" noChangeArrowheads="1"/>
          </p:cNvPicPr>
          <p:nvPr/>
        </p:nvPicPr>
        <p:blipFill>
          <a:blip r:embed="rId4"/>
          <a:srcRect/>
          <a:stretch>
            <a:fillRect/>
          </a:stretch>
        </p:blipFill>
        <p:spPr bwMode="auto">
          <a:xfrm>
            <a:off x="6072198" y="3143248"/>
            <a:ext cx="3071802" cy="3500461"/>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14338" name="Picture 2" descr="C:\Documents and Settings\Ankido\Desktop\cardiac-cath.jpg"/>
          <p:cNvPicPr>
            <a:picLocks noGrp="1" noChangeAspect="1" noChangeArrowheads="1"/>
          </p:cNvPicPr>
          <p:nvPr>
            <p:ph idx="1"/>
          </p:nvPr>
        </p:nvPicPr>
        <p:blipFill>
          <a:blip r:embed="rId2"/>
          <a:srcRect/>
          <a:stretch>
            <a:fillRect/>
          </a:stretch>
        </p:blipFill>
        <p:spPr bwMode="auto">
          <a:xfrm>
            <a:off x="428597" y="1428736"/>
            <a:ext cx="8215370" cy="4929222"/>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00042"/>
            <a:ext cx="8229600" cy="785818"/>
          </a:xfrm>
        </p:spPr>
        <p:txBody>
          <a:bodyPr/>
          <a:lstStyle/>
          <a:p>
            <a:r>
              <a:rPr lang="en-US" dirty="0" smtClean="0"/>
              <a:t>Treatment </a:t>
            </a:r>
            <a:endParaRPr lang="ar-IQ" dirty="0"/>
          </a:p>
        </p:txBody>
      </p:sp>
      <p:sp>
        <p:nvSpPr>
          <p:cNvPr id="3" name="عنصر نائب للمحتوى 2"/>
          <p:cNvSpPr>
            <a:spLocks noGrp="1"/>
          </p:cNvSpPr>
          <p:nvPr>
            <p:ph idx="1"/>
          </p:nvPr>
        </p:nvSpPr>
        <p:spPr>
          <a:xfrm>
            <a:off x="214282" y="1285860"/>
            <a:ext cx="8929718" cy="5288676"/>
          </a:xfrm>
        </p:spPr>
        <p:txBody>
          <a:bodyPr>
            <a:normAutofit fontScale="92500" lnSpcReduction="20000"/>
          </a:bodyPr>
          <a:lstStyle/>
          <a:p>
            <a:pPr algn="l">
              <a:buNone/>
            </a:pPr>
            <a:r>
              <a:rPr lang="en-US" sz="3000" dirty="0" smtClean="0"/>
              <a:t> </a:t>
            </a:r>
            <a:r>
              <a:rPr lang="en-US" sz="2400" b="1" dirty="0" smtClean="0"/>
              <a:t>1-Rest                                                       2-Salt restriction </a:t>
            </a:r>
          </a:p>
          <a:p>
            <a:pPr algn="l">
              <a:buNone/>
            </a:pPr>
            <a:r>
              <a:rPr lang="en-US" sz="2400" b="1" dirty="0" smtClean="0"/>
              <a:t> </a:t>
            </a:r>
          </a:p>
          <a:p>
            <a:pPr algn="l">
              <a:buNone/>
            </a:pPr>
            <a:r>
              <a:rPr lang="en-US" sz="2400" b="1" dirty="0" smtClean="0"/>
              <a:t>3-Anti failure drugs :</a:t>
            </a:r>
            <a:r>
              <a:rPr lang="en-US" sz="2400" b="1" dirty="0" err="1" smtClean="0"/>
              <a:t>aspirin,ACE</a:t>
            </a:r>
            <a:r>
              <a:rPr lang="en-US" sz="2400" b="1" dirty="0" smtClean="0"/>
              <a:t> inhibitor/</a:t>
            </a:r>
            <a:r>
              <a:rPr lang="en-US" sz="2400" b="1" dirty="0" err="1" smtClean="0"/>
              <a:t>angiotensine</a:t>
            </a:r>
            <a:r>
              <a:rPr lang="en-US" sz="2400" b="1" dirty="0" smtClean="0"/>
              <a:t> 11 receptor blocker? B-blocker/diuretic /digitalis</a:t>
            </a:r>
          </a:p>
          <a:p>
            <a:pPr algn="l">
              <a:buNone/>
            </a:pPr>
            <a:endParaRPr lang="en-US" sz="2400" b="1" dirty="0" smtClean="0"/>
          </a:p>
          <a:p>
            <a:pPr algn="l">
              <a:buNone/>
            </a:pPr>
            <a:r>
              <a:rPr lang="en-US" sz="2400" b="1" dirty="0" smtClean="0"/>
              <a:t>4-Anticoagulant –heparin – LMWH-oral anticoagulant </a:t>
            </a:r>
          </a:p>
          <a:p>
            <a:pPr algn="l">
              <a:buNone/>
            </a:pPr>
            <a:endParaRPr lang="en-US" sz="2400" b="1" dirty="0" smtClean="0"/>
          </a:p>
          <a:p>
            <a:pPr algn="l">
              <a:buNone/>
            </a:pPr>
            <a:r>
              <a:rPr lang="en-US" sz="2400" b="1" dirty="0" smtClean="0"/>
              <a:t>5-antiarrhythmitic drugs (</a:t>
            </a:r>
            <a:r>
              <a:rPr lang="en-US" sz="2400" b="1" dirty="0" err="1" smtClean="0"/>
              <a:t>amidarone</a:t>
            </a:r>
            <a:r>
              <a:rPr lang="en-US" sz="2400" b="1" dirty="0" smtClean="0"/>
              <a:t>),Implantable </a:t>
            </a:r>
            <a:r>
              <a:rPr lang="en-US" sz="2400" b="1" dirty="0" err="1" smtClean="0"/>
              <a:t>cardioverter</a:t>
            </a:r>
            <a:r>
              <a:rPr lang="en-US" sz="2400" b="1" dirty="0" smtClean="0"/>
              <a:t> defibrillation(ICD) </a:t>
            </a:r>
          </a:p>
          <a:p>
            <a:pPr algn="l">
              <a:buNone/>
            </a:pPr>
            <a:r>
              <a:rPr lang="en-US" sz="2400" b="1" dirty="0" smtClean="0"/>
              <a:t>Some patients may be considered for implantation of a cardiac defibrillator and/or cardiac </a:t>
            </a:r>
            <a:r>
              <a:rPr lang="en-US" sz="2400" b="1" dirty="0" err="1" smtClean="0"/>
              <a:t>resynchronisation</a:t>
            </a:r>
            <a:r>
              <a:rPr lang="en-US" sz="2400" b="1" dirty="0" smtClean="0"/>
              <a:t> therapy(CRT</a:t>
            </a:r>
            <a:r>
              <a:rPr lang="en-US" sz="2400" dirty="0" smtClean="0"/>
              <a:t>)</a:t>
            </a:r>
          </a:p>
          <a:p>
            <a:pPr algn="l">
              <a:buNone/>
            </a:pPr>
            <a:r>
              <a:rPr lang="en-US" sz="2400" b="1" dirty="0" smtClean="0"/>
              <a:t> </a:t>
            </a:r>
          </a:p>
          <a:p>
            <a:pPr algn="l">
              <a:buNone/>
            </a:pPr>
            <a:r>
              <a:rPr lang="en-US" sz="2400" b="1" dirty="0" smtClean="0"/>
              <a:t>6- </a:t>
            </a:r>
            <a:r>
              <a:rPr lang="en-US" sz="2400" b="1" dirty="0" err="1" smtClean="0"/>
              <a:t>Immunsupression</a:t>
            </a:r>
            <a:r>
              <a:rPr lang="en-US" sz="2400" b="1" dirty="0" smtClean="0"/>
              <a:t> drugs-</a:t>
            </a:r>
            <a:r>
              <a:rPr lang="en-US" sz="2400" b="1" dirty="0" err="1" smtClean="0"/>
              <a:t>azothioprine</a:t>
            </a:r>
            <a:r>
              <a:rPr lang="en-US" sz="2400" b="1" dirty="0" smtClean="0"/>
              <a:t>/</a:t>
            </a:r>
            <a:r>
              <a:rPr lang="en-US" sz="2400" b="1" dirty="0" err="1" smtClean="0"/>
              <a:t>cyclosprine</a:t>
            </a:r>
            <a:r>
              <a:rPr lang="en-US" sz="2400" b="1" dirty="0" smtClean="0"/>
              <a:t> </a:t>
            </a:r>
          </a:p>
          <a:p>
            <a:pPr algn="l">
              <a:buNone/>
            </a:pPr>
            <a:r>
              <a:rPr lang="en-US" sz="2400" dirty="0" smtClean="0"/>
              <a:t> </a:t>
            </a:r>
            <a:endParaRPr lang="en-US" sz="2400" b="1" dirty="0" smtClean="0"/>
          </a:p>
          <a:p>
            <a:pPr algn="l">
              <a:buNone/>
            </a:pPr>
            <a:r>
              <a:rPr lang="en-US" sz="2400" b="1" dirty="0" smtClean="0"/>
              <a:t>7- LVAD-(left ventricular assistant device),</a:t>
            </a:r>
          </a:p>
          <a:p>
            <a:pPr algn="l">
              <a:buNone/>
            </a:pPr>
            <a:r>
              <a:rPr lang="en-US" sz="2400" b="1" dirty="0" smtClean="0"/>
              <a:t>8-Cardiac transplant</a:t>
            </a:r>
            <a:r>
              <a:rPr lang="en-US" sz="2400" dirty="0" smtClean="0"/>
              <a:t> </a:t>
            </a:r>
            <a:r>
              <a:rPr lang="en-US" dirty="0" smtClean="0"/>
              <a:t> </a:t>
            </a:r>
            <a:endParaRPr lang="ar-IQ"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28604"/>
            <a:ext cx="8229600" cy="428628"/>
          </a:xfrm>
        </p:spPr>
        <p:txBody>
          <a:bodyPr>
            <a:normAutofit fontScale="90000"/>
          </a:bodyPr>
          <a:lstStyle/>
          <a:p>
            <a:r>
              <a:rPr lang="en-US" dirty="0" smtClean="0"/>
              <a:t>Prognosis </a:t>
            </a:r>
            <a:endParaRPr lang="ar-IQ" dirty="0"/>
          </a:p>
        </p:txBody>
      </p:sp>
      <p:sp>
        <p:nvSpPr>
          <p:cNvPr id="3" name="عنصر نائب للمحتوى 2"/>
          <p:cNvSpPr>
            <a:spLocks noGrp="1"/>
          </p:cNvSpPr>
          <p:nvPr>
            <p:ph idx="1"/>
          </p:nvPr>
        </p:nvSpPr>
        <p:spPr>
          <a:xfrm>
            <a:off x="0" y="1214422"/>
            <a:ext cx="9001156" cy="5360114"/>
          </a:xfrm>
        </p:spPr>
        <p:txBody>
          <a:bodyPr>
            <a:normAutofit fontScale="32500" lnSpcReduction="20000"/>
          </a:bodyPr>
          <a:lstStyle/>
          <a:p>
            <a:pPr algn="l">
              <a:buNone/>
            </a:pPr>
            <a:r>
              <a:rPr lang="en-US" sz="7000" b="1" dirty="0" smtClean="0"/>
              <a:t>@55% die within 3-5 years. the prognosis is variable and cardiac transplantation may be indicated.</a:t>
            </a:r>
          </a:p>
          <a:p>
            <a:pPr algn="l">
              <a:buNone/>
            </a:pPr>
            <a:r>
              <a:rPr lang="en-US" sz="7000" b="1" dirty="0" smtClean="0"/>
              <a:t> </a:t>
            </a:r>
          </a:p>
          <a:p>
            <a:pPr algn="l">
              <a:buNone/>
            </a:pPr>
            <a:r>
              <a:rPr lang="en-US" sz="7000" b="1" dirty="0" smtClean="0"/>
              <a:t>@Patients with dilated </a:t>
            </a:r>
            <a:r>
              <a:rPr lang="en-US" sz="7000" b="1" dirty="0" err="1" smtClean="0"/>
              <a:t>cardiomyopathy</a:t>
            </a:r>
            <a:r>
              <a:rPr lang="en-US" sz="7000" b="1" dirty="0" smtClean="0"/>
              <a:t> and moderate or severe heart failure may be at risk of sudden arrhythmic death.</a:t>
            </a:r>
          </a:p>
          <a:p>
            <a:pPr algn="l">
              <a:buNone/>
            </a:pPr>
            <a:r>
              <a:rPr lang="en-US" sz="9800" b="1" dirty="0" err="1" smtClean="0">
                <a:solidFill>
                  <a:srgbClr val="FF0000"/>
                </a:solidFill>
              </a:rPr>
              <a:t>peripartum</a:t>
            </a:r>
            <a:r>
              <a:rPr lang="en-US" sz="9800" b="1" dirty="0" smtClean="0">
                <a:solidFill>
                  <a:srgbClr val="FF0000"/>
                </a:solidFill>
              </a:rPr>
              <a:t> </a:t>
            </a:r>
            <a:r>
              <a:rPr lang="en-US" sz="9800" b="1" dirty="0" err="1" smtClean="0">
                <a:solidFill>
                  <a:srgbClr val="FF0000"/>
                </a:solidFill>
              </a:rPr>
              <a:t>cardiomyopathy</a:t>
            </a:r>
            <a:r>
              <a:rPr lang="en-US" sz="7000" b="1" dirty="0" smtClean="0"/>
              <a:t> –</a:t>
            </a:r>
          </a:p>
          <a:p>
            <a:pPr algn="l">
              <a:buNone/>
            </a:pPr>
            <a:r>
              <a:rPr lang="en-US" sz="7000" b="1" dirty="0" smtClean="0"/>
              <a:t>heart failure in last months of pregnancy or within 5 months of delivery </a:t>
            </a:r>
          </a:p>
          <a:p>
            <a:pPr algn="l">
              <a:buNone/>
            </a:pPr>
            <a:r>
              <a:rPr lang="en-US" sz="7000" b="1" dirty="0" smtClean="0"/>
              <a:t>No obvious cause ,no ischemia or evidence of heart diseases before pregnancy; it common in woman over 30y </a:t>
            </a:r>
            <a:r>
              <a:rPr lang="en-US" sz="7000" b="1" dirty="0" err="1" smtClean="0"/>
              <a:t>multiparous</a:t>
            </a:r>
            <a:r>
              <a:rPr lang="en-US" sz="7000" b="1" dirty="0" smtClean="0"/>
              <a:t> ,multiply pregnancy ,</a:t>
            </a:r>
            <a:r>
              <a:rPr lang="en-US" sz="7000" b="1" dirty="0" err="1" smtClean="0"/>
              <a:t>hx</a:t>
            </a:r>
            <a:r>
              <a:rPr lang="en-US" sz="7000" b="1" dirty="0" smtClean="0"/>
              <a:t> of </a:t>
            </a:r>
            <a:r>
              <a:rPr lang="en-US" sz="7000" b="1" dirty="0" err="1" smtClean="0"/>
              <a:t>preclampcia</a:t>
            </a:r>
            <a:endParaRPr lang="en-US" sz="7000" b="1" dirty="0" smtClean="0"/>
          </a:p>
          <a:p>
            <a:pPr algn="l">
              <a:buNone/>
            </a:pPr>
            <a:r>
              <a:rPr lang="en-US" sz="7000" b="1" dirty="0" err="1" smtClean="0"/>
              <a:t>Aetiology</a:t>
            </a:r>
            <a:r>
              <a:rPr lang="en-US" sz="7000" b="1" dirty="0" smtClean="0"/>
              <a:t> : may be viral </a:t>
            </a:r>
          </a:p>
          <a:p>
            <a:pPr algn="l">
              <a:buNone/>
            </a:pPr>
            <a:r>
              <a:rPr lang="en-US" sz="7000" b="1" dirty="0" smtClean="0"/>
              <a:t>Mortality  50% </a:t>
            </a:r>
          </a:p>
          <a:p>
            <a:pPr algn="l">
              <a:buNone/>
            </a:pPr>
            <a:r>
              <a:rPr lang="en-US" sz="7000" b="1" dirty="0" smtClean="0"/>
              <a:t>   </a:t>
            </a:r>
          </a:p>
          <a:p>
            <a:pPr algn="l">
              <a:buNone/>
            </a:pPr>
            <a:endParaRPr lang="en-US" sz="4400" b="1" dirty="0" smtClean="0"/>
          </a:p>
          <a:p>
            <a:pPr algn="l">
              <a:buNone/>
            </a:pPr>
            <a:r>
              <a:rPr lang="en-US" sz="2400" b="1" dirty="0" smtClean="0"/>
              <a:t> </a:t>
            </a:r>
          </a:p>
          <a:p>
            <a:pPr algn="l">
              <a:buNone/>
            </a:pPr>
            <a:r>
              <a:rPr lang="en-US" sz="2400" b="1" dirty="0" smtClean="0"/>
              <a:t> </a:t>
            </a:r>
            <a:endParaRPr lang="ar-IQ" sz="2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pic>
        <p:nvPicPr>
          <p:cNvPr id="15362" name="Picture 2" descr="C:\Documents and Settings\Ankido\Desktop\images8.jpg"/>
          <p:cNvPicPr>
            <a:picLocks noGrp="1" noChangeAspect="1" noChangeArrowheads="1"/>
          </p:cNvPicPr>
          <p:nvPr>
            <p:ph idx="1"/>
          </p:nvPr>
        </p:nvPicPr>
        <p:blipFill>
          <a:blip r:embed="rId2"/>
          <a:srcRect/>
          <a:stretch>
            <a:fillRect/>
          </a:stretch>
        </p:blipFill>
        <p:spPr bwMode="auto">
          <a:xfrm>
            <a:off x="500034" y="214291"/>
            <a:ext cx="8215369" cy="4301354"/>
          </a:xfrm>
          <a:prstGeom prst="rect">
            <a:avLst/>
          </a:prstGeom>
          <a:noFill/>
        </p:spPr>
      </p:pic>
      <p:pic>
        <p:nvPicPr>
          <p:cNvPr id="15363" name="Picture 3" descr="C:\Documents and Settings\Ankido\Desktop\2.jpg"/>
          <p:cNvPicPr>
            <a:picLocks noChangeAspect="1" noChangeArrowheads="1"/>
          </p:cNvPicPr>
          <p:nvPr/>
        </p:nvPicPr>
        <p:blipFill>
          <a:blip r:embed="rId3"/>
          <a:srcRect/>
          <a:stretch>
            <a:fillRect/>
          </a:stretch>
        </p:blipFill>
        <p:spPr bwMode="auto">
          <a:xfrm>
            <a:off x="2571736" y="4500570"/>
            <a:ext cx="3714776" cy="235743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a:t>
            </a:r>
            <a:endParaRPr lang="en-US" dirty="0"/>
          </a:p>
        </p:txBody>
      </p:sp>
      <p:sp>
        <p:nvSpPr>
          <p:cNvPr id="3" name="Content Placeholder 2"/>
          <p:cNvSpPr>
            <a:spLocks noGrp="1"/>
          </p:cNvSpPr>
          <p:nvPr>
            <p:ph idx="1"/>
          </p:nvPr>
        </p:nvSpPr>
        <p:spPr/>
        <p:txBody>
          <a:bodyPr/>
          <a:lstStyle/>
          <a:p>
            <a:pPr marL="109728" indent="0" algn="l" rtl="0">
              <a:buNone/>
            </a:pPr>
            <a:r>
              <a:rPr lang="en-US" dirty="0" smtClean="0"/>
              <a:t>1-Enumerate the types of cardiomyopathy ?</a:t>
            </a:r>
          </a:p>
          <a:p>
            <a:pPr marL="109728" indent="0" algn="l" rtl="0">
              <a:buNone/>
            </a:pPr>
            <a:r>
              <a:rPr lang="en-US" dirty="0" smtClean="0"/>
              <a:t>2-Normal cardiac size with signs and symptoms of heart failure might seen in ---------------------</a:t>
            </a:r>
          </a:p>
          <a:p>
            <a:pPr marL="109728" indent="0" algn="l" rtl="0">
              <a:buNone/>
            </a:pPr>
            <a:r>
              <a:rPr lang="en-US" dirty="0" smtClean="0"/>
              <a:t>3- mention 3 difference in signs and symptoms  between left side and right side heart failure ?</a:t>
            </a:r>
            <a:endParaRPr lang="en-US" dirty="0"/>
          </a:p>
        </p:txBody>
      </p:sp>
    </p:spTree>
    <p:extLst>
      <p:ext uri="{BB962C8B-B14F-4D97-AF65-F5344CB8AC3E}">
        <p14:creationId xmlns:p14="http://schemas.microsoft.com/office/powerpoint/2010/main" val="11013274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00042"/>
            <a:ext cx="8229600" cy="642942"/>
          </a:xfrm>
        </p:spPr>
        <p:txBody>
          <a:bodyPr>
            <a:normAutofit fontScale="90000"/>
          </a:bodyPr>
          <a:lstStyle/>
          <a:p>
            <a:endParaRPr lang="ar-IQ" dirty="0"/>
          </a:p>
        </p:txBody>
      </p:sp>
      <p:sp>
        <p:nvSpPr>
          <p:cNvPr id="3" name="عنصر نائب للمحتوى 2"/>
          <p:cNvSpPr>
            <a:spLocks noGrp="1"/>
          </p:cNvSpPr>
          <p:nvPr>
            <p:ph idx="1"/>
          </p:nvPr>
        </p:nvSpPr>
        <p:spPr>
          <a:xfrm>
            <a:off x="142844" y="1071546"/>
            <a:ext cx="9001156" cy="5502990"/>
          </a:xfrm>
        </p:spPr>
        <p:txBody>
          <a:bodyPr>
            <a:normAutofit fontScale="92500" lnSpcReduction="20000"/>
          </a:bodyPr>
          <a:lstStyle/>
          <a:p>
            <a:pPr algn="l">
              <a:buNone/>
            </a:pPr>
            <a:r>
              <a:rPr lang="en-US" dirty="0" smtClean="0"/>
              <a:t>2o years old boy  presented  with palpitation and dizzy spell when he was playing basketball, he had family history of sudden death , his young brother dead at age 25y and  another one has mitral systolic murmur discovered on routine examination.</a:t>
            </a:r>
          </a:p>
          <a:p>
            <a:pPr algn="l">
              <a:buNone/>
            </a:pPr>
            <a:endParaRPr lang="en-US" dirty="0" smtClean="0"/>
          </a:p>
          <a:p>
            <a:pPr algn="l">
              <a:buNone/>
            </a:pPr>
            <a:r>
              <a:rPr lang="en-US" dirty="0" smtClean="0"/>
              <a:t>On examination ,patient look well ,normal vital signs but there is apical murmur on auscultation, the murmur increase by </a:t>
            </a:r>
            <a:r>
              <a:rPr lang="en-US" dirty="0" err="1" smtClean="0"/>
              <a:t>valsalva</a:t>
            </a:r>
            <a:r>
              <a:rPr lang="en-US" dirty="0" smtClean="0"/>
              <a:t> maneuver and decrease by squatting position.</a:t>
            </a:r>
          </a:p>
          <a:p>
            <a:pPr algn="l">
              <a:buNone/>
            </a:pPr>
            <a:r>
              <a:rPr lang="en-US" dirty="0" smtClean="0"/>
              <a:t>What is the diagnosis?</a:t>
            </a:r>
          </a:p>
          <a:p>
            <a:pPr algn="l">
              <a:buNone/>
            </a:pPr>
            <a:r>
              <a:rPr lang="en-US" dirty="0" smtClean="0"/>
              <a:t>What is the epidemiology of disease?</a:t>
            </a:r>
          </a:p>
          <a:p>
            <a:pPr algn="l">
              <a:buNone/>
            </a:pPr>
            <a:r>
              <a:rPr lang="en-US" dirty="0" smtClean="0"/>
              <a:t>What are the types ? </a:t>
            </a:r>
          </a:p>
          <a:p>
            <a:pPr algn="l">
              <a:buNone/>
            </a:pPr>
            <a:r>
              <a:rPr lang="en-US" dirty="0" smtClean="0"/>
              <a:t>What are the DD  regarding ECHO finding?</a:t>
            </a:r>
          </a:p>
          <a:p>
            <a:pPr algn="l">
              <a:buNone/>
            </a:pPr>
            <a:r>
              <a:rPr lang="en-US" dirty="0" smtClean="0"/>
              <a:t>How diagnosed and how managed ?   </a:t>
            </a:r>
            <a:endParaRPr lang="ar-IQ"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28604"/>
            <a:ext cx="8229600" cy="785818"/>
          </a:xfrm>
        </p:spPr>
        <p:txBody>
          <a:bodyPr/>
          <a:lstStyle/>
          <a:p>
            <a:r>
              <a:rPr lang="en-US" dirty="0" smtClean="0"/>
              <a:t>Hypertrophic </a:t>
            </a:r>
            <a:r>
              <a:rPr lang="en-US" dirty="0" err="1" smtClean="0"/>
              <a:t>cardiomyopathy</a:t>
            </a:r>
            <a:r>
              <a:rPr lang="en-US" dirty="0" smtClean="0"/>
              <a:t> </a:t>
            </a:r>
            <a:endParaRPr lang="ar-IQ" dirty="0"/>
          </a:p>
        </p:txBody>
      </p:sp>
      <p:sp>
        <p:nvSpPr>
          <p:cNvPr id="3" name="عنصر نائب للمحتوى 2"/>
          <p:cNvSpPr>
            <a:spLocks noGrp="1"/>
          </p:cNvSpPr>
          <p:nvPr>
            <p:ph idx="1"/>
          </p:nvPr>
        </p:nvSpPr>
        <p:spPr>
          <a:xfrm>
            <a:off x="0" y="1428736"/>
            <a:ext cx="9144000" cy="5429264"/>
          </a:xfrm>
        </p:spPr>
        <p:txBody>
          <a:bodyPr>
            <a:normAutofit fontScale="32500" lnSpcReduction="20000"/>
          </a:bodyPr>
          <a:lstStyle/>
          <a:p>
            <a:pPr algn="l">
              <a:buNone/>
            </a:pPr>
            <a:r>
              <a:rPr lang="en-US" sz="7400" dirty="0" smtClean="0"/>
              <a:t>#</a:t>
            </a:r>
            <a:r>
              <a:rPr lang="en-GB" sz="8000" dirty="0" smtClean="0"/>
              <a:t> </a:t>
            </a:r>
            <a:r>
              <a:rPr lang="en-GB" sz="7400" dirty="0" smtClean="0"/>
              <a:t>Hypertrophic </a:t>
            </a:r>
            <a:r>
              <a:rPr lang="en-GB" sz="7400" dirty="0" err="1" smtClean="0"/>
              <a:t>cardiomyopathy</a:t>
            </a:r>
            <a:r>
              <a:rPr lang="en-GB" sz="7400" dirty="0" smtClean="0"/>
              <a:t> (HCM) is a disease in which the heart muscle (myocardium) becomes abnormally thick — or hypertrophied</a:t>
            </a:r>
            <a:r>
              <a:rPr lang="en-US" sz="7400" dirty="0" smtClean="0"/>
              <a:t> ventricular</a:t>
            </a:r>
            <a:r>
              <a:rPr lang="en-GB" sz="7400" dirty="0" smtClean="0"/>
              <a:t>. This thickened heart muscle can make it harder for the heart to pump blood </a:t>
            </a:r>
            <a:r>
              <a:rPr lang="en-US" sz="7400" dirty="0" smtClean="0"/>
              <a:t>: </a:t>
            </a:r>
          </a:p>
          <a:p>
            <a:pPr algn="l">
              <a:buNone/>
            </a:pPr>
            <a:endParaRPr lang="en-US" sz="7400" dirty="0" smtClean="0"/>
          </a:p>
          <a:p>
            <a:pPr algn="l">
              <a:buNone/>
            </a:pPr>
            <a:endParaRPr lang="en-US" sz="7400" dirty="0" smtClean="0"/>
          </a:p>
          <a:p>
            <a:pPr algn="l">
              <a:buNone/>
            </a:pPr>
            <a:r>
              <a:rPr lang="en-US" sz="7400" dirty="0" smtClean="0"/>
              <a:t>#These changes lead to abnormal movement of anterior lateral leaflet of mitral valve – this movement call </a:t>
            </a:r>
            <a:r>
              <a:rPr lang="en-US" sz="7400" dirty="0" smtClean="0">
                <a:solidFill>
                  <a:srgbClr val="FF0000"/>
                </a:solidFill>
              </a:rPr>
              <a:t>(SAM)systolic anterior motion </a:t>
            </a:r>
            <a:r>
              <a:rPr lang="en-US" sz="7400" dirty="0" smtClean="0"/>
              <a:t>which cause mitral regurgitation. </a:t>
            </a:r>
          </a:p>
          <a:p>
            <a:pPr algn="l">
              <a:buNone/>
            </a:pPr>
            <a:endParaRPr lang="en-US" sz="7400" dirty="0" smtClean="0"/>
          </a:p>
          <a:p>
            <a:pPr algn="l">
              <a:buNone/>
            </a:pPr>
            <a:r>
              <a:rPr lang="en-US" sz="7400" dirty="0" smtClean="0"/>
              <a:t>That lead to narrowing of the </a:t>
            </a:r>
            <a:r>
              <a:rPr lang="en-US" sz="7400" dirty="0" err="1" smtClean="0"/>
              <a:t>subaortic</a:t>
            </a:r>
            <a:r>
              <a:rPr lang="en-US" sz="7400" dirty="0" smtClean="0"/>
              <a:t> area and it will lead to impede the out flow tract.</a:t>
            </a:r>
          </a:p>
          <a:p>
            <a:pPr algn="l">
              <a:buNone/>
            </a:pPr>
            <a:r>
              <a:rPr lang="en-US" sz="7400" dirty="0" smtClean="0"/>
              <a:t>(hypertrophy obstructive </a:t>
            </a:r>
            <a:r>
              <a:rPr lang="en-US" sz="7400" dirty="0" err="1" smtClean="0"/>
              <a:t>cardiomyopathy</a:t>
            </a:r>
            <a:r>
              <a:rPr lang="en-US" sz="7400" dirty="0" smtClean="0"/>
              <a:t> (HOCM))</a:t>
            </a:r>
          </a:p>
          <a:p>
            <a:pPr algn="l">
              <a:buNone/>
            </a:pPr>
            <a:r>
              <a:rPr lang="en-US" sz="7400" dirty="0" smtClean="0"/>
              <a:t> </a:t>
            </a:r>
            <a:r>
              <a:rPr lang="en-US" dirty="0" smtClean="0"/>
              <a:t>	</a:t>
            </a:r>
            <a:endParaRPr lang="ar-IQ"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28604"/>
            <a:ext cx="8229600" cy="214314"/>
          </a:xfrm>
        </p:spPr>
        <p:txBody>
          <a:bodyPr>
            <a:normAutofit fontScale="90000"/>
          </a:bodyPr>
          <a:lstStyle/>
          <a:p>
            <a:endParaRPr lang="ar-IQ" dirty="0"/>
          </a:p>
        </p:txBody>
      </p:sp>
      <p:sp>
        <p:nvSpPr>
          <p:cNvPr id="3" name="عنصر نائب للمحتوى 2"/>
          <p:cNvSpPr>
            <a:spLocks noGrp="1"/>
          </p:cNvSpPr>
          <p:nvPr>
            <p:ph idx="1"/>
          </p:nvPr>
        </p:nvSpPr>
        <p:spPr>
          <a:xfrm>
            <a:off x="0" y="714356"/>
            <a:ext cx="9144000" cy="6143644"/>
          </a:xfrm>
        </p:spPr>
        <p:txBody>
          <a:bodyPr>
            <a:normAutofit/>
          </a:bodyPr>
          <a:lstStyle/>
          <a:p>
            <a:pPr algn="l">
              <a:buNone/>
            </a:pPr>
            <a:r>
              <a:rPr lang="en-US" dirty="0" smtClean="0"/>
              <a:t>#(1:500 of the general population )</a:t>
            </a:r>
          </a:p>
          <a:p>
            <a:pPr algn="l">
              <a:buNone/>
            </a:pPr>
            <a:r>
              <a:rPr lang="en-US" dirty="0" smtClean="0"/>
              <a:t>A familial disease ,50% of cases is transmitted  as </a:t>
            </a:r>
            <a:r>
              <a:rPr lang="en-US" dirty="0" err="1" smtClean="0"/>
              <a:t>autosomal</a:t>
            </a:r>
            <a:r>
              <a:rPr lang="en-US" dirty="0" smtClean="0"/>
              <a:t> dominant trait</a:t>
            </a:r>
          </a:p>
          <a:p>
            <a:pPr algn="l">
              <a:buNone/>
            </a:pPr>
            <a:r>
              <a:rPr lang="en-US" dirty="0" smtClean="0"/>
              <a:t>(There are three common groups of mutation with different phenotypes) Beta-myosin heavy chain mutations ,</a:t>
            </a:r>
            <a:r>
              <a:rPr lang="en-US" dirty="0" err="1" smtClean="0"/>
              <a:t>Troponin</a:t>
            </a:r>
            <a:r>
              <a:rPr lang="en-US" dirty="0" smtClean="0"/>
              <a:t> mutations , Myosin-binding protein C)</a:t>
            </a:r>
          </a:p>
          <a:p>
            <a:pPr algn="l">
              <a:buNone/>
            </a:pPr>
            <a:r>
              <a:rPr lang="en-GB" dirty="0" smtClean="0"/>
              <a:t>The myocardial disarray</a:t>
            </a:r>
            <a:endParaRPr lang="en-US" dirty="0" smtClean="0"/>
          </a:p>
          <a:p>
            <a:pPr algn="l">
              <a:buNone/>
            </a:pPr>
            <a:r>
              <a:rPr lang="en-US" dirty="0" smtClean="0"/>
              <a:t>The ventricle is stiff </a:t>
            </a:r>
          </a:p>
          <a:p>
            <a:pPr algn="l">
              <a:buNone/>
            </a:pPr>
            <a:r>
              <a:rPr lang="en-US" dirty="0" smtClean="0"/>
              <a:t>and non- complaint ,that lead</a:t>
            </a:r>
          </a:p>
          <a:p>
            <a:pPr algn="l">
              <a:buNone/>
            </a:pPr>
            <a:r>
              <a:rPr lang="en-US" dirty="0" smtClean="0"/>
              <a:t> to impaired ventricular filling – </a:t>
            </a:r>
          </a:p>
          <a:p>
            <a:pPr algn="l">
              <a:buNone/>
            </a:pPr>
            <a:r>
              <a:rPr lang="en-US" b="1" dirty="0" smtClean="0">
                <a:solidFill>
                  <a:srgbClr val="FF0000"/>
                </a:solidFill>
              </a:rPr>
              <a:t>diastolic dysfunction </a:t>
            </a:r>
            <a:br>
              <a:rPr lang="en-US" b="1" dirty="0" smtClean="0">
                <a:solidFill>
                  <a:srgbClr val="FF0000"/>
                </a:solidFill>
              </a:rPr>
            </a:br>
            <a:endParaRPr lang="ar-IQ" b="1" dirty="0">
              <a:solidFill>
                <a:srgbClr val="FF0000"/>
              </a:solidFill>
            </a:endParaRPr>
          </a:p>
        </p:txBody>
      </p:sp>
      <p:pic>
        <p:nvPicPr>
          <p:cNvPr id="4" name="Picture 6"/>
          <p:cNvPicPr>
            <a:picLocks noChangeAspect="1" noChangeArrowheads="1"/>
          </p:cNvPicPr>
          <p:nvPr/>
        </p:nvPicPr>
        <p:blipFill>
          <a:blip r:embed="rId2"/>
          <a:srcRect/>
          <a:stretch>
            <a:fillRect/>
          </a:stretch>
        </p:blipFill>
        <p:spPr bwMode="auto">
          <a:xfrm>
            <a:off x="4786314" y="3429000"/>
            <a:ext cx="4357686" cy="3429000"/>
          </a:xfrm>
          <a:prstGeom prst="rect">
            <a:avLst/>
          </a:prstGeom>
          <a:noFill/>
          <a:ln w="9525">
            <a:noFill/>
            <a:miter lim="800000"/>
            <a:headEnd/>
            <a:tailEnd/>
          </a:ln>
        </p:spPr>
      </p:pic>
      <p:sp>
        <p:nvSpPr>
          <p:cNvPr id="5" name="سهم إلى اليمين 4"/>
          <p:cNvSpPr/>
          <p:nvPr/>
        </p:nvSpPr>
        <p:spPr>
          <a:xfrm>
            <a:off x="3786182" y="3143248"/>
            <a:ext cx="714380"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Picture 1028" descr="HCM 1"/>
          <p:cNvPicPr>
            <a:picLocks noGrp="1" noChangeAspect="1" noChangeArrowheads="1"/>
          </p:cNvPicPr>
          <p:nvPr>
            <p:ph idx="1"/>
          </p:nvPr>
        </p:nvPicPr>
        <p:blipFill>
          <a:blip r:embed="rId2"/>
          <a:srcRect/>
          <a:stretch>
            <a:fillRect/>
          </a:stretch>
        </p:blipFill>
        <p:spPr bwMode="auto">
          <a:xfrm>
            <a:off x="1444786" y="2249488"/>
            <a:ext cx="6254427" cy="4324350"/>
          </a:xfrm>
          <a:prstGeom prst="rect">
            <a:avLst/>
          </a:prstGeom>
          <a:solidFill>
            <a:schemeClr val="tx1">
              <a:alpha val="54901"/>
            </a:schemeClr>
          </a:solid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71480"/>
            <a:ext cx="8229600" cy="928694"/>
          </a:xfrm>
        </p:spPr>
        <p:txBody>
          <a:bodyPr/>
          <a:lstStyle/>
          <a:p>
            <a:pPr algn="l"/>
            <a:r>
              <a:rPr lang="en-US" dirty="0" smtClean="0"/>
              <a:t>Acute </a:t>
            </a:r>
            <a:r>
              <a:rPr lang="en-US" dirty="0" err="1" smtClean="0"/>
              <a:t>myocarditis</a:t>
            </a:r>
            <a:r>
              <a:rPr lang="en-US" dirty="0" smtClean="0"/>
              <a:t> </a:t>
            </a:r>
            <a:endParaRPr lang="ar-IQ" dirty="0"/>
          </a:p>
        </p:txBody>
      </p:sp>
      <p:sp>
        <p:nvSpPr>
          <p:cNvPr id="3" name="عنصر نائب للمحتوى 2"/>
          <p:cNvSpPr>
            <a:spLocks noGrp="1"/>
          </p:cNvSpPr>
          <p:nvPr>
            <p:ph idx="1"/>
          </p:nvPr>
        </p:nvSpPr>
        <p:spPr>
          <a:xfrm>
            <a:off x="0" y="1428736"/>
            <a:ext cx="9001156" cy="5145800"/>
          </a:xfrm>
        </p:spPr>
        <p:txBody>
          <a:bodyPr>
            <a:normAutofit/>
          </a:bodyPr>
          <a:lstStyle/>
          <a:p>
            <a:pPr algn="l">
              <a:buNone/>
            </a:pPr>
            <a:r>
              <a:rPr lang="en-US" dirty="0" smtClean="0"/>
              <a:t>Acute inflammation of the cardiac muscles</a:t>
            </a:r>
          </a:p>
          <a:p>
            <a:pPr algn="l">
              <a:buNone/>
            </a:pPr>
            <a:endParaRPr lang="en-US" dirty="0" smtClean="0"/>
          </a:p>
          <a:p>
            <a:pPr algn="l">
              <a:buNone/>
            </a:pPr>
            <a:r>
              <a:rPr lang="en-US" dirty="0" smtClean="0"/>
              <a:t>Classification; acute ,sub acute ,chronic .</a:t>
            </a:r>
          </a:p>
          <a:p>
            <a:pPr algn="l">
              <a:buNone/>
            </a:pPr>
            <a:r>
              <a:rPr lang="en-US" dirty="0" smtClean="0"/>
              <a:t> Either focal or diffuse involvement of myocardium.  </a:t>
            </a:r>
          </a:p>
          <a:p>
            <a:pPr algn="l">
              <a:buNone/>
            </a:pPr>
            <a:endParaRPr lang="en-US" dirty="0" smtClean="0"/>
          </a:p>
          <a:p>
            <a:pPr algn="l">
              <a:buNone/>
            </a:pPr>
            <a:r>
              <a:rPr lang="en-US" dirty="0" smtClean="0"/>
              <a:t>Pathology of Myocardial damage :</a:t>
            </a:r>
          </a:p>
          <a:p>
            <a:pPr algn="l">
              <a:buNone/>
            </a:pPr>
            <a:r>
              <a:rPr lang="en-US" dirty="0" smtClean="0"/>
              <a:t>1-Direct infected agent    invasion of the </a:t>
            </a:r>
            <a:r>
              <a:rPr lang="en-US" dirty="0" err="1" smtClean="0"/>
              <a:t>myocyte</a:t>
            </a:r>
            <a:r>
              <a:rPr lang="en-US" dirty="0" smtClean="0"/>
              <a:t> lead to myocardial damage(necrosis ) </a:t>
            </a:r>
          </a:p>
          <a:p>
            <a:pPr algn="l">
              <a:buNone/>
            </a:pPr>
            <a:r>
              <a:rPr lang="en-US" dirty="0" smtClean="0"/>
              <a:t>2-Auto immune response directed against the </a:t>
            </a:r>
            <a:r>
              <a:rPr lang="en-US" dirty="0" err="1" smtClean="0"/>
              <a:t>myocyte</a:t>
            </a:r>
            <a:r>
              <a:rPr lang="en-US" dirty="0" smtClean="0"/>
              <a:t> lead to further damage</a:t>
            </a:r>
            <a:endParaRPr lang="ar-IQ"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28604"/>
            <a:ext cx="8229600" cy="857256"/>
          </a:xfrm>
        </p:spPr>
        <p:txBody>
          <a:bodyPr/>
          <a:lstStyle/>
          <a:p>
            <a:r>
              <a:rPr lang="en-GB" dirty="0" smtClean="0"/>
              <a:t>Variants of HCM</a:t>
            </a:r>
            <a:endParaRPr lang="ar-IQ" dirty="0"/>
          </a:p>
        </p:txBody>
      </p:sp>
      <p:sp>
        <p:nvSpPr>
          <p:cNvPr id="3" name="عنصر نائب للمحتوى 2"/>
          <p:cNvSpPr>
            <a:spLocks noGrp="1"/>
          </p:cNvSpPr>
          <p:nvPr>
            <p:ph idx="1"/>
          </p:nvPr>
        </p:nvSpPr>
        <p:spPr>
          <a:xfrm>
            <a:off x="0" y="1214422"/>
            <a:ext cx="9144000" cy="5360114"/>
          </a:xfrm>
        </p:spPr>
        <p:txBody>
          <a:bodyPr>
            <a:normAutofit/>
          </a:bodyPr>
          <a:lstStyle/>
          <a:p>
            <a:pPr algn="l">
              <a:lnSpc>
                <a:spcPct val="90000"/>
              </a:lnSpc>
              <a:buNone/>
            </a:pPr>
            <a:r>
              <a:rPr lang="en-US" dirty="0" smtClean="0"/>
              <a:t>1-Asymmetric </a:t>
            </a:r>
            <a:r>
              <a:rPr lang="en-US" dirty="0" smtClean="0"/>
              <a:t>hypertrophy-ASH- (septum and ant. wall): 70 %.</a:t>
            </a:r>
          </a:p>
          <a:p>
            <a:pPr algn="l">
              <a:lnSpc>
                <a:spcPct val="90000"/>
              </a:lnSpc>
              <a:buNone/>
            </a:pPr>
            <a:endParaRPr lang="en-US" dirty="0" smtClean="0"/>
          </a:p>
          <a:p>
            <a:pPr algn="l">
              <a:lnSpc>
                <a:spcPct val="90000"/>
              </a:lnSpc>
              <a:buNone/>
            </a:pPr>
            <a:r>
              <a:rPr lang="en-US" dirty="0" smtClean="0"/>
              <a:t>2-Basal </a:t>
            </a:r>
            <a:r>
              <a:rPr lang="en-US" dirty="0" smtClean="0"/>
              <a:t>septal hypertrophy: 15- 20 %.</a:t>
            </a:r>
          </a:p>
          <a:p>
            <a:pPr algn="l">
              <a:lnSpc>
                <a:spcPct val="90000"/>
              </a:lnSpc>
              <a:buNone/>
            </a:pPr>
            <a:endParaRPr lang="en-US" dirty="0" smtClean="0"/>
          </a:p>
          <a:p>
            <a:pPr algn="l">
              <a:lnSpc>
                <a:spcPct val="90000"/>
              </a:lnSpc>
              <a:buNone/>
            </a:pPr>
            <a:r>
              <a:rPr lang="en-US" dirty="0" smtClean="0"/>
              <a:t>3-Concentric </a:t>
            </a:r>
            <a:r>
              <a:rPr lang="en-US" dirty="0" smtClean="0"/>
              <a:t>LVH: 8-10 %.</a:t>
            </a:r>
          </a:p>
          <a:p>
            <a:pPr algn="l">
              <a:lnSpc>
                <a:spcPct val="90000"/>
              </a:lnSpc>
              <a:buNone/>
            </a:pPr>
            <a:endParaRPr lang="en-US" dirty="0" smtClean="0"/>
          </a:p>
          <a:p>
            <a:pPr algn="l">
              <a:lnSpc>
                <a:spcPct val="90000"/>
              </a:lnSpc>
              <a:buNone/>
            </a:pPr>
            <a:r>
              <a:rPr lang="en-US" dirty="0" smtClean="0">
                <a:solidFill>
                  <a:srgbClr val="FF0000"/>
                </a:solidFill>
              </a:rPr>
              <a:t>4-Apical </a:t>
            </a:r>
            <a:r>
              <a:rPr lang="en-US" dirty="0" smtClean="0">
                <a:solidFill>
                  <a:srgbClr val="FF0000"/>
                </a:solidFill>
              </a:rPr>
              <a:t>: </a:t>
            </a:r>
            <a:r>
              <a:rPr lang="en-US" dirty="0" smtClean="0"/>
              <a:t>&lt; 2 % (25 % in Japan/Asia): characteristic giant T-wave inversion laterally</a:t>
            </a:r>
            <a:endParaRPr lang="ar-IQ"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28604"/>
            <a:ext cx="8229600" cy="142876"/>
          </a:xfrm>
        </p:spPr>
        <p:txBody>
          <a:bodyPr>
            <a:normAutofit fontScale="90000"/>
          </a:bodyPr>
          <a:lstStyle/>
          <a:p>
            <a:endParaRPr lang="ar-IQ" dirty="0"/>
          </a:p>
        </p:txBody>
      </p:sp>
      <p:sp>
        <p:nvSpPr>
          <p:cNvPr id="3" name="عنصر نائب للمحتوى 2"/>
          <p:cNvSpPr>
            <a:spLocks noGrp="1"/>
          </p:cNvSpPr>
          <p:nvPr>
            <p:ph idx="1"/>
          </p:nvPr>
        </p:nvSpPr>
        <p:spPr>
          <a:xfrm>
            <a:off x="457200" y="642918"/>
            <a:ext cx="8472518" cy="5931618"/>
          </a:xfrm>
        </p:spPr>
        <p:txBody>
          <a:bodyPr/>
          <a:lstStyle/>
          <a:p>
            <a:pPr algn="l">
              <a:buNone/>
            </a:pPr>
            <a:r>
              <a:rPr lang="en-US" dirty="0" err="1" smtClean="0">
                <a:solidFill>
                  <a:srgbClr val="FF0000"/>
                </a:solidFill>
              </a:rPr>
              <a:t>Differnitioal</a:t>
            </a:r>
            <a:r>
              <a:rPr lang="en-US" dirty="0" smtClean="0">
                <a:solidFill>
                  <a:srgbClr val="FF0000"/>
                </a:solidFill>
              </a:rPr>
              <a:t> diagnosis regarding clinical finding  </a:t>
            </a:r>
            <a:r>
              <a:rPr lang="en-US" b="1" dirty="0" smtClean="0">
                <a:solidFill>
                  <a:srgbClr val="0070C0"/>
                </a:solidFill>
              </a:rPr>
              <a:t>is aortic </a:t>
            </a:r>
            <a:r>
              <a:rPr lang="en-US" b="1" dirty="0" err="1" smtClean="0">
                <a:solidFill>
                  <a:srgbClr val="0070C0"/>
                </a:solidFill>
              </a:rPr>
              <a:t>stenosis</a:t>
            </a:r>
            <a:endParaRPr lang="en-US" b="1" dirty="0" smtClean="0">
              <a:solidFill>
                <a:srgbClr val="0070C0"/>
              </a:solidFill>
            </a:endParaRPr>
          </a:p>
          <a:p>
            <a:pPr algn="l">
              <a:buNone/>
            </a:pPr>
            <a:r>
              <a:rPr lang="en-GB" i="1" dirty="0" smtClean="0"/>
              <a:t>DD regarding Thickening of LV wall </a:t>
            </a:r>
            <a:r>
              <a:rPr lang="en-GB" dirty="0" smtClean="0"/>
              <a:t>: </a:t>
            </a:r>
          </a:p>
          <a:p>
            <a:pPr algn="l">
              <a:buNone/>
            </a:pPr>
            <a:r>
              <a:rPr lang="en-GB" b="1" dirty="0" smtClean="0">
                <a:solidFill>
                  <a:srgbClr val="0070C0"/>
                </a:solidFill>
              </a:rPr>
              <a:t>Athletic heart </a:t>
            </a:r>
            <a:endParaRPr lang="ar-IQ" b="1" dirty="0" smtClean="0">
              <a:solidFill>
                <a:srgbClr val="0070C0"/>
              </a:solidFill>
            </a:endParaRPr>
          </a:p>
          <a:p>
            <a:pPr algn="l">
              <a:buNone/>
            </a:pPr>
            <a:r>
              <a:rPr lang="en-GB" b="1" dirty="0" smtClean="0">
                <a:solidFill>
                  <a:srgbClr val="0070C0"/>
                </a:solidFill>
              </a:rPr>
              <a:t>cardiac </a:t>
            </a:r>
            <a:r>
              <a:rPr lang="en-GB" b="1" dirty="0" err="1" smtClean="0">
                <a:solidFill>
                  <a:srgbClr val="0070C0"/>
                </a:solidFill>
              </a:rPr>
              <a:t>amyloidoses</a:t>
            </a:r>
            <a:r>
              <a:rPr lang="en-GB" b="1" dirty="0" smtClean="0">
                <a:solidFill>
                  <a:srgbClr val="0070C0"/>
                </a:solidFill>
              </a:rPr>
              <a:t> </a:t>
            </a:r>
          </a:p>
          <a:p>
            <a:pPr algn="l">
              <a:buNone/>
            </a:pPr>
            <a:r>
              <a:rPr lang="en-GB" b="1" dirty="0" smtClean="0">
                <a:solidFill>
                  <a:srgbClr val="0070C0"/>
                </a:solidFill>
              </a:rPr>
              <a:t>Noonan’s syndrome</a:t>
            </a:r>
          </a:p>
          <a:p>
            <a:pPr algn="l">
              <a:buNone/>
            </a:pPr>
            <a:r>
              <a:rPr lang="en-GB" b="1" dirty="0" err="1" smtClean="0">
                <a:solidFill>
                  <a:srgbClr val="0070C0"/>
                </a:solidFill>
              </a:rPr>
              <a:t>Friedreich</a:t>
            </a:r>
            <a:r>
              <a:rPr lang="en-GB" b="1" dirty="0" smtClean="0">
                <a:solidFill>
                  <a:srgbClr val="0070C0"/>
                </a:solidFill>
              </a:rPr>
              <a:t> ataxia</a:t>
            </a:r>
          </a:p>
          <a:p>
            <a:pPr algn="l">
              <a:buNone/>
            </a:pPr>
            <a:r>
              <a:rPr lang="en-GB" b="1" dirty="0" err="1" smtClean="0">
                <a:solidFill>
                  <a:srgbClr val="0070C0"/>
                </a:solidFill>
              </a:rPr>
              <a:t>Fabry</a:t>
            </a:r>
            <a:r>
              <a:rPr lang="en-GB" b="1" dirty="0" smtClean="0">
                <a:solidFill>
                  <a:srgbClr val="0070C0"/>
                </a:solidFill>
              </a:rPr>
              <a:t> disease</a:t>
            </a:r>
          </a:p>
          <a:p>
            <a:pPr algn="l">
              <a:buNone/>
            </a:pPr>
            <a:r>
              <a:rPr lang="en-GB" b="1" dirty="0" smtClean="0">
                <a:solidFill>
                  <a:srgbClr val="0070C0"/>
                </a:solidFill>
              </a:rPr>
              <a:t>LV-non compaction </a:t>
            </a:r>
          </a:p>
          <a:p>
            <a:pPr algn="l">
              <a:buNone/>
            </a:pPr>
            <a:r>
              <a:rPr lang="en-GB" dirty="0" smtClean="0"/>
              <a:t>.</a:t>
            </a:r>
          </a:p>
          <a:p>
            <a:pPr algn="l">
              <a:buNone/>
            </a:pPr>
            <a:endParaRPr lang="ar-IQ" dirty="0"/>
          </a:p>
        </p:txBody>
      </p:sp>
      <p:pic>
        <p:nvPicPr>
          <p:cNvPr id="4" name="Picture 2"/>
          <p:cNvPicPr>
            <a:picLocks noChangeAspect="1" noChangeArrowheads="1"/>
          </p:cNvPicPr>
          <p:nvPr/>
        </p:nvPicPr>
        <p:blipFill>
          <a:blip r:embed="rId2"/>
          <a:srcRect/>
          <a:stretch>
            <a:fillRect/>
          </a:stretch>
        </p:blipFill>
        <p:spPr>
          <a:xfrm>
            <a:off x="4500562" y="2143116"/>
            <a:ext cx="4643438" cy="4714884"/>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714356"/>
            <a:ext cx="8929718" cy="1495444"/>
          </a:xfrm>
        </p:spPr>
        <p:txBody>
          <a:bodyPr>
            <a:noAutofit/>
          </a:bodyPr>
          <a:lstStyle/>
          <a:p>
            <a:endParaRPr lang="ar-IQ" sz="2400" dirty="0"/>
          </a:p>
        </p:txBody>
      </p:sp>
      <p:sp>
        <p:nvSpPr>
          <p:cNvPr id="3" name="عنصر نائب للمحتوى 2"/>
          <p:cNvSpPr>
            <a:spLocks noGrp="1"/>
          </p:cNvSpPr>
          <p:nvPr>
            <p:ph idx="1"/>
          </p:nvPr>
        </p:nvSpPr>
        <p:spPr/>
        <p:txBody>
          <a:bodyPr/>
          <a:lstStyle/>
          <a:p>
            <a:pPr algn="l">
              <a:buNone/>
            </a:pPr>
            <a:r>
              <a:rPr lang="en-US" dirty="0" smtClean="0"/>
              <a:t> </a:t>
            </a:r>
            <a:endParaRPr lang="ar-IQ" dirty="0"/>
          </a:p>
        </p:txBody>
      </p:sp>
      <p:pic>
        <p:nvPicPr>
          <p:cNvPr id="1026" name="Picture 2" descr="C:\Documents and Settings\Ankido\Desktop\index1.jpg"/>
          <p:cNvPicPr>
            <a:picLocks noChangeAspect="1" noChangeArrowheads="1"/>
          </p:cNvPicPr>
          <p:nvPr/>
        </p:nvPicPr>
        <p:blipFill>
          <a:blip r:embed="rId2"/>
          <a:srcRect/>
          <a:stretch>
            <a:fillRect/>
          </a:stretch>
        </p:blipFill>
        <p:spPr bwMode="auto">
          <a:xfrm>
            <a:off x="1000100" y="642918"/>
            <a:ext cx="8143899" cy="6215082"/>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00042"/>
            <a:ext cx="8229600" cy="857256"/>
          </a:xfrm>
        </p:spPr>
        <p:txBody>
          <a:bodyPr/>
          <a:lstStyle/>
          <a:p>
            <a:r>
              <a:rPr lang="en-US" dirty="0" smtClean="0"/>
              <a:t>Clinical manifestations</a:t>
            </a:r>
            <a:endParaRPr lang="ar-IQ" dirty="0"/>
          </a:p>
        </p:txBody>
      </p:sp>
      <p:sp>
        <p:nvSpPr>
          <p:cNvPr id="3" name="عنصر نائب للمحتوى 2"/>
          <p:cNvSpPr>
            <a:spLocks noGrp="1"/>
          </p:cNvSpPr>
          <p:nvPr>
            <p:ph idx="1"/>
          </p:nvPr>
        </p:nvSpPr>
        <p:spPr>
          <a:xfrm>
            <a:off x="0" y="1214422"/>
            <a:ext cx="9144000" cy="5643578"/>
          </a:xfrm>
        </p:spPr>
        <p:txBody>
          <a:bodyPr>
            <a:normAutofit/>
          </a:bodyPr>
          <a:lstStyle/>
          <a:p>
            <a:pPr algn="l">
              <a:buNone/>
            </a:pPr>
            <a:r>
              <a:rPr lang="en-US" sz="2000" b="1" dirty="0" smtClean="0"/>
              <a:t>The course is variable .may be asymptomatic  and run in benign course</a:t>
            </a:r>
          </a:p>
          <a:p>
            <a:pPr algn="l">
              <a:buNone/>
            </a:pPr>
            <a:r>
              <a:rPr lang="en-US" sz="2000" b="1" dirty="0" smtClean="0">
                <a:solidFill>
                  <a:srgbClr val="FF0000"/>
                </a:solidFill>
              </a:rPr>
              <a:t>Angina on effort -</a:t>
            </a:r>
            <a:r>
              <a:rPr lang="en-US" sz="2000" b="1" dirty="0" err="1" smtClean="0">
                <a:solidFill>
                  <a:srgbClr val="FF0000"/>
                </a:solidFill>
              </a:rPr>
              <a:t>Dyspnoea</a:t>
            </a:r>
            <a:r>
              <a:rPr lang="en-US" sz="2000" b="1" dirty="0" smtClean="0">
                <a:solidFill>
                  <a:srgbClr val="FF0000"/>
                </a:solidFill>
              </a:rPr>
              <a:t> on effort -Syncope on effort</a:t>
            </a:r>
            <a:r>
              <a:rPr lang="en-US" sz="2000" b="1" dirty="0" smtClean="0"/>
              <a:t> (dizzy spell)</a:t>
            </a:r>
            <a:r>
              <a:rPr lang="en-US" sz="2000" b="1" dirty="0" smtClean="0">
                <a:solidFill>
                  <a:srgbClr val="FF0000"/>
                </a:solidFill>
              </a:rPr>
              <a:t> -Sudden death</a:t>
            </a:r>
          </a:p>
          <a:p>
            <a:pPr algn="l">
              <a:buNone/>
            </a:pPr>
            <a:r>
              <a:rPr lang="en-US" sz="2000" b="1" dirty="0" smtClean="0"/>
              <a:t>#Fatigue </a:t>
            </a:r>
          </a:p>
          <a:p>
            <a:pPr algn="l">
              <a:buNone/>
            </a:pPr>
            <a:r>
              <a:rPr lang="en-US" sz="2000" b="1" dirty="0" smtClean="0"/>
              <a:t>#Angina pectoris </a:t>
            </a:r>
          </a:p>
          <a:p>
            <a:pPr algn="l">
              <a:buNone/>
            </a:pPr>
            <a:r>
              <a:rPr lang="en-US" sz="2000" b="1" dirty="0" smtClean="0"/>
              <a:t>due to increase o2 demand</a:t>
            </a:r>
          </a:p>
          <a:p>
            <a:pPr algn="l">
              <a:buNone/>
            </a:pPr>
            <a:r>
              <a:rPr lang="en-US" sz="2000" b="1" dirty="0" smtClean="0"/>
              <a:t> by hypertrophied muscles </a:t>
            </a:r>
          </a:p>
          <a:p>
            <a:pPr algn="l">
              <a:buNone/>
            </a:pPr>
            <a:r>
              <a:rPr lang="en-US" dirty="0" smtClean="0"/>
              <a:t>   </a:t>
            </a:r>
            <a:endParaRPr lang="ar-IQ" dirty="0"/>
          </a:p>
        </p:txBody>
      </p:sp>
      <p:pic>
        <p:nvPicPr>
          <p:cNvPr id="5" name="Picture 1029" descr="HCM 4"/>
          <p:cNvPicPr>
            <a:picLocks noChangeAspect="1" noChangeArrowheads="1"/>
          </p:cNvPicPr>
          <p:nvPr/>
        </p:nvPicPr>
        <p:blipFill>
          <a:blip r:embed="rId2"/>
          <a:srcRect/>
          <a:stretch>
            <a:fillRect/>
          </a:stretch>
        </p:blipFill>
        <p:spPr>
          <a:xfrm>
            <a:off x="3571868" y="2357430"/>
            <a:ext cx="5572132" cy="450057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00042"/>
            <a:ext cx="8229600" cy="928694"/>
          </a:xfrm>
        </p:spPr>
        <p:txBody>
          <a:bodyPr/>
          <a:lstStyle/>
          <a:p>
            <a:r>
              <a:rPr lang="en-US" dirty="0" smtClean="0"/>
              <a:t>Physical examination </a:t>
            </a:r>
            <a:endParaRPr lang="ar-IQ" dirty="0"/>
          </a:p>
        </p:txBody>
      </p:sp>
      <p:sp>
        <p:nvSpPr>
          <p:cNvPr id="3" name="عنصر نائب للمحتوى 2"/>
          <p:cNvSpPr>
            <a:spLocks noGrp="1"/>
          </p:cNvSpPr>
          <p:nvPr>
            <p:ph idx="1"/>
          </p:nvPr>
        </p:nvSpPr>
        <p:spPr>
          <a:xfrm>
            <a:off x="457200" y="1357298"/>
            <a:ext cx="8229600" cy="5217238"/>
          </a:xfrm>
        </p:spPr>
        <p:txBody>
          <a:bodyPr>
            <a:normAutofit fontScale="92500" lnSpcReduction="10000"/>
          </a:bodyPr>
          <a:lstStyle/>
          <a:p>
            <a:pPr algn="l">
              <a:buNone/>
            </a:pPr>
            <a:r>
              <a:rPr lang="en-US" b="1" dirty="0" smtClean="0"/>
              <a:t>@</a:t>
            </a:r>
            <a:r>
              <a:rPr lang="en-US" sz="2400" b="1" dirty="0" smtClean="0"/>
              <a:t>Jerky pulse*Rapidly raising carotid arterial pulse </a:t>
            </a:r>
          </a:p>
          <a:p>
            <a:pPr algn="l">
              <a:buNone/>
            </a:pPr>
            <a:r>
              <a:rPr lang="en-US" sz="2400" b="1" dirty="0" smtClean="0"/>
              <a:t> </a:t>
            </a:r>
          </a:p>
          <a:p>
            <a:pPr algn="l">
              <a:buNone/>
            </a:pPr>
            <a:r>
              <a:rPr lang="en-US" sz="2400" b="1" dirty="0" smtClean="0"/>
              <a:t>@Palpable left ventricular hypertrophy </a:t>
            </a:r>
          </a:p>
          <a:p>
            <a:pPr algn="l">
              <a:buNone/>
            </a:pPr>
            <a:r>
              <a:rPr lang="en-US" sz="2400" b="1" dirty="0" smtClean="0"/>
              <a:t>Double or triple impulse at the apex (palpable fourth heart sound due to left </a:t>
            </a:r>
            <a:r>
              <a:rPr lang="en-US" sz="2400" b="1" dirty="0" err="1" smtClean="0"/>
              <a:t>atrial</a:t>
            </a:r>
            <a:r>
              <a:rPr lang="en-US" sz="2400" b="1" dirty="0" smtClean="0"/>
              <a:t> hypertrophy) </a:t>
            </a:r>
          </a:p>
          <a:p>
            <a:pPr algn="l">
              <a:buNone/>
            </a:pPr>
            <a:endParaRPr lang="en-US" sz="2400" b="1" dirty="0" smtClean="0"/>
          </a:p>
          <a:p>
            <a:pPr algn="l">
              <a:buNone/>
            </a:pPr>
            <a:r>
              <a:rPr lang="en-US" sz="2400" b="1" dirty="0" smtClean="0"/>
              <a:t>@</a:t>
            </a:r>
            <a:r>
              <a:rPr lang="en-US" sz="2400" b="1" dirty="0" err="1" smtClean="0"/>
              <a:t>Midsystolic</a:t>
            </a:r>
            <a:r>
              <a:rPr lang="en-US" sz="2400" b="1" dirty="0" smtClean="0"/>
              <a:t> murmur at the base*Harsh systolic murmur in the left </a:t>
            </a:r>
            <a:r>
              <a:rPr lang="en-US" sz="2400" b="1" dirty="0" err="1" smtClean="0"/>
              <a:t>sternal</a:t>
            </a:r>
            <a:r>
              <a:rPr lang="en-US" sz="2400" b="1" dirty="0" smtClean="0"/>
              <a:t> border due to </a:t>
            </a:r>
            <a:r>
              <a:rPr lang="en-US" sz="2400" b="1" dirty="0" err="1" smtClean="0"/>
              <a:t>subaortic</a:t>
            </a:r>
            <a:r>
              <a:rPr lang="en-US" sz="2400" b="1" dirty="0" smtClean="0"/>
              <a:t> obstruction ;this murmur increase by standing ,</a:t>
            </a:r>
            <a:r>
              <a:rPr lang="en-US" sz="2400" b="1" dirty="0" err="1" smtClean="0"/>
              <a:t>valsalva</a:t>
            </a:r>
            <a:r>
              <a:rPr lang="en-US" sz="2400" b="1" dirty="0" smtClean="0"/>
              <a:t> maneuver ,decrease by sitting and  squatting  </a:t>
            </a:r>
            <a:endParaRPr lang="ar-IQ" sz="2400" b="1" dirty="0" smtClean="0"/>
          </a:p>
          <a:p>
            <a:pPr algn="l">
              <a:buNone/>
            </a:pPr>
            <a:r>
              <a:rPr lang="en-US" sz="2400" b="1" dirty="0" smtClean="0"/>
              <a:t> </a:t>
            </a:r>
          </a:p>
          <a:p>
            <a:pPr algn="l">
              <a:buNone/>
            </a:pPr>
            <a:r>
              <a:rPr lang="en-US" sz="2400" b="1" dirty="0" smtClean="0"/>
              <a:t>@</a:t>
            </a:r>
            <a:r>
              <a:rPr lang="en-US" sz="2400" b="1" dirty="0" err="1" smtClean="0"/>
              <a:t>Pansystolic</a:t>
            </a:r>
            <a:r>
              <a:rPr lang="en-US" sz="2400" b="1" dirty="0" smtClean="0"/>
              <a:t> murmur (due to mitral regurgitation) at the apex </a:t>
            </a:r>
          </a:p>
          <a:p>
            <a:pPr algn="l">
              <a:buNone/>
            </a:pPr>
            <a:r>
              <a:rPr lang="en-US" sz="2400" b="1" dirty="0" smtClean="0"/>
              <a:t>@4</a:t>
            </a:r>
            <a:r>
              <a:rPr lang="en-US" sz="2400" b="1" baseline="30000" dirty="0" smtClean="0"/>
              <a:t>th</a:t>
            </a:r>
            <a:r>
              <a:rPr lang="en-US" sz="2400" b="1" dirty="0" smtClean="0"/>
              <a:t> heart sound</a:t>
            </a:r>
            <a:r>
              <a:rPr lang="en-US" dirty="0" smtClean="0"/>
              <a:t>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285728"/>
            <a:ext cx="8229600" cy="857256"/>
          </a:xfrm>
        </p:spPr>
        <p:txBody>
          <a:bodyPr>
            <a:normAutofit/>
          </a:bodyPr>
          <a:lstStyle/>
          <a:p>
            <a:r>
              <a:rPr lang="en-US" dirty="0" smtClean="0"/>
              <a:t>Laboratory evaluation </a:t>
            </a:r>
            <a:endParaRPr lang="ar-IQ" dirty="0"/>
          </a:p>
        </p:txBody>
      </p:sp>
      <p:sp>
        <p:nvSpPr>
          <p:cNvPr id="3" name="عنصر نائب للمحتوى 2"/>
          <p:cNvSpPr>
            <a:spLocks noGrp="1"/>
          </p:cNvSpPr>
          <p:nvPr>
            <p:ph idx="1"/>
          </p:nvPr>
        </p:nvSpPr>
        <p:spPr>
          <a:xfrm>
            <a:off x="0" y="1214422"/>
            <a:ext cx="9144000" cy="5360114"/>
          </a:xfrm>
        </p:spPr>
        <p:txBody>
          <a:bodyPr>
            <a:normAutofit fontScale="85000" lnSpcReduction="20000"/>
          </a:bodyPr>
          <a:lstStyle/>
          <a:p>
            <a:pPr algn="l">
              <a:buNone/>
            </a:pPr>
            <a:r>
              <a:rPr lang="en-US" b="1" dirty="0" smtClean="0"/>
              <a:t>$ECG:</a:t>
            </a:r>
          </a:p>
          <a:p>
            <a:pPr algn="l">
              <a:buNone/>
            </a:pPr>
            <a:r>
              <a:rPr lang="en-US" b="1" dirty="0" smtClean="0"/>
              <a:t>The ECG :1-normal or  </a:t>
            </a:r>
          </a:p>
          <a:p>
            <a:pPr algn="l">
              <a:buNone/>
            </a:pPr>
            <a:r>
              <a:rPr lang="en-US" b="1" dirty="0" smtClean="0"/>
              <a:t>                   2-left ventricular hypertrophy or </a:t>
            </a:r>
          </a:p>
          <a:p>
            <a:pPr algn="l">
              <a:buNone/>
            </a:pPr>
            <a:r>
              <a:rPr lang="en-US" b="1" dirty="0" smtClean="0"/>
              <a:t>                   3-pseudo-infarct pattern(Q wave due to old myocardial infarction)or </a:t>
            </a:r>
          </a:p>
          <a:p>
            <a:pPr algn="l">
              <a:buNone/>
            </a:pPr>
            <a:r>
              <a:rPr lang="en-US" b="1" dirty="0" smtClean="0"/>
              <a:t>                  4-deep T-wave inversion,</a:t>
            </a:r>
          </a:p>
          <a:p>
            <a:pPr algn="l">
              <a:buNone/>
            </a:pPr>
            <a:r>
              <a:rPr lang="en-US" b="1" dirty="0" smtClean="0"/>
              <a:t>                  5-Arrhythmias- (</a:t>
            </a:r>
            <a:r>
              <a:rPr lang="en-US" b="1" dirty="0" err="1" smtClean="0"/>
              <a:t>atrial</a:t>
            </a:r>
            <a:r>
              <a:rPr lang="en-US" b="1" dirty="0" smtClean="0"/>
              <a:t> and ventricular )</a:t>
            </a:r>
          </a:p>
          <a:p>
            <a:pPr algn="l">
              <a:buNone/>
            </a:pPr>
            <a:r>
              <a:rPr lang="en-US" b="1" dirty="0" smtClean="0"/>
              <a:t> $Echo:</a:t>
            </a:r>
          </a:p>
          <a:p>
            <a:pPr algn="l">
              <a:buNone/>
            </a:pPr>
            <a:r>
              <a:rPr lang="en-US" b="1" dirty="0" smtClean="0"/>
              <a:t>important in diagnosis :</a:t>
            </a:r>
          </a:p>
          <a:p>
            <a:pPr algn="l">
              <a:buNone/>
            </a:pPr>
            <a:r>
              <a:rPr lang="en-US" b="1" dirty="0" smtClean="0"/>
              <a:t>1- LV hypertrophy    2- small LV cavity       3- SAM             4-ASH                           5-impaired diastolic relaxation             </a:t>
            </a:r>
          </a:p>
          <a:p>
            <a:pPr algn="l">
              <a:buNone/>
            </a:pPr>
            <a:r>
              <a:rPr lang="en-US" b="1" dirty="0" smtClean="0"/>
              <a:t>6- mitral regurgitation     7- </a:t>
            </a:r>
            <a:r>
              <a:rPr lang="en-US" b="1" dirty="0" err="1" smtClean="0"/>
              <a:t>subaortic</a:t>
            </a:r>
            <a:r>
              <a:rPr lang="en-US" b="1" dirty="0" smtClean="0"/>
              <a:t> gradient if obstructed</a:t>
            </a:r>
          </a:p>
          <a:p>
            <a:pPr algn="l">
              <a:buNone/>
            </a:pPr>
            <a:endParaRPr lang="en-US" dirty="0" smtClean="0"/>
          </a:p>
          <a:p>
            <a:pPr algn="l">
              <a:buNone/>
            </a:pPr>
            <a:r>
              <a:rPr lang="en-US" dirty="0" smtClean="0"/>
              <a:t> </a:t>
            </a:r>
            <a:endParaRPr lang="ar-IQ"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28604"/>
            <a:ext cx="8229600" cy="928694"/>
          </a:xfrm>
        </p:spPr>
        <p:txBody>
          <a:bodyPr>
            <a:normAutofit/>
          </a:bodyPr>
          <a:lstStyle/>
          <a:p>
            <a:r>
              <a:rPr lang="en-US" sz="2700" dirty="0" smtClean="0"/>
              <a:t/>
            </a:r>
            <a:br>
              <a:rPr lang="en-US" sz="2700" dirty="0" smtClean="0"/>
            </a:br>
            <a:endParaRPr lang="ar-IQ" sz="2700" dirty="0"/>
          </a:p>
        </p:txBody>
      </p:sp>
      <p:sp>
        <p:nvSpPr>
          <p:cNvPr id="3" name="عنصر نائب للمحتوى 2"/>
          <p:cNvSpPr>
            <a:spLocks noGrp="1"/>
          </p:cNvSpPr>
          <p:nvPr>
            <p:ph idx="1"/>
          </p:nvPr>
        </p:nvSpPr>
        <p:spPr>
          <a:xfrm>
            <a:off x="457200" y="1142984"/>
            <a:ext cx="8229600" cy="5431552"/>
          </a:xfrm>
        </p:spPr>
        <p:txBody>
          <a:bodyPr>
            <a:normAutofit/>
          </a:bodyPr>
          <a:lstStyle/>
          <a:p>
            <a:pPr algn="l">
              <a:buNone/>
            </a:pPr>
            <a:r>
              <a:rPr lang="en-US" b="1" dirty="0" smtClean="0"/>
              <a:t>$CXR: usually normal. </a:t>
            </a:r>
          </a:p>
          <a:p>
            <a:pPr algn="l">
              <a:buNone/>
            </a:pPr>
            <a:endParaRPr lang="en-US" b="1" dirty="0" smtClean="0"/>
          </a:p>
          <a:p>
            <a:pPr algn="l">
              <a:buNone/>
            </a:pPr>
            <a:endParaRPr lang="en-US" b="1" dirty="0" smtClean="0"/>
          </a:p>
          <a:p>
            <a:pPr algn="l">
              <a:buNone/>
            </a:pPr>
            <a:r>
              <a:rPr lang="en-US" b="1" dirty="0" smtClean="0"/>
              <a:t>$Cardiac catheterization</a:t>
            </a:r>
          </a:p>
          <a:p>
            <a:pPr algn="l">
              <a:buNone/>
            </a:pPr>
            <a:r>
              <a:rPr lang="en-US" b="1" dirty="0" smtClean="0"/>
              <a:t> </a:t>
            </a:r>
          </a:p>
          <a:p>
            <a:pPr algn="l">
              <a:buNone/>
            </a:pPr>
            <a:r>
              <a:rPr lang="en-US" b="1" dirty="0" smtClean="0"/>
              <a:t>$Genetic testing may facilitate diagnosis</a:t>
            </a:r>
            <a:r>
              <a:rPr lang="en-US" dirty="0" smtClean="0"/>
              <a:t>  </a:t>
            </a:r>
          </a:p>
          <a:p>
            <a:pPr algn="l">
              <a:buNone/>
            </a:pPr>
            <a:endParaRPr lang="ar-IQ"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28604"/>
            <a:ext cx="8229600" cy="500066"/>
          </a:xfrm>
        </p:spPr>
        <p:txBody>
          <a:bodyPr>
            <a:normAutofit fontScale="90000"/>
          </a:bodyPr>
          <a:lstStyle/>
          <a:p>
            <a:r>
              <a:rPr lang="en-US" dirty="0" smtClean="0"/>
              <a:t>Treatment </a:t>
            </a:r>
            <a:endParaRPr lang="ar-IQ" dirty="0"/>
          </a:p>
        </p:txBody>
      </p:sp>
      <p:sp>
        <p:nvSpPr>
          <p:cNvPr id="3" name="عنصر نائب للمحتوى 2"/>
          <p:cNvSpPr>
            <a:spLocks noGrp="1"/>
          </p:cNvSpPr>
          <p:nvPr>
            <p:ph idx="1"/>
          </p:nvPr>
        </p:nvSpPr>
        <p:spPr>
          <a:xfrm>
            <a:off x="0" y="857232"/>
            <a:ext cx="9144000" cy="6000768"/>
          </a:xfrm>
        </p:spPr>
        <p:txBody>
          <a:bodyPr>
            <a:normAutofit/>
          </a:bodyPr>
          <a:lstStyle/>
          <a:p>
            <a:pPr algn="l">
              <a:buNone/>
            </a:pPr>
            <a:r>
              <a:rPr lang="en-US" dirty="0" smtClean="0"/>
              <a:t>*</a:t>
            </a:r>
            <a:r>
              <a:rPr lang="en-US" sz="2600" b="1" dirty="0" smtClean="0">
                <a:solidFill>
                  <a:srgbClr val="FF0000"/>
                </a:solidFill>
              </a:rPr>
              <a:t>Avoid competitive exercise to decrease the incidence of sudden death</a:t>
            </a:r>
            <a:r>
              <a:rPr lang="en-US" sz="2600" b="1" dirty="0" smtClean="0"/>
              <a:t> </a:t>
            </a:r>
          </a:p>
          <a:p>
            <a:pPr algn="l">
              <a:buNone/>
            </a:pPr>
            <a:endParaRPr lang="en-US" sz="2600" b="1" dirty="0" smtClean="0"/>
          </a:p>
          <a:p>
            <a:pPr algn="l">
              <a:buNone/>
            </a:pPr>
            <a:r>
              <a:rPr lang="en-US" sz="2600" b="1" dirty="0" smtClean="0"/>
              <a:t>*Pharmacological therapy </a:t>
            </a:r>
          </a:p>
          <a:p>
            <a:pPr algn="l">
              <a:buNone/>
            </a:pPr>
            <a:endParaRPr lang="en-US" sz="2600" b="1" dirty="0" smtClean="0"/>
          </a:p>
          <a:p>
            <a:pPr algn="l">
              <a:buNone/>
            </a:pPr>
            <a:r>
              <a:rPr lang="en-US" sz="2600" b="1" dirty="0" smtClean="0"/>
              <a:t>*Surgical </a:t>
            </a:r>
            <a:r>
              <a:rPr lang="en-US" sz="2600" b="1" dirty="0" err="1" smtClean="0"/>
              <a:t>myectomy</a:t>
            </a:r>
            <a:r>
              <a:rPr lang="en-US" sz="2600" b="1" dirty="0" smtClean="0"/>
              <a:t> </a:t>
            </a:r>
          </a:p>
          <a:p>
            <a:pPr algn="l">
              <a:buNone/>
            </a:pPr>
            <a:endParaRPr lang="en-US" sz="2600" b="1" dirty="0" smtClean="0"/>
          </a:p>
          <a:p>
            <a:pPr algn="l">
              <a:buNone/>
            </a:pPr>
            <a:r>
              <a:rPr lang="en-US" sz="2600" b="1" dirty="0" smtClean="0"/>
              <a:t>*Alcoholic </a:t>
            </a:r>
            <a:r>
              <a:rPr lang="en-US" sz="2600" b="1" dirty="0" err="1" smtClean="0"/>
              <a:t>septal</a:t>
            </a:r>
            <a:r>
              <a:rPr lang="en-US" sz="2600" b="1" dirty="0" smtClean="0"/>
              <a:t> ablation </a:t>
            </a:r>
          </a:p>
          <a:p>
            <a:pPr algn="l">
              <a:buNone/>
            </a:pPr>
            <a:endParaRPr lang="en-US" sz="2600" b="1" dirty="0" smtClean="0"/>
          </a:p>
          <a:p>
            <a:pPr algn="l">
              <a:buNone/>
            </a:pPr>
            <a:r>
              <a:rPr lang="en-US" sz="2600" b="1" dirty="0" smtClean="0"/>
              <a:t>*Dual chamber pacemaker (DDD)</a:t>
            </a:r>
          </a:p>
          <a:p>
            <a:pPr algn="l">
              <a:buNone/>
            </a:pPr>
            <a:r>
              <a:rPr lang="en-US" sz="2600" b="1" dirty="0" smtClean="0"/>
              <a:t> </a:t>
            </a:r>
          </a:p>
          <a:p>
            <a:pPr algn="l">
              <a:buNone/>
            </a:pPr>
            <a:endParaRPr lang="en-US" sz="2600" b="1" dirty="0" smtClean="0"/>
          </a:p>
          <a:p>
            <a:pPr algn="l">
              <a:buNone/>
            </a:pPr>
            <a:endParaRPr lang="en-US"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57166"/>
            <a:ext cx="8229600" cy="500066"/>
          </a:xfrm>
        </p:spPr>
        <p:txBody>
          <a:bodyPr>
            <a:normAutofit fontScale="90000"/>
          </a:bodyPr>
          <a:lstStyle/>
          <a:p>
            <a:r>
              <a:rPr lang="en-US" b="1" dirty="0" err="1" smtClean="0"/>
              <a:t>Pharmocological</a:t>
            </a:r>
            <a:r>
              <a:rPr lang="en-US" b="1" dirty="0" smtClean="0"/>
              <a:t> therapy</a:t>
            </a:r>
            <a:endParaRPr lang="ar-IQ" dirty="0"/>
          </a:p>
        </p:txBody>
      </p:sp>
      <p:sp>
        <p:nvSpPr>
          <p:cNvPr id="3" name="عنصر نائب للمحتوى 2"/>
          <p:cNvSpPr>
            <a:spLocks noGrp="1"/>
          </p:cNvSpPr>
          <p:nvPr>
            <p:ph idx="1"/>
          </p:nvPr>
        </p:nvSpPr>
        <p:spPr>
          <a:xfrm>
            <a:off x="0" y="785794"/>
            <a:ext cx="9144000" cy="5788742"/>
          </a:xfrm>
        </p:spPr>
        <p:txBody>
          <a:bodyPr>
            <a:normAutofit fontScale="70000" lnSpcReduction="20000"/>
          </a:bodyPr>
          <a:lstStyle/>
          <a:p>
            <a:pPr algn="l">
              <a:buNone/>
            </a:pPr>
            <a:endParaRPr lang="en-GB" dirty="0" smtClean="0"/>
          </a:p>
          <a:p>
            <a:pPr algn="l">
              <a:buNone/>
            </a:pPr>
            <a:r>
              <a:rPr lang="en-US" b="1" dirty="0" smtClean="0"/>
              <a:t>Beta-blockers,  calcium antagonists (e.g. </a:t>
            </a:r>
            <a:r>
              <a:rPr lang="en-US" b="1" dirty="0" err="1" smtClean="0"/>
              <a:t>verapamil</a:t>
            </a:r>
            <a:r>
              <a:rPr lang="en-US" b="1" dirty="0" smtClean="0"/>
              <a:t>) and </a:t>
            </a:r>
            <a:r>
              <a:rPr lang="en-US" b="1" dirty="0" err="1" smtClean="0"/>
              <a:t>disopyramide</a:t>
            </a:r>
            <a:r>
              <a:rPr lang="en-US" b="1" dirty="0" smtClean="0"/>
              <a:t> : used to relive angina ,decrease the incidence of </a:t>
            </a:r>
            <a:r>
              <a:rPr lang="en-US" b="1" dirty="0" err="1" smtClean="0"/>
              <a:t>syncopal</a:t>
            </a:r>
            <a:r>
              <a:rPr lang="en-US" b="1" dirty="0" smtClean="0"/>
              <a:t> attack  and   decrease the risk of arrhythmia </a:t>
            </a:r>
          </a:p>
          <a:p>
            <a:pPr algn="l">
              <a:buNone/>
            </a:pPr>
            <a:endParaRPr lang="en-US" b="1" dirty="0" smtClean="0"/>
          </a:p>
          <a:p>
            <a:pPr algn="l">
              <a:buNone/>
            </a:pPr>
            <a:r>
              <a:rPr lang="en-US" b="1" dirty="0" smtClean="0"/>
              <a:t>@</a:t>
            </a:r>
            <a:r>
              <a:rPr lang="en-US" b="1" dirty="0" err="1" smtClean="0"/>
              <a:t>Digoxin</a:t>
            </a:r>
            <a:r>
              <a:rPr lang="en-US" b="1" dirty="0" smtClean="0"/>
              <a:t> and vasodilators may increase outflow tract obstruction (</a:t>
            </a:r>
            <a:r>
              <a:rPr lang="en-US" b="1" dirty="0" smtClean="0">
                <a:solidFill>
                  <a:srgbClr val="FF0000"/>
                </a:solidFill>
              </a:rPr>
              <a:t>should be avoided) </a:t>
            </a:r>
          </a:p>
          <a:p>
            <a:pPr algn="l">
              <a:buNone/>
            </a:pPr>
            <a:endParaRPr lang="en-US" b="1" dirty="0" smtClean="0"/>
          </a:p>
          <a:p>
            <a:pPr algn="l">
              <a:buNone/>
            </a:pPr>
            <a:r>
              <a:rPr lang="en-US" b="1" dirty="0" smtClean="0"/>
              <a:t>*</a:t>
            </a:r>
            <a:r>
              <a:rPr lang="en-US" b="1" dirty="0" err="1" smtClean="0"/>
              <a:t>Amidarone</a:t>
            </a:r>
            <a:r>
              <a:rPr lang="en-US" b="1" dirty="0" smtClean="0"/>
              <a:t> : </a:t>
            </a:r>
            <a:r>
              <a:rPr lang="en-US" b="1" dirty="0" err="1" smtClean="0"/>
              <a:t>antiarrhythmic</a:t>
            </a:r>
            <a:r>
              <a:rPr lang="en-US" b="1" dirty="0" smtClean="0"/>
              <a:t>  -- use to reduce </a:t>
            </a:r>
            <a:r>
              <a:rPr lang="en-US" b="1" dirty="0" err="1" smtClean="0"/>
              <a:t>supraventricular</a:t>
            </a:r>
            <a:r>
              <a:rPr lang="en-US" b="1" dirty="0" smtClean="0"/>
              <a:t> and ventricular arrhythmia and to decrease sudden death</a:t>
            </a:r>
          </a:p>
          <a:p>
            <a:pPr algn="l">
              <a:buNone/>
            </a:pPr>
            <a:r>
              <a:rPr lang="en-US" b="1" dirty="0" err="1" smtClean="0"/>
              <a:t>dronaderone</a:t>
            </a:r>
            <a:r>
              <a:rPr lang="en-US" b="1" dirty="0" smtClean="0"/>
              <a:t> :non-iodinated and thus causes little anti-thyroid effect </a:t>
            </a:r>
          </a:p>
          <a:p>
            <a:pPr algn="l">
              <a:buNone/>
            </a:pPr>
            <a:endParaRPr lang="en-US" b="1" dirty="0" smtClean="0"/>
          </a:p>
          <a:p>
            <a:pPr algn="l">
              <a:buNone/>
            </a:pPr>
            <a:r>
              <a:rPr lang="en-US" b="1" dirty="0" smtClean="0"/>
              <a:t>(S.E: thyroid disease, lung fibrosis, brown skin discoloration- </a:t>
            </a:r>
            <a:r>
              <a:rPr lang="ar-IQ" b="1" dirty="0" smtClean="0"/>
              <a:t>(</a:t>
            </a:r>
            <a:r>
              <a:rPr lang="en-US" b="1" dirty="0" smtClean="0"/>
              <a:t>cataract, prolong QT interval</a:t>
            </a:r>
            <a:endParaRPr lang="en-US" dirty="0" smtClean="0"/>
          </a:p>
          <a:p>
            <a:pPr algn="l">
              <a:buNone/>
            </a:pPr>
            <a:endParaRPr lang="en-US" b="1" dirty="0" smtClean="0"/>
          </a:p>
          <a:p>
            <a:pPr algn="l">
              <a:buNone/>
            </a:pPr>
            <a:r>
              <a:rPr lang="en-US" b="1" dirty="0" smtClean="0"/>
              <a:t>*Anticoagulant If  </a:t>
            </a:r>
            <a:r>
              <a:rPr lang="en-US" b="1" dirty="0" err="1" smtClean="0"/>
              <a:t>atrial</a:t>
            </a:r>
            <a:r>
              <a:rPr lang="en-US" b="1" dirty="0" smtClean="0"/>
              <a:t> fibrillation present </a:t>
            </a:r>
          </a:p>
          <a:p>
            <a:pPr algn="l">
              <a:buNone/>
            </a:pPr>
            <a:r>
              <a:rPr lang="en-US" b="1" dirty="0" smtClean="0"/>
              <a:t> </a:t>
            </a:r>
            <a:endParaRPr lang="ar-IQ"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642918"/>
            <a:ext cx="8229600" cy="142876"/>
          </a:xfrm>
        </p:spPr>
        <p:txBody>
          <a:bodyPr>
            <a:normAutofit fontScale="90000"/>
          </a:bodyPr>
          <a:lstStyle/>
          <a:p>
            <a:endParaRPr lang="ar-IQ" dirty="0"/>
          </a:p>
        </p:txBody>
      </p:sp>
      <p:sp>
        <p:nvSpPr>
          <p:cNvPr id="3" name="عنصر نائب للمحتوى 2"/>
          <p:cNvSpPr>
            <a:spLocks noGrp="1"/>
          </p:cNvSpPr>
          <p:nvPr>
            <p:ph idx="1"/>
          </p:nvPr>
        </p:nvSpPr>
        <p:spPr>
          <a:xfrm>
            <a:off x="214282" y="928670"/>
            <a:ext cx="8715436" cy="5645866"/>
          </a:xfrm>
        </p:spPr>
        <p:txBody>
          <a:bodyPr>
            <a:normAutofit fontScale="92500" lnSpcReduction="10000"/>
          </a:bodyPr>
          <a:lstStyle/>
          <a:p>
            <a:pPr algn="l">
              <a:buNone/>
            </a:pPr>
            <a:endParaRPr lang="en-US" sz="2400" b="1" dirty="0" smtClean="0"/>
          </a:p>
          <a:p>
            <a:pPr algn="l">
              <a:buNone/>
            </a:pPr>
            <a:r>
              <a:rPr lang="en-US" sz="2400" b="1" dirty="0" smtClean="0"/>
              <a:t> *Surgery :Outflow tract obstruction can be improved by partial surgical resection (</a:t>
            </a:r>
            <a:r>
              <a:rPr lang="en-US" sz="2400" b="1" dirty="0" err="1" smtClean="0"/>
              <a:t>myectomy</a:t>
            </a:r>
            <a:r>
              <a:rPr lang="en-US" sz="2400" b="1" dirty="0" smtClean="0"/>
              <a:t>) to improve symptoms in symptomatic patient who not responsive to medical therapy</a:t>
            </a:r>
          </a:p>
          <a:p>
            <a:pPr algn="l">
              <a:buNone/>
            </a:pPr>
            <a:endParaRPr lang="en-US" sz="2400" b="1" dirty="0" smtClean="0"/>
          </a:p>
          <a:p>
            <a:pPr algn="l">
              <a:buNone/>
            </a:pPr>
            <a:r>
              <a:rPr lang="en-US" sz="2400" b="1" dirty="0" smtClean="0"/>
              <a:t>*By Catheterization : iatrogenic infarction of the basal septum (alcoholic </a:t>
            </a:r>
            <a:r>
              <a:rPr lang="en-US" sz="2400" b="1" dirty="0" err="1" smtClean="0"/>
              <a:t>septal</a:t>
            </a:r>
            <a:r>
              <a:rPr lang="en-US" sz="2400" b="1" dirty="0" smtClean="0"/>
              <a:t> ablation) using a catheter-delivered alcohol solution.</a:t>
            </a:r>
          </a:p>
          <a:p>
            <a:pPr algn="l">
              <a:buNone/>
            </a:pPr>
            <a:r>
              <a:rPr lang="en-US" sz="2400" b="1" dirty="0" smtClean="0"/>
              <a:t>*Permanent pacemaker (DDD)</a:t>
            </a:r>
            <a:r>
              <a:rPr lang="en-GB" sz="2400" dirty="0" smtClean="0"/>
              <a:t> </a:t>
            </a:r>
            <a:r>
              <a:rPr lang="en-GB" sz="1600" dirty="0" smtClean="0"/>
              <a:t>Pacing the ventricle from the right ventricular apical lead position allows the apical segments to contract prior to the basal segments and helps with ventricular emptying before the outflow obstruction can occur--Chronic pacing may result in </a:t>
            </a:r>
            <a:r>
              <a:rPr lang="en-GB" sz="1600" dirty="0" err="1" smtClean="0"/>
              <a:t>remodeling</a:t>
            </a:r>
            <a:r>
              <a:rPr lang="en-GB" sz="1600" dirty="0" smtClean="0"/>
              <a:t> of the ventricle, such that there is widening of the left ventricular outflow tract to further decrease the gradient</a:t>
            </a:r>
            <a:r>
              <a:rPr lang="en-US" sz="1600" b="1" dirty="0" smtClean="0"/>
              <a:t> </a:t>
            </a:r>
          </a:p>
          <a:p>
            <a:pPr algn="l">
              <a:buNone/>
            </a:pPr>
            <a:endParaRPr lang="en-US" sz="2400" b="1" dirty="0" smtClean="0"/>
          </a:p>
          <a:p>
            <a:pPr algn="l">
              <a:buNone/>
            </a:pPr>
            <a:r>
              <a:rPr lang="en-US" sz="2400" b="1" dirty="0" smtClean="0"/>
              <a:t>*An ICD(Implantable </a:t>
            </a:r>
            <a:r>
              <a:rPr lang="en-US" sz="2400" b="1" dirty="0" err="1" smtClean="0"/>
              <a:t>cardioverter</a:t>
            </a:r>
            <a:r>
              <a:rPr lang="en-US" sz="2400" b="1" dirty="0" smtClean="0"/>
              <a:t> defibrillation) should be considered in patients with clinical risk factors for sudden death (ventricular </a:t>
            </a:r>
            <a:r>
              <a:rPr lang="en-US" sz="2400" b="1" dirty="0" err="1" smtClean="0"/>
              <a:t>arrhythmia,cardiac</a:t>
            </a:r>
            <a:r>
              <a:rPr lang="en-US" sz="2400" b="1" dirty="0" smtClean="0"/>
              <a:t> arrest</a:t>
            </a:r>
            <a:r>
              <a:rPr lang="en-US" sz="2400" dirty="0" smtClean="0"/>
              <a:t>)</a:t>
            </a:r>
            <a:endParaRPr lang="ar-IQ"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00042"/>
            <a:ext cx="8229600" cy="714380"/>
          </a:xfrm>
        </p:spPr>
        <p:txBody>
          <a:bodyPr/>
          <a:lstStyle/>
          <a:p>
            <a:r>
              <a:rPr lang="en-US" dirty="0" smtClean="0"/>
              <a:t>Causes </a:t>
            </a:r>
            <a:endParaRPr lang="ar-IQ" dirty="0"/>
          </a:p>
        </p:txBody>
      </p:sp>
      <p:sp>
        <p:nvSpPr>
          <p:cNvPr id="3" name="عنصر نائب للمحتوى 2"/>
          <p:cNvSpPr>
            <a:spLocks noGrp="1"/>
          </p:cNvSpPr>
          <p:nvPr>
            <p:ph idx="1"/>
          </p:nvPr>
        </p:nvSpPr>
        <p:spPr>
          <a:xfrm>
            <a:off x="0" y="1357298"/>
            <a:ext cx="8929718" cy="5217238"/>
          </a:xfrm>
        </p:spPr>
        <p:txBody>
          <a:bodyPr>
            <a:normAutofit fontScale="92500" lnSpcReduction="20000"/>
          </a:bodyPr>
          <a:lstStyle/>
          <a:p>
            <a:pPr algn="l">
              <a:buNone/>
            </a:pPr>
            <a:r>
              <a:rPr lang="en-US" dirty="0" smtClean="0"/>
              <a:t>1- Infectious agents :</a:t>
            </a:r>
          </a:p>
          <a:p>
            <a:pPr algn="l">
              <a:buNone/>
            </a:pPr>
            <a:r>
              <a:rPr lang="en-US" dirty="0" smtClean="0"/>
              <a:t>Virus (</a:t>
            </a:r>
            <a:r>
              <a:rPr lang="en-US" dirty="0" err="1" smtClean="0">
                <a:solidFill>
                  <a:srgbClr val="FF0000"/>
                </a:solidFill>
              </a:rPr>
              <a:t>coxacki</a:t>
            </a:r>
            <a:r>
              <a:rPr lang="en-US" dirty="0" smtClean="0">
                <a:solidFill>
                  <a:srgbClr val="FF0000"/>
                </a:solidFill>
              </a:rPr>
              <a:t> </a:t>
            </a:r>
            <a:r>
              <a:rPr lang="en-US" dirty="0" err="1" smtClean="0">
                <a:solidFill>
                  <a:srgbClr val="FF0000"/>
                </a:solidFill>
              </a:rPr>
              <a:t>B.HIV,Echovirus.infuenza</a:t>
            </a:r>
            <a:r>
              <a:rPr lang="en-US" dirty="0" smtClean="0">
                <a:solidFill>
                  <a:srgbClr val="FF0000"/>
                </a:solidFill>
              </a:rPr>
              <a:t> </a:t>
            </a:r>
            <a:r>
              <a:rPr lang="en-US" dirty="0" smtClean="0"/>
              <a:t>)</a:t>
            </a:r>
          </a:p>
          <a:p>
            <a:pPr algn="l">
              <a:buNone/>
            </a:pPr>
            <a:r>
              <a:rPr lang="en-US" dirty="0" smtClean="0"/>
              <a:t>Bacterial (</a:t>
            </a:r>
            <a:r>
              <a:rPr lang="en-US" dirty="0" err="1" smtClean="0"/>
              <a:t>staphylococcus.entrococcus,diphtheria</a:t>
            </a:r>
            <a:r>
              <a:rPr lang="en-US" dirty="0" smtClean="0"/>
              <a:t>)</a:t>
            </a:r>
          </a:p>
          <a:p>
            <a:pPr algn="l">
              <a:buNone/>
            </a:pPr>
            <a:r>
              <a:rPr lang="en-US" dirty="0" smtClean="0"/>
              <a:t>-fungal -Chlamydia –</a:t>
            </a:r>
            <a:r>
              <a:rPr lang="en-US" dirty="0" err="1" smtClean="0"/>
              <a:t>Protozoal</a:t>
            </a:r>
            <a:r>
              <a:rPr lang="en-US" dirty="0" smtClean="0"/>
              <a:t>(</a:t>
            </a:r>
            <a:r>
              <a:rPr lang="en-US" dirty="0" err="1" smtClean="0"/>
              <a:t>chages</a:t>
            </a:r>
            <a:r>
              <a:rPr lang="en-US" dirty="0" smtClean="0"/>
              <a:t> disease)</a:t>
            </a:r>
            <a:r>
              <a:rPr lang="en-US" dirty="0" err="1" smtClean="0"/>
              <a:t>tryponosoma</a:t>
            </a:r>
            <a:r>
              <a:rPr lang="en-US" dirty="0" smtClean="0"/>
              <a:t> </a:t>
            </a:r>
            <a:r>
              <a:rPr lang="en-US" dirty="0" err="1" smtClean="0"/>
              <a:t>cruze</a:t>
            </a:r>
            <a:r>
              <a:rPr lang="en-US" dirty="0" smtClean="0"/>
              <a:t>—helminthes (trichinosis) </a:t>
            </a:r>
          </a:p>
          <a:p>
            <a:pPr algn="l">
              <a:buNone/>
            </a:pPr>
            <a:r>
              <a:rPr lang="ar-IQ" dirty="0" smtClean="0"/>
              <a:t>((</a:t>
            </a:r>
            <a:r>
              <a:rPr lang="en-US" dirty="0" err="1" smtClean="0"/>
              <a:t>Spirochetal</a:t>
            </a:r>
            <a:r>
              <a:rPr lang="en-US" dirty="0" smtClean="0"/>
              <a:t> (Lyme disease (</a:t>
            </a:r>
            <a:r>
              <a:rPr lang="en-US" i="1" dirty="0" err="1" smtClean="0"/>
              <a:t>Borrelia</a:t>
            </a:r>
            <a:r>
              <a:rPr lang="en-US" i="1" dirty="0" smtClean="0"/>
              <a:t> </a:t>
            </a:r>
            <a:r>
              <a:rPr lang="en-US" i="1" dirty="0" err="1" smtClean="0"/>
              <a:t>burgdorferi</a:t>
            </a:r>
            <a:endParaRPr lang="en-US" dirty="0" smtClean="0"/>
          </a:p>
          <a:p>
            <a:pPr algn="l">
              <a:buNone/>
            </a:pPr>
            <a:r>
              <a:rPr lang="en-US" dirty="0" err="1" smtClean="0"/>
              <a:t>Ricketisal</a:t>
            </a:r>
            <a:r>
              <a:rPr lang="en-US" dirty="0" smtClean="0"/>
              <a:t> </a:t>
            </a:r>
          </a:p>
          <a:p>
            <a:pPr algn="l">
              <a:buNone/>
            </a:pPr>
            <a:r>
              <a:rPr lang="en-US" dirty="0" smtClean="0"/>
              <a:t>2-non infectious    rheumatic fever (b hemolytic </a:t>
            </a:r>
            <a:r>
              <a:rPr lang="en-US" dirty="0" err="1" smtClean="0"/>
              <a:t>strp</a:t>
            </a:r>
            <a:r>
              <a:rPr lang="en-US" dirty="0" smtClean="0"/>
              <a:t>) </a:t>
            </a:r>
          </a:p>
          <a:p>
            <a:pPr algn="l">
              <a:buNone/>
            </a:pPr>
            <a:r>
              <a:rPr lang="en-US" dirty="0" smtClean="0"/>
              <a:t>Radiation -autoimmune -systemic lupus erythematosus and rheumatoid arthritis :transplant rejection</a:t>
            </a:r>
          </a:p>
          <a:p>
            <a:pPr algn="l">
              <a:buNone/>
            </a:pPr>
            <a:r>
              <a:rPr lang="en-US" dirty="0" smtClean="0"/>
              <a:t>Drugs and chemical agents(e.g. cocaine, lithium and anticancer drugs such as </a:t>
            </a:r>
            <a:r>
              <a:rPr lang="en-US" dirty="0" smtClean="0">
                <a:solidFill>
                  <a:srgbClr val="FF0000"/>
                </a:solidFill>
              </a:rPr>
              <a:t>doxorubicin</a:t>
            </a:r>
            <a:r>
              <a:rPr lang="en-US" dirty="0" smtClean="0"/>
              <a:t>) or (e.g. </a:t>
            </a:r>
            <a:r>
              <a:rPr lang="en-US" dirty="0" err="1" smtClean="0"/>
              <a:t>penicillins</a:t>
            </a:r>
            <a:r>
              <a:rPr lang="en-US" dirty="0" smtClean="0"/>
              <a:t> and </a:t>
            </a:r>
            <a:r>
              <a:rPr lang="en-US" dirty="0" err="1" smtClean="0"/>
              <a:t>sulphonamides</a:t>
            </a:r>
            <a:r>
              <a:rPr lang="en-US" dirty="0" smtClean="0"/>
              <a:t>), </a:t>
            </a:r>
            <a:r>
              <a:rPr lang="en-US" dirty="0" smtClean="0">
                <a:solidFill>
                  <a:srgbClr val="FF0000"/>
                </a:solidFill>
              </a:rPr>
              <a:t>lead</a:t>
            </a:r>
            <a:r>
              <a:rPr lang="en-US" dirty="0" smtClean="0"/>
              <a:t> ,carbon monoxide and </a:t>
            </a:r>
            <a:r>
              <a:rPr lang="en-US" dirty="0" smtClean="0">
                <a:solidFill>
                  <a:srgbClr val="FF0000"/>
                </a:solidFill>
              </a:rPr>
              <a:t>Alcohol </a:t>
            </a:r>
            <a:r>
              <a:rPr lang="en-US" dirty="0" smtClean="0"/>
              <a:t> </a:t>
            </a:r>
          </a:p>
          <a:p>
            <a:pPr algn="l">
              <a:buNone/>
            </a:pPr>
            <a:endParaRPr lang="ar-IQ"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Picture 8"/>
          <p:cNvPicPr>
            <a:picLocks noGrp="1" noChangeAspect="1" noChangeArrowheads="1"/>
          </p:cNvPicPr>
          <p:nvPr>
            <p:ph idx="1"/>
          </p:nvPr>
        </p:nvPicPr>
        <p:blipFill>
          <a:blip r:embed="rId2"/>
          <a:srcRect/>
          <a:stretch>
            <a:fillRect/>
          </a:stretch>
        </p:blipFill>
        <p:spPr bwMode="auto">
          <a:xfrm>
            <a:off x="642910" y="857232"/>
            <a:ext cx="7786742" cy="57166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28604"/>
            <a:ext cx="8229600" cy="1071570"/>
          </a:xfrm>
        </p:spPr>
        <p:txBody>
          <a:bodyPr>
            <a:normAutofit fontScale="90000"/>
          </a:bodyPr>
          <a:lstStyle/>
          <a:p>
            <a:r>
              <a:rPr lang="en-US" b="1" dirty="0" smtClean="0"/>
              <a:t>Risk factors for sudden death in hypertrophic </a:t>
            </a:r>
            <a:r>
              <a:rPr lang="en-US" b="1" dirty="0" err="1" smtClean="0"/>
              <a:t>cardiomyopathy</a:t>
            </a:r>
            <a:endParaRPr lang="ar-IQ" dirty="0"/>
          </a:p>
        </p:txBody>
      </p:sp>
      <p:sp>
        <p:nvSpPr>
          <p:cNvPr id="3" name="عنصر نائب للمحتوى 2"/>
          <p:cNvSpPr>
            <a:spLocks noGrp="1"/>
          </p:cNvSpPr>
          <p:nvPr>
            <p:ph idx="1"/>
          </p:nvPr>
        </p:nvSpPr>
        <p:spPr>
          <a:xfrm>
            <a:off x="0" y="1643050"/>
            <a:ext cx="9144000" cy="4931486"/>
          </a:xfrm>
        </p:spPr>
        <p:txBody>
          <a:bodyPr>
            <a:normAutofit/>
          </a:bodyPr>
          <a:lstStyle/>
          <a:p>
            <a:pPr algn="l">
              <a:lnSpc>
                <a:spcPct val="150000"/>
              </a:lnSpc>
              <a:buNone/>
            </a:pPr>
            <a:r>
              <a:rPr lang="en-US" sz="2400" b="1" dirty="0" smtClean="0"/>
              <a:t>1-A history of previous cardiac arrest or sustained ventricular tachycardia </a:t>
            </a:r>
          </a:p>
          <a:p>
            <a:pPr algn="l">
              <a:lnSpc>
                <a:spcPct val="150000"/>
              </a:lnSpc>
              <a:buNone/>
            </a:pPr>
            <a:r>
              <a:rPr lang="en-US" sz="2400" b="1" dirty="0" smtClean="0"/>
              <a:t>2-Recurrent syncope </a:t>
            </a:r>
          </a:p>
          <a:p>
            <a:pPr algn="l">
              <a:lnSpc>
                <a:spcPct val="150000"/>
              </a:lnSpc>
              <a:buNone/>
            </a:pPr>
            <a:r>
              <a:rPr lang="en-US" sz="2400" b="1" dirty="0" smtClean="0"/>
              <a:t>3-An adverse genotype and/or family history </a:t>
            </a:r>
          </a:p>
          <a:p>
            <a:pPr algn="l">
              <a:lnSpc>
                <a:spcPct val="150000"/>
              </a:lnSpc>
              <a:buNone/>
            </a:pPr>
            <a:r>
              <a:rPr lang="en-US" sz="2400" b="1" dirty="0" smtClean="0"/>
              <a:t>4-Exercise-induced hypotension </a:t>
            </a:r>
          </a:p>
          <a:p>
            <a:pPr algn="l">
              <a:lnSpc>
                <a:spcPct val="150000"/>
              </a:lnSpc>
              <a:buNone/>
            </a:pPr>
            <a:r>
              <a:rPr lang="en-US" sz="2400" b="1" dirty="0" smtClean="0"/>
              <a:t>5-Non-sustained ventricular tachycardia on ambulatory ECG monitoring </a:t>
            </a:r>
          </a:p>
          <a:p>
            <a:pPr algn="l">
              <a:lnSpc>
                <a:spcPct val="150000"/>
              </a:lnSpc>
              <a:buNone/>
            </a:pPr>
            <a:r>
              <a:rPr lang="en-US" sz="2400" b="1" dirty="0" smtClean="0"/>
              <a:t>6-Marked increase in left ventricular wall thickness </a:t>
            </a:r>
          </a:p>
          <a:p>
            <a:pPr algn="l">
              <a:lnSpc>
                <a:spcPct val="150000"/>
              </a:lnSpc>
            </a:pPr>
            <a:endParaRPr lang="ar-IQ"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1026" name="Picture 2" descr="C:\Documents and Settings\Ankido\Desktop\2.jpg"/>
          <p:cNvPicPr>
            <a:picLocks noGrp="1" noChangeAspect="1" noChangeArrowheads="1"/>
          </p:cNvPicPr>
          <p:nvPr>
            <p:ph idx="1"/>
          </p:nvPr>
        </p:nvPicPr>
        <p:blipFill>
          <a:blip r:embed="rId2"/>
          <a:srcRect/>
          <a:stretch>
            <a:fillRect/>
          </a:stretch>
        </p:blipFill>
        <p:spPr bwMode="auto">
          <a:xfrm>
            <a:off x="0" y="428604"/>
            <a:ext cx="9144000" cy="6429396"/>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2051" name="Picture 3" descr="C:\Documents and Settings\Ankido\Desktop\1.jpg"/>
          <p:cNvPicPr>
            <a:picLocks noGrp="1" noChangeAspect="1" noChangeArrowheads="1"/>
          </p:cNvPicPr>
          <p:nvPr>
            <p:ph idx="1"/>
          </p:nvPr>
        </p:nvPicPr>
        <p:blipFill>
          <a:blip r:embed="rId2"/>
          <a:srcRect/>
          <a:stretch>
            <a:fillRect/>
          </a:stretch>
        </p:blipFill>
        <p:spPr bwMode="auto">
          <a:xfrm>
            <a:off x="785786" y="857232"/>
            <a:ext cx="8072494" cy="5786477"/>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14356"/>
            <a:ext cx="8229600" cy="500066"/>
          </a:xfrm>
        </p:spPr>
        <p:txBody>
          <a:bodyPr>
            <a:normAutofit fontScale="90000"/>
          </a:bodyPr>
          <a:lstStyle/>
          <a:p>
            <a:endParaRPr lang="ar-IQ" dirty="0"/>
          </a:p>
        </p:txBody>
      </p:sp>
      <p:sp>
        <p:nvSpPr>
          <p:cNvPr id="3" name="عنصر نائب للمحتوى 2"/>
          <p:cNvSpPr>
            <a:spLocks noGrp="1"/>
          </p:cNvSpPr>
          <p:nvPr>
            <p:ph idx="1"/>
          </p:nvPr>
        </p:nvSpPr>
        <p:spPr>
          <a:xfrm>
            <a:off x="457200" y="1428736"/>
            <a:ext cx="8686800" cy="5145800"/>
          </a:xfrm>
        </p:spPr>
        <p:txBody>
          <a:bodyPr/>
          <a:lstStyle/>
          <a:p>
            <a:pPr algn="l">
              <a:buNone/>
            </a:pPr>
            <a:r>
              <a:rPr lang="en-US" dirty="0" smtClean="0"/>
              <a:t>43 year old female with Hodgkin's lymphoma treated with radiation and chemotherapy.  Presents with worsening SOB, weight gain(</a:t>
            </a:r>
            <a:r>
              <a:rPr lang="en-US" dirty="0" err="1" smtClean="0"/>
              <a:t>edemia</a:t>
            </a:r>
            <a:r>
              <a:rPr lang="en-US" dirty="0" smtClean="0"/>
              <a:t>) and fatigue. </a:t>
            </a:r>
          </a:p>
          <a:p>
            <a:pPr algn="l">
              <a:buNone/>
            </a:pPr>
            <a:r>
              <a:rPr lang="en-US" dirty="0" smtClean="0"/>
              <a:t> JVP elevated and tender </a:t>
            </a:r>
            <a:r>
              <a:rPr lang="en-US" dirty="0" err="1" smtClean="0"/>
              <a:t>hepatomegaly</a:t>
            </a:r>
            <a:r>
              <a:rPr lang="en-US" dirty="0" smtClean="0"/>
              <a:t> ,Echo reveals normal size ventricles with </a:t>
            </a:r>
            <a:r>
              <a:rPr lang="en-US" dirty="0" err="1" smtClean="0"/>
              <a:t>biatrial</a:t>
            </a:r>
            <a:r>
              <a:rPr lang="en-US" dirty="0" smtClean="0"/>
              <a:t> dilatation</a:t>
            </a:r>
          </a:p>
          <a:p>
            <a:pPr algn="l">
              <a:buNone/>
            </a:pPr>
            <a:endParaRPr lang="en-US" dirty="0" smtClean="0"/>
          </a:p>
          <a:p>
            <a:pPr algn="l">
              <a:buNone/>
            </a:pPr>
            <a:endParaRPr lang="en-US" dirty="0" smtClean="0"/>
          </a:p>
          <a:p>
            <a:pPr algn="l">
              <a:buNone/>
            </a:pPr>
            <a:r>
              <a:rPr lang="en-US" dirty="0" smtClean="0"/>
              <a:t>What is the diagnosis?</a:t>
            </a:r>
          </a:p>
          <a:p>
            <a:pPr algn="l">
              <a:buNone/>
            </a:pPr>
            <a:r>
              <a:rPr lang="en-US" dirty="0" smtClean="0"/>
              <a:t>What are  the causes?</a:t>
            </a:r>
          </a:p>
          <a:p>
            <a:pPr algn="l">
              <a:buNone/>
            </a:pPr>
            <a:r>
              <a:rPr lang="en-US" dirty="0" smtClean="0"/>
              <a:t>What are the investigations?</a:t>
            </a:r>
          </a:p>
          <a:p>
            <a:pPr algn="l">
              <a:buNone/>
            </a:pPr>
            <a:r>
              <a:rPr lang="en-US" dirty="0" smtClean="0"/>
              <a:t>What are the lines of treatment?</a:t>
            </a:r>
          </a:p>
          <a:p>
            <a:pPr algn="l">
              <a:buNone/>
            </a:pPr>
            <a:endParaRPr lang="en-US" dirty="0" smtClean="0"/>
          </a:p>
          <a:p>
            <a:pPr algn="l">
              <a:buNone/>
            </a:pPr>
            <a:endParaRPr lang="ar-IQ"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00042"/>
            <a:ext cx="8229600" cy="857256"/>
          </a:xfrm>
        </p:spPr>
        <p:txBody>
          <a:bodyPr/>
          <a:lstStyle/>
          <a:p>
            <a:r>
              <a:rPr lang="en-US" dirty="0" smtClean="0"/>
              <a:t>Restrictive </a:t>
            </a:r>
            <a:r>
              <a:rPr lang="en-US" dirty="0" err="1" smtClean="0"/>
              <a:t>cardiomyopathy</a:t>
            </a:r>
            <a:r>
              <a:rPr lang="en-US" dirty="0" smtClean="0"/>
              <a:t> </a:t>
            </a:r>
            <a:endParaRPr lang="ar-IQ" dirty="0"/>
          </a:p>
        </p:txBody>
      </p:sp>
      <p:sp>
        <p:nvSpPr>
          <p:cNvPr id="3" name="عنصر نائب للمحتوى 2"/>
          <p:cNvSpPr>
            <a:spLocks noGrp="1"/>
          </p:cNvSpPr>
          <p:nvPr>
            <p:ph idx="1"/>
          </p:nvPr>
        </p:nvSpPr>
        <p:spPr>
          <a:xfrm>
            <a:off x="0" y="1357298"/>
            <a:ext cx="9144000" cy="5217238"/>
          </a:xfrm>
        </p:spPr>
        <p:txBody>
          <a:bodyPr>
            <a:normAutofit fontScale="85000" lnSpcReduction="20000"/>
          </a:bodyPr>
          <a:lstStyle/>
          <a:p>
            <a:pPr algn="l">
              <a:buNone/>
            </a:pPr>
            <a:r>
              <a:rPr lang="en-US" b="1" dirty="0" smtClean="0"/>
              <a:t>@Due to excessive rigidity of the ventricular wall </a:t>
            </a:r>
          </a:p>
          <a:p>
            <a:pPr algn="l">
              <a:buNone/>
            </a:pPr>
            <a:r>
              <a:rPr lang="en-US" b="1" dirty="0" smtClean="0"/>
              <a:t>Impaired  ventricular diastolic filling(diastolic dysfunction)</a:t>
            </a:r>
          </a:p>
          <a:p>
            <a:pPr algn="l">
              <a:buNone/>
            </a:pPr>
            <a:endParaRPr lang="en-US" b="1" dirty="0" smtClean="0">
              <a:solidFill>
                <a:srgbClr val="FF0000"/>
              </a:solidFill>
            </a:endParaRPr>
          </a:p>
          <a:p>
            <a:pPr algn="l">
              <a:buNone/>
            </a:pPr>
            <a:r>
              <a:rPr lang="en-US" dirty="0" smtClean="0">
                <a:solidFill>
                  <a:srgbClr val="FF0000"/>
                </a:solidFill>
              </a:rPr>
              <a:t>Fibrotic or infiltrated</a:t>
            </a:r>
          </a:p>
          <a:p>
            <a:pPr algn="l">
              <a:buNone/>
            </a:pPr>
            <a:r>
              <a:rPr lang="en-US" dirty="0" smtClean="0">
                <a:solidFill>
                  <a:srgbClr val="FF0000"/>
                </a:solidFill>
              </a:rPr>
              <a:t>    myocardium</a:t>
            </a:r>
          </a:p>
          <a:p>
            <a:pPr algn="l">
              <a:buNone/>
            </a:pPr>
            <a:r>
              <a:rPr lang="en-US" dirty="0" smtClean="0">
                <a:solidFill>
                  <a:srgbClr val="FF0000"/>
                </a:solidFill>
              </a:rPr>
              <a:t>Non-dilated ventricles</a:t>
            </a:r>
          </a:p>
          <a:p>
            <a:pPr algn="l">
              <a:buNone/>
            </a:pPr>
            <a:r>
              <a:rPr lang="en-US" dirty="0" smtClean="0">
                <a:solidFill>
                  <a:srgbClr val="FF0000"/>
                </a:solidFill>
              </a:rPr>
              <a:t>    with dilated atria</a:t>
            </a:r>
          </a:p>
          <a:p>
            <a:pPr algn="l">
              <a:buNone/>
            </a:pPr>
            <a:r>
              <a:rPr lang="en-US" dirty="0" smtClean="0">
                <a:solidFill>
                  <a:srgbClr val="FF0000"/>
                </a:solidFill>
              </a:rPr>
              <a:t>Normal systolic function </a:t>
            </a:r>
          </a:p>
          <a:p>
            <a:pPr algn="l">
              <a:buNone/>
            </a:pPr>
            <a:r>
              <a:rPr lang="en-US" dirty="0" smtClean="0">
                <a:solidFill>
                  <a:srgbClr val="FF0000"/>
                </a:solidFill>
              </a:rPr>
              <a:t>    with impaired ventricular </a:t>
            </a:r>
          </a:p>
          <a:p>
            <a:pPr algn="l">
              <a:buNone/>
            </a:pPr>
            <a:r>
              <a:rPr lang="en-US" dirty="0" smtClean="0">
                <a:solidFill>
                  <a:srgbClr val="FF0000"/>
                </a:solidFill>
              </a:rPr>
              <a:t>    filling</a:t>
            </a:r>
            <a:r>
              <a:rPr lang="en-US" b="1" dirty="0" smtClean="0"/>
              <a:t> (diastolic dysfunction)</a:t>
            </a:r>
            <a:endParaRPr lang="en-US" dirty="0" smtClean="0">
              <a:solidFill>
                <a:srgbClr val="FF0000"/>
              </a:solidFill>
            </a:endParaRPr>
          </a:p>
          <a:p>
            <a:pPr algn="l">
              <a:buNone/>
            </a:pPr>
            <a:endParaRPr lang="en-US" b="1" dirty="0" smtClean="0">
              <a:solidFill>
                <a:srgbClr val="FF0000"/>
              </a:solidFill>
            </a:endParaRPr>
          </a:p>
          <a:p>
            <a:pPr algn="l">
              <a:buNone/>
            </a:pPr>
            <a:r>
              <a:rPr lang="en-US" b="1" dirty="0" smtClean="0"/>
              <a:t>@Bilateral </a:t>
            </a:r>
            <a:r>
              <a:rPr lang="en-US" b="1" dirty="0" err="1" smtClean="0"/>
              <a:t>atrial</a:t>
            </a:r>
            <a:r>
              <a:rPr lang="en-US" b="1" dirty="0" smtClean="0"/>
              <a:t> hypertrophy – dilatation– </a:t>
            </a:r>
            <a:r>
              <a:rPr lang="en-US" b="1" dirty="0" err="1" smtClean="0"/>
              <a:t>atrial</a:t>
            </a:r>
            <a:r>
              <a:rPr lang="en-US" b="1" dirty="0" smtClean="0"/>
              <a:t> fibrillation – </a:t>
            </a:r>
            <a:r>
              <a:rPr lang="en-US" b="1" dirty="0" err="1" smtClean="0"/>
              <a:t>atrial</a:t>
            </a:r>
            <a:r>
              <a:rPr lang="en-US" b="1" dirty="0" smtClean="0"/>
              <a:t> thrombosis– systemic </a:t>
            </a:r>
            <a:r>
              <a:rPr lang="en-US" b="1" dirty="0" err="1" smtClean="0"/>
              <a:t>embolization</a:t>
            </a:r>
            <a:r>
              <a:rPr lang="en-US" dirty="0" smtClean="0"/>
              <a:t>  </a:t>
            </a:r>
            <a:endParaRPr lang="ar-IQ" dirty="0"/>
          </a:p>
        </p:txBody>
      </p:sp>
      <p:pic>
        <p:nvPicPr>
          <p:cNvPr id="4" name="Picture 5" descr="restrictive-cardiomyopathy-bi-atrial-enlargement"/>
          <p:cNvPicPr>
            <a:picLocks noChangeAspect="1" noChangeArrowheads="1" noCrop="1"/>
          </p:cNvPicPr>
          <p:nvPr/>
        </p:nvPicPr>
        <p:blipFill>
          <a:blip r:embed="rId2"/>
          <a:srcRect/>
          <a:stretch>
            <a:fillRect/>
          </a:stretch>
        </p:blipFill>
        <p:spPr bwMode="auto">
          <a:xfrm>
            <a:off x="4800600" y="2247900"/>
            <a:ext cx="3810000" cy="2705100"/>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28604"/>
            <a:ext cx="8229600" cy="928694"/>
          </a:xfrm>
        </p:spPr>
        <p:txBody>
          <a:bodyPr/>
          <a:lstStyle/>
          <a:p>
            <a:r>
              <a:rPr lang="en-US" dirty="0" smtClean="0"/>
              <a:t>CAUSES </a:t>
            </a:r>
            <a:endParaRPr lang="ar-IQ" dirty="0"/>
          </a:p>
        </p:txBody>
      </p:sp>
      <p:sp>
        <p:nvSpPr>
          <p:cNvPr id="3" name="عنصر نائب للمحتوى 2"/>
          <p:cNvSpPr>
            <a:spLocks noGrp="1"/>
          </p:cNvSpPr>
          <p:nvPr>
            <p:ph sz="half" idx="1"/>
          </p:nvPr>
        </p:nvSpPr>
        <p:spPr>
          <a:xfrm>
            <a:off x="457200" y="1571612"/>
            <a:ext cx="4038600" cy="5203775"/>
          </a:xfrm>
        </p:spPr>
        <p:txBody>
          <a:bodyPr/>
          <a:lstStyle/>
          <a:p>
            <a:pPr algn="l">
              <a:buNone/>
            </a:pPr>
            <a:r>
              <a:rPr lang="en-US" sz="2400" dirty="0" err="1" smtClean="0"/>
              <a:t>Myocardial</a:t>
            </a:r>
            <a:r>
              <a:rPr lang="en-US" sz="2400" dirty="0" err="1" smtClean="0">
                <a:solidFill>
                  <a:schemeClr val="bg1"/>
                </a:solidFill>
              </a:rPr>
              <a:t>ll</a:t>
            </a:r>
            <a:endParaRPr lang="en-US" sz="2400" dirty="0" smtClean="0"/>
          </a:p>
          <a:p>
            <a:pPr algn="l">
              <a:buNone/>
            </a:pPr>
            <a:r>
              <a:rPr lang="en-US" sz="2400" b="1" dirty="0" smtClean="0"/>
              <a:t>Non-infiltrative:</a:t>
            </a:r>
          </a:p>
          <a:p>
            <a:pPr lvl="1" algn="l">
              <a:buNone/>
            </a:pPr>
            <a:r>
              <a:rPr lang="en-US" sz="2400" dirty="0" smtClean="0">
                <a:solidFill>
                  <a:schemeClr val="tx1"/>
                </a:solidFill>
              </a:rPr>
              <a:t>Idiopathic</a:t>
            </a:r>
          </a:p>
          <a:p>
            <a:pPr lvl="1" algn="l">
              <a:buNone/>
            </a:pPr>
            <a:r>
              <a:rPr lang="en-US" sz="2400" dirty="0" smtClean="0">
                <a:solidFill>
                  <a:schemeClr val="tx1"/>
                </a:solidFill>
              </a:rPr>
              <a:t>Familial</a:t>
            </a:r>
          </a:p>
          <a:p>
            <a:pPr lvl="1" algn="l">
              <a:buNone/>
            </a:pPr>
            <a:r>
              <a:rPr lang="en-US" sz="2400" dirty="0" smtClean="0">
                <a:solidFill>
                  <a:schemeClr val="tx1"/>
                </a:solidFill>
              </a:rPr>
              <a:t>Hypertrophic</a:t>
            </a:r>
          </a:p>
          <a:p>
            <a:pPr lvl="1" algn="l">
              <a:buNone/>
            </a:pPr>
            <a:r>
              <a:rPr lang="en-US" sz="2400" dirty="0" smtClean="0">
                <a:solidFill>
                  <a:schemeClr val="tx1"/>
                </a:solidFill>
              </a:rPr>
              <a:t>Scleroderma</a:t>
            </a:r>
          </a:p>
          <a:p>
            <a:pPr algn="l">
              <a:buNone/>
            </a:pPr>
            <a:r>
              <a:rPr lang="en-US" sz="2400" b="1" dirty="0" smtClean="0"/>
              <a:t>Infiltrative:</a:t>
            </a:r>
          </a:p>
          <a:p>
            <a:pPr lvl="1" algn="l">
              <a:buNone/>
            </a:pPr>
            <a:r>
              <a:rPr lang="en-US" sz="2400" b="1" dirty="0" err="1" smtClean="0">
                <a:solidFill>
                  <a:srgbClr val="FF0000"/>
                </a:solidFill>
              </a:rPr>
              <a:t>Amyloid</a:t>
            </a:r>
            <a:endParaRPr lang="en-US" sz="2400" b="1" dirty="0" smtClean="0">
              <a:solidFill>
                <a:srgbClr val="FF0000"/>
              </a:solidFill>
            </a:endParaRPr>
          </a:p>
          <a:p>
            <a:pPr lvl="1" algn="l">
              <a:buNone/>
            </a:pPr>
            <a:r>
              <a:rPr lang="en-US" sz="2400" b="1" dirty="0" err="1" smtClean="0">
                <a:solidFill>
                  <a:schemeClr val="tx1"/>
                </a:solidFill>
              </a:rPr>
              <a:t>Sarcoid</a:t>
            </a:r>
            <a:endParaRPr lang="en-US" sz="2400" b="1" dirty="0" smtClean="0">
              <a:solidFill>
                <a:schemeClr val="tx1"/>
              </a:solidFill>
            </a:endParaRPr>
          </a:p>
          <a:p>
            <a:pPr lvl="1" algn="l">
              <a:buNone/>
            </a:pPr>
            <a:r>
              <a:rPr lang="en-US" sz="2400" dirty="0" err="1" smtClean="0">
                <a:solidFill>
                  <a:schemeClr val="tx1"/>
                </a:solidFill>
              </a:rPr>
              <a:t>Gaucher’s</a:t>
            </a:r>
            <a:endParaRPr lang="en-US" sz="2400" dirty="0" smtClean="0">
              <a:solidFill>
                <a:schemeClr val="tx1"/>
              </a:solidFill>
            </a:endParaRPr>
          </a:p>
          <a:p>
            <a:pPr algn="l">
              <a:buNone/>
            </a:pPr>
            <a:endParaRPr lang="ar-IQ" dirty="0"/>
          </a:p>
        </p:txBody>
      </p:sp>
      <p:sp>
        <p:nvSpPr>
          <p:cNvPr id="4" name="عنصر نائب للمحتوى 3"/>
          <p:cNvSpPr>
            <a:spLocks noGrp="1"/>
          </p:cNvSpPr>
          <p:nvPr>
            <p:ph sz="half" idx="2"/>
          </p:nvPr>
        </p:nvSpPr>
        <p:spPr>
          <a:xfrm>
            <a:off x="4648200" y="1643050"/>
            <a:ext cx="4495800" cy="5132337"/>
          </a:xfrm>
        </p:spPr>
        <p:txBody>
          <a:bodyPr>
            <a:noAutofit/>
          </a:bodyPr>
          <a:lstStyle/>
          <a:p>
            <a:pPr algn="l">
              <a:buNone/>
            </a:pPr>
            <a:r>
              <a:rPr lang="en-US" sz="2400" dirty="0" smtClean="0"/>
              <a:t>Storage disease</a:t>
            </a:r>
          </a:p>
          <a:p>
            <a:pPr lvl="1" algn="l">
              <a:buNone/>
            </a:pPr>
            <a:r>
              <a:rPr lang="en-US" sz="2400" dirty="0" err="1" smtClean="0">
                <a:solidFill>
                  <a:schemeClr val="tx1"/>
                </a:solidFill>
              </a:rPr>
              <a:t>Hemochromatosis</a:t>
            </a:r>
            <a:endParaRPr lang="en-US" sz="2400" dirty="0" smtClean="0">
              <a:solidFill>
                <a:schemeClr val="tx1"/>
              </a:solidFill>
            </a:endParaRPr>
          </a:p>
          <a:p>
            <a:pPr lvl="1" algn="l">
              <a:buNone/>
            </a:pPr>
            <a:r>
              <a:rPr lang="en-US" sz="2400" dirty="0" smtClean="0">
                <a:solidFill>
                  <a:schemeClr val="tx1"/>
                </a:solidFill>
              </a:rPr>
              <a:t>Glycogen storage disease</a:t>
            </a:r>
          </a:p>
          <a:p>
            <a:pPr lvl="1" algn="l">
              <a:buNone/>
            </a:pPr>
            <a:r>
              <a:rPr lang="en-US" sz="2400" dirty="0" err="1" smtClean="0">
                <a:solidFill>
                  <a:schemeClr val="tx1"/>
                </a:solidFill>
              </a:rPr>
              <a:t>Fabry’s</a:t>
            </a:r>
            <a:endParaRPr lang="en-US" sz="2400" dirty="0" smtClean="0">
              <a:solidFill>
                <a:schemeClr val="tx1"/>
              </a:solidFill>
            </a:endParaRPr>
          </a:p>
          <a:p>
            <a:pPr lvl="1" algn="l">
              <a:buNone/>
            </a:pPr>
            <a:r>
              <a:rPr lang="en-US" sz="2400" dirty="0" err="1" smtClean="0">
                <a:solidFill>
                  <a:schemeClr val="tx1"/>
                </a:solidFill>
              </a:rPr>
              <a:t>Endomyocardial</a:t>
            </a:r>
            <a:r>
              <a:rPr lang="en-US" sz="2400" dirty="0" smtClean="0">
                <a:solidFill>
                  <a:schemeClr val="tx1"/>
                </a:solidFill>
              </a:rPr>
              <a:t> fibrosis</a:t>
            </a:r>
          </a:p>
          <a:p>
            <a:pPr lvl="1" algn="l">
              <a:buNone/>
            </a:pPr>
            <a:r>
              <a:rPr lang="en-US" sz="2400" dirty="0" err="1" smtClean="0">
                <a:solidFill>
                  <a:schemeClr val="tx1"/>
                </a:solidFill>
              </a:rPr>
              <a:t>Hypereosinophilic</a:t>
            </a:r>
            <a:r>
              <a:rPr lang="en-US" sz="2400" dirty="0" smtClean="0">
                <a:solidFill>
                  <a:schemeClr val="tx1"/>
                </a:solidFill>
              </a:rPr>
              <a:t> syndrome</a:t>
            </a:r>
          </a:p>
          <a:p>
            <a:pPr lvl="1" algn="l">
              <a:buNone/>
            </a:pPr>
            <a:r>
              <a:rPr lang="en-US" sz="2400" dirty="0" err="1" smtClean="0">
                <a:solidFill>
                  <a:schemeClr val="tx1"/>
                </a:solidFill>
              </a:rPr>
              <a:t>Carcinoid</a:t>
            </a:r>
            <a:endParaRPr lang="en-US" sz="2400" dirty="0" smtClean="0">
              <a:solidFill>
                <a:schemeClr val="tx1"/>
              </a:solidFill>
            </a:endParaRPr>
          </a:p>
          <a:p>
            <a:pPr lvl="1" algn="l">
              <a:buNone/>
            </a:pPr>
            <a:r>
              <a:rPr lang="en-US" sz="2400" dirty="0" smtClean="0">
                <a:solidFill>
                  <a:schemeClr val="tx1"/>
                </a:solidFill>
              </a:rPr>
              <a:t>Metastatic malignancy</a:t>
            </a:r>
          </a:p>
          <a:p>
            <a:pPr lvl="1" algn="l">
              <a:buNone/>
            </a:pPr>
            <a:r>
              <a:rPr lang="en-US" sz="2400" b="1" dirty="0" smtClean="0">
                <a:solidFill>
                  <a:schemeClr val="tx1"/>
                </a:solidFill>
              </a:rPr>
              <a:t>Radiation</a:t>
            </a:r>
          </a:p>
          <a:p>
            <a:pPr lvl="1" algn="l">
              <a:buNone/>
            </a:pPr>
            <a:r>
              <a:rPr lang="en-US" sz="2400" b="1" dirty="0" smtClean="0">
                <a:solidFill>
                  <a:srgbClr val="FF3300"/>
                </a:solidFill>
              </a:rPr>
              <a:t>Chemotherapy  toxicity</a:t>
            </a:r>
          </a:p>
          <a:p>
            <a:pPr algn="l">
              <a:buNone/>
            </a:pPr>
            <a:endParaRPr lang="ar-IQ" sz="24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71480"/>
            <a:ext cx="8229600" cy="1000132"/>
          </a:xfrm>
        </p:spPr>
        <p:txBody>
          <a:bodyPr>
            <a:normAutofit fontScale="90000"/>
          </a:bodyPr>
          <a:lstStyle/>
          <a:p>
            <a:r>
              <a:rPr lang="en-US" dirty="0" smtClean="0"/>
              <a:t>Clinical manifestation</a:t>
            </a:r>
            <a:br>
              <a:rPr lang="en-US" dirty="0" smtClean="0"/>
            </a:br>
            <a:r>
              <a:rPr lang="en-US" b="1" dirty="0" smtClean="0"/>
              <a:t>Most important features :</a:t>
            </a:r>
            <a:br>
              <a:rPr lang="en-US" b="1" dirty="0" smtClean="0"/>
            </a:br>
            <a:r>
              <a:rPr lang="en-US" dirty="0" smtClean="0"/>
              <a:t> </a:t>
            </a:r>
            <a:endParaRPr lang="ar-IQ" dirty="0"/>
          </a:p>
        </p:txBody>
      </p:sp>
      <p:sp>
        <p:nvSpPr>
          <p:cNvPr id="3" name="عنصر نائب للمحتوى 2"/>
          <p:cNvSpPr>
            <a:spLocks noGrp="1"/>
          </p:cNvSpPr>
          <p:nvPr>
            <p:ph idx="1"/>
          </p:nvPr>
        </p:nvSpPr>
        <p:spPr>
          <a:xfrm>
            <a:off x="0" y="1357298"/>
            <a:ext cx="9144000" cy="5217238"/>
          </a:xfrm>
        </p:spPr>
        <p:txBody>
          <a:bodyPr>
            <a:normAutofit fontScale="92500" lnSpcReduction="10000"/>
          </a:bodyPr>
          <a:lstStyle/>
          <a:p>
            <a:pPr algn="l">
              <a:buNone/>
            </a:pPr>
            <a:endParaRPr lang="en-US" b="1" dirty="0" smtClean="0"/>
          </a:p>
          <a:p>
            <a:pPr algn="l">
              <a:buNone/>
            </a:pPr>
            <a:r>
              <a:rPr lang="en-US" b="1" dirty="0" smtClean="0"/>
              <a:t>$ Exercise intolerance and </a:t>
            </a:r>
            <a:r>
              <a:rPr lang="en-US" b="1" dirty="0" err="1" smtClean="0"/>
              <a:t>dyspnea</a:t>
            </a:r>
            <a:r>
              <a:rPr lang="en-US" b="1" dirty="0" smtClean="0"/>
              <a:t> </a:t>
            </a:r>
          </a:p>
          <a:p>
            <a:pPr algn="l">
              <a:buNone/>
            </a:pPr>
            <a:endParaRPr lang="en-US" b="1" dirty="0" smtClean="0"/>
          </a:p>
          <a:p>
            <a:pPr algn="l">
              <a:buNone/>
            </a:pPr>
            <a:r>
              <a:rPr lang="en-US" b="1" dirty="0" smtClean="0"/>
              <a:t>$Elevated JVP prominent </a:t>
            </a:r>
            <a:r>
              <a:rPr lang="en-US" b="1" smtClean="0"/>
              <a:t>descend of </a:t>
            </a:r>
            <a:r>
              <a:rPr lang="en-US" b="1" dirty="0" smtClean="0"/>
              <a:t>Y wave .</a:t>
            </a:r>
            <a:r>
              <a:rPr lang="en-US" b="1" dirty="0" err="1" smtClean="0"/>
              <a:t>kaussmol</a:t>
            </a:r>
            <a:r>
              <a:rPr lang="en-US" b="1" dirty="0" smtClean="0"/>
              <a:t> s sign might be positive </a:t>
            </a:r>
          </a:p>
          <a:p>
            <a:pPr algn="l">
              <a:buNone/>
            </a:pPr>
            <a:endParaRPr lang="en-US" b="1" dirty="0" smtClean="0"/>
          </a:p>
          <a:p>
            <a:pPr algn="l">
              <a:buNone/>
            </a:pPr>
            <a:r>
              <a:rPr lang="en-US" b="1" dirty="0" smtClean="0"/>
              <a:t>$Dependent edema </a:t>
            </a:r>
          </a:p>
          <a:p>
            <a:pPr algn="l">
              <a:buNone/>
            </a:pPr>
            <a:endParaRPr lang="en-US" b="1" dirty="0" smtClean="0"/>
          </a:p>
          <a:p>
            <a:pPr algn="l">
              <a:buNone/>
            </a:pPr>
            <a:r>
              <a:rPr lang="en-US" b="1" dirty="0" smtClean="0"/>
              <a:t>$</a:t>
            </a:r>
            <a:r>
              <a:rPr lang="en-US" b="1" dirty="0" err="1" smtClean="0"/>
              <a:t>Ascite</a:t>
            </a:r>
            <a:endParaRPr lang="en-US" b="1" dirty="0" smtClean="0"/>
          </a:p>
          <a:p>
            <a:pPr algn="l">
              <a:buNone/>
            </a:pPr>
            <a:endParaRPr lang="en-US" b="1" dirty="0" smtClean="0"/>
          </a:p>
          <a:p>
            <a:pPr algn="l">
              <a:buNone/>
            </a:pPr>
            <a:r>
              <a:rPr lang="en-US" b="1" dirty="0" smtClean="0"/>
              <a:t>$</a:t>
            </a:r>
            <a:r>
              <a:rPr lang="en-US" b="1" dirty="0" err="1" smtClean="0"/>
              <a:t>Pulsatil</a:t>
            </a:r>
            <a:r>
              <a:rPr lang="en-US" b="1" dirty="0" smtClean="0"/>
              <a:t> ,Tender </a:t>
            </a:r>
            <a:r>
              <a:rPr lang="en-US" b="1" dirty="0" err="1" smtClean="0"/>
              <a:t>hepatomegaly</a:t>
            </a:r>
            <a:endParaRPr lang="en-US" b="1" dirty="0" smtClean="0"/>
          </a:p>
          <a:p>
            <a:pPr algn="l">
              <a:buNone/>
            </a:pPr>
            <a:endParaRPr lang="en-US" b="1" dirty="0" smtClean="0"/>
          </a:p>
          <a:p>
            <a:pPr algn="l">
              <a:buNone/>
            </a:pPr>
            <a:r>
              <a:rPr lang="en-US" b="1" dirty="0" smtClean="0"/>
              <a:t>$Weakness –fatigue </a:t>
            </a:r>
            <a:r>
              <a:rPr lang="en-US" dirty="0" smtClean="0"/>
              <a:t> </a:t>
            </a:r>
            <a:endParaRPr lang="ar-IQ"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00042"/>
            <a:ext cx="8229600" cy="928694"/>
          </a:xfrm>
        </p:spPr>
        <p:txBody>
          <a:bodyPr/>
          <a:lstStyle/>
          <a:p>
            <a:r>
              <a:rPr lang="en-US" dirty="0" smtClean="0"/>
              <a:t>Investigation </a:t>
            </a:r>
            <a:endParaRPr lang="ar-IQ" dirty="0"/>
          </a:p>
        </p:txBody>
      </p:sp>
      <p:sp>
        <p:nvSpPr>
          <p:cNvPr id="3" name="عنصر نائب للمحتوى 2"/>
          <p:cNvSpPr>
            <a:spLocks noGrp="1"/>
          </p:cNvSpPr>
          <p:nvPr>
            <p:ph idx="1"/>
          </p:nvPr>
        </p:nvSpPr>
        <p:spPr>
          <a:xfrm>
            <a:off x="457200" y="1214422"/>
            <a:ext cx="8686800" cy="5360114"/>
          </a:xfrm>
        </p:spPr>
        <p:txBody>
          <a:bodyPr>
            <a:normAutofit fontScale="85000" lnSpcReduction="20000"/>
          </a:bodyPr>
          <a:lstStyle/>
          <a:p>
            <a:pPr algn="l">
              <a:buNone/>
            </a:pPr>
            <a:r>
              <a:rPr lang="en-US" b="1" dirty="0" smtClean="0"/>
              <a:t>#ECG:– 1-non specific ST wave  changes- </a:t>
            </a:r>
          </a:p>
          <a:p>
            <a:pPr algn="l">
              <a:buNone/>
            </a:pPr>
            <a:r>
              <a:rPr lang="en-US" b="1" dirty="0" smtClean="0"/>
              <a:t>                2-arrhythmia(</a:t>
            </a:r>
            <a:r>
              <a:rPr lang="en-US" b="1" dirty="0" err="1" smtClean="0"/>
              <a:t>atrial</a:t>
            </a:r>
            <a:r>
              <a:rPr lang="en-US" b="1" dirty="0" smtClean="0"/>
              <a:t> fibrillation)  </a:t>
            </a:r>
          </a:p>
          <a:p>
            <a:pPr algn="l">
              <a:buNone/>
            </a:pPr>
            <a:endParaRPr lang="en-US" b="1" dirty="0" smtClean="0"/>
          </a:p>
          <a:p>
            <a:pPr algn="l">
              <a:buNone/>
            </a:pPr>
            <a:r>
              <a:rPr lang="en-US" b="1" dirty="0" smtClean="0"/>
              <a:t>#ECHO : although </a:t>
            </a:r>
            <a:r>
              <a:rPr lang="en-US" b="1" dirty="0" err="1" smtClean="0"/>
              <a:t>ventricul</a:t>
            </a:r>
            <a:r>
              <a:rPr lang="en-US" b="1" dirty="0" smtClean="0"/>
              <a:t> not dilated ;the </a:t>
            </a:r>
          </a:p>
          <a:p>
            <a:pPr algn="l">
              <a:buNone/>
            </a:pPr>
            <a:r>
              <a:rPr lang="en-US" b="1" dirty="0" smtClean="0"/>
              <a:t>1-atrium is dilated – </a:t>
            </a:r>
            <a:r>
              <a:rPr lang="en-US" b="1" dirty="0" err="1" smtClean="0"/>
              <a:t>Ventricul</a:t>
            </a:r>
            <a:r>
              <a:rPr lang="en-US" b="1" dirty="0" smtClean="0"/>
              <a:t> not dilated</a:t>
            </a:r>
          </a:p>
          <a:p>
            <a:pPr algn="l">
              <a:buNone/>
            </a:pPr>
            <a:r>
              <a:rPr lang="en-US" b="1" dirty="0" smtClean="0"/>
              <a:t>2-diastolic dysfunction- reduce ventricular volume</a:t>
            </a:r>
          </a:p>
          <a:p>
            <a:pPr algn="l">
              <a:buNone/>
            </a:pPr>
            <a:endParaRPr lang="en-US" b="1" dirty="0" smtClean="0"/>
          </a:p>
          <a:p>
            <a:pPr algn="l">
              <a:buNone/>
            </a:pPr>
            <a:r>
              <a:rPr lang="en-US" b="1" dirty="0" smtClean="0"/>
              <a:t>#CXR : may be normal </a:t>
            </a:r>
          </a:p>
          <a:p>
            <a:pPr algn="l">
              <a:buNone/>
            </a:pPr>
            <a:r>
              <a:rPr lang="en-US" b="1" dirty="0" smtClean="0"/>
              <a:t>              pleural effusion </a:t>
            </a:r>
          </a:p>
          <a:p>
            <a:pPr algn="l">
              <a:buNone/>
            </a:pPr>
            <a:endParaRPr lang="en-US" b="1" dirty="0" smtClean="0"/>
          </a:p>
          <a:p>
            <a:pPr algn="l">
              <a:buNone/>
            </a:pPr>
            <a:r>
              <a:rPr lang="en-US" b="1" dirty="0" smtClean="0"/>
              <a:t>#Catheterization: </a:t>
            </a:r>
          </a:p>
          <a:p>
            <a:pPr algn="l">
              <a:buNone/>
            </a:pPr>
            <a:endParaRPr lang="en-US" b="1" dirty="0" smtClean="0"/>
          </a:p>
          <a:p>
            <a:pPr algn="l">
              <a:buNone/>
            </a:pPr>
            <a:r>
              <a:rPr lang="en-US" b="1" dirty="0" smtClean="0"/>
              <a:t>#CT or MRI </a:t>
            </a:r>
          </a:p>
          <a:p>
            <a:pPr algn="l">
              <a:buNone/>
            </a:pPr>
            <a:endParaRPr lang="en-US" b="1" dirty="0" smtClean="0"/>
          </a:p>
          <a:p>
            <a:pPr algn="l">
              <a:buNone/>
            </a:pPr>
            <a:r>
              <a:rPr lang="en-US" b="1" dirty="0" smtClean="0"/>
              <a:t># </a:t>
            </a:r>
            <a:r>
              <a:rPr lang="en-US" b="1" dirty="0" err="1" smtClean="0"/>
              <a:t>Endomyocardial</a:t>
            </a:r>
            <a:r>
              <a:rPr lang="en-US" b="1" dirty="0" smtClean="0"/>
              <a:t> biopsy  is useful in diagnosis of secondary causes    </a:t>
            </a:r>
          </a:p>
          <a:p>
            <a:pPr algn="l">
              <a:buNone/>
            </a:pPr>
            <a:endParaRPr lang="ar-IQ"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Picture 2"/>
          <p:cNvPicPr>
            <a:picLocks noGrp="1" noChangeAspect="1" noChangeArrowheads="1"/>
          </p:cNvPicPr>
          <p:nvPr>
            <p:ph idx="1"/>
          </p:nvPr>
        </p:nvPicPr>
        <p:blipFill>
          <a:blip r:embed="rId2"/>
          <a:srcRect/>
          <a:stretch>
            <a:fillRect/>
          </a:stretch>
        </p:blipFill>
        <p:spPr>
          <a:xfrm>
            <a:off x="785786" y="1357298"/>
            <a:ext cx="7500990" cy="521654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71480"/>
            <a:ext cx="8229600" cy="785818"/>
          </a:xfrm>
        </p:spPr>
        <p:txBody>
          <a:bodyPr/>
          <a:lstStyle/>
          <a:p>
            <a:r>
              <a:rPr lang="en-US" dirty="0" smtClean="0"/>
              <a:t>CLINICAL FEATURES </a:t>
            </a:r>
            <a:endParaRPr lang="ar-IQ" dirty="0"/>
          </a:p>
        </p:txBody>
      </p:sp>
      <p:sp>
        <p:nvSpPr>
          <p:cNvPr id="3" name="عنصر نائب للمحتوى 2"/>
          <p:cNvSpPr>
            <a:spLocks noGrp="1"/>
          </p:cNvSpPr>
          <p:nvPr>
            <p:ph idx="1"/>
          </p:nvPr>
        </p:nvSpPr>
        <p:spPr>
          <a:xfrm>
            <a:off x="0" y="1214422"/>
            <a:ext cx="8929718" cy="5360114"/>
          </a:xfrm>
        </p:spPr>
        <p:txBody>
          <a:bodyPr>
            <a:normAutofit/>
          </a:bodyPr>
          <a:lstStyle/>
          <a:p>
            <a:pPr algn="l">
              <a:buNone/>
            </a:pPr>
            <a:r>
              <a:rPr lang="en-US" sz="2400" dirty="0" smtClean="0"/>
              <a:t>@Presentation is variable and ranges from asymptomatic state to severe fulminate condition</a:t>
            </a:r>
          </a:p>
          <a:p>
            <a:pPr algn="l">
              <a:buNone/>
            </a:pPr>
            <a:endParaRPr lang="ar-IQ" sz="2400" dirty="0" smtClean="0"/>
          </a:p>
          <a:p>
            <a:pPr algn="l">
              <a:buNone/>
            </a:pPr>
            <a:endParaRPr lang="en-US" sz="2400" dirty="0" smtClean="0"/>
          </a:p>
          <a:p>
            <a:pPr algn="l">
              <a:buNone/>
            </a:pPr>
            <a:r>
              <a:rPr lang="en-US" sz="2400" dirty="0" smtClean="0"/>
              <a:t>@Usually the patient give history of upper respiratory tract infection or flue like illness</a:t>
            </a:r>
          </a:p>
          <a:p>
            <a:pPr algn="l">
              <a:buNone/>
            </a:pPr>
            <a:endParaRPr lang="en-US" sz="2400" dirty="0" smtClean="0"/>
          </a:p>
          <a:p>
            <a:pPr algn="l">
              <a:buNone/>
            </a:pPr>
            <a:r>
              <a:rPr lang="en-US" sz="2400" dirty="0" smtClean="0"/>
              <a:t>@The true incidence unknown because most cases are asymptomatic</a:t>
            </a:r>
          </a:p>
          <a:p>
            <a:pPr algn="l">
              <a:buNone/>
            </a:pPr>
            <a:endParaRPr lang="en-US" sz="2400" dirty="0" smtClean="0"/>
          </a:p>
          <a:p>
            <a:pPr algn="l">
              <a:buNone/>
            </a:pPr>
            <a:endParaRPr lang="en-US" sz="2400" dirty="0" smtClean="0"/>
          </a:p>
          <a:p>
            <a:pPr algn="l">
              <a:buNone/>
            </a:pPr>
            <a:r>
              <a:rPr lang="en-US" sz="2400" dirty="0" smtClean="0"/>
              <a:t>@ It is reversible disease and the prognosis excellent</a:t>
            </a:r>
          </a:p>
          <a:p>
            <a:pPr algn="l">
              <a:buNone/>
            </a:pPr>
            <a:r>
              <a:rPr lang="en-US" sz="2400" dirty="0" smtClean="0"/>
              <a:t> </a:t>
            </a:r>
          </a:p>
          <a:p>
            <a:pPr algn="l">
              <a:buNone/>
            </a:pPr>
            <a:endParaRPr lang="en-US" sz="2400" dirty="0" smtClean="0"/>
          </a:p>
          <a:p>
            <a:pPr algn="l">
              <a:buNone/>
            </a:pPr>
            <a:endParaRPr lang="ar-IQ" sz="24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71480"/>
            <a:ext cx="8229600" cy="857256"/>
          </a:xfrm>
        </p:spPr>
        <p:txBody>
          <a:bodyPr/>
          <a:lstStyle/>
          <a:p>
            <a:r>
              <a:rPr lang="en-US" dirty="0" smtClean="0"/>
              <a:t>Treatment </a:t>
            </a:r>
            <a:endParaRPr lang="ar-IQ" dirty="0"/>
          </a:p>
        </p:txBody>
      </p:sp>
      <p:sp>
        <p:nvSpPr>
          <p:cNvPr id="3" name="عنصر نائب للمحتوى 2"/>
          <p:cNvSpPr>
            <a:spLocks noGrp="1"/>
          </p:cNvSpPr>
          <p:nvPr>
            <p:ph idx="1"/>
          </p:nvPr>
        </p:nvSpPr>
        <p:spPr>
          <a:xfrm>
            <a:off x="0" y="1142984"/>
            <a:ext cx="8929718" cy="5431552"/>
          </a:xfrm>
        </p:spPr>
        <p:txBody>
          <a:bodyPr/>
          <a:lstStyle/>
          <a:p>
            <a:pPr algn="l">
              <a:buNone/>
            </a:pPr>
            <a:r>
              <a:rPr lang="en-US" b="1" dirty="0" smtClean="0"/>
              <a:t>Prognosis is bad </a:t>
            </a:r>
          </a:p>
          <a:p>
            <a:pPr algn="l">
              <a:buNone/>
            </a:pPr>
            <a:r>
              <a:rPr lang="en-US" b="1" dirty="0" smtClean="0"/>
              <a:t>No </a:t>
            </a:r>
            <a:r>
              <a:rPr lang="en-US" b="1" dirty="0" err="1" smtClean="0"/>
              <a:t>defintive</a:t>
            </a:r>
            <a:r>
              <a:rPr lang="en-US" b="1" dirty="0" smtClean="0"/>
              <a:t> treatment </a:t>
            </a:r>
          </a:p>
          <a:p>
            <a:pPr algn="l">
              <a:buNone/>
            </a:pPr>
            <a:endParaRPr lang="en-US" b="1" dirty="0" smtClean="0"/>
          </a:p>
          <a:p>
            <a:pPr algn="l">
              <a:buNone/>
            </a:pPr>
            <a:r>
              <a:rPr lang="en-US" b="1" dirty="0" smtClean="0"/>
              <a:t>Treatment is usually symptomatic </a:t>
            </a:r>
          </a:p>
          <a:p>
            <a:pPr algn="l">
              <a:buNone/>
            </a:pPr>
            <a:r>
              <a:rPr lang="en-US" b="1" dirty="0" smtClean="0"/>
              <a:t>Anticoagulant to prevent </a:t>
            </a:r>
            <a:r>
              <a:rPr lang="en-US" b="1" dirty="0" err="1" smtClean="0"/>
              <a:t>thromoembolism</a:t>
            </a:r>
            <a:endParaRPr lang="en-US" b="1" dirty="0" smtClean="0"/>
          </a:p>
          <a:p>
            <a:pPr algn="l">
              <a:buNone/>
            </a:pPr>
            <a:r>
              <a:rPr lang="en-US" b="1" dirty="0" smtClean="0"/>
              <a:t>Cardiac transplantation is the only definitive treatment</a:t>
            </a:r>
            <a:r>
              <a:rPr lang="en-US" dirty="0" smtClean="0"/>
              <a:t>  </a:t>
            </a:r>
            <a:endParaRPr lang="ar-IQ"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Picture 5" descr="f048001"/>
          <p:cNvPicPr>
            <a:picLocks noGrp="1" noChangeAspect="1" noChangeArrowheads="1"/>
          </p:cNvPicPr>
          <p:nvPr>
            <p:ph idx="1"/>
          </p:nvPr>
        </p:nvPicPr>
        <p:blipFill>
          <a:blip r:embed="rId2"/>
          <a:srcRect/>
          <a:stretch>
            <a:fillRect/>
          </a:stretch>
        </p:blipFill>
        <p:spPr bwMode="auto">
          <a:xfrm>
            <a:off x="1214414" y="1000108"/>
            <a:ext cx="6357982" cy="5857891"/>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642918"/>
            <a:ext cx="8229600" cy="785818"/>
          </a:xfrm>
        </p:spPr>
        <p:txBody>
          <a:bodyPr>
            <a:normAutofit fontScale="90000"/>
          </a:bodyPr>
          <a:lstStyle/>
          <a:p>
            <a:r>
              <a:rPr lang="en-US" sz="2800" b="1" dirty="0" err="1" smtClean="0"/>
              <a:t>Arrhythmogenic</a:t>
            </a:r>
            <a:r>
              <a:rPr lang="en-US" sz="2800" b="1" dirty="0" smtClean="0"/>
              <a:t> right ventricular </a:t>
            </a:r>
            <a:r>
              <a:rPr lang="en-US" sz="2800" b="1" dirty="0" err="1" smtClean="0"/>
              <a:t>cardiomyopathy</a:t>
            </a:r>
            <a:endParaRPr lang="ar-IQ" sz="2800" b="1" dirty="0"/>
          </a:p>
        </p:txBody>
      </p:sp>
      <p:sp>
        <p:nvSpPr>
          <p:cNvPr id="3" name="عنصر نائب للمحتوى 2"/>
          <p:cNvSpPr>
            <a:spLocks noGrp="1"/>
          </p:cNvSpPr>
          <p:nvPr>
            <p:ph idx="1"/>
          </p:nvPr>
        </p:nvSpPr>
        <p:spPr>
          <a:xfrm>
            <a:off x="0" y="1357298"/>
            <a:ext cx="8929718" cy="5500702"/>
          </a:xfrm>
        </p:spPr>
        <p:txBody>
          <a:bodyPr>
            <a:normAutofit fontScale="85000" lnSpcReduction="20000"/>
          </a:bodyPr>
          <a:lstStyle/>
          <a:p>
            <a:pPr algn="l">
              <a:buNone/>
            </a:pPr>
            <a:r>
              <a:rPr lang="en-US" sz="3100" b="1" dirty="0" smtClean="0"/>
              <a:t> </a:t>
            </a:r>
          </a:p>
          <a:p>
            <a:pPr algn="l">
              <a:buNone/>
            </a:pPr>
            <a:r>
              <a:rPr lang="en-US" sz="3100" b="1" dirty="0" smtClean="0"/>
              <a:t>*It is inherited as an </a:t>
            </a:r>
            <a:r>
              <a:rPr lang="en-US" sz="3100" b="1" dirty="0" err="1" smtClean="0"/>
              <a:t>autosomal</a:t>
            </a:r>
            <a:r>
              <a:rPr lang="en-US" sz="3100" b="1" dirty="0" smtClean="0"/>
              <a:t> dominant trait and </a:t>
            </a:r>
          </a:p>
          <a:p>
            <a:pPr algn="l">
              <a:buNone/>
            </a:pPr>
            <a:r>
              <a:rPr lang="en-US" sz="3100" b="1" dirty="0" smtClean="0"/>
              <a:t> right ventricular myocardium are replaced with fibrous and fatty tissue </a:t>
            </a:r>
          </a:p>
          <a:p>
            <a:pPr algn="l">
              <a:buNone/>
            </a:pPr>
            <a:endParaRPr lang="en-US" sz="3100" b="1" dirty="0" smtClean="0"/>
          </a:p>
          <a:p>
            <a:pPr algn="l">
              <a:buNone/>
            </a:pPr>
            <a:r>
              <a:rPr lang="en-US" sz="3100" b="1" dirty="0" smtClean="0"/>
              <a:t>*Clinical problems are v .arrhythmias, sudden death and right-sided cardiac failure. </a:t>
            </a:r>
          </a:p>
          <a:p>
            <a:pPr algn="l">
              <a:buNone/>
            </a:pPr>
            <a:endParaRPr lang="en-US" sz="3100" b="1" dirty="0" smtClean="0"/>
          </a:p>
          <a:p>
            <a:pPr algn="l">
              <a:buNone/>
            </a:pPr>
            <a:r>
              <a:rPr lang="en-US" sz="3100" b="1" dirty="0" smtClean="0"/>
              <a:t>*The ECG typically wide  QRS complex and inverted T waves in the right </a:t>
            </a:r>
            <a:r>
              <a:rPr lang="en-US" sz="3100" b="1" dirty="0" err="1" smtClean="0"/>
              <a:t>precordial</a:t>
            </a:r>
            <a:r>
              <a:rPr lang="en-US" sz="3100" b="1" dirty="0" smtClean="0"/>
              <a:t> leads. </a:t>
            </a:r>
          </a:p>
          <a:p>
            <a:pPr algn="l">
              <a:buNone/>
            </a:pPr>
            <a:endParaRPr lang="en-US" sz="3100" b="1" dirty="0" smtClean="0"/>
          </a:p>
          <a:p>
            <a:pPr algn="l">
              <a:buNone/>
            </a:pPr>
            <a:r>
              <a:rPr lang="en-US" sz="3100" b="1" dirty="0" smtClean="0"/>
              <a:t>*MRI is a useful diagnostic tool</a:t>
            </a:r>
          </a:p>
          <a:p>
            <a:pPr algn="l">
              <a:buNone/>
            </a:pPr>
            <a:r>
              <a:rPr lang="en-US" sz="3100" b="1" dirty="0" smtClean="0"/>
              <a:t>*Patients at high risk of sudden death can be offered an ICD</a:t>
            </a:r>
            <a:r>
              <a:rPr lang="en-US" dirty="0" smtClean="0"/>
              <a:t>. </a:t>
            </a:r>
            <a:endParaRPr lang="ar-IQ"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00042"/>
            <a:ext cx="8229600" cy="500066"/>
          </a:xfrm>
        </p:spPr>
        <p:txBody>
          <a:bodyPr>
            <a:normAutofit fontScale="90000"/>
          </a:bodyPr>
          <a:lstStyle/>
          <a:p>
            <a:r>
              <a:rPr lang="en-US" dirty="0" err="1" smtClean="0"/>
              <a:t>Atrial</a:t>
            </a:r>
            <a:r>
              <a:rPr lang="en-US" dirty="0" smtClean="0"/>
              <a:t> </a:t>
            </a:r>
            <a:r>
              <a:rPr lang="en-US" dirty="0" err="1" smtClean="0"/>
              <a:t>myxoma</a:t>
            </a:r>
            <a:endParaRPr lang="ar-IQ" dirty="0"/>
          </a:p>
        </p:txBody>
      </p:sp>
      <p:sp>
        <p:nvSpPr>
          <p:cNvPr id="3" name="عنصر نائب للمحتوى 2"/>
          <p:cNvSpPr>
            <a:spLocks noGrp="1"/>
          </p:cNvSpPr>
          <p:nvPr>
            <p:ph idx="1"/>
          </p:nvPr>
        </p:nvSpPr>
        <p:spPr>
          <a:xfrm>
            <a:off x="0" y="1000108"/>
            <a:ext cx="9144000" cy="5857892"/>
          </a:xfrm>
        </p:spPr>
        <p:txBody>
          <a:bodyPr>
            <a:normAutofit fontScale="85000" lnSpcReduction="20000"/>
          </a:bodyPr>
          <a:lstStyle/>
          <a:p>
            <a:pPr algn="l">
              <a:buNone/>
            </a:pPr>
            <a:r>
              <a:rPr lang="en-US" b="1" dirty="0" smtClean="0"/>
              <a:t>Primary </a:t>
            </a:r>
            <a:r>
              <a:rPr lang="en-US" b="1" dirty="0" err="1" smtClean="0"/>
              <a:t>tumour</a:t>
            </a:r>
            <a:r>
              <a:rPr lang="en-US" b="1" dirty="0" smtClean="0"/>
              <a:t> rare but secondary </a:t>
            </a:r>
            <a:r>
              <a:rPr lang="en-US" b="1" dirty="0" err="1" smtClean="0"/>
              <a:t>metasetasis</a:t>
            </a:r>
            <a:r>
              <a:rPr lang="en-US" b="1" dirty="0" smtClean="0"/>
              <a:t> to </a:t>
            </a:r>
            <a:r>
              <a:rPr lang="en-US" b="1" dirty="0" err="1" smtClean="0"/>
              <a:t>pericarduim</a:t>
            </a:r>
            <a:r>
              <a:rPr lang="en-US" b="1" dirty="0" smtClean="0"/>
              <a:t> is common (most primary </a:t>
            </a:r>
            <a:r>
              <a:rPr lang="en-US" b="1" dirty="0" err="1" smtClean="0"/>
              <a:t>tumour</a:t>
            </a:r>
            <a:r>
              <a:rPr lang="en-US" b="1" dirty="0" smtClean="0"/>
              <a:t> is  benign 70% like </a:t>
            </a:r>
            <a:r>
              <a:rPr lang="en-US" b="1" dirty="0" err="1" smtClean="0"/>
              <a:t>atrial</a:t>
            </a:r>
            <a:r>
              <a:rPr lang="en-US" b="1" dirty="0" smtClean="0"/>
              <a:t> </a:t>
            </a:r>
            <a:r>
              <a:rPr lang="en-US" b="1" dirty="0" err="1" smtClean="0"/>
              <a:t>myxoma</a:t>
            </a:r>
            <a:r>
              <a:rPr lang="en-US" b="1" dirty="0" smtClean="0"/>
              <a:t> )</a:t>
            </a:r>
          </a:p>
          <a:p>
            <a:pPr algn="l">
              <a:buNone/>
            </a:pPr>
            <a:r>
              <a:rPr lang="en-US" b="1" dirty="0" smtClean="0"/>
              <a:t> </a:t>
            </a:r>
          </a:p>
          <a:p>
            <a:pPr algn="l">
              <a:buNone/>
            </a:pPr>
            <a:r>
              <a:rPr lang="en-US" b="1" dirty="0" smtClean="0"/>
              <a:t>$Commonly arise in the LA attached by a pedicle to the </a:t>
            </a:r>
            <a:r>
              <a:rPr lang="en-US" b="1" dirty="0" err="1" smtClean="0"/>
              <a:t>interatrial</a:t>
            </a:r>
            <a:r>
              <a:rPr lang="en-US" b="1" dirty="0" smtClean="0"/>
              <a:t> </a:t>
            </a:r>
            <a:r>
              <a:rPr lang="en-US" b="1" dirty="0" err="1" smtClean="0"/>
              <a:t>septum.It</a:t>
            </a:r>
            <a:r>
              <a:rPr lang="en-US" b="1" dirty="0" smtClean="0"/>
              <a:t> Close mitral valve ,some time superimposed by  thrombus </a:t>
            </a:r>
          </a:p>
          <a:p>
            <a:pPr algn="l">
              <a:buNone/>
            </a:pPr>
            <a:r>
              <a:rPr lang="en-US" b="1" dirty="0" smtClean="0"/>
              <a:t> </a:t>
            </a:r>
          </a:p>
          <a:p>
            <a:pPr algn="l">
              <a:buNone/>
            </a:pPr>
            <a:r>
              <a:rPr lang="en-US" b="1" dirty="0" smtClean="0"/>
              <a:t>$diagnosis :</a:t>
            </a:r>
          </a:p>
          <a:p>
            <a:pPr algn="l">
              <a:buNone/>
            </a:pPr>
            <a:r>
              <a:rPr lang="en-US" b="1" dirty="0" smtClean="0">
                <a:solidFill>
                  <a:srgbClr val="FF0000"/>
                </a:solidFill>
              </a:rPr>
              <a:t>History</a:t>
            </a:r>
            <a:r>
              <a:rPr lang="en-US" b="1" dirty="0" smtClean="0"/>
              <a:t> :pyrexia of unknown </a:t>
            </a:r>
            <a:r>
              <a:rPr lang="en-US" b="1" dirty="0" err="1" smtClean="0"/>
              <a:t>aetiology</a:t>
            </a:r>
            <a:r>
              <a:rPr lang="en-US" b="1" dirty="0" smtClean="0"/>
              <a:t>, syncope, arrhythmias or emboli. features suggestive of a connective tissue disorder, including a raised ESR </a:t>
            </a:r>
          </a:p>
          <a:p>
            <a:pPr algn="l">
              <a:buNone/>
            </a:pPr>
            <a:endParaRPr lang="en-US" b="1" dirty="0" smtClean="0">
              <a:solidFill>
                <a:srgbClr val="FF0000"/>
              </a:solidFill>
            </a:endParaRPr>
          </a:p>
          <a:p>
            <a:pPr algn="l">
              <a:buNone/>
            </a:pPr>
            <a:r>
              <a:rPr lang="en-US" b="1" dirty="0" smtClean="0">
                <a:solidFill>
                  <a:srgbClr val="FF0000"/>
                </a:solidFill>
              </a:rPr>
              <a:t>Clinical</a:t>
            </a:r>
            <a:r>
              <a:rPr lang="en-US" b="1" dirty="0" smtClean="0"/>
              <a:t> :produce finding like mitral </a:t>
            </a:r>
            <a:r>
              <a:rPr lang="en-US" b="1" dirty="0" err="1" smtClean="0"/>
              <a:t>stenosis</a:t>
            </a:r>
            <a:r>
              <a:rPr lang="en-US" b="1" dirty="0" smtClean="0"/>
              <a:t> (loud s1 ,diastolic murmur and tumor plop)</a:t>
            </a:r>
          </a:p>
          <a:p>
            <a:pPr algn="l">
              <a:buNone/>
            </a:pPr>
            <a:r>
              <a:rPr lang="en-US" b="1" dirty="0" smtClean="0">
                <a:solidFill>
                  <a:srgbClr val="FF0000"/>
                </a:solidFill>
              </a:rPr>
              <a:t>Echocardiography</a:t>
            </a:r>
            <a:r>
              <a:rPr lang="en-US" b="1" dirty="0" smtClean="0"/>
              <a:t>: confirm the diagnosis </a:t>
            </a:r>
          </a:p>
          <a:p>
            <a:pPr algn="l">
              <a:buNone/>
            </a:pPr>
            <a:endParaRPr lang="en-US" b="1" dirty="0" smtClean="0">
              <a:solidFill>
                <a:srgbClr val="FF0000"/>
              </a:solidFill>
            </a:endParaRPr>
          </a:p>
          <a:p>
            <a:pPr algn="l">
              <a:buNone/>
            </a:pPr>
            <a:r>
              <a:rPr lang="en-US" b="1" dirty="0" smtClean="0">
                <a:solidFill>
                  <a:srgbClr val="FF0000"/>
                </a:solidFill>
              </a:rPr>
              <a:t>Treatment</a:t>
            </a:r>
            <a:r>
              <a:rPr lang="en-US" b="1" dirty="0" smtClean="0"/>
              <a:t> : surgery -fewer than 5% of tumors recur</a:t>
            </a:r>
            <a:r>
              <a:rPr lang="en-US" dirty="0" smtClean="0"/>
              <a:t>.</a:t>
            </a:r>
            <a:endParaRPr lang="ar-IQ"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1026" name="Picture 2" descr="C:\Documents and Settings\Ankido\Desktop\2q.jpg"/>
          <p:cNvPicPr>
            <a:picLocks noGrp="1" noChangeAspect="1" noChangeArrowheads="1"/>
          </p:cNvPicPr>
          <p:nvPr>
            <p:ph idx="1"/>
          </p:nvPr>
        </p:nvPicPr>
        <p:blipFill>
          <a:blip r:embed="rId2"/>
          <a:srcRect/>
          <a:stretch>
            <a:fillRect/>
          </a:stretch>
        </p:blipFill>
        <p:spPr bwMode="auto">
          <a:xfrm>
            <a:off x="857224" y="500042"/>
            <a:ext cx="7215238" cy="6357958"/>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642918"/>
            <a:ext cx="8229600" cy="928694"/>
          </a:xfrm>
        </p:spPr>
        <p:txBody>
          <a:bodyPr>
            <a:normAutofit fontScale="90000"/>
          </a:bodyPr>
          <a:lstStyle/>
          <a:p>
            <a:r>
              <a:rPr lang="ar-IQ" dirty="0" smtClean="0"/>
              <a:t/>
            </a:r>
            <a:br>
              <a:rPr lang="ar-IQ" dirty="0" smtClean="0"/>
            </a:br>
            <a:endParaRPr lang="ar-IQ" dirty="0"/>
          </a:p>
        </p:txBody>
      </p:sp>
      <p:sp>
        <p:nvSpPr>
          <p:cNvPr id="3" name="عنصر نائب للمحتوى 2"/>
          <p:cNvSpPr>
            <a:spLocks noGrp="1"/>
          </p:cNvSpPr>
          <p:nvPr>
            <p:ph idx="1"/>
          </p:nvPr>
        </p:nvSpPr>
        <p:spPr>
          <a:xfrm>
            <a:off x="457200" y="1428736"/>
            <a:ext cx="8229600" cy="5145800"/>
          </a:xfrm>
        </p:spPr>
        <p:txBody>
          <a:bodyPr/>
          <a:lstStyle/>
          <a:p>
            <a:pPr algn="l">
              <a:buNone/>
            </a:pPr>
            <a:endParaRPr lang="ar-IQ" dirty="0"/>
          </a:p>
        </p:txBody>
      </p:sp>
      <p:pic>
        <p:nvPicPr>
          <p:cNvPr id="1027" name="Picture 3"/>
          <p:cNvPicPr>
            <a:picLocks noChangeAspect="1" noChangeArrowheads="1"/>
          </p:cNvPicPr>
          <p:nvPr/>
        </p:nvPicPr>
        <p:blipFill>
          <a:blip r:embed="rId2"/>
          <a:srcRect/>
          <a:stretch>
            <a:fillRect/>
          </a:stretch>
        </p:blipFill>
        <p:spPr bwMode="auto">
          <a:xfrm>
            <a:off x="500034" y="1428736"/>
            <a:ext cx="8072494" cy="5143536"/>
          </a:xfrm>
          <a:prstGeom prst="rect">
            <a:avLst/>
          </a:prstGeom>
          <a:noFill/>
          <a:ln w="9525">
            <a:noFill/>
            <a:miter lim="800000"/>
            <a:headEnd/>
            <a:tailEnd/>
          </a:ln>
          <a:effectLst/>
        </p:spPr>
      </p:pic>
      <p:sp>
        <p:nvSpPr>
          <p:cNvPr id="5" name="مستطيل مستدير الزوايا 4"/>
          <p:cNvSpPr/>
          <p:nvPr/>
        </p:nvSpPr>
        <p:spPr>
          <a:xfrm>
            <a:off x="3000364" y="5643578"/>
            <a:ext cx="3143272" cy="9286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Thanks a lot </a:t>
            </a:r>
            <a:r>
              <a:rPr lang="en-US" smtClean="0"/>
              <a:t>for your </a:t>
            </a:r>
            <a:r>
              <a:rPr lang="en-US" dirty="0" smtClean="0"/>
              <a:t>attention </a:t>
            </a:r>
            <a:endParaRPr lang="ar-IQ"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71480"/>
            <a:ext cx="8229600" cy="857256"/>
          </a:xfrm>
        </p:spPr>
        <p:txBody>
          <a:bodyPr/>
          <a:lstStyle/>
          <a:p>
            <a:r>
              <a:rPr lang="en-US" dirty="0" smtClean="0"/>
              <a:t>Physical examination </a:t>
            </a:r>
            <a:endParaRPr lang="ar-IQ" dirty="0"/>
          </a:p>
        </p:txBody>
      </p:sp>
      <p:sp>
        <p:nvSpPr>
          <p:cNvPr id="3" name="عنصر نائب للمحتوى 2"/>
          <p:cNvSpPr>
            <a:spLocks noGrp="1"/>
          </p:cNvSpPr>
          <p:nvPr>
            <p:ph idx="1"/>
          </p:nvPr>
        </p:nvSpPr>
        <p:spPr>
          <a:xfrm>
            <a:off x="0" y="1214422"/>
            <a:ext cx="9144000" cy="5360114"/>
          </a:xfrm>
        </p:spPr>
        <p:txBody>
          <a:bodyPr>
            <a:normAutofit/>
          </a:bodyPr>
          <a:lstStyle/>
          <a:p>
            <a:pPr algn="l">
              <a:buNone/>
            </a:pPr>
            <a:r>
              <a:rPr lang="en-US" dirty="0" smtClean="0"/>
              <a:t>Heart failure : Peripheral edema(signs of heart failure or pulmonary edema  )</a:t>
            </a:r>
          </a:p>
          <a:p>
            <a:pPr algn="l">
              <a:buNone/>
            </a:pPr>
            <a:r>
              <a:rPr lang="en-US" dirty="0" smtClean="0"/>
              <a:t>Small pulse volume ,Muffled heart sounds(soft s1s2)</a:t>
            </a:r>
          </a:p>
          <a:p>
            <a:pPr algn="l">
              <a:buNone/>
            </a:pPr>
            <a:r>
              <a:rPr lang="en-US" dirty="0" smtClean="0"/>
              <a:t>A third heart sound ,A murmur of mitral regurgitation </a:t>
            </a:r>
          </a:p>
          <a:p>
            <a:pPr algn="l">
              <a:buNone/>
            </a:pPr>
            <a:endParaRPr lang="en-US" dirty="0" smtClean="0"/>
          </a:p>
          <a:p>
            <a:pPr algn="l">
              <a:buNone/>
            </a:pPr>
            <a:r>
              <a:rPr lang="en-US" dirty="0" smtClean="0"/>
              <a:t>Irregular </a:t>
            </a:r>
            <a:r>
              <a:rPr lang="en-US" dirty="0" err="1" smtClean="0"/>
              <a:t>beat:Tachycardia</a:t>
            </a:r>
            <a:r>
              <a:rPr lang="en-US" dirty="0" smtClean="0"/>
              <a:t>- </a:t>
            </a:r>
            <a:r>
              <a:rPr lang="en-US" dirty="0" err="1" smtClean="0"/>
              <a:t>atrial</a:t>
            </a:r>
            <a:r>
              <a:rPr lang="en-US" dirty="0" smtClean="0"/>
              <a:t> fibrillation </a:t>
            </a:r>
          </a:p>
          <a:p>
            <a:pPr algn="l">
              <a:buNone/>
            </a:pPr>
            <a:endParaRPr lang="en-US" dirty="0" smtClean="0"/>
          </a:p>
          <a:p>
            <a:pPr algn="l">
              <a:buNone/>
            </a:pPr>
            <a:r>
              <a:rPr lang="en-US" dirty="0" smtClean="0"/>
              <a:t>Chest pain </a:t>
            </a:r>
          </a:p>
          <a:p>
            <a:pPr algn="l">
              <a:buNone/>
            </a:pPr>
            <a:endParaRPr lang="en-US" dirty="0" smtClean="0"/>
          </a:p>
          <a:p>
            <a:pPr algn="l">
              <a:buNone/>
            </a:pPr>
            <a:r>
              <a:rPr lang="en-US" dirty="0" err="1" smtClean="0"/>
              <a:t>cardiomegaly</a:t>
            </a:r>
            <a:r>
              <a:rPr lang="en-US" dirty="0" smtClean="0"/>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00042"/>
            <a:ext cx="8229600" cy="1357322"/>
          </a:xfrm>
        </p:spPr>
        <p:txBody>
          <a:bodyPr>
            <a:normAutofit fontScale="90000"/>
          </a:bodyPr>
          <a:lstStyle/>
          <a:p>
            <a:r>
              <a:rPr lang="en-US" dirty="0" smtClean="0"/>
              <a:t>Investigation </a:t>
            </a:r>
            <a:br>
              <a:rPr lang="en-US" dirty="0" smtClean="0"/>
            </a:br>
            <a:r>
              <a:rPr lang="en-US" dirty="0" smtClean="0"/>
              <a:t>(</a:t>
            </a:r>
            <a:r>
              <a:rPr lang="en-US" sz="3100" dirty="0" smtClean="0">
                <a:solidFill>
                  <a:srgbClr val="FF0000"/>
                </a:solidFill>
              </a:rPr>
              <a:t>young +new onset HF+ no ischemic ,</a:t>
            </a:r>
            <a:r>
              <a:rPr lang="en-US" sz="3100" dirty="0" err="1" smtClean="0">
                <a:solidFill>
                  <a:srgbClr val="FF0000"/>
                </a:solidFill>
              </a:rPr>
              <a:t>valvular</a:t>
            </a:r>
            <a:r>
              <a:rPr lang="en-US" sz="3100" dirty="0" smtClean="0">
                <a:solidFill>
                  <a:srgbClr val="FF0000"/>
                </a:solidFill>
              </a:rPr>
              <a:t> ,hypertension and congenital diseases )</a:t>
            </a:r>
            <a:endParaRPr lang="ar-IQ" sz="3100" dirty="0">
              <a:solidFill>
                <a:srgbClr val="FF0000"/>
              </a:solidFill>
            </a:endParaRPr>
          </a:p>
        </p:txBody>
      </p:sp>
      <p:sp>
        <p:nvSpPr>
          <p:cNvPr id="3" name="عنصر نائب للمحتوى 2"/>
          <p:cNvSpPr>
            <a:spLocks noGrp="1"/>
          </p:cNvSpPr>
          <p:nvPr>
            <p:ph idx="1"/>
          </p:nvPr>
        </p:nvSpPr>
        <p:spPr>
          <a:xfrm>
            <a:off x="0" y="2000240"/>
            <a:ext cx="9144000" cy="4574296"/>
          </a:xfrm>
        </p:spPr>
        <p:txBody>
          <a:bodyPr>
            <a:normAutofit fontScale="92500" lnSpcReduction="20000"/>
          </a:bodyPr>
          <a:lstStyle/>
          <a:p>
            <a:pPr algn="l">
              <a:buNone/>
            </a:pPr>
            <a:r>
              <a:rPr lang="ar-IQ" dirty="0" smtClean="0"/>
              <a:t>:</a:t>
            </a:r>
            <a:r>
              <a:rPr lang="en-US" dirty="0" smtClean="0"/>
              <a:t># Blood</a:t>
            </a:r>
          </a:p>
          <a:p>
            <a:pPr algn="l">
              <a:buNone/>
            </a:pPr>
            <a:r>
              <a:rPr lang="en-US" dirty="0" smtClean="0"/>
              <a:t>ECG: Sinus tachycardia</a:t>
            </a:r>
          </a:p>
          <a:p>
            <a:pPr algn="l">
              <a:buNone/>
            </a:pPr>
            <a:r>
              <a:rPr lang="en-US" dirty="0" smtClean="0"/>
              <a:t>     ST – T wave changes especially if pericardium involve </a:t>
            </a:r>
          </a:p>
          <a:p>
            <a:pPr algn="l">
              <a:buNone/>
            </a:pPr>
            <a:r>
              <a:rPr lang="ar-IQ" dirty="0" smtClean="0"/>
              <a:t> </a:t>
            </a:r>
            <a:r>
              <a:rPr lang="en-US" dirty="0" smtClean="0"/>
              <a:t>#Cardiac </a:t>
            </a:r>
            <a:r>
              <a:rPr lang="en-US" dirty="0" err="1" smtClean="0"/>
              <a:t>troponin</a:t>
            </a:r>
            <a:r>
              <a:rPr lang="en-US" dirty="0" smtClean="0"/>
              <a:t> and CPK may be elevated</a:t>
            </a:r>
          </a:p>
          <a:p>
            <a:pPr algn="l">
              <a:buNone/>
            </a:pPr>
            <a:r>
              <a:rPr lang="en-US" dirty="0" smtClean="0"/>
              <a:t>#CXR- may be normal ,</a:t>
            </a:r>
            <a:r>
              <a:rPr lang="en-US" dirty="0" err="1" smtClean="0"/>
              <a:t>cardiomegaly</a:t>
            </a:r>
            <a:r>
              <a:rPr lang="en-US" dirty="0" smtClean="0"/>
              <a:t> ,pulmonary congestion </a:t>
            </a:r>
          </a:p>
          <a:p>
            <a:pPr algn="l">
              <a:buNone/>
            </a:pPr>
            <a:r>
              <a:rPr lang="en-US" dirty="0" smtClean="0"/>
              <a:t>#Echocardiography may reveal left ventricular dysfunction that is sometimes regional (due to focal </a:t>
            </a:r>
            <a:r>
              <a:rPr lang="en-US" dirty="0" err="1" smtClean="0"/>
              <a:t>myocarditis</a:t>
            </a:r>
            <a:r>
              <a:rPr lang="en-US" dirty="0" smtClean="0"/>
              <a:t>), </a:t>
            </a:r>
          </a:p>
          <a:p>
            <a:pPr algn="l">
              <a:buNone/>
            </a:pPr>
            <a:endParaRPr lang="en-US" dirty="0" smtClean="0"/>
          </a:p>
          <a:p>
            <a:pPr algn="l">
              <a:buNone/>
            </a:pPr>
            <a:r>
              <a:rPr lang="en-US" dirty="0" smtClean="0"/>
              <a:t>#</a:t>
            </a:r>
            <a:r>
              <a:rPr lang="en-US" dirty="0" err="1" smtClean="0"/>
              <a:t>Endomyocardial</a:t>
            </a:r>
            <a:r>
              <a:rPr lang="en-US" dirty="0" smtClean="0"/>
              <a:t> biopsy -if the diagnosis is uncertain it can be confirmed by it. </a:t>
            </a:r>
          </a:p>
          <a:p>
            <a:pPr algn="l">
              <a:buNone/>
            </a:pPr>
            <a:r>
              <a:rPr lang="en-US" dirty="0" smtClean="0"/>
              <a:t>#MRI</a:t>
            </a:r>
            <a:endParaRPr lang="ar-IQ"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00042"/>
            <a:ext cx="8229600" cy="714380"/>
          </a:xfrm>
        </p:spPr>
        <p:txBody>
          <a:bodyPr/>
          <a:lstStyle/>
          <a:p>
            <a:r>
              <a:rPr lang="en-US" dirty="0" smtClean="0"/>
              <a:t>Treatment </a:t>
            </a:r>
            <a:endParaRPr lang="ar-IQ" dirty="0"/>
          </a:p>
        </p:txBody>
      </p:sp>
      <p:sp>
        <p:nvSpPr>
          <p:cNvPr id="3" name="عنصر نائب للمحتوى 2"/>
          <p:cNvSpPr>
            <a:spLocks noGrp="1"/>
          </p:cNvSpPr>
          <p:nvPr>
            <p:ph idx="1"/>
          </p:nvPr>
        </p:nvSpPr>
        <p:spPr>
          <a:xfrm>
            <a:off x="457200" y="1285860"/>
            <a:ext cx="8229600" cy="5288676"/>
          </a:xfrm>
        </p:spPr>
        <p:txBody>
          <a:bodyPr>
            <a:normAutofit/>
          </a:bodyPr>
          <a:lstStyle/>
          <a:p>
            <a:pPr algn="l">
              <a:buNone/>
            </a:pPr>
            <a:r>
              <a:rPr lang="en-US" sz="2400" dirty="0" smtClean="0"/>
              <a:t>1-Avoid any strenuous activity –avoid alcohol,</a:t>
            </a:r>
          </a:p>
          <a:p>
            <a:pPr algn="l">
              <a:buNone/>
            </a:pPr>
            <a:r>
              <a:rPr lang="en-US" sz="2400" dirty="0" smtClean="0"/>
              <a:t>2- Preferably complete bed rest ,till the ECG change return to normal </a:t>
            </a:r>
          </a:p>
          <a:p>
            <a:pPr algn="l">
              <a:buNone/>
            </a:pPr>
            <a:endParaRPr lang="en-US" sz="2400" dirty="0" smtClean="0"/>
          </a:p>
          <a:p>
            <a:pPr algn="l">
              <a:buNone/>
            </a:pPr>
            <a:r>
              <a:rPr lang="en-US" sz="2400" dirty="0" smtClean="0"/>
              <a:t> 3-If there is evidence of heart failure ,then treat with  the usual measure (salt restriction. diuretic ,ACE inhibitor)</a:t>
            </a:r>
          </a:p>
          <a:p>
            <a:pPr algn="l">
              <a:buNone/>
            </a:pPr>
            <a:endParaRPr lang="en-US" sz="2400" dirty="0" smtClean="0"/>
          </a:p>
          <a:p>
            <a:pPr algn="l">
              <a:buNone/>
            </a:pPr>
            <a:r>
              <a:rPr lang="en-US" sz="2400" dirty="0" smtClean="0"/>
              <a:t>4-Anti – arrhythmic drugs are given if arrhythmias develop</a:t>
            </a:r>
            <a:r>
              <a:rPr lang="en-US" dirty="0" smtClean="0"/>
              <a:t>  </a:t>
            </a:r>
            <a:endParaRPr lang="ar-IQ"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حضري">
  <a:themeElements>
    <a:clrScheme name="حضري">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حضري">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حضري">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5192</TotalTime>
  <Words>2526</Words>
  <Application>Microsoft Office PowerPoint</Application>
  <PresentationFormat>On-screen Show (4:3)</PresentationFormat>
  <Paragraphs>419</Paragraphs>
  <Slides>65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65</vt:i4>
      </vt:variant>
    </vt:vector>
  </HeadingPairs>
  <TitlesOfParts>
    <vt:vector size="73" baseType="lpstr">
      <vt:lpstr>Arial</vt:lpstr>
      <vt:lpstr>Georgia</vt:lpstr>
      <vt:lpstr>Majalla UI</vt:lpstr>
      <vt:lpstr>Tahoma</vt:lpstr>
      <vt:lpstr>Trebuchet MS</vt:lpstr>
      <vt:lpstr>Wingdings</vt:lpstr>
      <vt:lpstr>Wingdings 2</vt:lpstr>
      <vt:lpstr>حضري</vt:lpstr>
      <vt:lpstr>  DISEASES OF THE MYOCARDIUM </vt:lpstr>
      <vt:lpstr>Definition </vt:lpstr>
      <vt:lpstr>PowerPoint Presentation</vt:lpstr>
      <vt:lpstr>Acute myocarditis </vt:lpstr>
      <vt:lpstr>Causes </vt:lpstr>
      <vt:lpstr>CLINICAL FEATURES </vt:lpstr>
      <vt:lpstr>Physical examination </vt:lpstr>
      <vt:lpstr>Investigation  (young +new onset HF+ no ischemic ,valvular ,hypertension and congenital diseases )</vt:lpstr>
      <vt:lpstr>Treatment </vt:lpstr>
      <vt:lpstr>Prognosis </vt:lpstr>
      <vt:lpstr>PowerPoint Presentation</vt:lpstr>
      <vt:lpstr>Cardiomyopathy </vt:lpstr>
      <vt:lpstr>Dilated cardiomyopathy</vt:lpstr>
      <vt:lpstr>Epidemiology </vt:lpstr>
      <vt:lpstr>PowerPoint Presentation</vt:lpstr>
      <vt:lpstr>Clinical features </vt:lpstr>
      <vt:lpstr>Physical examination </vt:lpstr>
      <vt:lpstr>PowerPoint Presentation</vt:lpstr>
      <vt:lpstr>Investigation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Treatment </vt:lpstr>
      <vt:lpstr>Prognosis </vt:lpstr>
      <vt:lpstr>PowerPoint Presentation</vt:lpstr>
      <vt:lpstr>Quiz </vt:lpstr>
      <vt:lpstr>PowerPoint Presentation</vt:lpstr>
      <vt:lpstr>Hypertrophic cardiomyopathy </vt:lpstr>
      <vt:lpstr>PowerPoint Presentation</vt:lpstr>
      <vt:lpstr>PowerPoint Presentation</vt:lpstr>
      <vt:lpstr>Variants of HCM</vt:lpstr>
      <vt:lpstr>PowerPoint Presentation</vt:lpstr>
      <vt:lpstr>PowerPoint Presentation</vt:lpstr>
      <vt:lpstr>Clinical manifestations</vt:lpstr>
      <vt:lpstr>Physical examination </vt:lpstr>
      <vt:lpstr>Laboratory evaluation </vt:lpstr>
      <vt:lpstr> </vt:lpstr>
      <vt:lpstr>Treatment </vt:lpstr>
      <vt:lpstr>Pharmocological therapy</vt:lpstr>
      <vt:lpstr>PowerPoint Presentation</vt:lpstr>
      <vt:lpstr>PowerPoint Presentation</vt:lpstr>
      <vt:lpstr>Risk factors for sudden death in hypertrophic cardiomyopathy</vt:lpstr>
      <vt:lpstr>PowerPoint Presentation</vt:lpstr>
      <vt:lpstr>PowerPoint Presentation</vt:lpstr>
      <vt:lpstr>PowerPoint Presentation</vt:lpstr>
      <vt:lpstr>Restrictive cardiomyopathy </vt:lpstr>
      <vt:lpstr>CAUSES </vt:lpstr>
      <vt:lpstr>Clinical manifestation Most important features :  </vt:lpstr>
      <vt:lpstr>Investigation </vt:lpstr>
      <vt:lpstr>PowerPoint Presentation</vt:lpstr>
      <vt:lpstr>Treatment </vt:lpstr>
      <vt:lpstr>PowerPoint Presentation</vt:lpstr>
      <vt:lpstr>Arrhythmogenic right ventricular cardiomyopathy</vt:lpstr>
      <vt:lpstr>Atrial myxoma</vt:lpstr>
      <vt:lpstr>PowerPoint Presentation</vt:lpstr>
      <vt:lpstr> </vt:lpstr>
    </vt:vector>
  </TitlesOfParts>
  <Company>By DR.Ahmed Saker 2o1O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DISEASES OF THE MYOCARDIUM </dc:title>
  <dc:creator>Ankido</dc:creator>
  <cp:lastModifiedBy>ali ghazi</cp:lastModifiedBy>
  <cp:revision>141</cp:revision>
  <dcterms:created xsi:type="dcterms:W3CDTF">2013-02-08T14:02:59Z</dcterms:created>
  <dcterms:modified xsi:type="dcterms:W3CDTF">2014-12-28T08:52:12Z</dcterms:modified>
</cp:coreProperties>
</file>