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9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123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5124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5125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5126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5127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5128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5129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5130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5131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5132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5133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5134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5135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5136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5137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5138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5139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5140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5141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5142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5143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5144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5145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5146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5147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5148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5149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5150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5151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5152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5153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5154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5155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56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57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58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59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60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61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62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63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64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65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66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67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68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69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70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71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72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73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74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75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76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77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78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79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80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81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82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83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84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85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86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87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88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89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90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91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92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93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94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95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96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97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98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99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00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01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02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03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04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05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06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07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08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09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10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11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12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13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14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15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16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17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18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19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20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21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22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23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24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25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26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27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28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29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30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31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32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33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34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35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36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37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38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39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40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41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42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43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44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45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46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47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48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49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50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51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52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53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54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55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56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57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58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59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60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61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62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63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64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65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66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67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68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69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70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71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72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73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74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75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76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77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78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79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80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81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82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83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84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85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86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87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88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89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90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91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92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93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94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95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96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97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98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99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00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01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02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03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04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05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06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07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08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09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10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11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12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13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14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15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16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17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18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19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20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21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22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23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24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25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26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27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28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29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30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31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32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33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34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35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36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37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5338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5339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5340" name="Rectangle 2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341" name="Rectangle 221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342" name="Rectangle 2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2E9F19A-5D27-4F91-B338-A59DE32E1618}" type="slidenum">
              <a:rPr lang="ar-SA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87653"/>
      </p:ext>
    </p:extLst>
  </p:cSld>
  <p:clrMapOvr>
    <a:masterClrMapping/>
  </p:clrMapOvr>
  <p:transition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6495F5-E5D7-4C14-BA0D-19AFB93A649D}" type="slidenum">
              <a:rPr lang="ar-SA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906196"/>
      </p:ext>
    </p:extLst>
  </p:cSld>
  <p:clrMapOvr>
    <a:masterClrMapping/>
  </p:clrMapOvr>
  <p:transition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5A8566D-CA39-48A6-9892-7085546805BD}" type="slidenum">
              <a:rPr lang="ar-SA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935512"/>
      </p:ext>
    </p:extLst>
  </p:cSld>
  <p:clrMapOvr>
    <a:masterClrMapping/>
  </p:clrMapOvr>
  <p:transition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FE0297-4E91-4507-9F66-7D5C3707A188}" type="slidenum">
              <a:rPr lang="ar-SA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4470"/>
      </p:ext>
    </p:extLst>
  </p:cSld>
  <p:clrMapOvr>
    <a:masterClrMapping/>
  </p:clrMapOvr>
  <p:transition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9404061-7599-49DE-828E-09DC0955ED80}" type="slidenum">
              <a:rPr lang="ar-SA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217395"/>
      </p:ext>
    </p:extLst>
  </p:cSld>
  <p:clrMapOvr>
    <a:masterClrMapping/>
  </p:clrMapOvr>
  <p:transition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4052EF8-0FC4-4A88-BACB-F8D3EBB99501}" type="slidenum">
              <a:rPr lang="ar-SA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634242"/>
      </p:ext>
    </p:extLst>
  </p:cSld>
  <p:clrMapOvr>
    <a:masterClrMapping/>
  </p:clrMapOvr>
  <p:transition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49A37F-EEB6-4A58-A439-69B6BF42EE88}" type="slidenum">
              <a:rPr lang="ar-SA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906615"/>
      </p:ext>
    </p:extLst>
  </p:cSld>
  <p:clrMapOvr>
    <a:masterClrMapping/>
  </p:clrMapOvr>
  <p:transition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2383823-B9F2-44C3-B3D9-A0F70BFC6EFA}" type="slidenum">
              <a:rPr lang="ar-SA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834844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2EA6738-60B1-411F-B989-B6A68AFB93E5}" type="slidenum">
              <a:rPr lang="ar-SA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604770"/>
      </p:ext>
    </p:extLst>
  </p:cSld>
  <p:clrMapOvr>
    <a:masterClrMapping/>
  </p:clrMapOvr>
  <p:transition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46D1BCF-AA03-48BE-A8C6-1A6DFA590902}" type="slidenum">
              <a:rPr lang="ar-SA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870243"/>
      </p:ext>
    </p:extLst>
  </p:cSld>
  <p:clrMapOvr>
    <a:masterClrMapping/>
  </p:clrMapOvr>
  <p:transition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8985783-F750-427A-A936-EB3889FFCB8C}" type="slidenum">
              <a:rPr lang="ar-SA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91579"/>
      </p:ext>
    </p:extLst>
  </p:cSld>
  <p:clrMapOvr>
    <a:masterClrMapping/>
  </p:clrMapOvr>
  <p:transition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94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1F93640-08CA-4B57-8095-2D8438DAB4AD}" type="slidenum">
              <a:rPr lang="ar-SA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84631"/>
      </p:ext>
    </p:extLst>
  </p:cSld>
  <p:clrMapOvr>
    <a:masterClrMapping/>
  </p:clrMapOvr>
  <p:transition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20A62F-36AC-4248-A70C-3224CFAD22B0}" type="slidenum">
              <a:rPr lang="ar-SA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694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8A418-719B-45F6-874D-C276DC5BD6E3}" type="slidenum">
              <a:rPr lang="ar-SA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56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DB1678-3DC3-4A85-BF4F-5533D7D6FB34}" type="slidenum">
              <a:rPr lang="ar-SA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5607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DB9F1A-6E0D-4397-BE38-CA0638E49E16}" type="slidenum">
              <a:rPr lang="ar-SA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8689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0FCBC-EAA7-4791-87EE-AB6C74061AF7}" type="slidenum">
              <a:rPr lang="ar-SA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27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EFBFE1-ED2E-4C35-9FB3-A4580EA14C0F}" type="slidenum">
              <a:rPr lang="ar-SA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857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3B1377-93D8-4FA6-B62C-8D1B1944D56B}" type="slidenum">
              <a:rPr lang="ar-SA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517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64CB57-19D0-4974-A414-A8CE0E96D3C0}" type="slidenum">
              <a:rPr lang="ar-SA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3427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179CFE-809A-401E-A587-8867F0E3C945}" type="slidenum">
              <a:rPr lang="ar-SA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4710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14D24-1B21-4298-9710-5213D325D0A2}" type="slidenum">
              <a:rPr lang="ar-SA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6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3B18E-1F0B-41C1-A2CF-B7EB32083914}" type="slidenum">
              <a:rPr lang="ar-SA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2143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PH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PH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PH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PH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PH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332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DB8F5-AAAA-4BA0-BB9C-35C8604882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1373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19923-2C36-496F-A17B-6DAEB071665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0951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68E91-4107-4E4D-9398-1878A7D11FE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6680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C5A5A-FA05-4935-A1BB-849421DEA1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800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67601-ED52-401A-8B16-5D56324793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779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CB961-BC86-4AAB-9C05-F566F0E75D4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809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F86C7-0616-4264-B100-94F0B9A71FB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9433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14F4B-D7DF-4107-8B1D-93F0D8163DC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025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P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78222-1340-49F3-8FB7-ECBE8D48E4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90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E5C4B-2220-4180-A763-97B631A0508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4142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5FA53-66A9-4471-BD95-3BDF947BA1D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0442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PH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PH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PH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PH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PH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332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DB8F5-AAAA-4BA0-BB9C-35C8604882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0642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19923-2C36-496F-A17B-6DAEB071665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7661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68E91-4107-4E4D-9398-1878A7D11FE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371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C5A5A-FA05-4935-A1BB-849421DEA1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465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67601-ED52-401A-8B16-5D56324793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6302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CB961-BC86-4AAB-9C05-F566F0E75D4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2305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F86C7-0616-4264-B100-94F0B9A71FB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4185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14F4B-D7DF-4107-8B1D-93F0D8163DC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887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P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78222-1340-49F3-8FB7-ECBE8D48E4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3032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E5C4B-2220-4180-A763-97B631A0508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7730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5FA53-66A9-4471-BD95-3BDF947BA1D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965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4099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00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01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02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03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04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05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08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09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10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11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12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13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14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15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16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17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18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19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20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21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22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23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24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25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26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27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28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29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30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31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32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33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34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35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36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37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38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39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40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41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42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43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44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45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46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47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48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49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50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51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52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53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54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55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56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57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58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59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60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61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62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63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64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65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66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67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68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69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70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71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72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73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74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75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76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77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78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79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80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81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82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83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84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85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86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87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88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89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90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91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92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93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94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95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96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97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98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99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00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01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02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03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04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05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06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07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08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09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10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11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12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13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14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15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16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17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18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19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20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21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22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23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24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25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26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27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28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29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30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31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32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33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34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35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36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37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38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39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40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41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42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43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44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45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46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47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48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49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50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51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52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53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54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55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56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57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58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59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60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61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62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63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64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65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66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67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68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69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70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71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72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73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74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75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76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77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78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79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80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81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82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83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84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85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86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87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88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89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90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91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92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93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94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95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96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97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98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99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00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01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02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03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04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05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06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07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08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09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10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11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12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13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314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0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FBB45DF-FF99-470F-8142-1331BDA89602}" type="slidenum">
              <a:rPr lang="ar-SA" altLang="en-US">
                <a:solidFill>
                  <a:srgbClr val="FFFFFF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315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316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317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318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94442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comb/>
  </p:transition>
  <p:hf hdr="0" ftr="0" dt="0"/>
  <p:txStyles>
    <p:titleStyle>
      <a:lvl1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70D091B4-F972-40B8-9A14-320727BC0124}" type="slidenum">
              <a:rPr lang="ar-SA" altLang="en-US" smtClean="0">
                <a:solidFill>
                  <a:srgbClr val="000000"/>
                </a:solidFill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39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3B87FB-64E0-4D0D-8E5F-E347817FE2C3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229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PH">
                  <a:solidFill>
                    <a:srgbClr val="FFFFFF"/>
                  </a:solidFill>
                </a:endParaRPr>
              </a:p>
            </p:txBody>
          </p:sp>
          <p:sp>
            <p:nvSpPr>
              <p:cNvPr id="1229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PH">
                  <a:solidFill>
                    <a:srgbClr val="FFFFFF"/>
                  </a:solidFill>
                </a:endParaRPr>
              </a:p>
            </p:txBody>
          </p:sp>
          <p:sp>
            <p:nvSpPr>
              <p:cNvPr id="1229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PH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29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PH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29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PH">
                <a:solidFill>
                  <a:srgbClr val="FFFFFF"/>
                </a:solidFill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230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30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30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31776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3B87FB-64E0-4D0D-8E5F-E347817FE2C3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229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PH">
                  <a:solidFill>
                    <a:srgbClr val="FFFFFF"/>
                  </a:solidFill>
                </a:endParaRPr>
              </a:p>
            </p:txBody>
          </p:sp>
          <p:sp>
            <p:nvSpPr>
              <p:cNvPr id="1229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PH">
                  <a:solidFill>
                    <a:srgbClr val="FFFFFF"/>
                  </a:solidFill>
                </a:endParaRPr>
              </a:p>
            </p:txBody>
          </p:sp>
          <p:sp>
            <p:nvSpPr>
              <p:cNvPr id="1229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PH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29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PH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29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PH">
                <a:solidFill>
                  <a:srgbClr val="FFFFFF"/>
                </a:solidFill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230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30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30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784357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24288-6736-41BB-9F67-2369D6E281CB}" type="slidenum">
              <a:rPr lang="ar-SA" altLang="en-US">
                <a:solidFill>
                  <a:srgbClr val="FFFFFF"/>
                </a:solidFill>
              </a:rPr>
              <a:pPr/>
              <a:t>1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4036" name="WordArt 4"/>
          <p:cNvSpPr>
            <a:spLocks noChangeArrowheads="1" noChangeShapeType="1" noTextEdit="1"/>
          </p:cNvSpPr>
          <p:nvPr/>
        </p:nvSpPr>
        <p:spPr bwMode="auto">
          <a:xfrm>
            <a:off x="1143000" y="838200"/>
            <a:ext cx="6781800" cy="4953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2700000" scaled="1"/>
                </a:gradFill>
                <a:latin typeface="Arial Black"/>
              </a:rPr>
              <a:t>Liver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2700000" scaled="1"/>
                </a:gradFill>
                <a:latin typeface="Arial Black"/>
              </a:rPr>
              <a:t>&amp;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2700000" scaled="1"/>
                </a:gradFill>
                <a:latin typeface="Arial Black"/>
              </a:rPr>
              <a:t>Biliary Tract Disease</a:t>
            </a:r>
          </a:p>
        </p:txBody>
      </p:sp>
    </p:spTree>
    <p:extLst>
      <p:ext uri="{BB962C8B-B14F-4D97-AF65-F5344CB8AC3E}">
        <p14:creationId xmlns:p14="http://schemas.microsoft.com/office/powerpoint/2010/main" val="2371183804"/>
      </p:ext>
    </p:extLst>
  </p:cSld>
  <p:clrMapOvr>
    <a:masterClrMapping/>
  </p:clrMapOvr>
  <p:transition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C3901-656C-481E-9108-9B126BE0B05B}" type="slidenum">
              <a:rPr lang="ar-SA" altLang="en-US">
                <a:solidFill>
                  <a:srgbClr val="FFFFFF"/>
                </a:solidFill>
              </a:rPr>
              <a:pPr/>
              <a:t>10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"/>
            <a:ext cx="64643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91290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13A5D-2A9E-46CD-95EE-7154A21EC3C6}" type="slidenum">
              <a:rPr lang="ar-SA" altLang="en-US">
                <a:solidFill>
                  <a:srgbClr val="FFFFFF"/>
                </a:solidFill>
              </a:rPr>
              <a:pPr/>
              <a:t>11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6629" name="Picture 5" descr="Picture 016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9" t="10143" r="54913" b="21664"/>
          <a:stretch>
            <a:fillRect/>
          </a:stretch>
        </p:blipFill>
        <p:spPr>
          <a:xfrm>
            <a:off x="2476500" y="0"/>
            <a:ext cx="66675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304800" y="2589213"/>
            <a:ext cx="182880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FFFF"/>
                </a:solidFill>
              </a:rPr>
              <a:t>Important liver functions</a:t>
            </a:r>
          </a:p>
        </p:txBody>
      </p:sp>
    </p:spTree>
    <p:extLst>
      <p:ext uri="{BB962C8B-B14F-4D97-AF65-F5344CB8AC3E}">
        <p14:creationId xmlns:p14="http://schemas.microsoft.com/office/powerpoint/2010/main" val="164512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21E64-9301-4EC1-B89C-583954CE6034}" type="slidenum">
              <a:rPr lang="ar-SA" altLang="en-US">
                <a:solidFill>
                  <a:srgbClr val="FFFFFF"/>
                </a:solidFill>
              </a:rPr>
              <a:pPr/>
              <a:t>12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8679" name="Picture 7" descr="1 017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7" t="4355" r="11340" b="10780"/>
          <a:stretch>
            <a:fillRect/>
          </a:stretch>
        </p:blipFill>
        <p:spPr>
          <a:xfrm>
            <a:off x="3121025" y="0"/>
            <a:ext cx="6022975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304800" y="2362200"/>
            <a:ext cx="26670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FFFF"/>
                </a:solidFill>
              </a:rPr>
              <a:t>Function of non-parenchymal liver cells</a:t>
            </a:r>
          </a:p>
        </p:txBody>
      </p:sp>
    </p:spTree>
    <p:extLst>
      <p:ext uri="{BB962C8B-B14F-4D97-AF65-F5344CB8AC3E}">
        <p14:creationId xmlns:p14="http://schemas.microsoft.com/office/powerpoint/2010/main" val="25992296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MAJOR HEPATIC FUNCTIONS</a:t>
            </a:r>
            <a:r>
              <a:rPr lang="ar-SA" altLang="en-US" sz="4000"/>
              <a:t/>
            </a:r>
            <a:br>
              <a:rPr lang="ar-SA" altLang="en-US" sz="4000"/>
            </a:br>
            <a:endParaRPr lang="en-US" altLang="en-US" sz="400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791200"/>
          </a:xfrm>
        </p:spPr>
        <p:txBody>
          <a:bodyPr/>
          <a:lstStyle/>
          <a:p>
            <a:pPr algn="l" rtl="0">
              <a:lnSpc>
                <a:spcPct val="90000"/>
              </a:lnSpc>
            </a:pPr>
            <a:r>
              <a:rPr lang="en-US" altLang="en-US"/>
              <a:t>Metabolism:</a:t>
            </a:r>
          </a:p>
          <a:p>
            <a:pPr lvl="1" algn="l" rtl="0">
              <a:lnSpc>
                <a:spcPct val="90000"/>
              </a:lnSpc>
            </a:pPr>
            <a:r>
              <a:rPr lang="en-US" altLang="en-US"/>
              <a:t>Following a meal, more than half the glucose absorbed is taken up by the liver and stored as glycogen or converted to glycerol and fatty acids, thus avoiding marked hyperglycaemia. </a:t>
            </a:r>
          </a:p>
          <a:p>
            <a:pPr lvl="1" algn="l" rtl="0">
              <a:lnSpc>
                <a:spcPct val="90000"/>
              </a:lnSpc>
            </a:pPr>
            <a:r>
              <a:rPr lang="en-US" altLang="en-US"/>
              <a:t>excess amino acids are catabolised to urea. </a:t>
            </a:r>
          </a:p>
          <a:p>
            <a:pPr lvl="1" algn="l" rtl="0">
              <a:lnSpc>
                <a:spcPct val="90000"/>
              </a:lnSpc>
            </a:pPr>
            <a:r>
              <a:rPr lang="en-US" altLang="en-US"/>
              <a:t>during fasting the liver releases glucose, derived either from the breakdown of glycogen or from gluconeogenesis using amino acids released from extrahepatic tissues such as muscle. </a:t>
            </a:r>
          </a:p>
          <a:p>
            <a:pPr lvl="1" algn="l" rtl="0">
              <a:lnSpc>
                <a:spcPct val="90000"/>
              </a:lnSpc>
            </a:pPr>
            <a:r>
              <a:rPr lang="en-US" altLang="en-US"/>
              <a:t>the liver plays a central role in lipid metabolism, </a:t>
            </a:r>
          </a:p>
          <a:p>
            <a:pPr lvl="1" algn="l" rtl="0">
              <a:lnSpc>
                <a:spcPct val="90000"/>
              </a:lnSpc>
            </a:pPr>
            <a:r>
              <a:rPr lang="en-US" altLang="en-US"/>
              <a:t>The liver plays a central role in the metabolism of bilirubin, bile salts, drugs and alcohol. </a:t>
            </a:r>
          </a:p>
          <a:p>
            <a:pPr algn="l" rtl="0">
              <a:lnSpc>
                <a:spcPct val="90000"/>
              </a:lnSpc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8780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altLang="en-US" sz="2800"/>
              <a:t>Some vitamins, such as A, D and B12, are stored by the liver in large amounts, while others, such as vitamin K and folate, are stored in smaller concentrations and disappear rapidly if dietary intake is deficient. </a:t>
            </a:r>
          </a:p>
          <a:p>
            <a:pPr algn="l" rtl="0"/>
            <a:r>
              <a:rPr lang="en-US" altLang="en-US" sz="2800"/>
              <a:t>Vitamin K is essential for the hepatic synthesis of coagulation factors II, VII, IX and X . </a:t>
            </a:r>
          </a:p>
          <a:p>
            <a:pPr algn="l" rtl="0"/>
            <a:r>
              <a:rPr lang="en-US" altLang="en-US" sz="2800"/>
              <a:t>The liver stores minerals such as iron, in ferritin and haemosiderin, and copper.</a:t>
            </a:r>
          </a:p>
          <a:p>
            <a:endParaRPr lang="en-US" altLang="en-US" sz="2800"/>
          </a:p>
        </p:txBody>
      </p:sp>
    </p:spTree>
    <p:extLst>
      <p:ext uri="{BB962C8B-B14F-4D97-AF65-F5344CB8AC3E}">
        <p14:creationId xmlns:p14="http://schemas.microsoft.com/office/powerpoint/2010/main" val="1356429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7848600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915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4800600" cy="6858000"/>
          </a:xfrm>
        </p:spPr>
        <p:txBody>
          <a:bodyPr/>
          <a:lstStyle/>
          <a:p>
            <a:pPr algn="l" rtl="0"/>
            <a:r>
              <a:rPr lang="en-US" altLang="en-US" sz="2800"/>
              <a:t>The liver is one of the heaviest organs in the body, weighing 1.2-1.5 kg. </a:t>
            </a:r>
          </a:p>
          <a:p>
            <a:pPr algn="l" rtl="0"/>
            <a:r>
              <a:rPr lang="en-US" altLang="en-US" sz="2800"/>
              <a:t>It is divided into right and left hemilivers based on the hepatic blood supply. </a:t>
            </a:r>
          </a:p>
          <a:p>
            <a:pPr algn="l" rtl="0"/>
            <a:r>
              <a:rPr lang="en-US" altLang="en-US" sz="2800"/>
              <a:t>The right and left hemilivers are further divided into a total of eight segments in accordance with subdivisions of the hepatic and portal veins. </a:t>
            </a:r>
          </a:p>
          <a:p>
            <a:pPr algn="l" rtl="0"/>
            <a:r>
              <a:rPr lang="en-US" altLang="en-US" sz="2800"/>
              <a:t>The segments each have their own hepatic artery branch and biliary tree.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1219200"/>
            <a:ext cx="4506912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343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1066800" y="1301750"/>
            <a:ext cx="73152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800100" indent="-3429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i="1" smtClean="0">
                <a:solidFill>
                  <a:srgbClr val="66CCFF"/>
                </a:solidFill>
                <a:latin typeface="Arial" charset="0"/>
              </a:rPr>
              <a:t>Functions of the Liver</a:t>
            </a:r>
          </a:p>
          <a:p>
            <a:pPr lvl="1"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en-US" altLang="en-US" sz="2400" smtClean="0">
                <a:solidFill>
                  <a:srgbClr val="FFFFFF"/>
                </a:solidFill>
                <a:latin typeface="Arial" charset="0"/>
              </a:rPr>
              <a:t>processing of dietary amino acids, carbohydrates, lipids and vitamins</a:t>
            </a:r>
          </a:p>
          <a:p>
            <a:pPr lvl="1"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en-US" altLang="en-US" sz="2400" smtClean="0">
                <a:solidFill>
                  <a:srgbClr val="FFFFFF"/>
                </a:solidFill>
                <a:latin typeface="Arial" charset="0"/>
              </a:rPr>
              <a:t>removal of microbes and toxins in splanchnic blood</a:t>
            </a:r>
          </a:p>
          <a:p>
            <a:pPr lvl="1"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en-US" altLang="en-US" sz="2400" smtClean="0">
                <a:solidFill>
                  <a:srgbClr val="FFFFFF"/>
                </a:solidFill>
                <a:latin typeface="Arial" charset="0"/>
              </a:rPr>
              <a:t>synthesis of plasma proteins</a:t>
            </a:r>
          </a:p>
          <a:p>
            <a:pPr lvl="1"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en-US" altLang="en-US" sz="2400" smtClean="0">
                <a:solidFill>
                  <a:srgbClr val="FFFFFF"/>
                </a:solidFill>
                <a:latin typeface="Arial" charset="0"/>
              </a:rPr>
              <a:t>detoxification and excretion into bile of endogenous waste products &amp; pollutant xenobiotics</a:t>
            </a:r>
          </a:p>
        </p:txBody>
      </p:sp>
    </p:spTree>
    <p:extLst>
      <p:ext uri="{BB962C8B-B14F-4D97-AF65-F5344CB8AC3E}">
        <p14:creationId xmlns:p14="http://schemas.microsoft.com/office/powerpoint/2010/main" val="241991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Figure_01"/>
          <p:cNvPicPr>
            <a:picLocks noChangeAspect="1" noChangeArrowheads="1"/>
          </p:cNvPicPr>
          <p:nvPr/>
        </p:nvPicPr>
        <p:blipFill>
          <a:blip r:embed="rId2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609600"/>
            <a:ext cx="8070850" cy="5638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95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7980D-AF2E-4EE9-AAC6-F53DB088F9FC}" type="slidenum">
              <a:rPr lang="ar-SA" altLang="en-US">
                <a:solidFill>
                  <a:srgbClr val="FFFFFF"/>
                </a:solidFill>
              </a:rPr>
              <a:pPr/>
              <a:t>2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5060" name="WordArt 4"/>
          <p:cNvSpPr>
            <a:spLocks noChangeArrowheads="1" noChangeShapeType="1" noTextEdit="1"/>
          </p:cNvSpPr>
          <p:nvPr/>
        </p:nvSpPr>
        <p:spPr bwMode="auto">
          <a:xfrm>
            <a:off x="1219200" y="1447800"/>
            <a:ext cx="6477000" cy="4114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2700000" scaled="1"/>
                </a:gradFill>
                <a:latin typeface="Arial Black"/>
              </a:rPr>
              <a:t>Functional Anatomy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2700000" scaled="1"/>
                </a:gradFill>
                <a:latin typeface="Arial Black"/>
              </a:rPr>
              <a:t>&amp;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2700000" scaled="1"/>
                </a:gradFill>
                <a:latin typeface="Arial Black"/>
              </a:rPr>
              <a:t>Physiology</a:t>
            </a:r>
          </a:p>
        </p:txBody>
      </p:sp>
    </p:spTree>
    <p:extLst>
      <p:ext uri="{BB962C8B-B14F-4D97-AF65-F5344CB8AC3E}">
        <p14:creationId xmlns:p14="http://schemas.microsoft.com/office/powerpoint/2010/main" val="2918469964"/>
      </p:ext>
    </p:extLst>
  </p:cSld>
  <p:clrMapOvr>
    <a:masterClrMapping/>
  </p:clrMapOvr>
  <p:transition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BAE52-8204-4762-8F2F-ABA0B741E470}" type="slidenum">
              <a:rPr lang="ar-SA" altLang="en-US">
                <a:solidFill>
                  <a:srgbClr val="FFFFFF"/>
                </a:solidFill>
              </a:rPr>
              <a:pPr/>
              <a:t>3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0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3048000"/>
            <a:ext cx="53911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53760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4805A-D201-46B6-B62D-81F7B2194D39}" type="slidenum">
              <a:rPr lang="ar-SA" altLang="en-US">
                <a:solidFill>
                  <a:srgbClr val="FFFFFF"/>
                </a:solidFill>
              </a:rPr>
              <a:pPr/>
              <a:t>4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197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440113"/>
            <a:ext cx="4876800" cy="341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89735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1CFC7-3207-4F7F-9A9F-E40A06FC8C28}" type="slidenum">
              <a:rPr lang="ar-SA" altLang="en-US">
                <a:solidFill>
                  <a:srgbClr val="FFFFFF"/>
                </a:solidFill>
              </a:rPr>
              <a:pPr/>
              <a:t>5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7158038" cy="527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838200" y="5638800"/>
            <a:ext cx="7620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FF"/>
                </a:solidFill>
              </a:rPr>
              <a:t>Diagram showing liver segments together with portal and hepatic venous system</a:t>
            </a:r>
          </a:p>
        </p:txBody>
      </p:sp>
    </p:spTree>
    <p:extLst>
      <p:ext uri="{BB962C8B-B14F-4D97-AF65-F5344CB8AC3E}">
        <p14:creationId xmlns:p14="http://schemas.microsoft.com/office/powerpoint/2010/main" val="161086218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CBD84-A4C1-4119-9918-97382F8F72A4}" type="slidenum">
              <a:rPr lang="ar-SA" altLang="en-US">
                <a:solidFill>
                  <a:srgbClr val="FFFFFF"/>
                </a:solidFill>
              </a:rPr>
              <a:pPr/>
              <a:t>6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2535" name="Picture 7" descr="1 018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0" t="1816" r="4532" b="61772"/>
          <a:stretch>
            <a:fillRect/>
          </a:stretch>
        </p:blipFill>
        <p:spPr>
          <a:xfrm>
            <a:off x="2455863" y="0"/>
            <a:ext cx="6611937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0" y="2851150"/>
            <a:ext cx="2514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Schematic representation of the liver</a:t>
            </a:r>
          </a:p>
        </p:txBody>
      </p:sp>
    </p:spTree>
    <p:extLst>
      <p:ext uri="{BB962C8B-B14F-4D97-AF65-F5344CB8AC3E}">
        <p14:creationId xmlns:p14="http://schemas.microsoft.com/office/powerpoint/2010/main" val="24465009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B2555-BC0F-43EB-AFA6-33726BDDB5A7}" type="slidenum">
              <a:rPr lang="ar-SA" altLang="en-US">
                <a:solidFill>
                  <a:srgbClr val="FFFFFF"/>
                </a:solidFill>
              </a:rPr>
              <a:pPr/>
              <a:t>7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4583" name="Picture 7" descr="1 018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t="57735" r="2908" b="5852"/>
          <a:stretch>
            <a:fillRect/>
          </a:stretch>
        </p:blipFill>
        <p:spPr>
          <a:xfrm>
            <a:off x="0" y="381000"/>
            <a:ext cx="9144000" cy="4413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685800" y="5181600"/>
            <a:ext cx="784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</a:rPr>
              <a:t>Hepatic acinus (functional unit of the liver)</a:t>
            </a:r>
          </a:p>
        </p:txBody>
      </p:sp>
    </p:spTree>
    <p:extLst>
      <p:ext uri="{BB962C8B-B14F-4D97-AF65-F5344CB8AC3E}">
        <p14:creationId xmlns:p14="http://schemas.microsoft.com/office/powerpoint/2010/main" val="116951931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3BF52-3D7E-4459-8578-B6FEDDB4864A}" type="slidenum">
              <a:rPr lang="ar-SA" altLang="en-US">
                <a:solidFill>
                  <a:srgbClr val="FFFFFF"/>
                </a:solidFill>
              </a:rPr>
              <a:pPr/>
              <a:t>8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"/>
            <a:ext cx="7924800" cy="52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838200" y="5486400"/>
            <a:ext cx="7696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FF"/>
                </a:solidFill>
              </a:rPr>
              <a:t>Normal adult liver section showing the radiating plates of liver cells between the portal tracts &amp; central veins</a:t>
            </a:r>
          </a:p>
        </p:txBody>
      </p:sp>
    </p:spTree>
    <p:extLst>
      <p:ext uri="{BB962C8B-B14F-4D97-AF65-F5344CB8AC3E}">
        <p14:creationId xmlns:p14="http://schemas.microsoft.com/office/powerpoint/2010/main" val="218426125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699E0-F772-4763-8537-405D429D9F4E}" type="slidenum">
              <a:rPr lang="ar-SA" altLang="en-US">
                <a:solidFill>
                  <a:srgbClr val="FFFFFF"/>
                </a:solidFill>
              </a:rPr>
              <a:pPr/>
              <a:t>9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"/>
            <a:ext cx="6477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381000" y="3276600"/>
            <a:ext cx="1752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FFFF"/>
                </a:solidFill>
              </a:rPr>
              <a:t>Acinus </a:t>
            </a:r>
          </a:p>
        </p:txBody>
      </p:sp>
    </p:spTree>
    <p:extLst>
      <p:ext uri="{BB962C8B-B14F-4D97-AF65-F5344CB8AC3E}">
        <p14:creationId xmlns:p14="http://schemas.microsoft.com/office/powerpoint/2010/main" val="199932513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gital Dots">
  <a:themeElements>
    <a:clrScheme name="Digital Dots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Digital Dot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363</Words>
  <Application>Microsoft Office PowerPoint</Application>
  <PresentationFormat>On-screen Show (4:3)</PresentationFormat>
  <Paragraphs>44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Office Theme</vt:lpstr>
      <vt:lpstr>Digital Dots</vt:lpstr>
      <vt:lpstr>Default Design</vt:lpstr>
      <vt:lpstr>Stream</vt:lpstr>
      <vt:lpstr>1_Stream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HEPATIC FUNCTIONS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Mostafa Hatim</dc:creator>
  <cp:lastModifiedBy>Mostafa Hatim</cp:lastModifiedBy>
  <cp:revision>4</cp:revision>
  <dcterms:created xsi:type="dcterms:W3CDTF">2006-08-16T00:00:00Z</dcterms:created>
  <dcterms:modified xsi:type="dcterms:W3CDTF">2016-08-21T20:09:20Z</dcterms:modified>
</cp:coreProperties>
</file>