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PH">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PH">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PH">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PH">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PH">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332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332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17DB8F5-AAAA-4BA0-BB9C-35C8604882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642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5619923-2C36-496F-A17B-6DAEB0716652}"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08875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1C68E91-4107-4E4D-9398-1878A7D11FE9}"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17489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5AC5A5A-FA05-4935-A1BB-849421DEA139}"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2549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FB67601-ED52-401A-8B16-5D56324793A0}"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56920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726CB961-BC86-4AAB-9C05-F566F0E75D4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4942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A9F86C7-0616-4264-B100-94F0B9A71FB0}"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75681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0314F4B-D7DF-4107-8B1D-93F0D8163DC4}"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3066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P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AB78222-1340-49F3-8FB7-ECBE8D48E485}"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9409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31E5C4B-2220-4180-A763-97B631A0508C}"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05242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555FA53-66A9-4471-BD95-3BDF947BA1DC}"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8936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1229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003B87FB-64E0-4D0D-8E5F-E347817FE2C3}"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PH">
                  <a:solidFill>
                    <a:srgbClr val="FFFFFF"/>
                  </a:solidFill>
                </a:endParaRPr>
              </a:p>
            </p:txBody>
          </p:sp>
          <p:sp>
            <p:nvSpPr>
              <p:cNvPr id="1229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PH">
                  <a:solidFill>
                    <a:srgbClr val="FFFFFF"/>
                  </a:solidFill>
                </a:endParaRPr>
              </a:p>
            </p:txBody>
          </p:sp>
          <p:sp>
            <p:nvSpPr>
              <p:cNvPr id="1229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PH">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229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PH">
                  <a:solidFill>
                    <a:srgbClr val="FFFFFF"/>
                  </a:solidFill>
                </a:endParaRPr>
              </a:p>
            </p:txBody>
          </p:sp>
        </p:grpSp>
        <p:sp>
          <p:nvSpPr>
            <p:cNvPr id="1229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PH">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1230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0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1230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3834573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2286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b="1" smtClean="0">
                <a:solidFill>
                  <a:srgbClr val="FFFFCC"/>
                </a:solidFill>
                <a:latin typeface="Lucida Sans" pitchFamily="34" charset="0"/>
              </a:rPr>
              <a:t>Patterns of Hepatic Injury</a:t>
            </a:r>
          </a:p>
        </p:txBody>
      </p:sp>
      <p:sp>
        <p:nvSpPr>
          <p:cNvPr id="6147" name="Text Box 3"/>
          <p:cNvSpPr txBox="1">
            <a:spLocks noChangeArrowheads="1"/>
          </p:cNvSpPr>
          <p:nvPr/>
        </p:nvSpPr>
        <p:spPr bwMode="auto">
          <a:xfrm>
            <a:off x="381000" y="9144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u="sng" smtClean="0">
                <a:solidFill>
                  <a:srgbClr val="FFFFFF"/>
                </a:solidFill>
                <a:latin typeface="Arial" charset="0"/>
              </a:rPr>
              <a:t>Degeneration &amp; Intracellular Accumulation</a:t>
            </a:r>
          </a:p>
        </p:txBody>
      </p:sp>
      <p:sp>
        <p:nvSpPr>
          <p:cNvPr id="6148" name="Text Box 4"/>
          <p:cNvSpPr txBox="1">
            <a:spLocks noChangeArrowheads="1"/>
          </p:cNvSpPr>
          <p:nvPr/>
        </p:nvSpPr>
        <p:spPr bwMode="auto">
          <a:xfrm>
            <a:off x="685800" y="1524000"/>
            <a:ext cx="78486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200" b="1" i="1" smtClean="0">
                <a:solidFill>
                  <a:srgbClr val="FFFF66"/>
                </a:solidFill>
                <a:latin typeface="Arial" charset="0"/>
              </a:rPr>
              <a:t>Degeneration</a:t>
            </a:r>
            <a:endParaRPr lang="en-US" altLang="en-US" sz="2200" b="1" smtClean="0">
              <a:solidFill>
                <a:srgbClr val="FFFF66"/>
              </a:solidFill>
              <a:latin typeface="Arial" charset="0"/>
            </a:endParaRPr>
          </a:p>
          <a:p>
            <a:pPr eaLnBrk="0" fontAlgn="base" hangingPunct="0">
              <a:spcBef>
                <a:spcPct val="50000"/>
              </a:spcBef>
              <a:spcAft>
                <a:spcPct val="0"/>
              </a:spcAft>
              <a:buClrTx/>
              <a:buSzTx/>
              <a:buFontTx/>
              <a:buChar char="•"/>
            </a:pPr>
            <a:r>
              <a:rPr lang="en-US" altLang="en-US" sz="2200" i="1" smtClean="0">
                <a:solidFill>
                  <a:srgbClr val="FFFFFF"/>
                </a:solidFill>
                <a:latin typeface="Arial" charset="0"/>
              </a:rPr>
              <a:t> </a:t>
            </a:r>
            <a:r>
              <a:rPr lang="en-US" altLang="en-US" sz="2200" smtClean="0">
                <a:solidFill>
                  <a:srgbClr val="FFFFFF"/>
                </a:solidFill>
                <a:latin typeface="Arial" charset="0"/>
              </a:rPr>
              <a:t>mild to moderate </a:t>
            </a:r>
            <a:r>
              <a:rPr lang="en-US" altLang="en-US" sz="2200" smtClean="0">
                <a:solidFill>
                  <a:srgbClr val="FFFFFF"/>
                </a:solidFill>
                <a:latin typeface="Arial" charset="0"/>
                <a:sym typeface="Wingdings" pitchFamily="2" charset="2"/>
              </a:rPr>
              <a:t> hepatocyte swelling  reversible</a:t>
            </a:r>
          </a:p>
          <a:p>
            <a:pPr eaLnBrk="0" fontAlgn="base" hangingPunct="0">
              <a:spcBef>
                <a:spcPct val="50000"/>
              </a:spcBef>
              <a:spcAft>
                <a:spcPct val="0"/>
              </a:spcAft>
              <a:buClrTx/>
              <a:buSzTx/>
              <a:buFontTx/>
              <a:buChar char="•"/>
            </a:pPr>
            <a:r>
              <a:rPr lang="en-US" altLang="en-US" sz="2200" smtClean="0">
                <a:solidFill>
                  <a:srgbClr val="FFFFFF"/>
                </a:solidFill>
                <a:latin typeface="Arial" charset="0"/>
                <a:sym typeface="Wingdings" pitchFamily="2" charset="2"/>
              </a:rPr>
              <a:t> severe damage  ballooning degeneration  irregularly  	clumped organelles and large clear spaces</a:t>
            </a:r>
          </a:p>
          <a:p>
            <a:pPr eaLnBrk="0" fontAlgn="base" hangingPunct="0">
              <a:spcBef>
                <a:spcPct val="50000"/>
              </a:spcBef>
              <a:spcAft>
                <a:spcPct val="0"/>
              </a:spcAft>
              <a:buClrTx/>
              <a:buSzTx/>
              <a:buFontTx/>
              <a:buNone/>
            </a:pPr>
            <a:r>
              <a:rPr lang="en-US" altLang="en-US" sz="2200" b="1" i="1" smtClean="0">
                <a:solidFill>
                  <a:srgbClr val="FFFF66"/>
                </a:solidFill>
                <a:latin typeface="Arial" charset="0"/>
              </a:rPr>
              <a:t>Accumulations in Viable Hepatocytes</a:t>
            </a:r>
            <a:endParaRPr lang="en-US" altLang="en-US" sz="2200" b="1" smtClean="0">
              <a:solidFill>
                <a:srgbClr val="FFFF66"/>
              </a:solidFill>
              <a:latin typeface="Arial" charset="0"/>
            </a:endParaRPr>
          </a:p>
          <a:p>
            <a:pPr eaLnBrk="0" fontAlgn="base" hangingPunct="0">
              <a:spcBef>
                <a:spcPct val="50000"/>
              </a:spcBef>
              <a:spcAft>
                <a:spcPct val="0"/>
              </a:spcAft>
              <a:buClrTx/>
              <a:buSzTx/>
              <a:buFontTx/>
              <a:buChar char="•"/>
            </a:pPr>
            <a:r>
              <a:rPr lang="en-US" altLang="en-US" sz="2200" i="1" smtClean="0">
                <a:solidFill>
                  <a:srgbClr val="FFFFFF"/>
                </a:solidFill>
                <a:latin typeface="Arial" charset="0"/>
              </a:rPr>
              <a:t> </a:t>
            </a:r>
            <a:r>
              <a:rPr lang="en-US" altLang="en-US" sz="2200" smtClean="0">
                <a:solidFill>
                  <a:srgbClr val="FFFFFF"/>
                </a:solidFill>
                <a:latin typeface="Arial" charset="0"/>
              </a:rPr>
              <a:t>iron and copper</a:t>
            </a:r>
          </a:p>
          <a:p>
            <a:pPr eaLnBrk="0" fontAlgn="base" hangingPunct="0">
              <a:spcBef>
                <a:spcPct val="50000"/>
              </a:spcBef>
              <a:spcAft>
                <a:spcPct val="0"/>
              </a:spcAft>
              <a:buClrTx/>
              <a:buSzTx/>
              <a:buFontTx/>
              <a:buChar char="•"/>
            </a:pPr>
            <a:r>
              <a:rPr lang="en-US" altLang="en-US" sz="2200" smtClean="0">
                <a:solidFill>
                  <a:srgbClr val="FFFFFF"/>
                </a:solidFill>
                <a:latin typeface="Arial" charset="0"/>
              </a:rPr>
              <a:t> triglyceride fat deposits </a:t>
            </a:r>
            <a:r>
              <a:rPr lang="en-US" altLang="en-US" sz="2200" smtClean="0">
                <a:solidFill>
                  <a:srgbClr val="FFFFFF"/>
                </a:solidFill>
                <a:latin typeface="Arial" charset="0"/>
                <a:sym typeface="Wingdings" pitchFamily="2" charset="2"/>
              </a:rPr>
              <a:t> </a:t>
            </a:r>
            <a:r>
              <a:rPr lang="en-US" altLang="en-US" sz="2200" smtClean="0">
                <a:solidFill>
                  <a:srgbClr val="00CC99"/>
                </a:solidFill>
                <a:latin typeface="Arial" charset="0"/>
                <a:sym typeface="Wingdings" pitchFamily="2" charset="2"/>
              </a:rPr>
              <a:t>STEATOSIS </a:t>
            </a:r>
            <a:endParaRPr lang="en-US" altLang="en-US" sz="2200" smtClean="0">
              <a:solidFill>
                <a:srgbClr val="FFFFFF"/>
              </a:solidFill>
              <a:latin typeface="Arial" charset="0"/>
              <a:sym typeface="Wingdings" pitchFamily="2" charset="2"/>
            </a:endParaRPr>
          </a:p>
          <a:p>
            <a:pPr lvl="1" eaLnBrk="0" fontAlgn="base" hangingPunct="0">
              <a:spcBef>
                <a:spcPct val="50000"/>
              </a:spcBef>
              <a:spcAft>
                <a:spcPct val="0"/>
              </a:spcAft>
              <a:buClrTx/>
              <a:buSzTx/>
              <a:buFont typeface="Wingdings" pitchFamily="2" charset="2"/>
              <a:buChar char="Ø"/>
            </a:pPr>
            <a:r>
              <a:rPr lang="en-US" altLang="en-US" sz="2200" i="1" smtClean="0">
                <a:solidFill>
                  <a:srgbClr val="FFFFFF"/>
                </a:solidFill>
                <a:latin typeface="Arial" charset="0"/>
              </a:rPr>
              <a:t> </a:t>
            </a:r>
            <a:r>
              <a:rPr lang="en-US" altLang="en-US" sz="2200" smtClean="0">
                <a:solidFill>
                  <a:srgbClr val="FFFFFF"/>
                </a:solidFill>
                <a:latin typeface="Arial" charset="0"/>
              </a:rPr>
              <a:t>microvesicular – multiple, tiny (e.g. acute fatty liver of 	pregnancy, alcoholic fatty liver</a:t>
            </a:r>
          </a:p>
          <a:p>
            <a:pPr lvl="1" eaLnBrk="0" fontAlgn="base" hangingPunct="0">
              <a:spcBef>
                <a:spcPct val="50000"/>
              </a:spcBef>
              <a:spcAft>
                <a:spcPct val="0"/>
              </a:spcAft>
              <a:buClrTx/>
              <a:buSzTx/>
              <a:buFont typeface="Wingdings" pitchFamily="2" charset="2"/>
              <a:buChar char="Ø"/>
            </a:pPr>
            <a:r>
              <a:rPr lang="en-US" altLang="en-US" sz="2200" smtClean="0">
                <a:solidFill>
                  <a:srgbClr val="FFFFFF"/>
                </a:solidFill>
                <a:latin typeface="Arial" charset="0"/>
              </a:rPr>
              <a:t> macrovesicular – single large deposit displacing the 	nucleus (e.g. obesity, diabetes, alcoholism)</a:t>
            </a:r>
            <a:endParaRPr lang="en-US" altLang="en-US" sz="2200" i="1" smtClean="0">
              <a:solidFill>
                <a:srgbClr val="FFFFFF"/>
              </a:solidFill>
              <a:latin typeface="Arial" charset="0"/>
            </a:endParaRPr>
          </a:p>
        </p:txBody>
      </p:sp>
    </p:spTree>
    <p:extLst>
      <p:ext uri="{BB962C8B-B14F-4D97-AF65-F5344CB8AC3E}">
        <p14:creationId xmlns:p14="http://schemas.microsoft.com/office/powerpoint/2010/main" val="1068297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 y="152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b="1" smtClean="0">
                <a:solidFill>
                  <a:srgbClr val="FFFFCC"/>
                </a:solidFill>
                <a:latin typeface="Lucida Sans" pitchFamily="34" charset="0"/>
              </a:rPr>
              <a:t>Patterns of Hepatic Injury</a:t>
            </a:r>
          </a:p>
        </p:txBody>
      </p:sp>
      <p:sp>
        <p:nvSpPr>
          <p:cNvPr id="15363" name="Text Box 3"/>
          <p:cNvSpPr txBox="1">
            <a:spLocks noChangeArrowheads="1"/>
          </p:cNvSpPr>
          <p:nvPr/>
        </p:nvSpPr>
        <p:spPr bwMode="auto">
          <a:xfrm>
            <a:off x="533400" y="1066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u="sng" smtClean="0">
                <a:solidFill>
                  <a:srgbClr val="FFFFFF"/>
                </a:solidFill>
                <a:latin typeface="Arial" charset="0"/>
              </a:rPr>
              <a:t>Inflammation</a:t>
            </a:r>
          </a:p>
        </p:txBody>
      </p:sp>
      <p:sp>
        <p:nvSpPr>
          <p:cNvPr id="15364" name="Text Box 4"/>
          <p:cNvSpPr txBox="1">
            <a:spLocks noChangeArrowheads="1"/>
          </p:cNvSpPr>
          <p:nvPr/>
        </p:nvSpPr>
        <p:spPr bwMode="auto">
          <a:xfrm>
            <a:off x="990600" y="1584325"/>
            <a:ext cx="75438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Char char="•"/>
            </a:pPr>
            <a:r>
              <a:rPr lang="en-US" altLang="en-US" sz="2200" smtClean="0">
                <a:solidFill>
                  <a:srgbClr val="FFFFFF"/>
                </a:solidFill>
                <a:latin typeface="Arial" charset="0"/>
              </a:rPr>
              <a:t>Hepatitis</a:t>
            </a:r>
          </a:p>
          <a:p>
            <a:pPr eaLnBrk="0" fontAlgn="base" hangingPunct="0">
              <a:spcBef>
                <a:spcPct val="50000"/>
              </a:spcBef>
              <a:spcAft>
                <a:spcPct val="0"/>
              </a:spcAft>
              <a:buClrTx/>
              <a:buSzTx/>
              <a:buFontTx/>
              <a:buChar char="•"/>
            </a:pPr>
            <a:r>
              <a:rPr lang="en-US" altLang="en-US" sz="2200" smtClean="0">
                <a:solidFill>
                  <a:srgbClr val="FFFFFF"/>
                </a:solidFill>
                <a:latin typeface="Arial" charset="0"/>
              </a:rPr>
              <a:t>Influx of acute and chronic inflammatory cells</a:t>
            </a:r>
          </a:p>
        </p:txBody>
      </p:sp>
      <p:sp>
        <p:nvSpPr>
          <p:cNvPr id="15365" name="Text Box 5"/>
          <p:cNvSpPr txBox="1">
            <a:spLocks noChangeArrowheads="1"/>
          </p:cNvSpPr>
          <p:nvPr/>
        </p:nvSpPr>
        <p:spPr bwMode="auto">
          <a:xfrm>
            <a:off x="533400" y="2971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u="sng" smtClean="0">
                <a:solidFill>
                  <a:srgbClr val="FFFFFF"/>
                </a:solidFill>
                <a:latin typeface="Arial" charset="0"/>
              </a:rPr>
              <a:t>Regeneration</a:t>
            </a:r>
          </a:p>
        </p:txBody>
      </p:sp>
      <p:sp>
        <p:nvSpPr>
          <p:cNvPr id="15366" name="Text Box 6"/>
          <p:cNvSpPr txBox="1">
            <a:spLocks noChangeArrowheads="1"/>
          </p:cNvSpPr>
          <p:nvPr/>
        </p:nvSpPr>
        <p:spPr bwMode="auto">
          <a:xfrm>
            <a:off x="990600" y="3579813"/>
            <a:ext cx="754380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800100" indent="-34290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Char char="•"/>
            </a:pPr>
            <a:r>
              <a:rPr lang="en-US" altLang="en-US" sz="2200" smtClean="0">
                <a:solidFill>
                  <a:srgbClr val="FFFFFF"/>
                </a:solidFill>
                <a:latin typeface="Arial" charset="0"/>
              </a:rPr>
              <a:t>Occurs in all but the most fulminant hepatic diseases</a:t>
            </a:r>
          </a:p>
          <a:p>
            <a:pPr eaLnBrk="0" fontAlgn="base" hangingPunct="0">
              <a:spcBef>
                <a:spcPct val="50000"/>
              </a:spcBef>
              <a:spcAft>
                <a:spcPct val="0"/>
              </a:spcAft>
              <a:buClrTx/>
              <a:buSzTx/>
              <a:buFontTx/>
              <a:buChar char="•"/>
            </a:pPr>
            <a:r>
              <a:rPr lang="en-US" altLang="en-US" sz="2200" smtClean="0">
                <a:solidFill>
                  <a:srgbClr val="FFFFFF"/>
                </a:solidFill>
                <a:latin typeface="Arial" charset="0"/>
              </a:rPr>
              <a:t>Features:</a:t>
            </a:r>
          </a:p>
          <a:p>
            <a:pPr lvl="1" eaLnBrk="0" fontAlgn="base" hangingPunct="0">
              <a:spcBef>
                <a:spcPct val="50000"/>
              </a:spcBef>
              <a:spcAft>
                <a:spcPct val="0"/>
              </a:spcAft>
              <a:buClrTx/>
              <a:buSzTx/>
              <a:buFontTx/>
              <a:buAutoNum type="arabicPeriod"/>
            </a:pPr>
            <a:r>
              <a:rPr lang="en-US" altLang="en-US" sz="2200" smtClean="0">
                <a:solidFill>
                  <a:srgbClr val="FFFFFF"/>
                </a:solidFill>
                <a:latin typeface="Arial" charset="0"/>
              </a:rPr>
              <a:t>Mitosis</a:t>
            </a:r>
          </a:p>
          <a:p>
            <a:pPr lvl="1" eaLnBrk="0" fontAlgn="base" hangingPunct="0">
              <a:spcBef>
                <a:spcPct val="50000"/>
              </a:spcBef>
              <a:spcAft>
                <a:spcPct val="0"/>
              </a:spcAft>
              <a:buClrTx/>
              <a:buSzTx/>
              <a:buFontTx/>
              <a:buAutoNum type="arabicPeriod"/>
            </a:pPr>
            <a:r>
              <a:rPr lang="en-US" altLang="en-US" sz="2200" smtClean="0">
                <a:solidFill>
                  <a:srgbClr val="FFFFFF"/>
                </a:solidFill>
                <a:latin typeface="Arial" charset="0"/>
              </a:rPr>
              <a:t>Thickening of hepatic cords</a:t>
            </a:r>
          </a:p>
          <a:p>
            <a:pPr lvl="1" eaLnBrk="0" fontAlgn="base" hangingPunct="0">
              <a:spcBef>
                <a:spcPct val="50000"/>
              </a:spcBef>
              <a:spcAft>
                <a:spcPct val="0"/>
              </a:spcAft>
              <a:buClrTx/>
              <a:buSzTx/>
              <a:buFontTx/>
              <a:buAutoNum type="arabicPeriod"/>
            </a:pPr>
            <a:r>
              <a:rPr lang="en-US" altLang="en-US" sz="2200" smtClean="0">
                <a:solidFill>
                  <a:srgbClr val="FFFFFF"/>
                </a:solidFill>
                <a:latin typeface="Arial" charset="0"/>
              </a:rPr>
              <a:t>Disorganization of parenchymal structure</a:t>
            </a:r>
          </a:p>
        </p:txBody>
      </p:sp>
    </p:spTree>
    <p:extLst>
      <p:ext uri="{BB962C8B-B14F-4D97-AF65-F5344CB8AC3E}">
        <p14:creationId xmlns:p14="http://schemas.microsoft.com/office/powerpoint/2010/main" val="3909706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371600"/>
            <a:ext cx="61325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993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 y="152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b="1" smtClean="0">
                <a:solidFill>
                  <a:srgbClr val="FFFFCC"/>
                </a:solidFill>
                <a:latin typeface="Lucida Sans" pitchFamily="34" charset="0"/>
              </a:rPr>
              <a:t>Patterns of Hepatic Injury</a:t>
            </a:r>
          </a:p>
        </p:txBody>
      </p:sp>
      <p:sp>
        <p:nvSpPr>
          <p:cNvPr id="17411" name="Text Box 3"/>
          <p:cNvSpPr txBox="1">
            <a:spLocks noChangeArrowheads="1"/>
          </p:cNvSpPr>
          <p:nvPr/>
        </p:nvSpPr>
        <p:spPr bwMode="auto">
          <a:xfrm>
            <a:off x="533400" y="16002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u="sng" smtClean="0">
                <a:solidFill>
                  <a:srgbClr val="FFFFFF"/>
                </a:solidFill>
                <a:latin typeface="Arial" charset="0"/>
              </a:rPr>
              <a:t>Fibrosis</a:t>
            </a:r>
          </a:p>
        </p:txBody>
      </p:sp>
      <p:sp>
        <p:nvSpPr>
          <p:cNvPr id="17412" name="Text Box 4"/>
          <p:cNvSpPr txBox="1">
            <a:spLocks noChangeArrowheads="1"/>
          </p:cNvSpPr>
          <p:nvPr/>
        </p:nvSpPr>
        <p:spPr bwMode="auto">
          <a:xfrm>
            <a:off x="914400" y="2381250"/>
            <a:ext cx="7543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Char char="•"/>
            </a:pPr>
            <a:r>
              <a:rPr lang="en-US" altLang="en-US" sz="2400" smtClean="0">
                <a:solidFill>
                  <a:srgbClr val="FFFFFF"/>
                </a:solidFill>
                <a:latin typeface="Arial" charset="0"/>
              </a:rPr>
              <a:t>Consequence of inflammation or direct toxic insult to liver</a:t>
            </a:r>
          </a:p>
          <a:p>
            <a:pPr eaLnBrk="0" fontAlgn="base" hangingPunct="0">
              <a:spcBef>
                <a:spcPct val="50000"/>
              </a:spcBef>
              <a:spcAft>
                <a:spcPct val="0"/>
              </a:spcAft>
              <a:buClrTx/>
              <a:buSzTx/>
              <a:buFontTx/>
              <a:buChar char="•"/>
            </a:pPr>
            <a:r>
              <a:rPr lang="en-US" altLang="en-US" sz="2400" smtClean="0">
                <a:solidFill>
                  <a:srgbClr val="FFFFFF"/>
                </a:solidFill>
                <a:latin typeface="Arial" charset="0"/>
              </a:rPr>
              <a:t>Irreversible</a:t>
            </a:r>
          </a:p>
          <a:p>
            <a:pPr eaLnBrk="0" fontAlgn="base" hangingPunct="0">
              <a:spcBef>
                <a:spcPct val="50000"/>
              </a:spcBef>
              <a:spcAft>
                <a:spcPct val="0"/>
              </a:spcAft>
              <a:buClrTx/>
              <a:buSzTx/>
              <a:buFontTx/>
              <a:buChar char="•"/>
            </a:pPr>
            <a:r>
              <a:rPr lang="en-US" altLang="en-US" sz="2400" smtClean="0">
                <a:solidFill>
                  <a:srgbClr val="FFFFFF"/>
                </a:solidFill>
                <a:latin typeface="Arial" charset="0"/>
              </a:rPr>
              <a:t>May eventually subdivide liver into nodules of proliferating hepatocytes surrounded by scar tissue </a:t>
            </a:r>
            <a:r>
              <a:rPr lang="en-US" altLang="en-US" sz="2400" smtClean="0">
                <a:solidFill>
                  <a:srgbClr val="FFFFFF"/>
                </a:solidFill>
                <a:latin typeface="Arial" charset="0"/>
                <a:sym typeface="Wingdings" pitchFamily="2" charset="2"/>
              </a:rPr>
              <a:t> </a:t>
            </a:r>
            <a:r>
              <a:rPr lang="en-US" altLang="en-US" sz="2400" smtClean="0">
                <a:solidFill>
                  <a:srgbClr val="00CC99"/>
                </a:solidFill>
                <a:latin typeface="Arial" charset="0"/>
                <a:sym typeface="Wingdings" pitchFamily="2" charset="2"/>
              </a:rPr>
              <a:t>CIRRHOSIS</a:t>
            </a:r>
            <a:endParaRPr lang="en-US" altLang="en-US" sz="2400" smtClean="0">
              <a:solidFill>
                <a:srgbClr val="FFFFFF"/>
              </a:solidFill>
              <a:latin typeface="Arial" charset="0"/>
            </a:endParaRPr>
          </a:p>
        </p:txBody>
      </p:sp>
    </p:spTree>
    <p:extLst>
      <p:ext uri="{BB962C8B-B14F-4D97-AF65-F5344CB8AC3E}">
        <p14:creationId xmlns:p14="http://schemas.microsoft.com/office/powerpoint/2010/main" val="4116562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fatty-liver-cirrhosis"/>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371600" y="762000"/>
            <a:ext cx="6477000" cy="5397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13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573963"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55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09950"/>
            <a:ext cx="42926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4648200" y="762000"/>
            <a:ext cx="365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0"/>
              </a:spcBef>
              <a:spcAft>
                <a:spcPct val="0"/>
              </a:spcAft>
              <a:buClrTx/>
              <a:buSzTx/>
              <a:buFontTx/>
              <a:buNone/>
            </a:pPr>
            <a:r>
              <a:rPr lang="en-PH" altLang="en-US" sz="2200" b="1" smtClean="0">
                <a:solidFill>
                  <a:srgbClr val="FFFF00"/>
                </a:solidFill>
                <a:latin typeface="Arial" charset="0"/>
                <a:cs typeface="Arial" charset="0"/>
              </a:rPr>
              <a:t>Macrovesicular steatosis</a:t>
            </a:r>
          </a:p>
        </p:txBody>
      </p:sp>
      <p:sp>
        <p:nvSpPr>
          <p:cNvPr id="8197" name="TextBox 4"/>
          <p:cNvSpPr txBox="1">
            <a:spLocks noChangeArrowheads="1"/>
          </p:cNvSpPr>
          <p:nvPr/>
        </p:nvSpPr>
        <p:spPr bwMode="auto">
          <a:xfrm>
            <a:off x="762000" y="4616450"/>
            <a:ext cx="3657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eaLnBrk="0" fontAlgn="base" hangingPunct="0">
              <a:spcBef>
                <a:spcPct val="0"/>
              </a:spcBef>
              <a:spcAft>
                <a:spcPct val="0"/>
              </a:spcAft>
              <a:buClrTx/>
              <a:buSzTx/>
              <a:buFontTx/>
              <a:buNone/>
            </a:pPr>
            <a:r>
              <a:rPr lang="en-PH" altLang="en-US" sz="2200" b="1" smtClean="0">
                <a:solidFill>
                  <a:srgbClr val="FFFF00"/>
                </a:solidFill>
                <a:latin typeface="Arial" charset="0"/>
                <a:cs typeface="Arial" charset="0"/>
              </a:rPr>
              <a:t>Iron stain using the Prussian Blue Reaction (x400). Hemosiderin granules stain as dark blue, coarse granules.</a:t>
            </a:r>
          </a:p>
        </p:txBody>
      </p:sp>
    </p:spTree>
    <p:extLst>
      <p:ext uri="{BB962C8B-B14F-4D97-AF65-F5344CB8AC3E}">
        <p14:creationId xmlns:p14="http://schemas.microsoft.com/office/powerpoint/2010/main" val="669175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2286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b="1" smtClean="0">
                <a:solidFill>
                  <a:srgbClr val="FFFFCC"/>
                </a:solidFill>
                <a:latin typeface="Lucida Sans" pitchFamily="34" charset="0"/>
              </a:rPr>
              <a:t>Patterns of Hepatic Injury</a:t>
            </a:r>
          </a:p>
        </p:txBody>
      </p:sp>
      <p:sp>
        <p:nvSpPr>
          <p:cNvPr id="9219" name="Text Box 3"/>
          <p:cNvSpPr txBox="1">
            <a:spLocks noChangeArrowheads="1"/>
          </p:cNvSpPr>
          <p:nvPr/>
        </p:nvSpPr>
        <p:spPr bwMode="auto">
          <a:xfrm>
            <a:off x="533400" y="1066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u="sng" smtClean="0">
                <a:solidFill>
                  <a:srgbClr val="FFFFFF"/>
                </a:solidFill>
                <a:latin typeface="Arial" charset="0"/>
              </a:rPr>
              <a:t>Necrosis and Apoptosis</a:t>
            </a:r>
          </a:p>
        </p:txBody>
      </p:sp>
      <p:sp>
        <p:nvSpPr>
          <p:cNvPr id="9220" name="Text Box 4"/>
          <p:cNvSpPr txBox="1">
            <a:spLocks noChangeArrowheads="1"/>
          </p:cNvSpPr>
          <p:nvPr/>
        </p:nvSpPr>
        <p:spPr bwMode="auto">
          <a:xfrm>
            <a:off x="762000" y="1965325"/>
            <a:ext cx="7543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800100" indent="-34290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Char char="•"/>
            </a:pPr>
            <a:r>
              <a:rPr lang="en-US" altLang="en-US" sz="2200" i="1" smtClean="0">
                <a:solidFill>
                  <a:srgbClr val="FFFF66"/>
                </a:solidFill>
                <a:latin typeface="Arial" charset="0"/>
              </a:rPr>
              <a:t>Types:</a:t>
            </a:r>
          </a:p>
          <a:p>
            <a:pPr lvl="1" eaLnBrk="0" fontAlgn="base" hangingPunct="0">
              <a:spcBef>
                <a:spcPct val="50000"/>
              </a:spcBef>
              <a:spcAft>
                <a:spcPct val="0"/>
              </a:spcAft>
              <a:buClrTx/>
              <a:buSzTx/>
              <a:buFontTx/>
              <a:buAutoNum type="arabicPeriod"/>
            </a:pPr>
            <a:r>
              <a:rPr lang="en-US" altLang="en-US" sz="2200" smtClean="0">
                <a:solidFill>
                  <a:srgbClr val="FFFFFF"/>
                </a:solidFill>
                <a:latin typeface="Arial" charset="0"/>
              </a:rPr>
              <a:t>Ischemic coagulative necrosis – “mummified” liver cells with lysed nuclei</a:t>
            </a:r>
          </a:p>
          <a:p>
            <a:pPr lvl="1" eaLnBrk="0" fontAlgn="base" hangingPunct="0">
              <a:spcBef>
                <a:spcPct val="50000"/>
              </a:spcBef>
              <a:spcAft>
                <a:spcPct val="0"/>
              </a:spcAft>
              <a:buClrTx/>
              <a:buSzTx/>
              <a:buFontTx/>
              <a:buAutoNum type="arabicPeriod"/>
            </a:pPr>
            <a:r>
              <a:rPr lang="en-US" altLang="en-US" sz="2200" smtClean="0">
                <a:solidFill>
                  <a:srgbClr val="FFFFFF"/>
                </a:solidFill>
                <a:latin typeface="Arial" charset="0"/>
              </a:rPr>
              <a:t>Apoptotic cell death – shrunken, pyknotic &amp; intensely eosinophilic cells with fragmented nuclei</a:t>
            </a:r>
          </a:p>
          <a:p>
            <a:pPr lvl="1" eaLnBrk="0" fontAlgn="base" hangingPunct="0">
              <a:spcBef>
                <a:spcPct val="50000"/>
              </a:spcBef>
              <a:spcAft>
                <a:spcPct val="0"/>
              </a:spcAft>
              <a:buClrTx/>
              <a:buSzTx/>
              <a:buFontTx/>
              <a:buAutoNum type="arabicPeriod"/>
            </a:pPr>
            <a:r>
              <a:rPr lang="en-US" altLang="en-US" sz="2200" smtClean="0">
                <a:solidFill>
                  <a:srgbClr val="FFFFFF"/>
                </a:solidFill>
                <a:latin typeface="Arial" charset="0"/>
              </a:rPr>
              <a:t>Lytic necrosis – outcome of ballooning degeneration </a:t>
            </a:r>
            <a:r>
              <a:rPr lang="en-US" altLang="en-US" sz="2200" smtClean="0">
                <a:solidFill>
                  <a:srgbClr val="FFFFFF"/>
                </a:solidFill>
                <a:latin typeface="Arial" charset="0"/>
                <a:sym typeface="Wingdings" pitchFamily="2" charset="2"/>
              </a:rPr>
              <a:t> (+) shards of cellular debris</a:t>
            </a:r>
          </a:p>
          <a:p>
            <a:pPr lvl="1" eaLnBrk="0" fontAlgn="base" hangingPunct="0">
              <a:spcBef>
                <a:spcPct val="50000"/>
              </a:spcBef>
              <a:spcAft>
                <a:spcPct val="0"/>
              </a:spcAft>
              <a:buClrTx/>
              <a:buSzTx/>
              <a:buFontTx/>
              <a:buAutoNum type="arabicPeriod"/>
            </a:pPr>
            <a:r>
              <a:rPr lang="en-US" altLang="en-US" sz="2200" smtClean="0">
                <a:solidFill>
                  <a:srgbClr val="FFFFFF"/>
                </a:solidFill>
                <a:latin typeface="Arial" charset="0"/>
                <a:sym typeface="Wingdings" pitchFamily="2" charset="2"/>
              </a:rPr>
              <a:t>Liquefactive necrosis - abscesses</a:t>
            </a:r>
            <a:endParaRPr lang="en-US" altLang="en-US" sz="2200" smtClean="0">
              <a:solidFill>
                <a:srgbClr val="FFFFFF"/>
              </a:solidFill>
              <a:latin typeface="Arial" charset="0"/>
            </a:endParaRPr>
          </a:p>
        </p:txBody>
      </p:sp>
    </p:spTree>
    <p:extLst>
      <p:ext uri="{BB962C8B-B14F-4D97-AF65-F5344CB8AC3E}">
        <p14:creationId xmlns:p14="http://schemas.microsoft.com/office/powerpoint/2010/main" val="3608385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8105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838200" y="5418138"/>
            <a:ext cx="731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0" fontAlgn="base" hangingPunct="0">
              <a:spcBef>
                <a:spcPct val="0"/>
              </a:spcBef>
              <a:spcAft>
                <a:spcPct val="0"/>
              </a:spcAft>
              <a:buClrTx/>
              <a:buSzTx/>
              <a:buFontTx/>
              <a:buNone/>
            </a:pPr>
            <a:r>
              <a:rPr lang="en-US" altLang="en-US" sz="2400" b="1" smtClean="0">
                <a:solidFill>
                  <a:srgbClr val="FFFF00"/>
                </a:solidFill>
                <a:latin typeface="Arial" charset="0"/>
                <a:cs typeface="Arial" charset="0"/>
              </a:rPr>
              <a:t>Necrosis (left lower) is around the centrilobular area. The periportal area is viable.</a:t>
            </a:r>
            <a:endParaRPr lang="en-PH" altLang="en-US" sz="2200" b="1" smtClean="0">
              <a:solidFill>
                <a:srgbClr val="FFFF00"/>
              </a:solidFill>
              <a:latin typeface="Arial" charset="0"/>
              <a:cs typeface="Arial" charset="0"/>
            </a:endParaRPr>
          </a:p>
        </p:txBody>
      </p:sp>
    </p:spTree>
    <p:extLst>
      <p:ext uri="{BB962C8B-B14F-4D97-AF65-F5344CB8AC3E}">
        <p14:creationId xmlns:p14="http://schemas.microsoft.com/office/powerpoint/2010/main" val="3802527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762000" y="5029200"/>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0" fontAlgn="base" hangingPunct="0">
              <a:spcBef>
                <a:spcPct val="0"/>
              </a:spcBef>
              <a:spcAft>
                <a:spcPct val="0"/>
              </a:spcAft>
              <a:buClrTx/>
              <a:buSzTx/>
              <a:buFontTx/>
              <a:buNone/>
            </a:pPr>
            <a:r>
              <a:rPr lang="en-US" altLang="en-US" sz="2000" b="1" smtClean="0">
                <a:solidFill>
                  <a:srgbClr val="FFFF00"/>
                </a:solidFill>
                <a:latin typeface="Arial" charset="0"/>
                <a:cs typeface="Arial" charset="0"/>
              </a:rPr>
              <a:t>Ischemia of centrilobular area resulting in coagulative necrosis of hepatic cords. (Preservation of cellular contour with disappearance of nucleus) Some viable hepatocytes with nucleus are seen in the upper middle and upper right areas.</a:t>
            </a:r>
            <a:endParaRPr lang="en-PH" altLang="en-US" sz="2000" b="1" smtClean="0">
              <a:solidFill>
                <a:srgbClr val="FFFF00"/>
              </a:solidFill>
              <a:latin typeface="Arial" charset="0"/>
              <a:cs typeface="Arial" charset="0"/>
            </a:endParaRP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3345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185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632460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p:cNvSpPr txBox="1">
            <a:spLocks noChangeArrowheads="1"/>
          </p:cNvSpPr>
          <p:nvPr/>
        </p:nvSpPr>
        <p:spPr bwMode="auto">
          <a:xfrm>
            <a:off x="609600" y="5181600"/>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0" fontAlgn="base" hangingPunct="0">
              <a:spcBef>
                <a:spcPct val="0"/>
              </a:spcBef>
              <a:spcAft>
                <a:spcPct val="0"/>
              </a:spcAft>
              <a:buClrTx/>
              <a:buSzTx/>
              <a:buFontTx/>
              <a:buNone/>
            </a:pPr>
            <a:r>
              <a:rPr lang="en-PH" altLang="en-US" sz="2000" b="1" smtClean="0">
                <a:solidFill>
                  <a:srgbClr val="FFFF00"/>
                </a:solidFill>
                <a:latin typeface="Arial" charset="0"/>
                <a:cs typeface="Arial" charset="0"/>
              </a:rPr>
              <a:t>Bridging confluent lytic necrosis in severe chronic viral hepatitis B. Inflamed portal tract ‘bridged’ through area of necrosis with centrilobular area (lower left). The upper right part corresponds to an area of extensive lytic necrosis.</a:t>
            </a:r>
          </a:p>
        </p:txBody>
      </p:sp>
    </p:spTree>
    <p:extLst>
      <p:ext uri="{BB962C8B-B14F-4D97-AF65-F5344CB8AC3E}">
        <p14:creationId xmlns:p14="http://schemas.microsoft.com/office/powerpoint/2010/main" val="73716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152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b="1" smtClean="0">
                <a:solidFill>
                  <a:srgbClr val="FFFFCC"/>
                </a:solidFill>
                <a:latin typeface="Lucida Sans" pitchFamily="34" charset="0"/>
              </a:rPr>
              <a:t>Patterns of Hepatic Injury</a:t>
            </a:r>
          </a:p>
        </p:txBody>
      </p:sp>
      <p:sp>
        <p:nvSpPr>
          <p:cNvPr id="13315" name="Text Box 3"/>
          <p:cNvSpPr txBox="1">
            <a:spLocks noChangeArrowheads="1"/>
          </p:cNvSpPr>
          <p:nvPr/>
        </p:nvSpPr>
        <p:spPr bwMode="auto">
          <a:xfrm>
            <a:off x="533400" y="7620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None/>
            </a:pPr>
            <a:r>
              <a:rPr lang="en-US" altLang="en-US" sz="2400" u="sng" smtClean="0">
                <a:solidFill>
                  <a:srgbClr val="FFFFFF"/>
                </a:solidFill>
                <a:latin typeface="Arial" charset="0"/>
              </a:rPr>
              <a:t>Necrosis and Apoptosis</a:t>
            </a:r>
          </a:p>
        </p:txBody>
      </p:sp>
      <p:sp>
        <p:nvSpPr>
          <p:cNvPr id="13316" name="Text Box 4"/>
          <p:cNvSpPr txBox="1">
            <a:spLocks noChangeArrowheads="1"/>
          </p:cNvSpPr>
          <p:nvPr/>
        </p:nvSpPr>
        <p:spPr bwMode="auto">
          <a:xfrm>
            <a:off x="762000" y="1295400"/>
            <a:ext cx="75438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800100" indent="-34290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0" fontAlgn="base" hangingPunct="0">
              <a:spcBef>
                <a:spcPct val="50000"/>
              </a:spcBef>
              <a:spcAft>
                <a:spcPct val="0"/>
              </a:spcAft>
              <a:buClrTx/>
              <a:buSzTx/>
              <a:buFontTx/>
              <a:buChar char="•"/>
            </a:pPr>
            <a:r>
              <a:rPr lang="en-US" altLang="en-US" sz="2200" i="1" smtClean="0">
                <a:solidFill>
                  <a:srgbClr val="FFFF66"/>
                </a:solidFill>
                <a:latin typeface="Arial" charset="0"/>
              </a:rPr>
              <a:t>Distribution:</a:t>
            </a:r>
          </a:p>
          <a:p>
            <a:pPr lvl="1" eaLnBrk="0" fontAlgn="base" hangingPunct="0">
              <a:spcBef>
                <a:spcPct val="50000"/>
              </a:spcBef>
              <a:spcAft>
                <a:spcPct val="0"/>
              </a:spcAft>
              <a:buClrTx/>
              <a:buSzTx/>
              <a:buFontTx/>
              <a:buAutoNum type="arabicPeriod"/>
            </a:pPr>
            <a:r>
              <a:rPr lang="en-US" altLang="en-US" sz="2000" smtClean="0">
                <a:solidFill>
                  <a:srgbClr val="FFFFFF"/>
                </a:solidFill>
                <a:latin typeface="Arial" charset="0"/>
              </a:rPr>
              <a:t>Centrilobular – most common; immediately around terminal hepatic vein</a:t>
            </a:r>
          </a:p>
          <a:p>
            <a:pPr lvl="1" eaLnBrk="0" fontAlgn="base" hangingPunct="0">
              <a:spcBef>
                <a:spcPct val="50000"/>
              </a:spcBef>
              <a:spcAft>
                <a:spcPct val="0"/>
              </a:spcAft>
              <a:buClrTx/>
              <a:buSzTx/>
              <a:buFontTx/>
              <a:buAutoNum type="arabicPeriod"/>
            </a:pPr>
            <a:r>
              <a:rPr lang="en-US" altLang="en-US" sz="2000" smtClean="0">
                <a:solidFill>
                  <a:srgbClr val="FFFFFF"/>
                </a:solidFill>
                <a:latin typeface="Arial" charset="0"/>
              </a:rPr>
              <a:t>Mid-zonal and periportal – rare</a:t>
            </a:r>
          </a:p>
          <a:p>
            <a:pPr eaLnBrk="0" fontAlgn="base" hangingPunct="0">
              <a:spcBef>
                <a:spcPct val="50000"/>
              </a:spcBef>
              <a:spcAft>
                <a:spcPct val="0"/>
              </a:spcAft>
              <a:buClrTx/>
              <a:buSzTx/>
              <a:buFontTx/>
              <a:buChar char="•"/>
            </a:pPr>
            <a:r>
              <a:rPr lang="en-US" altLang="en-US" sz="2200" i="1" smtClean="0">
                <a:solidFill>
                  <a:srgbClr val="FFFF66"/>
                </a:solidFill>
                <a:latin typeface="Arial" charset="0"/>
              </a:rPr>
              <a:t>Degree of involvement:</a:t>
            </a:r>
          </a:p>
          <a:p>
            <a:pPr lvl="1" eaLnBrk="0" fontAlgn="base" hangingPunct="0">
              <a:spcBef>
                <a:spcPct val="50000"/>
              </a:spcBef>
              <a:spcAft>
                <a:spcPct val="0"/>
              </a:spcAft>
              <a:buClrTx/>
              <a:buSzTx/>
              <a:buFontTx/>
              <a:buAutoNum type="arabicPeriod"/>
            </a:pPr>
            <a:r>
              <a:rPr lang="en-US" altLang="en-US" sz="2000" smtClean="0">
                <a:solidFill>
                  <a:srgbClr val="FFFFFF"/>
                </a:solidFill>
                <a:latin typeface="Arial" charset="0"/>
              </a:rPr>
              <a:t>Focal or spotty – limited to scattered cells within hepatic lobules</a:t>
            </a:r>
          </a:p>
          <a:p>
            <a:pPr lvl="1" eaLnBrk="0" fontAlgn="base" hangingPunct="0">
              <a:spcBef>
                <a:spcPct val="50000"/>
              </a:spcBef>
              <a:spcAft>
                <a:spcPct val="0"/>
              </a:spcAft>
              <a:buClrTx/>
              <a:buSzTx/>
              <a:buFontTx/>
              <a:buAutoNum type="arabicPeriod"/>
            </a:pPr>
            <a:r>
              <a:rPr lang="en-US" altLang="en-US" sz="2000" smtClean="0">
                <a:solidFill>
                  <a:srgbClr val="FFFFFF"/>
                </a:solidFill>
                <a:latin typeface="Arial" charset="0"/>
              </a:rPr>
              <a:t>Interface hepatitis – between periportal parenchyma &amp; inflamed portal tracts</a:t>
            </a:r>
          </a:p>
          <a:p>
            <a:pPr lvl="1" eaLnBrk="0" fontAlgn="base" hangingPunct="0">
              <a:spcBef>
                <a:spcPct val="50000"/>
              </a:spcBef>
              <a:spcAft>
                <a:spcPct val="0"/>
              </a:spcAft>
              <a:buClrTx/>
              <a:buSzTx/>
              <a:buFontTx/>
              <a:buAutoNum type="arabicPeriod"/>
            </a:pPr>
            <a:r>
              <a:rPr lang="en-US" altLang="en-US" sz="2000" smtClean="0">
                <a:solidFill>
                  <a:srgbClr val="FFFFFF"/>
                </a:solidFill>
                <a:latin typeface="Arial" charset="0"/>
              </a:rPr>
              <a:t>Bridging necrosis – span adjacent lobules</a:t>
            </a:r>
          </a:p>
          <a:p>
            <a:pPr lvl="1" eaLnBrk="0" fontAlgn="base" hangingPunct="0">
              <a:spcBef>
                <a:spcPct val="50000"/>
              </a:spcBef>
              <a:spcAft>
                <a:spcPct val="0"/>
              </a:spcAft>
              <a:buClrTx/>
              <a:buSzTx/>
              <a:buFontTx/>
              <a:buAutoNum type="arabicPeriod"/>
            </a:pPr>
            <a:r>
              <a:rPr lang="en-US" altLang="en-US" sz="2000" smtClean="0">
                <a:solidFill>
                  <a:srgbClr val="FFFFFF"/>
                </a:solidFill>
                <a:latin typeface="Arial" charset="0"/>
              </a:rPr>
              <a:t>Submassive necrosis – entire lobules</a:t>
            </a:r>
          </a:p>
          <a:p>
            <a:pPr lvl="1" eaLnBrk="0" fontAlgn="base" hangingPunct="0">
              <a:spcBef>
                <a:spcPct val="50000"/>
              </a:spcBef>
              <a:spcAft>
                <a:spcPct val="0"/>
              </a:spcAft>
              <a:buClrTx/>
              <a:buSzTx/>
              <a:buFontTx/>
              <a:buAutoNum type="arabicPeriod"/>
            </a:pPr>
            <a:r>
              <a:rPr lang="en-US" altLang="en-US" sz="2000" smtClean="0">
                <a:solidFill>
                  <a:srgbClr val="FFFFFF"/>
                </a:solidFill>
                <a:latin typeface="Arial" charset="0"/>
              </a:rPr>
              <a:t>Massive – most of the liver</a:t>
            </a:r>
          </a:p>
        </p:txBody>
      </p:sp>
    </p:spTree>
    <p:extLst>
      <p:ext uri="{BB962C8B-B14F-4D97-AF65-F5344CB8AC3E}">
        <p14:creationId xmlns:p14="http://schemas.microsoft.com/office/powerpoint/2010/main" val="1597379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09625"/>
            <a:ext cx="60356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838200" y="5418138"/>
            <a:ext cx="7315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0" fontAlgn="base" hangingPunct="0">
              <a:spcBef>
                <a:spcPct val="0"/>
              </a:spcBef>
              <a:spcAft>
                <a:spcPct val="0"/>
              </a:spcAft>
              <a:buClrTx/>
              <a:buSzTx/>
              <a:buFontTx/>
              <a:buNone/>
            </a:pPr>
            <a:r>
              <a:rPr lang="en-PH" altLang="en-US" sz="2400" b="1" smtClean="0">
                <a:solidFill>
                  <a:srgbClr val="FFFF00"/>
                </a:solidFill>
                <a:latin typeface="Arial" charset="0"/>
                <a:cs typeface="Arial" charset="0"/>
              </a:rPr>
              <a:t>Interface hepatitis</a:t>
            </a:r>
          </a:p>
        </p:txBody>
      </p:sp>
    </p:spTree>
    <p:extLst>
      <p:ext uri="{BB962C8B-B14F-4D97-AF65-F5344CB8AC3E}">
        <p14:creationId xmlns:p14="http://schemas.microsoft.com/office/powerpoint/2010/main" val="121051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328</Words>
  <Application>Microsoft Office PowerPoint</Application>
  <PresentationFormat>On-screen Show (4:3)</PresentationFormat>
  <Paragraphs>49</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Mostafa Hatim</dc:creator>
  <cp:lastModifiedBy>Mostafa Hatim</cp:lastModifiedBy>
  <cp:revision>1</cp:revision>
  <dcterms:created xsi:type="dcterms:W3CDTF">2006-08-16T00:00:00Z</dcterms:created>
  <dcterms:modified xsi:type="dcterms:W3CDTF">2016-08-21T20:11:03Z</dcterms:modified>
</cp:coreProperties>
</file>