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61" r:id="rId3"/>
    <p:sldId id="263" r:id="rId4"/>
    <p:sldId id="265" r:id="rId5"/>
    <p:sldId id="267" r:id="rId6"/>
    <p:sldId id="269" r:id="rId7"/>
    <p:sldId id="303" r:id="rId8"/>
    <p:sldId id="271" r:id="rId9"/>
    <p:sldId id="273" r:id="rId10"/>
    <p:sldId id="277" r:id="rId11"/>
    <p:sldId id="281" r:id="rId12"/>
    <p:sldId id="283" r:id="rId13"/>
    <p:sldId id="285" r:id="rId14"/>
    <p:sldId id="287" r:id="rId15"/>
    <p:sldId id="304" r:id="rId16"/>
    <p:sldId id="289" r:id="rId17"/>
    <p:sldId id="291" r:id="rId18"/>
    <p:sldId id="306" r:id="rId19"/>
    <p:sldId id="295" r:id="rId20"/>
    <p:sldId id="299" r:id="rId21"/>
    <p:sldId id="301" r:id="rId22"/>
    <p:sldId id="302"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2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E1012BE5-BC48-4176-8EB2-A41B8EBBCCA7}" type="datetimeFigureOut">
              <a:rPr lang="ar-IQ" smtClean="0"/>
              <a:pPr/>
              <a:t>08/01/1434</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EB15F53-94BA-492D-A4E5-069086A1A475}"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E1012BE5-BC48-4176-8EB2-A41B8EBBCCA7}" type="datetimeFigureOut">
              <a:rPr lang="ar-IQ" smtClean="0"/>
              <a:pPr/>
              <a:t>08/01/1434</a:t>
            </a:fld>
            <a:endParaRPr lang="ar-IQ"/>
          </a:p>
        </p:txBody>
      </p:sp>
      <p:sp>
        <p:nvSpPr>
          <p:cNvPr id="27" name="عنصر نائب لرقم الشريحة 26"/>
          <p:cNvSpPr>
            <a:spLocks noGrp="1"/>
          </p:cNvSpPr>
          <p:nvPr>
            <p:ph type="sldNum" sz="quarter" idx="11"/>
          </p:nvPr>
        </p:nvSpPr>
        <p:spPr/>
        <p:txBody>
          <a:bodyPr rtlCol="0"/>
          <a:lstStyle/>
          <a:p>
            <a:fld id="{EEB15F53-94BA-492D-A4E5-069086A1A475}" type="slidenum">
              <a:rPr lang="ar-IQ" smtClean="0"/>
              <a:pPr/>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E1012BE5-BC48-4176-8EB2-A41B8EBBCCA7}" type="datetimeFigureOut">
              <a:rPr lang="ar-IQ" smtClean="0"/>
              <a:pPr/>
              <a:t>08/01/1434</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EEB15F53-94BA-492D-A4E5-069086A1A47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1012BE5-BC48-4176-8EB2-A41B8EBBCCA7}" type="datetimeFigureOut">
              <a:rPr lang="ar-IQ" smtClean="0"/>
              <a:pPr/>
              <a:t>08/01/1434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EB15F53-94BA-492D-A4E5-069086A1A475}"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1012BE5-BC48-4176-8EB2-A41B8EBBCCA7}" type="datetimeFigureOut">
              <a:rPr lang="ar-IQ" smtClean="0"/>
              <a:pPr/>
              <a:t>08/01/1434</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EB15F53-94BA-492D-A4E5-069086A1A47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err="1" smtClean="0"/>
              <a:t>Bronchiectasis</a:t>
            </a:r>
            <a:endParaRPr lang="ar-IQ" dirty="0"/>
          </a:p>
        </p:txBody>
      </p:sp>
      <p:sp>
        <p:nvSpPr>
          <p:cNvPr id="3" name="عنوان فرعي 2"/>
          <p:cNvSpPr>
            <a:spLocks noGrp="1"/>
          </p:cNvSpPr>
          <p:nvPr>
            <p:ph type="subTitle" idx="1"/>
          </p:nvPr>
        </p:nvSpPr>
        <p:spPr/>
        <p:txBody>
          <a:bodyPr/>
          <a:lstStyle/>
          <a:p>
            <a:pPr rtl="0"/>
            <a:r>
              <a:rPr lang="en-US" dirty="0" smtClean="0"/>
              <a:t>Dr .Ghazi  </a:t>
            </a:r>
            <a:r>
              <a:rPr lang="en-US" dirty="0" err="1" smtClean="0"/>
              <a:t>F.Haji</a:t>
            </a:r>
            <a:r>
              <a:rPr lang="en-US" dirty="0" smtClean="0"/>
              <a:t>  </a:t>
            </a:r>
          </a:p>
          <a:p>
            <a:pPr rtl="0"/>
            <a:r>
              <a:rPr lang="en-US" dirty="0" smtClean="0"/>
              <a:t>Intervention cardiology </a:t>
            </a:r>
          </a:p>
          <a:p>
            <a:pPr rtl="0"/>
            <a:r>
              <a:rPr lang="en-US" dirty="0" smtClean="0"/>
              <a:t>Al- </a:t>
            </a:r>
            <a:r>
              <a:rPr lang="en-US" dirty="0" err="1" smtClean="0"/>
              <a:t>kindi</a:t>
            </a:r>
            <a:r>
              <a:rPr lang="en-US" dirty="0" smtClean="0"/>
              <a:t> medical college  </a:t>
            </a: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IQ" dirty="0"/>
          </a:p>
        </p:txBody>
      </p:sp>
      <p:sp>
        <p:nvSpPr>
          <p:cNvPr id="3" name="عنصر نائب للمحتوى 2"/>
          <p:cNvSpPr>
            <a:spLocks noGrp="1"/>
          </p:cNvSpPr>
          <p:nvPr>
            <p:ph idx="1"/>
          </p:nvPr>
        </p:nvSpPr>
        <p:spPr/>
        <p:txBody>
          <a:bodyPr>
            <a:normAutofit/>
          </a:bodyPr>
          <a:lstStyle/>
          <a:p>
            <a:pPr algn="l">
              <a:buNone/>
            </a:pPr>
            <a:r>
              <a:rPr lang="en-US" dirty="0" smtClean="0"/>
              <a:t>In patients with airflow obstruction,</a:t>
            </a:r>
            <a:br>
              <a:rPr lang="en-US" dirty="0" smtClean="0"/>
            </a:br>
            <a:r>
              <a:rPr lang="en-US" dirty="0" smtClean="0"/>
              <a:t>2- inhaled bronchodilators and corticosteroids should be used to enhance airway patency.</a:t>
            </a:r>
          </a:p>
          <a:p>
            <a:pPr algn="l">
              <a:buNone/>
            </a:pPr>
            <a:r>
              <a:rPr lang="en-US" dirty="0" smtClean="0"/>
              <a:t>3-Antibiotic therapy </a:t>
            </a:r>
          </a:p>
          <a:p>
            <a:pPr algn="l">
              <a:buNone/>
            </a:pPr>
            <a:r>
              <a:rPr lang="en-US" sz="2400" dirty="0" smtClean="0"/>
              <a:t>staphylococci and Gram-negative bacilli(</a:t>
            </a:r>
            <a:r>
              <a:rPr lang="en-US" sz="2400" i="1" dirty="0" smtClean="0"/>
              <a:t>Pseudomonas</a:t>
            </a:r>
            <a:r>
              <a:rPr lang="en-US" sz="2400" dirty="0" smtClean="0"/>
              <a:t> species), </a:t>
            </a:r>
          </a:p>
          <a:p>
            <a:pPr algn="l">
              <a:buNone/>
            </a:pPr>
            <a:r>
              <a:rPr lang="en-US" dirty="0" smtClean="0"/>
              <a:t>oral ciprofloxacin (250-750 mg 12-hourly) </a:t>
            </a:r>
          </a:p>
          <a:p>
            <a:pPr algn="l">
              <a:buNone/>
            </a:pPr>
            <a:r>
              <a:rPr lang="en-US" dirty="0" smtClean="0"/>
              <a:t>or </a:t>
            </a:r>
            <a:r>
              <a:rPr lang="en-US" dirty="0" err="1" smtClean="0"/>
              <a:t>ceftazidime</a:t>
            </a:r>
            <a:r>
              <a:rPr lang="en-US" dirty="0" smtClean="0"/>
              <a:t> by intravenous injection </a:t>
            </a:r>
          </a:p>
          <a:p>
            <a:pPr algn="l">
              <a:buNone/>
            </a:pPr>
            <a:r>
              <a:rPr lang="en-US" dirty="0" smtClean="0"/>
              <a:t>or infusion (1-2 g 8-hourly) may be required. </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Surgical treatment</a:t>
            </a:r>
            <a:endParaRPr lang="ar-IQ" dirty="0"/>
          </a:p>
        </p:txBody>
      </p:sp>
      <p:sp>
        <p:nvSpPr>
          <p:cNvPr id="3" name="عنصر نائب للمحتوى 2"/>
          <p:cNvSpPr>
            <a:spLocks noGrp="1"/>
          </p:cNvSpPr>
          <p:nvPr>
            <p:ph idx="1"/>
          </p:nvPr>
        </p:nvSpPr>
        <p:spPr/>
        <p:txBody>
          <a:bodyPr>
            <a:normAutofit/>
          </a:bodyPr>
          <a:lstStyle/>
          <a:p>
            <a:pPr algn="l">
              <a:buNone/>
            </a:pPr>
            <a:r>
              <a:rPr lang="en-US" dirty="0" smtClean="0"/>
              <a:t>Excision of </a:t>
            </a:r>
            <a:r>
              <a:rPr lang="en-US" dirty="0" err="1" smtClean="0"/>
              <a:t>bronchiectatic</a:t>
            </a:r>
            <a:r>
              <a:rPr lang="en-US" dirty="0" smtClean="0"/>
              <a:t> areas is only indicated in a small proportion of cases. </a:t>
            </a:r>
          </a:p>
          <a:p>
            <a:pPr algn="l">
              <a:buNone/>
            </a:pPr>
            <a:endParaRPr lang="en-US" dirty="0" smtClean="0"/>
          </a:p>
          <a:p>
            <a:pPr algn="l">
              <a:buNone/>
            </a:pPr>
            <a:r>
              <a:rPr lang="en-US" dirty="0" smtClean="0"/>
              <a:t>In progressive forms of </a:t>
            </a:r>
            <a:r>
              <a:rPr lang="en-US" dirty="0" err="1" smtClean="0"/>
              <a:t>bronchiectasis</a:t>
            </a:r>
            <a:r>
              <a:rPr lang="en-US" dirty="0" smtClean="0"/>
              <a:t>, resection of destroyed areas of lung which are acting as a reservoir of infection should only be considered as a last resort.</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Prognosis</a:t>
            </a:r>
            <a:endParaRPr lang="ar-IQ" dirty="0"/>
          </a:p>
        </p:txBody>
      </p:sp>
      <p:sp>
        <p:nvSpPr>
          <p:cNvPr id="3" name="عنصر نائب للمحتوى 2"/>
          <p:cNvSpPr>
            <a:spLocks noGrp="1"/>
          </p:cNvSpPr>
          <p:nvPr>
            <p:ph idx="1"/>
          </p:nvPr>
        </p:nvSpPr>
        <p:spPr/>
        <p:txBody>
          <a:bodyPr/>
          <a:lstStyle/>
          <a:p>
            <a:pPr algn="l">
              <a:buNone/>
            </a:pPr>
            <a:r>
              <a:rPr lang="en-US" dirty="0" smtClean="0"/>
              <a:t>The disease is progressive when associated with </a:t>
            </a:r>
            <a:r>
              <a:rPr lang="en-US" dirty="0" err="1" smtClean="0"/>
              <a:t>ciliary</a:t>
            </a:r>
            <a:r>
              <a:rPr lang="en-US" dirty="0" smtClean="0"/>
              <a:t> dysfunction and cystic fibrosis, and eventually causes respiratory failure.</a:t>
            </a:r>
          </a:p>
          <a:p>
            <a:pPr algn="l">
              <a:buNone/>
            </a:pPr>
            <a:endParaRPr lang="en-US" dirty="0" smtClean="0"/>
          </a:p>
          <a:p>
            <a:pPr algn="l">
              <a:buNone/>
            </a:pPr>
            <a:r>
              <a:rPr lang="en-US" dirty="0" smtClean="0"/>
              <a:t> In other patients the prognosis can be relatively good if physiotherapy is performed regularly and antibiotics are used aggressively.</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4400" dirty="0" smtClean="0"/>
              <a:t>Prevention</a:t>
            </a:r>
            <a:endParaRPr lang="ar-IQ" sz="4400" dirty="0"/>
          </a:p>
        </p:txBody>
      </p:sp>
      <p:sp>
        <p:nvSpPr>
          <p:cNvPr id="3" name="عنصر نائب للمحتوى 2"/>
          <p:cNvSpPr>
            <a:spLocks noGrp="1"/>
          </p:cNvSpPr>
          <p:nvPr>
            <p:ph idx="1"/>
          </p:nvPr>
        </p:nvSpPr>
        <p:spPr/>
        <p:txBody>
          <a:bodyPr/>
          <a:lstStyle/>
          <a:p>
            <a:pPr algn="l">
              <a:buNone/>
            </a:pPr>
            <a:r>
              <a:rPr lang="en-US" dirty="0" smtClean="0"/>
              <a:t/>
            </a:r>
            <a:br>
              <a:rPr lang="en-US" dirty="0" smtClean="0"/>
            </a:br>
            <a:r>
              <a:rPr lang="en-US" dirty="0" smtClean="0"/>
              <a:t>As </a:t>
            </a:r>
            <a:r>
              <a:rPr lang="en-US" dirty="0" err="1" smtClean="0"/>
              <a:t>bronchiectasis</a:t>
            </a:r>
            <a:r>
              <a:rPr lang="en-US" dirty="0" smtClean="0"/>
              <a:t> commonly starts in childhood following measles, whooping cough or a primary </a:t>
            </a:r>
            <a:r>
              <a:rPr lang="en-US" dirty="0" err="1" smtClean="0"/>
              <a:t>tuberculous</a:t>
            </a:r>
            <a:r>
              <a:rPr lang="en-US" dirty="0" smtClean="0"/>
              <a:t> infection, it is essential that these conditions receive adequate prophylaxis and treatment. The early recognition and treatment of bronchial obstruction is also important</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Cystic fibrosis(CF)</a:t>
            </a:r>
            <a:endParaRPr lang="ar-IQ" dirty="0"/>
          </a:p>
        </p:txBody>
      </p:sp>
      <p:sp>
        <p:nvSpPr>
          <p:cNvPr id="3" name="عنصر نائب للمحتوى 2"/>
          <p:cNvSpPr>
            <a:spLocks noGrp="1"/>
          </p:cNvSpPr>
          <p:nvPr>
            <p:ph idx="1"/>
          </p:nvPr>
        </p:nvSpPr>
        <p:spPr/>
        <p:txBody>
          <a:bodyPr>
            <a:normAutofit fontScale="92500" lnSpcReduction="10000"/>
          </a:bodyPr>
          <a:lstStyle/>
          <a:p>
            <a:pPr algn="l">
              <a:buNone/>
            </a:pPr>
            <a:r>
              <a:rPr lang="en-US" dirty="0" smtClean="0"/>
              <a:t>@Cystic fibrosis (CF) is the most common fatal genetic disease in Caucasians, with </a:t>
            </a:r>
            <a:r>
              <a:rPr lang="en-US" dirty="0" err="1" smtClean="0"/>
              <a:t>autosomal</a:t>
            </a:r>
            <a:r>
              <a:rPr lang="en-US" dirty="0" smtClean="0"/>
              <a:t> recessive inheritance, an incidence of about 1 in 2500 live births .</a:t>
            </a:r>
          </a:p>
          <a:p>
            <a:pPr algn="l">
              <a:buNone/>
            </a:pPr>
            <a:r>
              <a:rPr lang="en-US" dirty="0" smtClean="0"/>
              <a:t> @CF is the result of mutations affecting a gene on the long arm of chromosome 7 which codes for a chloride channel known as cystic fibrosis </a:t>
            </a:r>
            <a:r>
              <a:rPr lang="en-US" dirty="0" err="1" smtClean="0"/>
              <a:t>transmembrane</a:t>
            </a:r>
            <a:r>
              <a:rPr lang="en-US" dirty="0" smtClean="0"/>
              <a:t> conductance regulator (</a:t>
            </a:r>
            <a:r>
              <a:rPr lang="en-US" i="1" dirty="0" smtClean="0"/>
              <a:t>CFTR</a:t>
            </a:r>
            <a:r>
              <a:rPr lang="en-US" dirty="0" smtClean="0"/>
              <a:t>), that influences salt and water movement across epithelial cell membranes. </a:t>
            </a:r>
          </a:p>
          <a:p>
            <a:pPr algn="l">
              <a:buNone/>
            </a:pPr>
            <a:r>
              <a:rPr lang="en-US" dirty="0" smtClean="0"/>
              <a:t>.</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pPr algn="l">
              <a:buNone/>
            </a:pPr>
            <a:r>
              <a:rPr lang="en-US" dirty="0" smtClean="0"/>
              <a:t>$The genetic defect causes increased sodium and chloride content in sweat and increased </a:t>
            </a:r>
            <a:r>
              <a:rPr lang="en-US" dirty="0" err="1" smtClean="0"/>
              <a:t>resorption</a:t>
            </a:r>
            <a:r>
              <a:rPr lang="en-US" dirty="0" smtClean="0"/>
              <a:t> of sodium and water from respiratory epithelium . </a:t>
            </a:r>
          </a:p>
          <a:p>
            <a:pPr algn="l">
              <a:buNone/>
            </a:pPr>
            <a:r>
              <a:rPr lang="en-US" dirty="0" smtClean="0"/>
              <a:t>Relative dehydration of the airway epithelium is thought to predispose to chronic bacterial infection and </a:t>
            </a:r>
            <a:r>
              <a:rPr lang="en-US" dirty="0" err="1" smtClean="0"/>
              <a:t>ciliary</a:t>
            </a:r>
            <a:r>
              <a:rPr lang="en-US" dirty="0" smtClean="0"/>
              <a:t> dysfunction, leading to </a:t>
            </a:r>
            <a:r>
              <a:rPr lang="en-US" dirty="0" err="1" smtClean="0"/>
              <a:t>bronchiectasis</a:t>
            </a:r>
            <a:r>
              <a:rPr lang="en-US" dirty="0" smtClean="0"/>
              <a:t>. </a:t>
            </a:r>
          </a:p>
          <a:p>
            <a:pPr algn="l">
              <a:buNone/>
            </a:pPr>
            <a:endParaRPr lang="en-US" dirty="0" smtClean="0"/>
          </a:p>
          <a:p>
            <a:pPr algn="l">
              <a:buNone/>
            </a:pPr>
            <a:r>
              <a:rPr lang="en-US" dirty="0" smtClean="0"/>
              <a:t>$The gene defect also causes disorders in the gut epithelium, pancreas, liver and reproductive tract</a:t>
            </a: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l">
              <a:buNone/>
            </a:pPr>
            <a:r>
              <a:rPr lang="en-US" dirty="0" smtClean="0"/>
              <a:t>#In the 1960s, few patients with CF survived childhood, yet with aggressive treatment of airway infection and nutritional support, life expectancy has improved dramatically, such that there are now more adults than children with CF in many developed countries. </a:t>
            </a:r>
          </a:p>
          <a:p>
            <a:pPr algn="l">
              <a:buNone/>
            </a:pPr>
            <a:endParaRPr lang="en-US" dirty="0" smtClean="0"/>
          </a:p>
          <a:p>
            <a:pPr algn="l">
              <a:buNone/>
            </a:pPr>
            <a:r>
              <a:rPr lang="en-US" dirty="0" smtClean="0"/>
              <a:t>#Prenatal screening by amniocentesis may be offered to those known to be at high risk.</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Clinical features</a:t>
            </a:r>
            <a:endParaRPr lang="ar-IQ" dirty="0"/>
          </a:p>
        </p:txBody>
      </p:sp>
      <p:sp>
        <p:nvSpPr>
          <p:cNvPr id="3" name="عنصر نائب للمحتوى 2"/>
          <p:cNvSpPr>
            <a:spLocks noGrp="1"/>
          </p:cNvSpPr>
          <p:nvPr>
            <p:ph idx="1"/>
          </p:nvPr>
        </p:nvSpPr>
        <p:spPr/>
        <p:txBody>
          <a:bodyPr>
            <a:normAutofit fontScale="92500" lnSpcReduction="10000"/>
          </a:bodyPr>
          <a:lstStyle/>
          <a:p>
            <a:pPr algn="l">
              <a:buNone/>
            </a:pPr>
            <a:r>
              <a:rPr lang="en-US" dirty="0" smtClean="0"/>
              <a:t>@Recurrent exacerbations of </a:t>
            </a:r>
            <a:r>
              <a:rPr lang="en-US" dirty="0" err="1" smtClean="0"/>
              <a:t>bronchiectasis</a:t>
            </a:r>
            <a:r>
              <a:rPr lang="en-US" dirty="0" smtClean="0"/>
              <a:t>(signs and symptoms).</a:t>
            </a:r>
            <a:r>
              <a:rPr lang="en-US" b="1" dirty="0" smtClean="0"/>
              <a:t> Common </a:t>
            </a:r>
            <a:r>
              <a:rPr lang="en-US" sz="2200" b="1" u="sng" dirty="0" smtClean="0"/>
              <a:t>Infections with</a:t>
            </a:r>
          </a:p>
          <a:p>
            <a:pPr algn="l">
              <a:buNone/>
            </a:pPr>
            <a:r>
              <a:rPr lang="en-US" sz="2200" b="1" u="sng" dirty="0" smtClean="0"/>
              <a:t>( </a:t>
            </a:r>
            <a:r>
              <a:rPr lang="en-US" sz="2200" b="1" i="1" u="sng" dirty="0" smtClean="0"/>
              <a:t>Staph. </a:t>
            </a:r>
            <a:r>
              <a:rPr lang="en-US" sz="2200" b="1" i="1" u="sng" dirty="0" err="1" smtClean="0"/>
              <a:t>Aureus,Pseudomonas</a:t>
            </a:r>
            <a:r>
              <a:rPr lang="en-US" sz="2200" b="1" u="sng" dirty="0" smtClean="0"/>
              <a:t> species</a:t>
            </a:r>
            <a:r>
              <a:rPr lang="en-US" sz="2200" b="1" i="1" u="sng" dirty="0" smtClean="0"/>
              <a:t> </a:t>
            </a:r>
            <a:r>
              <a:rPr lang="en-US" sz="2200" b="1" i="1" u="sng" dirty="0" err="1" smtClean="0"/>
              <a:t>Aspergillus</a:t>
            </a:r>
            <a:r>
              <a:rPr lang="en-US" sz="2200" b="1" u="sng" dirty="0" smtClean="0"/>
              <a:t> and 'atypical </a:t>
            </a:r>
            <a:r>
              <a:rPr lang="en-US" sz="2200" b="1" u="sng" dirty="0" err="1" smtClean="0"/>
              <a:t>mycobacteria</a:t>
            </a:r>
            <a:r>
              <a:rPr lang="en-US" sz="2200" b="1" u="sng" dirty="0" smtClean="0"/>
              <a:t>) in CF</a:t>
            </a:r>
          </a:p>
          <a:p>
            <a:pPr algn="l">
              <a:buNone/>
            </a:pPr>
            <a:endParaRPr lang="en-US" dirty="0" smtClean="0"/>
          </a:p>
          <a:p>
            <a:pPr algn="l">
              <a:buNone/>
            </a:pPr>
            <a:r>
              <a:rPr lang="en-US" dirty="0" smtClean="0"/>
              <a:t>@Most men with CF are infertile due to failure of development of the vas deferens</a:t>
            </a:r>
          </a:p>
          <a:p>
            <a:pPr algn="l">
              <a:buNone/>
            </a:pPr>
            <a:r>
              <a:rPr lang="en-US" dirty="0" smtClean="0"/>
              <a:t> </a:t>
            </a:r>
          </a:p>
          <a:p>
            <a:pPr algn="l">
              <a:buNone/>
            </a:pPr>
            <a:r>
              <a:rPr lang="en-US" dirty="0" smtClean="0"/>
              <a:t>@Genotype is a poor predictor of disease severity in individuals; even siblings with matching genotypes may have quite different phenotypes.</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Complications of cystic fibrosis</a:t>
            </a:r>
            <a:endParaRPr lang="ar-IQ" dirty="0"/>
          </a:p>
        </p:txBody>
      </p:sp>
      <p:sp>
        <p:nvSpPr>
          <p:cNvPr id="3" name="عنصر نائب للمحتوى 2"/>
          <p:cNvSpPr>
            <a:spLocks noGrp="1"/>
          </p:cNvSpPr>
          <p:nvPr>
            <p:ph sz="half" idx="1"/>
          </p:nvPr>
        </p:nvSpPr>
        <p:spPr/>
        <p:txBody>
          <a:bodyPr>
            <a:normAutofit lnSpcReduction="10000"/>
          </a:bodyPr>
          <a:lstStyle/>
          <a:p>
            <a:pPr algn="l">
              <a:buNone/>
            </a:pPr>
            <a:r>
              <a:rPr lang="en-US" b="1" dirty="0" smtClean="0"/>
              <a:t>Respiratory</a:t>
            </a:r>
            <a:r>
              <a:rPr lang="en-US" dirty="0" smtClean="0"/>
              <a:t> </a:t>
            </a:r>
          </a:p>
          <a:p>
            <a:pPr algn="l">
              <a:buNone/>
            </a:pPr>
            <a:r>
              <a:rPr lang="en-US" dirty="0" smtClean="0"/>
              <a:t>Infective exacerbations of </a:t>
            </a:r>
            <a:r>
              <a:rPr lang="en-US" dirty="0" err="1" smtClean="0"/>
              <a:t>bronchiectasis</a:t>
            </a:r>
            <a:r>
              <a:rPr lang="en-US" dirty="0" smtClean="0"/>
              <a:t> </a:t>
            </a:r>
          </a:p>
          <a:p>
            <a:pPr algn="l">
              <a:buNone/>
            </a:pPr>
            <a:r>
              <a:rPr lang="en-US" dirty="0" smtClean="0"/>
              <a:t>Spontaneous </a:t>
            </a:r>
            <a:r>
              <a:rPr lang="en-US" dirty="0" err="1" smtClean="0"/>
              <a:t>pneumothorax</a:t>
            </a:r>
            <a:r>
              <a:rPr lang="en-US" dirty="0" smtClean="0"/>
              <a:t> </a:t>
            </a:r>
          </a:p>
          <a:p>
            <a:pPr algn="l">
              <a:buNone/>
            </a:pPr>
            <a:r>
              <a:rPr lang="en-US" dirty="0" err="1" smtClean="0"/>
              <a:t>Haemoptysis</a:t>
            </a:r>
            <a:r>
              <a:rPr lang="en-US" dirty="0" smtClean="0"/>
              <a:t> /Nasal polyps </a:t>
            </a:r>
          </a:p>
          <a:p>
            <a:pPr algn="l">
              <a:buNone/>
            </a:pPr>
            <a:r>
              <a:rPr lang="en-US" dirty="0" smtClean="0"/>
              <a:t>Respiratory failure /</a:t>
            </a:r>
            <a:r>
              <a:rPr lang="en-US" dirty="0" err="1" smtClean="0"/>
              <a:t>Cor</a:t>
            </a:r>
            <a:r>
              <a:rPr lang="en-US" dirty="0" smtClean="0"/>
              <a:t> </a:t>
            </a:r>
            <a:r>
              <a:rPr lang="en-US" dirty="0" err="1" smtClean="0"/>
              <a:t>pulmonale</a:t>
            </a:r>
            <a:r>
              <a:rPr lang="en-US" dirty="0" smtClean="0"/>
              <a:t> </a:t>
            </a:r>
          </a:p>
          <a:p>
            <a:pPr algn="l">
              <a:buNone/>
            </a:pPr>
            <a:r>
              <a:rPr lang="en-US" dirty="0" smtClean="0"/>
              <a:t>Lobar collapse due to secretions </a:t>
            </a:r>
          </a:p>
          <a:p>
            <a:endParaRPr lang="ar-IQ" dirty="0"/>
          </a:p>
        </p:txBody>
      </p:sp>
      <p:sp>
        <p:nvSpPr>
          <p:cNvPr id="4" name="عنصر نائب للمحتوى 3"/>
          <p:cNvSpPr>
            <a:spLocks noGrp="1"/>
          </p:cNvSpPr>
          <p:nvPr>
            <p:ph sz="half" idx="2"/>
          </p:nvPr>
        </p:nvSpPr>
        <p:spPr/>
        <p:txBody>
          <a:bodyPr>
            <a:normAutofit lnSpcReduction="10000"/>
          </a:bodyPr>
          <a:lstStyle/>
          <a:p>
            <a:pPr algn="l">
              <a:buNone/>
            </a:pPr>
            <a:r>
              <a:rPr lang="en-US" b="1" dirty="0" smtClean="0"/>
              <a:t>Gastrointestinal</a:t>
            </a:r>
            <a:r>
              <a:rPr lang="en-US" dirty="0" smtClean="0"/>
              <a:t> </a:t>
            </a:r>
          </a:p>
          <a:p>
            <a:pPr algn="l">
              <a:buNone/>
            </a:pPr>
            <a:r>
              <a:rPr lang="en-US" dirty="0" err="1" smtClean="0"/>
              <a:t>Malabsorption</a:t>
            </a:r>
            <a:r>
              <a:rPr lang="en-US" dirty="0" smtClean="0"/>
              <a:t> and </a:t>
            </a:r>
            <a:r>
              <a:rPr lang="en-US" dirty="0" err="1" smtClean="0"/>
              <a:t>steatorrhoea</a:t>
            </a:r>
            <a:r>
              <a:rPr lang="en-US" dirty="0" smtClean="0"/>
              <a:t> /Distal intestinal obstruction syndrome </a:t>
            </a:r>
          </a:p>
          <a:p>
            <a:pPr algn="l">
              <a:buNone/>
            </a:pPr>
            <a:r>
              <a:rPr lang="en-US" dirty="0" err="1" smtClean="0"/>
              <a:t>Biliary</a:t>
            </a:r>
            <a:r>
              <a:rPr lang="en-US" dirty="0" smtClean="0"/>
              <a:t> cirrhosis and portal hypertension /Gallstones </a:t>
            </a:r>
          </a:p>
          <a:p>
            <a:pPr algn="l">
              <a:buNone/>
            </a:pPr>
            <a:endParaRPr lang="en-US" b="1" dirty="0" smtClean="0"/>
          </a:p>
          <a:p>
            <a:pPr algn="l">
              <a:buNone/>
            </a:pPr>
            <a:r>
              <a:rPr lang="en-US" b="1" dirty="0" smtClean="0"/>
              <a:t>Others</a:t>
            </a:r>
            <a:r>
              <a:rPr lang="en-US" dirty="0" smtClean="0"/>
              <a:t> Diabetes (25% of adults) /Delayed puberty /Male infertility </a:t>
            </a:r>
          </a:p>
          <a:p>
            <a:pPr algn="l">
              <a:buNone/>
            </a:pPr>
            <a:r>
              <a:rPr lang="en-US" dirty="0" smtClean="0"/>
              <a:t>Stress incontinence due to repeated forced cough /Psychosocial problems </a:t>
            </a:r>
          </a:p>
          <a:p>
            <a:pPr algn="l">
              <a:buNone/>
            </a:pPr>
            <a:r>
              <a:rPr lang="en-US" dirty="0" smtClean="0"/>
              <a:t>Osteoporosis /</a:t>
            </a:r>
            <a:r>
              <a:rPr lang="en-US" dirty="0" err="1" smtClean="0"/>
              <a:t>Arthropathy</a:t>
            </a:r>
            <a:r>
              <a:rPr lang="en-US" dirty="0" smtClean="0"/>
              <a:t> </a:t>
            </a:r>
          </a:p>
          <a:p>
            <a:pPr algn="l">
              <a:buNone/>
            </a:pPr>
            <a:r>
              <a:rPr lang="en-US" dirty="0" err="1" smtClean="0"/>
              <a:t>Cutaneous</a:t>
            </a:r>
            <a:r>
              <a:rPr lang="en-US" dirty="0" smtClean="0"/>
              <a:t> </a:t>
            </a:r>
            <a:r>
              <a:rPr lang="en-US" dirty="0" err="1" smtClean="0"/>
              <a:t>vasculitis</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Management</a:t>
            </a:r>
            <a:endParaRPr lang="ar-IQ" dirty="0"/>
          </a:p>
        </p:txBody>
      </p:sp>
      <p:sp>
        <p:nvSpPr>
          <p:cNvPr id="3" name="عنصر نائب للمحتوى 2"/>
          <p:cNvSpPr>
            <a:spLocks noGrp="1"/>
          </p:cNvSpPr>
          <p:nvPr>
            <p:ph idx="1"/>
          </p:nvPr>
        </p:nvSpPr>
        <p:spPr/>
        <p:txBody>
          <a:bodyPr>
            <a:normAutofit fontScale="85000" lnSpcReduction="20000"/>
          </a:bodyPr>
          <a:lstStyle/>
          <a:p>
            <a:pPr algn="l">
              <a:buNone/>
            </a:pPr>
            <a:r>
              <a:rPr lang="en-US" sz="2600" b="1" dirty="0" smtClean="0"/>
              <a:t>1-Regular chest physiotherapy</a:t>
            </a:r>
          </a:p>
          <a:p>
            <a:pPr algn="l">
              <a:buNone/>
            </a:pPr>
            <a:endParaRPr lang="en-US" sz="2600" b="1" dirty="0" smtClean="0"/>
          </a:p>
          <a:p>
            <a:pPr algn="l">
              <a:buNone/>
            </a:pPr>
            <a:r>
              <a:rPr lang="en-US" sz="2600" b="1" dirty="0" smtClean="0"/>
              <a:t>TO reduce chest exacerbations and/or improve lung function in CF</a:t>
            </a:r>
            <a:r>
              <a:rPr lang="en-US" b="1" dirty="0" smtClean="0"/>
              <a:t> </a:t>
            </a:r>
          </a:p>
          <a:p>
            <a:pPr algn="l">
              <a:buNone/>
            </a:pPr>
            <a:r>
              <a:rPr lang="en-US" dirty="0" smtClean="0"/>
              <a:t>. </a:t>
            </a:r>
            <a:r>
              <a:rPr lang="en-US" sz="2200" b="1" dirty="0" smtClean="0"/>
              <a:t>2- Antibiotic: Infections with( </a:t>
            </a:r>
            <a:r>
              <a:rPr lang="en-US" sz="2200" b="1" i="1" dirty="0" smtClean="0"/>
              <a:t>Staph. </a:t>
            </a:r>
            <a:r>
              <a:rPr lang="en-US" sz="2200" b="1" i="1" dirty="0" err="1" smtClean="0"/>
              <a:t>Aureus,Pseudomonas</a:t>
            </a:r>
            <a:r>
              <a:rPr lang="en-US" sz="2200" b="1" dirty="0" smtClean="0"/>
              <a:t> species</a:t>
            </a:r>
            <a:r>
              <a:rPr lang="en-US" sz="2400" i="1" dirty="0" smtClean="0"/>
              <a:t> </a:t>
            </a:r>
            <a:r>
              <a:rPr lang="en-US" sz="2400" i="1" dirty="0" err="1" smtClean="0"/>
              <a:t>Aspergillus</a:t>
            </a:r>
            <a:r>
              <a:rPr lang="en-US" sz="2400" dirty="0" smtClean="0"/>
              <a:t> and 'atypical </a:t>
            </a:r>
            <a:r>
              <a:rPr lang="en-US" sz="2400" dirty="0" err="1" smtClean="0"/>
              <a:t>mycobacteria</a:t>
            </a:r>
            <a:r>
              <a:rPr lang="en-US" sz="2200" b="1" dirty="0" smtClean="0"/>
              <a:t>)</a:t>
            </a:r>
          </a:p>
          <a:p>
            <a:pPr algn="l">
              <a:buNone/>
            </a:pPr>
            <a:endParaRPr lang="en-US" b="1" dirty="0" smtClean="0"/>
          </a:p>
          <a:p>
            <a:pPr algn="l">
              <a:buNone/>
            </a:pPr>
            <a:r>
              <a:rPr lang="en-US" b="1" dirty="0" smtClean="0"/>
              <a:t>1-Nebulised </a:t>
            </a:r>
            <a:r>
              <a:rPr lang="en-US" b="1" dirty="0" err="1" smtClean="0"/>
              <a:t>tobramycin</a:t>
            </a:r>
            <a:r>
              <a:rPr lang="en-US" b="1" dirty="0" smtClean="0"/>
              <a:t> 300 mg 12-hourly, given in alternate months</a:t>
            </a:r>
          </a:p>
          <a:p>
            <a:pPr algn="l">
              <a:buNone/>
            </a:pPr>
            <a:r>
              <a:rPr lang="en-US" b="1" dirty="0" smtClean="0"/>
              <a:t>2-Regular oral </a:t>
            </a:r>
            <a:r>
              <a:rPr lang="en-US" b="1" dirty="0" err="1" smtClean="0"/>
              <a:t>azithromycin</a:t>
            </a:r>
            <a:r>
              <a:rPr lang="en-US" b="1" dirty="0" smtClean="0"/>
              <a:t> 500 mg three times/</a:t>
            </a:r>
            <a:r>
              <a:rPr lang="en-US" b="1" dirty="0" err="1" smtClean="0"/>
              <a:t>weeK</a:t>
            </a:r>
            <a:endParaRPr lang="ar-IQ" dirty="0" smtClean="0"/>
          </a:p>
          <a:p>
            <a:pPr algn="l">
              <a:buNone/>
            </a:pPr>
            <a:r>
              <a:rPr lang="en-US" b="1" dirty="0" smtClean="0"/>
              <a:t>3-Nebulizer recombinant human </a:t>
            </a:r>
            <a:r>
              <a:rPr lang="en-US" b="1" dirty="0" err="1" smtClean="0"/>
              <a:t>DNase</a:t>
            </a:r>
            <a:r>
              <a:rPr lang="en-US" b="1" dirty="0" smtClean="0"/>
              <a:t> 2.5 mg daily</a:t>
            </a:r>
            <a:r>
              <a:rPr lang="en-US" dirty="0" smtClean="0"/>
              <a:t> .</a:t>
            </a:r>
            <a:r>
              <a:rPr lang="en-US" b="1"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Pathology</a:t>
            </a:r>
            <a:endParaRPr lang="ar-IQ" dirty="0"/>
          </a:p>
        </p:txBody>
      </p:sp>
      <p:sp>
        <p:nvSpPr>
          <p:cNvPr id="3" name="عنصر نائب للمحتوى 2"/>
          <p:cNvSpPr>
            <a:spLocks noGrp="1"/>
          </p:cNvSpPr>
          <p:nvPr>
            <p:ph idx="1"/>
          </p:nvPr>
        </p:nvSpPr>
        <p:spPr/>
        <p:txBody>
          <a:bodyPr>
            <a:normAutofit/>
          </a:bodyPr>
          <a:lstStyle/>
          <a:p>
            <a:pPr algn="l">
              <a:buNone/>
            </a:pPr>
            <a:r>
              <a:rPr lang="en-US" dirty="0" smtClean="0"/>
              <a:t>The </a:t>
            </a:r>
            <a:r>
              <a:rPr lang="en-US" dirty="0" err="1" smtClean="0"/>
              <a:t>bronchiectatic</a:t>
            </a:r>
            <a:r>
              <a:rPr lang="en-US" dirty="0" smtClean="0"/>
              <a:t> :</a:t>
            </a:r>
          </a:p>
          <a:p>
            <a:pPr algn="l">
              <a:buNone/>
            </a:pPr>
            <a:r>
              <a:rPr lang="en-US" dirty="0" smtClean="0"/>
              <a:t>cavities may be lined by granulation tissue, </a:t>
            </a:r>
            <a:r>
              <a:rPr lang="en-US" dirty="0" err="1" smtClean="0"/>
              <a:t>squamous</a:t>
            </a:r>
            <a:r>
              <a:rPr lang="en-US" dirty="0" smtClean="0"/>
              <a:t> epithelium or normal ciliated epithelium. There may also be inflammatory changes in the deeper layers of the bronchial wall and hypertrophy of the bronchial arteries. </a:t>
            </a:r>
          </a:p>
          <a:p>
            <a:pPr algn="l">
              <a:buNone/>
            </a:pPr>
            <a:r>
              <a:rPr lang="en-US" dirty="0" smtClean="0"/>
              <a:t>resulting in progressive destruction of the normal lung architecture in advanced cases.</a:t>
            </a:r>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algn="l">
              <a:buNone/>
            </a:pPr>
            <a:r>
              <a:rPr lang="en-US" dirty="0" smtClean="0"/>
              <a:t>4-Some patients have coexistent asthma, which is treated with inhaled bronchodilators and corticosteroids;</a:t>
            </a:r>
          </a:p>
          <a:p>
            <a:pPr algn="l">
              <a:buNone/>
            </a:pPr>
            <a:r>
              <a:rPr lang="en-US" dirty="0" smtClean="0"/>
              <a:t> </a:t>
            </a:r>
          </a:p>
          <a:p>
            <a:pPr algn="l">
              <a:buNone/>
            </a:pPr>
            <a:r>
              <a:rPr lang="en-US" dirty="0" smtClean="0"/>
              <a:t>5-For advanced CF lung disease, home oxygen and NIV may be necessary to treat respiratory failure. </a:t>
            </a:r>
          </a:p>
          <a:p>
            <a:pPr algn="l">
              <a:buNone/>
            </a:pPr>
            <a:r>
              <a:rPr lang="en-US" dirty="0" smtClean="0"/>
              <a:t>6-lung transplantation can produce dramatic improvements but is limited by donor organ availability.</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7-Somatic gene therapy:</a:t>
            </a:r>
            <a:br>
              <a:rPr lang="en-US" dirty="0" smtClean="0"/>
            </a:br>
            <a:endParaRPr lang="ar-IQ" dirty="0"/>
          </a:p>
        </p:txBody>
      </p:sp>
      <p:sp>
        <p:nvSpPr>
          <p:cNvPr id="3" name="عنصر نائب للمحتوى 2"/>
          <p:cNvSpPr>
            <a:spLocks noGrp="1"/>
          </p:cNvSpPr>
          <p:nvPr>
            <p:ph idx="1"/>
          </p:nvPr>
        </p:nvSpPr>
        <p:spPr/>
        <p:txBody>
          <a:bodyPr>
            <a:normAutofit fontScale="70000" lnSpcReduction="20000"/>
          </a:bodyPr>
          <a:lstStyle/>
          <a:p>
            <a:pPr algn="l">
              <a:buNone/>
            </a:pPr>
            <a:r>
              <a:rPr lang="en-US" dirty="0" smtClean="0"/>
              <a:t> </a:t>
            </a:r>
          </a:p>
          <a:p>
            <a:pPr algn="l">
              <a:buNone/>
            </a:pPr>
            <a:r>
              <a:rPr lang="en-US" sz="3800" dirty="0" smtClean="0"/>
              <a:t>@The discovery of the CF gene is located in the respiratory epithelium (which is accessible by inhaled therapy). </a:t>
            </a:r>
          </a:p>
          <a:p>
            <a:pPr algn="l">
              <a:buNone/>
            </a:pPr>
            <a:r>
              <a:rPr lang="en-US" sz="3800" dirty="0" smtClean="0"/>
              <a:t>@Manufactured normal CF gene can be 'packaged' within a viral or liposome vector and delivered to the respiratory epithelium to correct the genetic defect. </a:t>
            </a:r>
          </a:p>
          <a:p>
            <a:pPr algn="l">
              <a:buNone/>
            </a:pPr>
            <a:r>
              <a:rPr lang="en-US" sz="3800" dirty="0" smtClean="0"/>
              <a:t>@Initial trials in the nasal and bronchial epithelium have shown some effect, and further trials of </a:t>
            </a:r>
            <a:r>
              <a:rPr lang="en-US" sz="3800" dirty="0" err="1" smtClean="0"/>
              <a:t>nebulised</a:t>
            </a:r>
            <a:r>
              <a:rPr lang="en-US" sz="3800" dirty="0" smtClean="0"/>
              <a:t> bronchial delivery are planned.</a:t>
            </a:r>
            <a:r>
              <a:rPr lang="en-US" dirty="0" smtClean="0"/>
              <a:t>.</a:t>
            </a: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rtl="0">
              <a:buNone/>
            </a:pPr>
            <a:r>
              <a:rPr lang="en-US" dirty="0" smtClean="0"/>
              <a:t>                           </a:t>
            </a:r>
            <a:r>
              <a:rPr lang="en-US" sz="4400" dirty="0" smtClean="0"/>
              <a:t>Thank </a:t>
            </a:r>
            <a:r>
              <a:rPr lang="en-US" sz="4400" dirty="0" smtClean="0"/>
              <a:t>you</a:t>
            </a:r>
            <a:endParaRPr lang="ar-IQ"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Causes of </a:t>
            </a:r>
            <a:r>
              <a:rPr lang="en-US" b="1" dirty="0" err="1" smtClean="0"/>
              <a:t>bronchiectasis</a:t>
            </a:r>
            <a:endParaRPr lang="ar-IQ" dirty="0"/>
          </a:p>
        </p:txBody>
      </p:sp>
      <p:sp>
        <p:nvSpPr>
          <p:cNvPr id="3" name="عنصر نائب للمحتوى 2"/>
          <p:cNvSpPr>
            <a:spLocks noGrp="1"/>
          </p:cNvSpPr>
          <p:nvPr>
            <p:ph idx="1"/>
          </p:nvPr>
        </p:nvSpPr>
        <p:spPr/>
        <p:txBody>
          <a:bodyPr>
            <a:normAutofit fontScale="70000" lnSpcReduction="20000"/>
          </a:bodyPr>
          <a:lstStyle/>
          <a:p>
            <a:pPr algn="l">
              <a:buNone/>
            </a:pPr>
            <a:r>
              <a:rPr lang="en-US" b="1" dirty="0" smtClean="0"/>
              <a:t>Congenital</a:t>
            </a:r>
            <a:r>
              <a:rPr lang="en-US" dirty="0" smtClean="0"/>
              <a:t> </a:t>
            </a:r>
          </a:p>
          <a:p>
            <a:pPr algn="l">
              <a:buNone/>
            </a:pPr>
            <a:r>
              <a:rPr lang="en-US" dirty="0" smtClean="0"/>
              <a:t>Cystic fibrosis </a:t>
            </a:r>
          </a:p>
          <a:p>
            <a:pPr algn="l">
              <a:buNone/>
            </a:pPr>
            <a:r>
              <a:rPr lang="en-US" dirty="0" err="1" smtClean="0"/>
              <a:t>Ciliary</a:t>
            </a:r>
            <a:r>
              <a:rPr lang="en-US" dirty="0" smtClean="0"/>
              <a:t> dysfunction syndromes </a:t>
            </a:r>
          </a:p>
          <a:p>
            <a:pPr lvl="1" algn="l">
              <a:buNone/>
            </a:pPr>
            <a:r>
              <a:rPr lang="en-US" dirty="0" smtClean="0"/>
              <a:t>Primary </a:t>
            </a:r>
            <a:r>
              <a:rPr lang="en-US" dirty="0" err="1" smtClean="0"/>
              <a:t>ciliary</a:t>
            </a:r>
            <a:r>
              <a:rPr lang="en-US" dirty="0" smtClean="0"/>
              <a:t> </a:t>
            </a:r>
            <a:r>
              <a:rPr lang="en-US" dirty="0" err="1" smtClean="0"/>
              <a:t>dyskinesia</a:t>
            </a:r>
            <a:r>
              <a:rPr lang="en-US" dirty="0" smtClean="0"/>
              <a:t> (immotile cilia syndrome) </a:t>
            </a:r>
          </a:p>
          <a:p>
            <a:pPr lvl="1" algn="l">
              <a:buNone/>
            </a:pPr>
            <a:r>
              <a:rPr lang="en-US" dirty="0" err="1" smtClean="0"/>
              <a:t>Kartagener's</a:t>
            </a:r>
            <a:r>
              <a:rPr lang="en-US" dirty="0" smtClean="0"/>
              <a:t> syndrome (sinusitis and transposition of the viscera) </a:t>
            </a:r>
          </a:p>
          <a:p>
            <a:pPr algn="l">
              <a:buNone/>
            </a:pPr>
            <a:r>
              <a:rPr lang="en-US" dirty="0" smtClean="0"/>
              <a:t>Primary </a:t>
            </a:r>
            <a:r>
              <a:rPr lang="en-US" dirty="0" err="1" smtClean="0"/>
              <a:t>hypogammaglobulinaemia</a:t>
            </a:r>
            <a:r>
              <a:rPr lang="en-US" dirty="0" smtClean="0"/>
              <a:t>  </a:t>
            </a:r>
          </a:p>
          <a:p>
            <a:pPr algn="l">
              <a:buNone/>
            </a:pPr>
            <a:r>
              <a:rPr lang="en-US" b="1" dirty="0" smtClean="0"/>
              <a:t>Acquired: children</a:t>
            </a:r>
          </a:p>
          <a:p>
            <a:pPr algn="l">
              <a:buNone/>
            </a:pPr>
            <a:r>
              <a:rPr lang="en-US" dirty="0" smtClean="0"/>
              <a:t> Pneumonia (complicating whooping cough or measles) </a:t>
            </a:r>
          </a:p>
          <a:p>
            <a:pPr algn="l">
              <a:buNone/>
            </a:pPr>
            <a:r>
              <a:rPr lang="en-US" dirty="0" smtClean="0"/>
              <a:t>Primary TB </a:t>
            </a:r>
          </a:p>
          <a:p>
            <a:pPr algn="l">
              <a:buNone/>
            </a:pPr>
            <a:r>
              <a:rPr lang="en-US" dirty="0" smtClean="0"/>
              <a:t>Inhaled foreign body </a:t>
            </a:r>
          </a:p>
          <a:p>
            <a:pPr algn="l">
              <a:buNone/>
            </a:pPr>
            <a:r>
              <a:rPr lang="en-US" b="1" dirty="0" smtClean="0"/>
              <a:t>Acquired: adults</a:t>
            </a:r>
          </a:p>
          <a:p>
            <a:pPr algn="l">
              <a:buNone/>
            </a:pPr>
            <a:r>
              <a:rPr lang="en-US" dirty="0" smtClean="0"/>
              <a:t> </a:t>
            </a:r>
            <a:r>
              <a:rPr lang="en-US" dirty="0" err="1" smtClean="0"/>
              <a:t>Suppurative</a:t>
            </a:r>
            <a:r>
              <a:rPr lang="en-US" dirty="0" smtClean="0"/>
              <a:t> pneumonia </a:t>
            </a:r>
          </a:p>
          <a:p>
            <a:pPr algn="l">
              <a:buNone/>
            </a:pPr>
            <a:r>
              <a:rPr lang="en-US" dirty="0" smtClean="0"/>
              <a:t>Pulmonary TB </a:t>
            </a:r>
          </a:p>
          <a:p>
            <a:pPr algn="l">
              <a:buNone/>
            </a:pPr>
            <a:r>
              <a:rPr lang="en-US" dirty="0" smtClean="0"/>
              <a:t>Allergic </a:t>
            </a:r>
            <a:r>
              <a:rPr lang="en-US" dirty="0" err="1" smtClean="0"/>
              <a:t>bronchopulmonary</a:t>
            </a:r>
            <a:r>
              <a:rPr lang="en-US" dirty="0" smtClean="0"/>
              <a:t> </a:t>
            </a:r>
            <a:r>
              <a:rPr lang="en-US" dirty="0" err="1" smtClean="0"/>
              <a:t>aspergillosis</a:t>
            </a:r>
            <a:r>
              <a:rPr lang="en-US" dirty="0" smtClean="0"/>
              <a:t> complicating asthma  </a:t>
            </a:r>
          </a:p>
          <a:p>
            <a:pPr algn="l">
              <a:buNone/>
            </a:pPr>
            <a:r>
              <a:rPr lang="en-US" dirty="0" smtClean="0"/>
              <a:t>Bronchial </a:t>
            </a:r>
            <a:r>
              <a:rPr lang="en-US" dirty="0" err="1" smtClean="0"/>
              <a:t>tumours</a:t>
            </a:r>
            <a:r>
              <a:rPr lang="en-US" dirty="0" smtClean="0"/>
              <a:t> </a:t>
            </a:r>
          </a:p>
          <a:p>
            <a:pPr algn="l">
              <a:buNone/>
            </a:pP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Clinical features</a:t>
            </a:r>
            <a:br>
              <a:rPr lang="en-US" dirty="0" smtClean="0"/>
            </a:br>
            <a:r>
              <a:rPr lang="en-US" b="1" dirty="0" smtClean="0"/>
              <a:t> Symptoms of </a:t>
            </a:r>
            <a:r>
              <a:rPr lang="en-US" b="1" dirty="0" err="1" smtClean="0"/>
              <a:t>bronchiectasis</a:t>
            </a:r>
            <a:endParaRPr lang="ar-IQ" dirty="0"/>
          </a:p>
        </p:txBody>
      </p:sp>
      <p:sp>
        <p:nvSpPr>
          <p:cNvPr id="3" name="عنصر نائب للمحتوى 2"/>
          <p:cNvSpPr>
            <a:spLocks noGrp="1"/>
          </p:cNvSpPr>
          <p:nvPr>
            <p:ph idx="1"/>
          </p:nvPr>
        </p:nvSpPr>
        <p:spPr/>
        <p:txBody>
          <a:bodyPr>
            <a:normAutofit fontScale="85000" lnSpcReduction="20000"/>
          </a:bodyPr>
          <a:lstStyle/>
          <a:p>
            <a:pPr algn="l">
              <a:buNone/>
            </a:pPr>
            <a:r>
              <a:rPr lang="en-US" dirty="0" smtClean="0"/>
              <a:t> </a:t>
            </a:r>
          </a:p>
          <a:p>
            <a:pPr algn="l">
              <a:buNone/>
            </a:pPr>
            <a:r>
              <a:rPr lang="en-US" b="1" dirty="0" smtClean="0"/>
              <a:t>Cough</a:t>
            </a:r>
            <a:r>
              <a:rPr lang="en-US" dirty="0" smtClean="0"/>
              <a:t> Chronic productive cough ,usually worse in mornings and often brought on by changes of posture. Sputum often copious and persistently purulent in advanced disease. Halitosis is a common accompanying feature </a:t>
            </a:r>
          </a:p>
          <a:p>
            <a:pPr algn="l">
              <a:buNone/>
            </a:pPr>
            <a:r>
              <a:rPr lang="en-US" b="1" dirty="0" smtClean="0"/>
              <a:t>Pneumonia and pleurisy</a:t>
            </a:r>
            <a:r>
              <a:rPr lang="en-US" dirty="0" smtClean="0"/>
              <a:t> : fever, malaise with pleurisy. </a:t>
            </a:r>
          </a:p>
          <a:p>
            <a:pPr algn="l">
              <a:buNone/>
            </a:pPr>
            <a:r>
              <a:rPr lang="en-US" b="1" dirty="0" err="1" smtClean="0"/>
              <a:t>Haemoptysis</a:t>
            </a:r>
            <a:r>
              <a:rPr lang="en-US" dirty="0" smtClean="0"/>
              <a:t> Can be slight or massive and is often recurrent. ' </a:t>
            </a:r>
          </a:p>
          <a:p>
            <a:pPr algn="l">
              <a:buNone/>
            </a:pPr>
            <a:r>
              <a:rPr lang="en-US" b="1" dirty="0" smtClean="0"/>
              <a:t>Poor general health</a:t>
            </a:r>
            <a:r>
              <a:rPr lang="en-US" dirty="0" smtClean="0"/>
              <a:t> ,there may be associated weight loss, anorexia, lassitude, low-grade fever, and failure to thrive in children. </a:t>
            </a:r>
          </a:p>
          <a:p>
            <a:pPr algn="l">
              <a:buNone/>
            </a:pPr>
            <a:r>
              <a:rPr lang="en-US" b="1" dirty="0" smtClean="0"/>
              <a:t>Digital clubbing is common </a:t>
            </a:r>
          </a:p>
          <a:p>
            <a:pPr algn="l">
              <a:buNone/>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Physical signs</a:t>
            </a:r>
            <a:endParaRPr lang="ar-IQ" dirty="0"/>
          </a:p>
        </p:txBody>
      </p:sp>
      <p:sp>
        <p:nvSpPr>
          <p:cNvPr id="3" name="عنصر نائب للمحتوى 2"/>
          <p:cNvSpPr>
            <a:spLocks noGrp="1"/>
          </p:cNvSpPr>
          <p:nvPr>
            <p:ph idx="1"/>
          </p:nvPr>
        </p:nvSpPr>
        <p:spPr/>
        <p:txBody>
          <a:bodyPr>
            <a:normAutofit/>
          </a:bodyPr>
          <a:lstStyle/>
          <a:p>
            <a:pPr algn="l">
              <a:buNone/>
            </a:pPr>
            <a:r>
              <a:rPr lang="en-US" dirty="0" smtClean="0"/>
              <a:t>May be no abnormal physical signs.</a:t>
            </a:r>
          </a:p>
          <a:p>
            <a:pPr algn="l">
              <a:buNone/>
            </a:pPr>
            <a:r>
              <a:rPr lang="en-US" dirty="0" smtClean="0"/>
              <a:t>-coarse crackles may be heard over the affected areas.</a:t>
            </a:r>
          </a:p>
          <a:p>
            <a:pPr algn="l">
              <a:buNone/>
            </a:pPr>
            <a:r>
              <a:rPr lang="en-US" dirty="0" smtClean="0"/>
              <a:t> -Diminished breath sounds due to Collapse</a:t>
            </a:r>
          </a:p>
          <a:p>
            <a:pPr algn="l">
              <a:buNone/>
            </a:pPr>
            <a:r>
              <a:rPr lang="en-US" dirty="0" smtClean="0"/>
              <a:t>-Bronchial breathing if consolidation occur.</a:t>
            </a:r>
          </a:p>
          <a:p>
            <a:pPr algn="l">
              <a:buNone/>
            </a:pPr>
            <a:r>
              <a:rPr lang="en-US" dirty="0" smtClean="0"/>
              <a:t>-Pleural rub if pleurisy occur.</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Investigations</a:t>
            </a:r>
            <a:endParaRPr lang="ar-IQ" dirty="0"/>
          </a:p>
        </p:txBody>
      </p:sp>
      <p:sp>
        <p:nvSpPr>
          <p:cNvPr id="3" name="عنصر نائب للمحتوى 2"/>
          <p:cNvSpPr>
            <a:spLocks noGrp="1"/>
          </p:cNvSpPr>
          <p:nvPr>
            <p:ph idx="1"/>
          </p:nvPr>
        </p:nvSpPr>
        <p:spPr/>
        <p:txBody>
          <a:bodyPr>
            <a:normAutofit fontScale="77500" lnSpcReduction="20000"/>
          </a:bodyPr>
          <a:lstStyle/>
          <a:p>
            <a:pPr algn="l">
              <a:buNone/>
            </a:pPr>
            <a:r>
              <a:rPr lang="en-US" sz="3600" b="1" dirty="0" smtClean="0"/>
              <a:t>1-Bacteriological and mycological examination of sputum(sputum culture </a:t>
            </a:r>
            <a:r>
              <a:rPr lang="en-US" sz="3600" dirty="0" smtClean="0"/>
              <a:t>)</a:t>
            </a:r>
          </a:p>
          <a:p>
            <a:pPr algn="l">
              <a:buNone/>
            </a:pPr>
            <a:r>
              <a:rPr lang="en-US" sz="3600" i="1" u="sng" dirty="0" smtClean="0"/>
              <a:t>Pseudomonas </a:t>
            </a:r>
            <a:r>
              <a:rPr lang="en-US" sz="3600" i="1" u="sng" dirty="0" err="1" smtClean="0"/>
              <a:t>aeruginosa</a:t>
            </a:r>
            <a:r>
              <a:rPr lang="en-US" sz="3600" u="sng" dirty="0" smtClean="0"/>
              <a:t>,</a:t>
            </a:r>
            <a:r>
              <a:rPr lang="en-US" sz="3600" dirty="0" smtClean="0"/>
              <a:t> fungi such as </a:t>
            </a:r>
            <a:r>
              <a:rPr lang="en-US" sz="3600" i="1" dirty="0" err="1" smtClean="0"/>
              <a:t>Aspergillus</a:t>
            </a:r>
            <a:r>
              <a:rPr lang="en-US" sz="3600" dirty="0" smtClean="0"/>
              <a:t> and various </a:t>
            </a:r>
            <a:r>
              <a:rPr lang="en-US" sz="3600" dirty="0" err="1" smtClean="0"/>
              <a:t>mycobacteria</a:t>
            </a:r>
            <a:r>
              <a:rPr lang="en-US" sz="3600" dirty="0" smtClean="0"/>
              <a:t>. </a:t>
            </a:r>
          </a:p>
          <a:p>
            <a:pPr algn="l">
              <a:buNone/>
            </a:pPr>
            <a:r>
              <a:rPr lang="en-US" sz="3600" b="1" dirty="0" smtClean="0"/>
              <a:t>2-Radiological examination </a:t>
            </a:r>
          </a:p>
          <a:p>
            <a:pPr algn="l">
              <a:buNone/>
            </a:pPr>
            <a:r>
              <a:rPr lang="en-US" sz="3600" dirty="0" err="1" smtClean="0"/>
              <a:t>Bronchiectasis</a:t>
            </a:r>
            <a:r>
              <a:rPr lang="en-US" sz="3600" dirty="0" smtClean="0"/>
              <a:t>, may be normal chest X-ray. </a:t>
            </a:r>
          </a:p>
          <a:p>
            <a:pPr algn="l">
              <a:buNone/>
            </a:pPr>
            <a:r>
              <a:rPr lang="en-US" sz="3600" dirty="0" smtClean="0"/>
              <a:t>In advanced </a:t>
            </a:r>
            <a:r>
              <a:rPr lang="en-US" sz="3600" dirty="0" err="1" smtClean="0"/>
              <a:t>disease,cystic</a:t>
            </a:r>
            <a:r>
              <a:rPr lang="en-US" sz="3600" dirty="0" smtClean="0"/>
              <a:t> </a:t>
            </a:r>
            <a:r>
              <a:rPr lang="en-US" sz="3600" dirty="0" err="1" smtClean="0"/>
              <a:t>bronchiectatic</a:t>
            </a:r>
            <a:r>
              <a:rPr lang="en-US" sz="3600" dirty="0" smtClean="0"/>
              <a:t> spaces, pneumonic consolidation or collapse may be visible. </a:t>
            </a:r>
          </a:p>
          <a:p>
            <a:pPr algn="l">
              <a:buNone/>
            </a:pPr>
            <a:r>
              <a:rPr lang="en-US" dirty="0" smtClean="0"/>
              <a:t>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pPr algn="l">
              <a:buNone/>
            </a:pPr>
            <a:r>
              <a:rPr lang="en-US" b="1" dirty="0" smtClean="0"/>
              <a:t>3-CT is much more sensitive, and shows thickened dilated airways</a:t>
            </a:r>
          </a:p>
          <a:p>
            <a:pPr algn="l">
              <a:buNone/>
            </a:pPr>
            <a:endParaRPr lang="en-US" b="1" dirty="0" smtClean="0"/>
          </a:p>
          <a:p>
            <a:pPr algn="l">
              <a:buNone/>
            </a:pPr>
            <a:r>
              <a:rPr lang="en-US" b="1" dirty="0" smtClean="0"/>
              <a:t>4-Assessment of </a:t>
            </a:r>
            <a:r>
              <a:rPr lang="en-US" b="1" dirty="0" err="1" smtClean="0"/>
              <a:t>ciliary</a:t>
            </a:r>
            <a:r>
              <a:rPr lang="en-US" b="1" dirty="0" smtClean="0"/>
              <a:t> function </a:t>
            </a:r>
          </a:p>
          <a:p>
            <a:pPr algn="l">
              <a:buNone/>
            </a:pPr>
            <a:r>
              <a:rPr lang="en-US" dirty="0" smtClean="0"/>
              <a:t>A screening test can be performed in patients suspected of having a </a:t>
            </a:r>
            <a:r>
              <a:rPr lang="en-US" dirty="0" err="1" smtClean="0"/>
              <a:t>ciliary</a:t>
            </a:r>
            <a:r>
              <a:rPr lang="en-US" dirty="0" smtClean="0"/>
              <a:t> dysfunction syndrome by measuring the time taken for a small pellet of saccharin placed in the anterior chamber of the nose to reach the pharynx, when the patient can taste it. This time should not exceed 20 minutes but is greatly prolonged in patients with </a:t>
            </a:r>
            <a:r>
              <a:rPr lang="en-US" dirty="0" err="1" smtClean="0"/>
              <a:t>ciliary</a:t>
            </a:r>
            <a:r>
              <a:rPr lang="en-US" dirty="0" smtClean="0"/>
              <a:t> dysfunction. </a:t>
            </a:r>
          </a:p>
          <a:p>
            <a:pPr algn="l">
              <a:buNone/>
            </a:pPr>
            <a:endParaRPr lang="en-US" dirty="0" smtClean="0"/>
          </a:p>
          <a:p>
            <a:pPr algn="l" rtl="0"/>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5122" name="Picture 2"/>
          <p:cNvPicPr>
            <a:picLocks noGrp="1" noChangeAspect="1" noChangeArrowheads="1"/>
          </p:cNvPicPr>
          <p:nvPr>
            <p:ph idx="1"/>
          </p:nvPr>
        </p:nvPicPr>
        <p:blipFill>
          <a:blip r:embed="rId2"/>
          <a:stretch>
            <a:fillRect/>
          </a:stretch>
        </p:blipFill>
        <p:spPr bwMode="auto">
          <a:xfrm>
            <a:off x="2657602" y="1447800"/>
            <a:ext cx="5054346" cy="4800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2200" dirty="0" smtClean="0"/>
              <a:t>         </a:t>
            </a:r>
            <a:r>
              <a:rPr lang="en-US" sz="4400" dirty="0" smtClean="0"/>
              <a:t>Management </a:t>
            </a:r>
            <a:br>
              <a:rPr lang="en-US" sz="4400" dirty="0" smtClean="0"/>
            </a:br>
            <a:endParaRPr lang="ar-IQ" sz="4400" dirty="0"/>
          </a:p>
        </p:txBody>
      </p:sp>
      <p:sp>
        <p:nvSpPr>
          <p:cNvPr id="3" name="عنصر نائب للمحتوى 2"/>
          <p:cNvSpPr>
            <a:spLocks noGrp="1"/>
          </p:cNvSpPr>
          <p:nvPr>
            <p:ph idx="1"/>
          </p:nvPr>
        </p:nvSpPr>
        <p:spPr>
          <a:xfrm>
            <a:off x="457200" y="1785926"/>
            <a:ext cx="8229600" cy="4788610"/>
          </a:xfrm>
        </p:spPr>
        <p:txBody>
          <a:bodyPr>
            <a:normAutofit/>
          </a:bodyPr>
          <a:lstStyle/>
          <a:p>
            <a:pPr algn="l">
              <a:buNone/>
            </a:pPr>
            <a:r>
              <a:rPr lang="en-US" dirty="0" smtClean="0"/>
              <a:t>1-Physiotherapy</a:t>
            </a:r>
          </a:p>
          <a:p>
            <a:pPr algn="l">
              <a:buNone/>
            </a:pPr>
            <a:r>
              <a:rPr lang="en-US" dirty="0" smtClean="0"/>
              <a:t> -Patients should be instructed on how to perform regular daily physiotherapy to assist the drainage of excess bronchial secretions. </a:t>
            </a:r>
          </a:p>
          <a:p>
            <a:pPr algn="l">
              <a:buNone/>
            </a:pPr>
            <a:endParaRPr lang="en-US" dirty="0" smtClean="0"/>
          </a:p>
          <a:p>
            <a:pPr algn="l">
              <a:buNone/>
            </a:pPr>
            <a:r>
              <a:rPr lang="en-US" dirty="0" smtClean="0"/>
              <a:t>-The optimum duration and frequency of physiotherapy depend on the amount of sputum, but 5-10 minutes once or twice daily is a minimum for most patients.</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98</TotalTime>
  <Words>1048</Words>
  <Application>Microsoft Office PowerPoint</Application>
  <PresentationFormat>عرض على الشاشة (3:4)‏</PresentationFormat>
  <Paragraphs>121</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حضري</vt:lpstr>
      <vt:lpstr>Bronchiectasis</vt:lpstr>
      <vt:lpstr>Pathology</vt:lpstr>
      <vt:lpstr>Causes of bronchiectasis</vt:lpstr>
      <vt:lpstr>Clinical features  Symptoms of bronchiectasis</vt:lpstr>
      <vt:lpstr>Physical signs</vt:lpstr>
      <vt:lpstr>Investigations</vt:lpstr>
      <vt:lpstr>الشريحة 7</vt:lpstr>
      <vt:lpstr>الشريحة 8</vt:lpstr>
      <vt:lpstr>         Management  </vt:lpstr>
      <vt:lpstr>الشريحة 10</vt:lpstr>
      <vt:lpstr>Surgical treatment</vt:lpstr>
      <vt:lpstr>Prognosis</vt:lpstr>
      <vt:lpstr>Prevention</vt:lpstr>
      <vt:lpstr>Cystic fibrosis(CF)</vt:lpstr>
      <vt:lpstr>الشريحة 15</vt:lpstr>
      <vt:lpstr>الشريحة 16</vt:lpstr>
      <vt:lpstr>Clinical features</vt:lpstr>
      <vt:lpstr>Complications of cystic fibrosis</vt:lpstr>
      <vt:lpstr>Management</vt:lpstr>
      <vt:lpstr>الشريحة 20</vt:lpstr>
      <vt:lpstr>7-Somatic gene therapy: </vt:lpstr>
      <vt:lpstr>الشريحة 22</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Bronchiectasis</dc:title>
  <dc:creator>Ankido</dc:creator>
  <cp:lastModifiedBy>Ankido</cp:lastModifiedBy>
  <cp:revision>12</cp:revision>
  <dcterms:created xsi:type="dcterms:W3CDTF">2012-11-02T05:21:28Z</dcterms:created>
  <dcterms:modified xsi:type="dcterms:W3CDTF">2012-11-21T10:57:06Z</dcterms:modified>
</cp:coreProperties>
</file>