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5"/>
  </p:notesMasterIdLst>
  <p:sldIdLst>
    <p:sldId id="256" r:id="rId2"/>
    <p:sldId id="320" r:id="rId3"/>
    <p:sldId id="334" r:id="rId4"/>
    <p:sldId id="333" r:id="rId5"/>
    <p:sldId id="257" r:id="rId6"/>
    <p:sldId id="306" r:id="rId7"/>
    <p:sldId id="270" r:id="rId8"/>
    <p:sldId id="271" r:id="rId9"/>
    <p:sldId id="272" r:id="rId10"/>
    <p:sldId id="273" r:id="rId11"/>
    <p:sldId id="344" r:id="rId12"/>
    <p:sldId id="309" r:id="rId13"/>
    <p:sldId id="310" r:id="rId14"/>
    <p:sldId id="311" r:id="rId15"/>
    <p:sldId id="274" r:id="rId16"/>
    <p:sldId id="263" r:id="rId17"/>
    <p:sldId id="265" r:id="rId18"/>
    <p:sldId id="266" r:id="rId19"/>
    <p:sldId id="267" r:id="rId20"/>
    <p:sldId id="268" r:id="rId21"/>
    <p:sldId id="314" r:id="rId22"/>
    <p:sldId id="324" r:id="rId23"/>
    <p:sldId id="346" r:id="rId24"/>
    <p:sldId id="326" r:id="rId25"/>
    <p:sldId id="330" r:id="rId26"/>
    <p:sldId id="269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8" r:id="rId35"/>
    <p:sldId id="289" r:id="rId36"/>
    <p:sldId id="290" r:id="rId37"/>
    <p:sldId id="319" r:id="rId38"/>
    <p:sldId id="297" r:id="rId39"/>
    <p:sldId id="298" r:id="rId40"/>
    <p:sldId id="302" r:id="rId41"/>
    <p:sldId id="337" r:id="rId42"/>
    <p:sldId id="339" r:id="rId43"/>
    <p:sldId id="342" r:id="rId4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0C4CA-F5B9-4C07-87ED-C32EE4526FBE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37D11-AE30-4ABE-A106-EDDD431A55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4463C8-EBCB-4FC4-AEC7-A4B2D8C14515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DA1AC-EFCE-4EC1-BABD-0626222B7844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2D18395-FD0E-408B-B108-CBD2E3D01D63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5262BA-A152-4842-99B1-F7321C8300F9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9A7CD2-E737-4C4C-A92A-11D231600680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6EF2-79DE-46D0-8255-DB2A30DDFDEC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1A0DAB-99EF-4007-AFC6-5E5AA76F7CCF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91D81-8BC4-4C61-BF33-F791A63AFAC3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AF5390-EC38-4B31-B2C1-4FCE3D45D427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F14E0-6492-4F15-AFC4-1275C005FCC9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89045-918C-4383-8865-91C06B2D1946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0565B3-8DBD-429F-A8A4-F514C2CBFC23}" type="datetime8">
              <a:rPr lang="ar-IQ" smtClean="0"/>
              <a:t>15 آذار، 13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024FB7-1E61-485B-8113-0820B4C75EB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parenchymal</a:t>
            </a:r>
            <a:r>
              <a:rPr lang="en-US" dirty="0" smtClean="0"/>
              <a:t> lung disease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3000364" cy="335525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Dr. Ghazi F.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Haji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 </a:t>
            </a:r>
          </a:p>
          <a:p>
            <a:pPr algn="l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Senior lecturer of cardiology </a:t>
            </a:r>
          </a:p>
          <a:p>
            <a:pPr algn="l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Al-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Kindy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cs typeface="Majalla UI"/>
              </a:rPr>
              <a:t> College of Medicine</a:t>
            </a:r>
            <a:r>
              <a:rPr lang="en-US" dirty="0" smtClean="0">
                <a:cs typeface="Majalla UI"/>
              </a:rPr>
              <a:t> </a:t>
            </a:r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en-US" b="1" i="1" dirty="0" smtClean="0"/>
              <a:t>investigations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7829576" cy="5312752"/>
          </a:xfrm>
        </p:spPr>
        <p:txBody>
          <a:bodyPr>
            <a:normAutofit fontScale="32500" lnSpcReduction="20000"/>
          </a:bodyPr>
          <a:lstStyle/>
          <a:p>
            <a:pPr algn="l">
              <a:buNone/>
            </a:pPr>
            <a:r>
              <a:rPr lang="en-US" sz="7400" b="1" dirty="0" smtClean="0"/>
              <a:t>Chest X-ray -</a:t>
            </a:r>
            <a:r>
              <a:rPr lang="en-US" sz="7400" dirty="0" smtClean="0"/>
              <a:t>irregular </a:t>
            </a:r>
            <a:r>
              <a:rPr lang="en-US" sz="7400" dirty="0" err="1" smtClean="0"/>
              <a:t>reticulonodular</a:t>
            </a:r>
            <a:r>
              <a:rPr lang="en-US" sz="7400" dirty="0" smtClean="0"/>
              <a:t> shadowing (often maximal in the lower zones) and finally a honeycomb lung</a:t>
            </a:r>
          </a:p>
          <a:p>
            <a:pPr algn="l">
              <a:buNone/>
            </a:pPr>
            <a:endParaRPr lang="en-US" sz="7400" dirty="0" smtClean="0"/>
          </a:p>
          <a:p>
            <a:pPr algn="l">
              <a:buNone/>
            </a:pPr>
            <a:r>
              <a:rPr lang="en-US" sz="7400" dirty="0" smtClean="0"/>
              <a:t>■ </a:t>
            </a:r>
            <a:r>
              <a:rPr lang="en-US" sz="7400" b="1" dirty="0" smtClean="0"/>
              <a:t>High-resolution CT scan (HRCT) shows characteristic features (</a:t>
            </a:r>
            <a:r>
              <a:rPr lang="en-US" sz="7400" dirty="0" smtClean="0"/>
              <a:t>diagnostic accuracy of approximately 90%).</a:t>
            </a:r>
          </a:p>
          <a:p>
            <a:pPr algn="l">
              <a:buNone/>
            </a:pPr>
            <a:endParaRPr lang="en-US" sz="7400" dirty="0" smtClean="0"/>
          </a:p>
          <a:p>
            <a:pPr algn="l">
              <a:buNone/>
            </a:pPr>
            <a:r>
              <a:rPr lang="en-US" sz="7400" dirty="0" smtClean="0"/>
              <a:t>■ </a:t>
            </a:r>
            <a:r>
              <a:rPr lang="en-US" sz="7400" b="1" dirty="0" smtClean="0"/>
              <a:t>pulmonary function tests show a restrictive </a:t>
            </a:r>
            <a:r>
              <a:rPr lang="en-US" sz="7400" b="1" dirty="0" err="1" smtClean="0"/>
              <a:t>ventilatory</a:t>
            </a:r>
            <a:r>
              <a:rPr lang="en-US" sz="7400" b="1" dirty="0" smtClean="0"/>
              <a:t>  defect ,</a:t>
            </a:r>
            <a:r>
              <a:rPr lang="en-US" sz="7400" dirty="0" smtClean="0"/>
              <a:t>the lung volumes are reduced, the FEV1 to FVC ratio is normal to high and carbon monoxide gas transfer is reduced. </a:t>
            </a:r>
          </a:p>
          <a:p>
            <a:pPr algn="l">
              <a:buNone/>
            </a:pPr>
            <a:endParaRPr lang="en-US" sz="7400" b="1" dirty="0" smtClean="0"/>
          </a:p>
          <a:p>
            <a:pPr algn="l">
              <a:buNone/>
            </a:pPr>
            <a:r>
              <a:rPr lang="en-US" sz="7400" b="1" dirty="0" smtClean="0"/>
              <a:t>@Blood gases show an arterial </a:t>
            </a:r>
            <a:r>
              <a:rPr lang="en-US" sz="7400" b="1" dirty="0" err="1" smtClean="0"/>
              <a:t>hypoxaemia</a:t>
            </a:r>
            <a:r>
              <a:rPr lang="en-US" sz="7200" dirty="0" smtClean="0"/>
              <a:t>.</a:t>
            </a:r>
            <a:r>
              <a:rPr lang="en-US" sz="2400" b="1" dirty="0" smtClean="0"/>
              <a:t> </a:t>
            </a:r>
          </a:p>
          <a:p>
            <a:pPr algn="l">
              <a:buNone/>
            </a:pPr>
            <a:r>
              <a:rPr lang="en-US" sz="2400" b="1" dirty="0" smtClean="0"/>
              <a:t>#</a:t>
            </a:r>
            <a:endParaRPr lang="en-US" sz="7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10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9416"/>
            <a:ext cx="8643998" cy="484632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800" b="1" dirty="0" smtClean="0"/>
              <a:t>@</a:t>
            </a:r>
            <a:r>
              <a:rPr lang="en-US" b="1" dirty="0" smtClean="0"/>
              <a:t> Anti-nuclear antibodies and rheumatoid</a:t>
            </a:r>
          </a:p>
          <a:p>
            <a:pPr algn="l">
              <a:buNone/>
            </a:pPr>
            <a:r>
              <a:rPr lang="en-US" b="1" dirty="0" smtClean="0"/>
              <a:t>factors</a:t>
            </a:r>
            <a:r>
              <a:rPr lang="en-US" dirty="0" smtClean="0"/>
              <a:t> are present in one-third of patients. </a:t>
            </a:r>
          </a:p>
          <a:p>
            <a:pPr algn="l">
              <a:buNone/>
            </a:pPr>
            <a:r>
              <a:rPr lang="en-US" b="1" dirty="0" smtClean="0"/>
              <a:t>The ESR </a:t>
            </a:r>
            <a:r>
              <a:rPr lang="en-US" dirty="0" smtClean="0"/>
              <a:t>mildly elevated</a:t>
            </a:r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r>
              <a:rPr lang="en-US" sz="2800" b="1" dirty="0" smtClean="0"/>
              <a:t>@</a:t>
            </a:r>
            <a:r>
              <a:rPr lang="en-US" b="1" dirty="0" err="1" smtClean="0"/>
              <a:t>bronchoscopy</a:t>
            </a:r>
            <a:r>
              <a:rPr lang="en-US" b="1" dirty="0" smtClean="0"/>
              <a:t> :</a:t>
            </a:r>
            <a:r>
              <a:rPr lang="en-US" b="1" dirty="0" err="1" smtClean="0"/>
              <a:t>Bronchoalveolar</a:t>
            </a:r>
            <a:r>
              <a:rPr lang="en-US" b="1" dirty="0" smtClean="0"/>
              <a:t> </a:t>
            </a:r>
            <a:r>
              <a:rPr lang="en-US" b="1" dirty="0" err="1" smtClean="0"/>
              <a:t>lavage</a:t>
            </a:r>
            <a:r>
              <a:rPr lang="en-US" b="1" dirty="0" smtClean="0"/>
              <a:t> shows increased numbers of cells, particularly </a:t>
            </a:r>
            <a:r>
              <a:rPr lang="en-US" b="1" dirty="0" err="1" smtClean="0"/>
              <a:t>neutrophils</a:t>
            </a:r>
            <a:r>
              <a:rPr lang="en-US" b="1" dirty="0" smtClean="0"/>
              <a:t> and macrophages</a:t>
            </a:r>
            <a:r>
              <a:rPr lang="en-US" sz="2800" dirty="0" smtClean="0"/>
              <a:t>.</a:t>
            </a:r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r>
              <a:rPr lang="en-US" sz="2800" dirty="0" smtClean="0"/>
              <a:t>■ </a:t>
            </a:r>
            <a:r>
              <a:rPr lang="en-US" dirty="0" smtClean="0"/>
              <a:t>lung biopsy :</a:t>
            </a:r>
            <a:r>
              <a:rPr lang="en-US" b="1" dirty="0" smtClean="0"/>
              <a:t>Histological confirmation is necessary in some </a:t>
            </a:r>
            <a:r>
              <a:rPr lang="en-US" dirty="0" smtClean="0"/>
              <a:t>patients.</a:t>
            </a:r>
            <a:r>
              <a:rPr lang="en-US" sz="2800" dirty="0" smtClean="0"/>
              <a:t>.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11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Documents and Settings\Ankido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286808" cy="664370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12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C:\Documents and Settings\Ankido\Desktop\Cryptogenic_Fibrosing_Alveolitis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357166"/>
            <a:ext cx="8501122" cy="5768997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13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 descr="C:\Documents and Settings\Ankido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643866" cy="650083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14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3100" b="1" i="1" dirty="0" smtClean="0"/>
              <a:t>Prognosis and treatment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28670"/>
            <a:ext cx="8501090" cy="5929330"/>
          </a:xfrm>
        </p:spPr>
        <p:txBody>
          <a:bodyPr>
            <a:normAutofit fontScale="40000" lnSpcReduction="20000"/>
          </a:bodyPr>
          <a:lstStyle/>
          <a:p>
            <a:pPr algn="l">
              <a:buNone/>
            </a:pPr>
            <a:r>
              <a:rPr lang="en-US" sz="5900" dirty="0" smtClean="0"/>
              <a:t>#</a:t>
            </a:r>
            <a:r>
              <a:rPr lang="en-US" sz="5900" b="1" dirty="0" smtClean="0"/>
              <a:t>The median survival time is approximately 5 years. </a:t>
            </a:r>
          </a:p>
          <a:p>
            <a:pPr algn="l">
              <a:buNone/>
            </a:pPr>
            <a:endParaRPr lang="en-US" sz="5100" b="1" dirty="0" smtClean="0"/>
          </a:p>
          <a:p>
            <a:pPr algn="l">
              <a:buNone/>
            </a:pPr>
            <a:endParaRPr lang="en-US" sz="5100" b="1" dirty="0" smtClean="0"/>
          </a:p>
          <a:p>
            <a:pPr algn="l">
              <a:buNone/>
            </a:pPr>
            <a:r>
              <a:rPr lang="en-US" sz="5100" b="1" dirty="0" smtClean="0"/>
              <a:t>#</a:t>
            </a:r>
            <a:r>
              <a:rPr lang="en-US" sz="6000" b="1" dirty="0" smtClean="0"/>
              <a:t>Treatment with </a:t>
            </a:r>
            <a:r>
              <a:rPr lang="en-US" sz="6000" b="1" dirty="0" err="1" smtClean="0"/>
              <a:t>prednisolone</a:t>
            </a:r>
            <a:r>
              <a:rPr lang="en-US" sz="6000" b="1" dirty="0" smtClean="0"/>
              <a:t> (30 mg daily) is usually prescribed for disabling disease. </a:t>
            </a:r>
          </a:p>
          <a:p>
            <a:pPr algn="l">
              <a:buNone/>
            </a:pPr>
            <a:endParaRPr lang="en-US" sz="6000" b="1" dirty="0" smtClean="0"/>
          </a:p>
          <a:p>
            <a:pPr algn="l">
              <a:buNone/>
            </a:pPr>
            <a:endParaRPr lang="en-US" sz="6000" b="1" dirty="0" smtClean="0"/>
          </a:p>
          <a:p>
            <a:pPr algn="l">
              <a:buNone/>
            </a:pPr>
            <a:r>
              <a:rPr lang="en-US" sz="6000" b="1" dirty="0" smtClean="0"/>
              <a:t>#</a:t>
            </a:r>
            <a:r>
              <a:rPr lang="en-US" sz="6000" b="1" dirty="0" err="1" smtClean="0"/>
              <a:t>Azathioprine</a:t>
            </a:r>
            <a:r>
              <a:rPr lang="en-US" sz="6000" b="1" dirty="0" smtClean="0"/>
              <a:t> or </a:t>
            </a:r>
            <a:r>
              <a:rPr lang="en-US" sz="6000" b="1" dirty="0" err="1" smtClean="0"/>
              <a:t>cyclophosphamide</a:t>
            </a:r>
            <a:r>
              <a:rPr lang="en-US" sz="6000" b="1" dirty="0" smtClean="0"/>
              <a:t> may be added if there is no response.</a:t>
            </a:r>
          </a:p>
          <a:p>
            <a:pPr algn="l">
              <a:buNone/>
            </a:pPr>
            <a:endParaRPr lang="en-US" sz="6000" b="1" dirty="0" smtClean="0"/>
          </a:p>
          <a:p>
            <a:pPr algn="l">
              <a:buNone/>
            </a:pPr>
            <a:r>
              <a:rPr lang="en-US" sz="6000" b="1" dirty="0" smtClean="0"/>
              <a:t>#Supportive treatment includes domiciliary oxygen therapy. </a:t>
            </a:r>
          </a:p>
          <a:p>
            <a:pPr algn="l">
              <a:buNone/>
            </a:pPr>
            <a:endParaRPr lang="en-US" sz="6000" b="1" dirty="0" smtClean="0"/>
          </a:p>
          <a:p>
            <a:pPr algn="l">
              <a:buNone/>
            </a:pPr>
            <a:r>
              <a:rPr lang="en-US" sz="6000" b="1" dirty="0" smtClean="0"/>
              <a:t>In severe disease, single lung transplantation can be offered</a:t>
            </a:r>
            <a:r>
              <a:rPr lang="en-US" sz="6000" dirty="0" smtClean="0"/>
              <a:t>.</a:t>
            </a:r>
            <a:endParaRPr lang="ar-IQ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15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GRANULOMATOUS LUNG DISEASE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Sarcoidosis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9416"/>
            <a:ext cx="8715404" cy="524858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/>
              <a:t>@</a:t>
            </a:r>
            <a:r>
              <a:rPr lang="en-US" sz="2400" b="1" dirty="0" err="1" smtClean="0"/>
              <a:t>Sarcoidosis</a:t>
            </a:r>
            <a:r>
              <a:rPr lang="en-US" sz="2400" b="1" dirty="0" smtClean="0"/>
              <a:t> is a multisystem disease of unknown </a:t>
            </a:r>
            <a:r>
              <a:rPr lang="en-US" sz="2400" b="1" dirty="0" err="1" smtClean="0"/>
              <a:t>aetiology</a:t>
            </a:r>
            <a:r>
              <a:rPr lang="en-US" sz="2400" b="1" dirty="0" smtClean="0"/>
              <a:t> that is </a:t>
            </a:r>
            <a:r>
              <a:rPr lang="en-US" sz="2400" b="1" dirty="0" err="1" smtClean="0"/>
              <a:t>characterised</a:t>
            </a:r>
            <a:r>
              <a:rPr lang="en-US" sz="2400" b="1" dirty="0" smtClean="0"/>
              <a:t> by the presence of non-</a:t>
            </a:r>
            <a:r>
              <a:rPr lang="en-US" sz="2400" b="1" dirty="0" err="1" smtClean="0"/>
              <a:t>caseating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granulomas</a:t>
            </a:r>
            <a:r>
              <a:rPr lang="en-US" sz="2400" b="1" dirty="0" smtClean="0"/>
              <a:t> . </a:t>
            </a:r>
          </a:p>
          <a:p>
            <a:pPr algn="l">
              <a:buNone/>
            </a:pP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@The condition is more frequently in northern Europe.; Arabs and Chinese are rarely affected. . </a:t>
            </a:r>
          </a:p>
          <a:p>
            <a:pPr algn="l">
              <a:buNone/>
            </a:pP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@Genetic susceptibility is supported by familial clustering; </a:t>
            </a:r>
          </a:p>
          <a:p>
            <a:pPr algn="l">
              <a:buNone/>
            </a:pP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</a:t>
            </a:r>
            <a:r>
              <a:rPr lang="en-US" sz="2400" b="1" dirty="0" err="1" smtClean="0"/>
              <a:t>Sarcoidosis</a:t>
            </a:r>
            <a:r>
              <a:rPr lang="en-US" sz="2400" b="1" dirty="0" smtClean="0"/>
              <a:t> occurs less frequently in smokers</a:t>
            </a:r>
            <a:r>
              <a:rPr lang="en-US" dirty="0" smtClean="0"/>
              <a:t>.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16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US" b="1" dirty="0" smtClean="0"/>
              <a:t>Presentation of </a:t>
            </a:r>
            <a:r>
              <a:rPr lang="en-US" b="1" dirty="0" err="1" smtClean="0"/>
              <a:t>sarcoidosis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8572528" cy="564357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/>
              <a:t>@Asymptomatic: abnormal routine chest X-ray (∼30%) or abnormal liver function tests </a:t>
            </a:r>
          </a:p>
          <a:p>
            <a:pPr algn="l">
              <a:buNone/>
            </a:pPr>
            <a:r>
              <a:rPr lang="en-US" sz="2400" b="1" dirty="0" smtClean="0"/>
              <a:t>@Cough, </a:t>
            </a:r>
            <a:r>
              <a:rPr lang="en-US" sz="2400" b="1" dirty="0" err="1" smtClean="0"/>
              <a:t>exertional</a:t>
            </a:r>
            <a:r>
              <a:rPr lang="en-US" sz="2400" b="1" dirty="0" smtClean="0"/>
              <a:t> breathlessness</a:t>
            </a:r>
          </a:p>
          <a:p>
            <a:pPr algn="l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Pleural disease is uncommon and finger clubbing is not a feature. </a:t>
            </a:r>
          </a:p>
          <a:p>
            <a:pPr algn="l">
              <a:buNone/>
            </a:pPr>
            <a:r>
              <a:rPr lang="en-US" sz="2400" b="1" dirty="0" smtClean="0"/>
              <a:t>@</a:t>
            </a:r>
            <a:r>
              <a:rPr lang="en-US" sz="2400" b="1" dirty="0" err="1" smtClean="0"/>
              <a:t>Erythema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nodosum</a:t>
            </a:r>
            <a:r>
              <a:rPr lang="en-US" sz="2400" b="1" dirty="0" smtClean="0"/>
              <a:t>( </a:t>
            </a:r>
            <a:r>
              <a:rPr lang="en-US" sz="2400" b="1" dirty="0" err="1" smtClean="0"/>
              <a:t>Löfgren's</a:t>
            </a:r>
            <a:r>
              <a:rPr lang="en-US" sz="2400" b="1" dirty="0" smtClean="0"/>
              <a:t> syndrome- (BHL), )and </a:t>
            </a:r>
            <a:r>
              <a:rPr lang="en-US" sz="2400" b="1" dirty="0" err="1" smtClean="0"/>
              <a:t>arthralgia</a:t>
            </a: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@Ocular symptoms -</a:t>
            </a:r>
            <a:r>
              <a:rPr lang="en-US" sz="2400" b="1" dirty="0" err="1" smtClean="0"/>
              <a:t>uveitis</a:t>
            </a: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@Skin </a:t>
            </a:r>
            <a:r>
              <a:rPr lang="en-US" sz="2400" b="1" dirty="0" err="1" smtClean="0"/>
              <a:t>sarcoid</a:t>
            </a:r>
            <a:r>
              <a:rPr lang="en-US" sz="2400" b="1" dirty="0" smtClean="0"/>
              <a:t> (including lupus </a:t>
            </a:r>
            <a:r>
              <a:rPr lang="en-US" sz="2400" b="1" dirty="0" err="1" smtClean="0"/>
              <a:t>pernio</a:t>
            </a:r>
            <a:r>
              <a:rPr lang="en-US" sz="2400" b="1" dirty="0" smtClean="0"/>
              <a:t>)</a:t>
            </a:r>
          </a:p>
          <a:p>
            <a:pPr algn="l">
              <a:buNone/>
            </a:pPr>
            <a:r>
              <a:rPr lang="en-US" sz="2400" b="1" dirty="0" smtClean="0"/>
              <a:t>@Superficial </a:t>
            </a:r>
            <a:r>
              <a:rPr lang="en-US" sz="2400" b="1" dirty="0" err="1" smtClean="0"/>
              <a:t>lymphadenopathy</a:t>
            </a:r>
            <a:endParaRPr lang="en-US" sz="2400" b="1" dirty="0" smtClean="0"/>
          </a:p>
          <a:p>
            <a:pPr algn="l">
              <a:buNone/>
            </a:pPr>
            <a:r>
              <a:rPr lang="en-US" sz="2400" b="1" dirty="0" smtClean="0"/>
              <a:t>@Other , e.g. </a:t>
            </a:r>
            <a:r>
              <a:rPr lang="en-US" sz="2400" b="1" dirty="0" err="1" smtClean="0"/>
              <a:t>hypercalcaemia</a:t>
            </a:r>
            <a:r>
              <a:rPr lang="en-US" sz="2400" b="1" dirty="0" smtClean="0"/>
              <a:t>, diabetes </a:t>
            </a:r>
            <a:r>
              <a:rPr lang="en-US" sz="2400" b="1" dirty="0" err="1" smtClean="0"/>
              <a:t>insipidus</a:t>
            </a:r>
            <a:r>
              <a:rPr lang="en-US" sz="2400" b="1" dirty="0" smtClean="0"/>
              <a:t>, cranial nerve palsies, cardiac arrhythmias, </a:t>
            </a:r>
            <a:r>
              <a:rPr lang="en-US" sz="2400" b="1" dirty="0" err="1" smtClean="0"/>
              <a:t>nephrocalcinosis</a:t>
            </a:r>
            <a:r>
              <a:rPr lang="en-US" sz="2400" b="1" dirty="0" smtClean="0"/>
              <a:t> </a:t>
            </a:r>
          </a:p>
          <a:p>
            <a:pPr algn="l">
              <a:buNone/>
            </a:pPr>
            <a:endParaRPr lang="ar-IQ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17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en-US" dirty="0" smtClean="0"/>
              <a:t>Investigations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643578"/>
          </a:xfrm>
        </p:spPr>
        <p:txBody>
          <a:bodyPr>
            <a:normAutofit fontScale="25000" lnSpcReduction="20000"/>
          </a:bodyPr>
          <a:lstStyle/>
          <a:p>
            <a:pPr algn="l">
              <a:buNone/>
            </a:pPr>
            <a:r>
              <a:rPr lang="en-US" sz="9600" b="1" dirty="0" smtClean="0"/>
              <a:t>@Chest X-ray changes in </a:t>
            </a:r>
            <a:r>
              <a:rPr lang="en-US" sz="9600" b="1" dirty="0" err="1" smtClean="0"/>
              <a:t>sarcoidosis</a:t>
            </a:r>
            <a:r>
              <a:rPr lang="en-US" sz="9600" dirty="0" smtClean="0"/>
              <a:t> </a:t>
            </a:r>
          </a:p>
          <a:p>
            <a:pPr algn="l">
              <a:buNone/>
            </a:pPr>
            <a:r>
              <a:rPr lang="en-US" sz="9600" b="1" dirty="0" smtClean="0"/>
              <a:t>BHL (usually symmetrical); </a:t>
            </a:r>
            <a:r>
              <a:rPr lang="en-US" sz="9600" b="1" dirty="0" err="1" smtClean="0"/>
              <a:t>paratracheal</a:t>
            </a:r>
            <a:r>
              <a:rPr lang="en-US" sz="9600" b="1" dirty="0" smtClean="0"/>
              <a:t> nodes often enlarged</a:t>
            </a:r>
            <a:r>
              <a:rPr lang="en-US" sz="9600" dirty="0" smtClean="0"/>
              <a:t>  and </a:t>
            </a:r>
            <a:r>
              <a:rPr lang="en-US" sz="9600" b="1" dirty="0" smtClean="0"/>
              <a:t>pulmonary fibrosis</a:t>
            </a:r>
            <a:endParaRPr lang="en-US" sz="9600" dirty="0" smtClean="0"/>
          </a:p>
          <a:p>
            <a:pPr algn="l">
              <a:buNone/>
            </a:pPr>
            <a:r>
              <a:rPr lang="en-US" sz="9600" b="1" dirty="0" smtClean="0"/>
              <a:t>@Characteristic HRCT appearances include </a:t>
            </a:r>
            <a:r>
              <a:rPr lang="en-US" sz="9600" b="1" dirty="0" err="1" smtClean="0"/>
              <a:t>reticulonodular</a:t>
            </a:r>
            <a:r>
              <a:rPr lang="en-US" sz="9600" b="1" dirty="0" smtClean="0"/>
              <a:t> opacities</a:t>
            </a:r>
          </a:p>
          <a:p>
            <a:pPr algn="l">
              <a:buNone/>
            </a:pPr>
            <a:r>
              <a:rPr lang="en-US" sz="9600" b="1" dirty="0" smtClean="0"/>
              <a:t>@pulmonary function testing :</a:t>
            </a:r>
            <a:r>
              <a:rPr lang="en-US" sz="9600" dirty="0" smtClean="0"/>
              <a:t>may show a restrictive defect.</a:t>
            </a:r>
            <a:r>
              <a:rPr lang="en-US" sz="9600" b="1" dirty="0" smtClean="0"/>
              <a:t> @</a:t>
            </a:r>
            <a:r>
              <a:rPr lang="en-US" sz="9600" b="1" dirty="0" err="1" smtClean="0"/>
              <a:t>Lymphopenia</a:t>
            </a:r>
            <a:r>
              <a:rPr lang="en-US" sz="9600" dirty="0" smtClean="0"/>
              <a:t> is characteristic and </a:t>
            </a:r>
            <a:r>
              <a:rPr lang="en-US" sz="9600" b="1" dirty="0" smtClean="0"/>
              <a:t>liver function </a:t>
            </a:r>
            <a:r>
              <a:rPr lang="en-US" sz="9600" dirty="0" smtClean="0"/>
              <a:t>tests may be mildly deranged. </a:t>
            </a:r>
          </a:p>
          <a:p>
            <a:pPr algn="l">
              <a:buNone/>
            </a:pPr>
            <a:r>
              <a:rPr lang="en-US" sz="9600" b="1" dirty="0" smtClean="0"/>
              <a:t>@</a:t>
            </a:r>
            <a:r>
              <a:rPr lang="en-US" sz="9600" b="1" dirty="0" err="1" smtClean="0"/>
              <a:t>Hypercalcaemia</a:t>
            </a:r>
            <a:r>
              <a:rPr lang="en-US" sz="9600" b="1" dirty="0" smtClean="0"/>
              <a:t> ,</a:t>
            </a:r>
            <a:r>
              <a:rPr lang="en-US" sz="9600" b="1" dirty="0" err="1" smtClean="0"/>
              <a:t>Hypercalciuria</a:t>
            </a:r>
            <a:r>
              <a:rPr lang="en-US" sz="9600" b="1" dirty="0" smtClean="0"/>
              <a:t> </a:t>
            </a:r>
            <a:r>
              <a:rPr lang="en-US" sz="9600" dirty="0" smtClean="0"/>
              <a:t>may also be seen and may lead to </a:t>
            </a:r>
            <a:r>
              <a:rPr lang="en-US" sz="9600" dirty="0" err="1" smtClean="0"/>
              <a:t>nephrocalcinosis</a:t>
            </a:r>
            <a:r>
              <a:rPr lang="en-US" sz="9600" dirty="0" smtClean="0"/>
              <a:t>. </a:t>
            </a:r>
          </a:p>
          <a:p>
            <a:pPr algn="l">
              <a:buNone/>
            </a:pPr>
            <a:r>
              <a:rPr lang="en-US" sz="9600" b="1" dirty="0" smtClean="0"/>
              <a:t>@Serum </a:t>
            </a:r>
            <a:r>
              <a:rPr lang="en-US" sz="9600" b="1" dirty="0" err="1" smtClean="0"/>
              <a:t>angiotensin</a:t>
            </a:r>
            <a:r>
              <a:rPr lang="en-US" sz="9600" b="1" dirty="0" smtClean="0"/>
              <a:t>-converting enzyme </a:t>
            </a:r>
            <a:r>
              <a:rPr lang="en-US" sz="9600" dirty="0" smtClean="0"/>
              <a:t>(ACE) is a non-specific marker of disease activity and can assist in follow up </a:t>
            </a:r>
          </a:p>
          <a:p>
            <a:pPr algn="l">
              <a:buNone/>
            </a:pPr>
            <a:r>
              <a:rPr lang="en-US" sz="9600" b="1" dirty="0" smtClean="0"/>
              <a:t> @</a:t>
            </a:r>
            <a:r>
              <a:rPr lang="en-US" sz="9600" b="1" dirty="0" err="1" smtClean="0"/>
              <a:t>Bronchoscopy:</a:t>
            </a:r>
            <a:r>
              <a:rPr lang="en-US" sz="9600" dirty="0" err="1" smtClean="0"/>
              <a:t>The</a:t>
            </a:r>
            <a:r>
              <a:rPr lang="en-US" sz="9600" dirty="0" smtClean="0"/>
              <a:t> BAL fluid typically contains an increased CD4:CD8 T-cell ratio. </a:t>
            </a:r>
          </a:p>
          <a:p>
            <a:pPr algn="l">
              <a:buNone/>
            </a:pPr>
            <a:r>
              <a:rPr lang="en-US" sz="9600" b="1" dirty="0" smtClean="0"/>
              <a:t>@Lung biopsy  </a:t>
            </a:r>
            <a:r>
              <a:rPr lang="en-US" sz="9600" dirty="0" smtClean="0"/>
              <a:t>biopsies show non-</a:t>
            </a:r>
            <a:r>
              <a:rPr lang="en-US" sz="9600" dirty="0" err="1" smtClean="0"/>
              <a:t>caseating</a:t>
            </a:r>
            <a:r>
              <a:rPr lang="en-US" sz="9600" dirty="0" smtClean="0"/>
              <a:t> </a:t>
            </a:r>
            <a:r>
              <a:rPr lang="en-US" sz="9600" dirty="0" err="1" smtClean="0"/>
              <a:t>granulomas</a:t>
            </a:r>
            <a:r>
              <a:rPr lang="en-US" sz="9600" dirty="0" smtClean="0"/>
              <a:t> </a:t>
            </a:r>
          </a:p>
          <a:p>
            <a:pPr algn="l">
              <a:buNone/>
            </a:pPr>
            <a:r>
              <a:rPr lang="en-US" sz="9600" dirty="0" smtClean="0"/>
              <a:t>. </a:t>
            </a:r>
          </a:p>
          <a:p>
            <a:pPr algn="l">
              <a:buNone/>
            </a:pPr>
            <a:endParaRPr lang="en-US" sz="7200" b="1" dirty="0" smtClean="0"/>
          </a:p>
          <a:p>
            <a:pPr algn="l">
              <a:buNone/>
            </a:pPr>
            <a:r>
              <a:rPr lang="en-US" dirty="0" smtClean="0"/>
              <a:t>.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18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en-US" sz="2800" dirty="0" smtClean="0"/>
              <a:t>Management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71546"/>
            <a:ext cx="8686800" cy="5500726"/>
          </a:xfrm>
        </p:spPr>
        <p:txBody>
          <a:bodyPr>
            <a:normAutofit fontScale="25000" lnSpcReduction="20000"/>
          </a:bodyPr>
          <a:lstStyle/>
          <a:p>
            <a:pPr algn="l">
              <a:buNone/>
            </a:pPr>
            <a:r>
              <a:rPr lang="en-US" sz="8600" b="1" dirty="0" smtClean="0"/>
              <a:t>#</a:t>
            </a:r>
            <a:r>
              <a:rPr lang="en-US" sz="8600" b="1" dirty="0" err="1" smtClean="0"/>
              <a:t>Prednisolone</a:t>
            </a:r>
            <a:r>
              <a:rPr lang="en-US" sz="8600" b="1" dirty="0" smtClean="0"/>
              <a:t>   is indicated 1-in presence of hypercalcaemia,2- pulmonary impairment, 3-renal impairment  4-uveitis</a:t>
            </a:r>
          </a:p>
          <a:p>
            <a:pPr algn="l">
              <a:buNone/>
            </a:pPr>
            <a:r>
              <a:rPr lang="en-US" sz="8600" b="1" dirty="0" smtClean="0"/>
              <a:t> </a:t>
            </a:r>
          </a:p>
          <a:p>
            <a:pPr algn="l">
              <a:buNone/>
            </a:pPr>
            <a:r>
              <a:rPr lang="en-US" sz="8600" b="1" dirty="0" smtClean="0"/>
              <a:t>In patients with severe disease </a:t>
            </a:r>
            <a:r>
              <a:rPr lang="en-US" sz="8600" b="1" dirty="0" err="1" smtClean="0"/>
              <a:t>methotrexate</a:t>
            </a:r>
            <a:r>
              <a:rPr lang="en-US" sz="8600" b="1" dirty="0" smtClean="0"/>
              <a:t> (10-20 mg/week), </a:t>
            </a:r>
            <a:r>
              <a:rPr lang="en-US" sz="8600" b="1" dirty="0" err="1" smtClean="0"/>
              <a:t>azathioprine</a:t>
            </a:r>
            <a:r>
              <a:rPr lang="en-US" sz="8600" b="1" dirty="0" smtClean="0"/>
              <a:t> (50-150 mg/day) and specific TNF-α inhibitors  have been effective.</a:t>
            </a:r>
          </a:p>
          <a:p>
            <a:pPr algn="l">
              <a:buNone/>
            </a:pPr>
            <a:r>
              <a:rPr lang="en-US" sz="8600" b="1" dirty="0" smtClean="0"/>
              <a:t> </a:t>
            </a:r>
          </a:p>
          <a:p>
            <a:pPr algn="l">
              <a:buNone/>
            </a:pPr>
            <a:r>
              <a:rPr lang="en-US" sz="8600" b="1" dirty="0" smtClean="0"/>
              <a:t>#</a:t>
            </a:r>
            <a:r>
              <a:rPr lang="en-US" sz="8600" b="1" dirty="0" err="1" smtClean="0"/>
              <a:t>Chloroquine</a:t>
            </a:r>
            <a:r>
              <a:rPr lang="en-US" sz="8600" b="1" dirty="0" smtClean="0"/>
              <a:t>, </a:t>
            </a:r>
            <a:r>
              <a:rPr lang="en-US" sz="8600" b="1" dirty="0" err="1" smtClean="0"/>
              <a:t>hydroxychloroquine</a:t>
            </a:r>
            <a:r>
              <a:rPr lang="en-US" sz="8600" b="1" dirty="0" smtClean="0"/>
              <a:t> and low-dose thalidomide may be useful in </a:t>
            </a:r>
            <a:r>
              <a:rPr lang="en-US" sz="8600" b="1" dirty="0" err="1" smtClean="0"/>
              <a:t>cutaneous</a:t>
            </a:r>
            <a:r>
              <a:rPr lang="en-US" sz="8600" b="1" dirty="0" smtClean="0"/>
              <a:t> </a:t>
            </a:r>
            <a:r>
              <a:rPr lang="en-US" sz="8600" b="1" dirty="0" err="1" smtClean="0"/>
              <a:t>sarcoid</a:t>
            </a:r>
            <a:r>
              <a:rPr lang="en-US" sz="8600" b="1" dirty="0" smtClean="0"/>
              <a:t> with limited pulmonary involvement</a:t>
            </a:r>
            <a:r>
              <a:rPr lang="en-US" sz="8600" dirty="0" smtClean="0"/>
              <a:t>.</a:t>
            </a:r>
            <a:endParaRPr lang="en-US" sz="8600" b="1" dirty="0" smtClean="0"/>
          </a:p>
          <a:p>
            <a:pPr algn="l">
              <a:buNone/>
            </a:pPr>
            <a:endParaRPr lang="en-US" sz="8600" b="1" dirty="0" smtClean="0"/>
          </a:p>
          <a:p>
            <a:pPr algn="l">
              <a:buNone/>
            </a:pPr>
            <a:r>
              <a:rPr lang="en-US" sz="8600" b="1" dirty="0" smtClean="0"/>
              <a:t>#Features suggesting a bad prognosis include1- age &gt; 40 years, 2-persistent symptoms for more than 6 months, 3-the involvement of more than three organs, 4-lupus </a:t>
            </a:r>
            <a:r>
              <a:rPr lang="en-US" sz="8600" b="1" dirty="0" err="1" smtClean="0"/>
              <a:t>pernio</a:t>
            </a:r>
            <a:r>
              <a:rPr lang="en-US" sz="8600" b="1" dirty="0" smtClean="0"/>
              <a:t> </a:t>
            </a:r>
          </a:p>
          <a:p>
            <a:pPr algn="l">
              <a:buNone/>
            </a:pPr>
            <a:r>
              <a:rPr lang="en-US" sz="8600" b="1" dirty="0" smtClean="0"/>
              <a:t>5-a stage III/IV chest X-ray. </a:t>
            </a:r>
          </a:p>
          <a:p>
            <a:pPr algn="l">
              <a:buNone/>
            </a:pPr>
            <a:endParaRPr lang="en-US" sz="8600" b="1" dirty="0" smtClean="0"/>
          </a:p>
          <a:p>
            <a:pPr algn="l">
              <a:buNone/>
            </a:pP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19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US" dirty="0" smtClean="0"/>
              <a:t>Agenda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71546"/>
            <a:ext cx="8072462" cy="557216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@Diffuse </a:t>
            </a:r>
            <a:r>
              <a:rPr lang="en-US" sz="2000" b="1" dirty="0" err="1" smtClean="0"/>
              <a:t>parenchymal</a:t>
            </a:r>
            <a:r>
              <a:rPr lang="en-US" sz="2000" b="1" dirty="0" smtClean="0"/>
              <a:t> lung diseases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Idiopathic pulmonary fibrosis,</a:t>
            </a:r>
            <a:r>
              <a:rPr lang="en-US" sz="2000" b="1" dirty="0" smtClean="0"/>
              <a:t>(cryptogenic </a:t>
            </a:r>
            <a:r>
              <a:rPr lang="en-US" sz="2000" b="1" dirty="0" err="1" smtClean="0"/>
              <a:t>fibrosing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alveolitis</a:t>
            </a:r>
            <a:r>
              <a:rPr lang="en-US" sz="2000" b="1" dirty="0" smtClean="0"/>
              <a:t>)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err="1" smtClean="0"/>
              <a:t>Sarcoidosis</a:t>
            </a:r>
            <a:r>
              <a:rPr lang="en-US" sz="2000" b="1" dirty="0" smtClean="0"/>
              <a:t> and </a:t>
            </a:r>
            <a:r>
              <a:rPr lang="en-US" sz="2000" b="1" dirty="0" err="1" smtClean="0"/>
              <a:t>granulomatous</a:t>
            </a:r>
            <a:r>
              <a:rPr lang="en-US" sz="2000" b="1" dirty="0" smtClean="0"/>
              <a:t> disorder with </a:t>
            </a:r>
            <a:r>
              <a:rPr lang="en-US" sz="2000" b="1" dirty="0" err="1" smtClean="0"/>
              <a:t>vasculitis</a:t>
            </a: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/>
              <a:t>*DPLD due to systemic inflammatory disease </a:t>
            </a:r>
            <a:endParaRPr lang="ar-IQ" sz="2000" b="1" dirty="0" smtClean="0"/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@Lung diseases due to organic dusts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Hypersensitivity </a:t>
            </a:r>
            <a:r>
              <a:rPr lang="en-US" sz="2000" b="1" dirty="0" err="1" smtClean="0">
                <a:solidFill>
                  <a:srgbClr val="FF0000"/>
                </a:solidFill>
              </a:rPr>
              <a:t>pneumonitis</a:t>
            </a:r>
            <a:r>
              <a:rPr lang="en-US" sz="2000" b="1" dirty="0" smtClean="0"/>
              <a:t> (extrinsic allergic </a:t>
            </a:r>
            <a:r>
              <a:rPr lang="en-US" sz="2000" b="1" dirty="0" err="1" smtClean="0"/>
              <a:t>alveolitis</a:t>
            </a:r>
            <a:r>
              <a:rPr lang="en-US" sz="2000" b="1" dirty="0" smtClean="0"/>
              <a:t>)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 smtClean="0"/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@Lung diseases due to inorganic Dusts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</a:rPr>
              <a:t>asbestosis,silicosis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@Pulmonary </a:t>
            </a:r>
            <a:r>
              <a:rPr lang="en-US" sz="2000" b="1" dirty="0" err="1" smtClean="0"/>
              <a:t>eosinophilia</a:t>
            </a:r>
            <a:r>
              <a:rPr lang="en-US" sz="2000" b="1" dirty="0" smtClean="0"/>
              <a:t> and </a:t>
            </a:r>
            <a:r>
              <a:rPr lang="en-US" sz="2000" b="1" dirty="0" err="1" smtClean="0"/>
              <a:t>vasculitide</a:t>
            </a:r>
            <a:endParaRPr lang="en-US" sz="2000" b="1" dirty="0" smtClean="0"/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@Lung diseases due to irradiation and drugs </a:t>
            </a:r>
            <a:endParaRPr lang="ar-IQ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GRANULOMATOUS LUNG DISEASE</a:t>
            </a:r>
            <a:br>
              <a:rPr lang="en-US" b="1" dirty="0" smtClean="0"/>
            </a:br>
            <a:r>
              <a:rPr lang="en-US" b="1" dirty="0" smtClean="0"/>
              <a:t>WITH VASCULITIS</a:t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800" b="1" dirty="0" smtClean="0"/>
              <a:t>The respiratory disorders associated with the presence of anti-</a:t>
            </a:r>
            <a:r>
              <a:rPr lang="en-US" sz="2800" b="1" dirty="0" err="1" smtClean="0"/>
              <a:t>neutrophil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cytoplasmic</a:t>
            </a:r>
            <a:r>
              <a:rPr lang="en-US" sz="2800" b="1" dirty="0" smtClean="0"/>
              <a:t> antibodies (ANCAs</a:t>
            </a:r>
            <a:r>
              <a:rPr lang="en-US" sz="2800" dirty="0" smtClean="0"/>
              <a:t>)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(ANCAs) </a:t>
            </a:r>
            <a:r>
              <a:rPr lang="en-US" dirty="0" smtClean="0"/>
              <a:t> are found in the acute phase of </a:t>
            </a:r>
            <a:r>
              <a:rPr lang="en-US" dirty="0" err="1" smtClean="0"/>
              <a:t>vasculitides</a:t>
            </a:r>
            <a:r>
              <a:rPr lang="en-US" dirty="0" smtClean="0"/>
              <a:t>, particularly:</a:t>
            </a:r>
          </a:p>
          <a:p>
            <a:pPr algn="l">
              <a:buNone/>
            </a:pPr>
            <a:r>
              <a:rPr lang="en-US" dirty="0" smtClean="0"/>
              <a:t>Wegener’s </a:t>
            </a:r>
            <a:r>
              <a:rPr lang="en-US" dirty="0" err="1" smtClean="0"/>
              <a:t>granulomatosis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err="1" smtClean="0"/>
              <a:t>Churg</a:t>
            </a:r>
            <a:r>
              <a:rPr lang="en-US" dirty="0" smtClean="0"/>
              <a:t>– Strauss syndrome </a:t>
            </a:r>
          </a:p>
          <a:p>
            <a:pPr algn="l">
              <a:buNone/>
            </a:pPr>
            <a:r>
              <a:rPr lang="en-US" dirty="0" smtClean="0"/>
              <a:t>microscopic </a:t>
            </a:r>
            <a:r>
              <a:rPr lang="en-US" dirty="0" err="1" smtClean="0"/>
              <a:t>polyangiitis</a:t>
            </a:r>
            <a:r>
              <a:rPr lang="en-US" dirty="0" smtClean="0"/>
              <a:t> (</a:t>
            </a:r>
            <a:r>
              <a:rPr lang="en-US" dirty="0" err="1" smtClean="0"/>
              <a:t>polyarteritis</a:t>
            </a:r>
            <a:r>
              <a:rPr lang="en-US" dirty="0" smtClean="0"/>
              <a:t>) </a:t>
            </a:r>
          </a:p>
          <a:p>
            <a:pPr algn="l">
              <a:buNone/>
            </a:pPr>
            <a:r>
              <a:rPr lang="en-US" dirty="0" smtClean="0"/>
              <a:t>associated with </a:t>
            </a:r>
            <a:r>
              <a:rPr lang="en-US" dirty="0" err="1" smtClean="0"/>
              <a:t>neutrophil</a:t>
            </a:r>
            <a:r>
              <a:rPr lang="en-US" dirty="0" smtClean="0"/>
              <a:t> infiltration of the vessel wall. </a:t>
            </a:r>
          </a:p>
          <a:p>
            <a:pPr algn="l">
              <a:buNone/>
            </a:pP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20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Wegener's </a:t>
            </a:r>
            <a:r>
              <a:rPr lang="en-US" sz="2400" dirty="0" err="1" smtClean="0"/>
              <a:t>granulomatosis</a:t>
            </a:r>
            <a:r>
              <a:rPr lang="en-US" sz="2400" dirty="0" smtClean="0"/>
              <a:t> (WG) &amp;   </a:t>
            </a:r>
            <a:r>
              <a:rPr lang="en-US" sz="2400" dirty="0" err="1" smtClean="0"/>
              <a:t>Goodpasture's</a:t>
            </a:r>
            <a:r>
              <a:rPr lang="en-US" sz="2400" dirty="0" smtClean="0"/>
              <a:t>   syndrome(GP)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8929718" cy="564357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@</a:t>
            </a:r>
            <a:r>
              <a:rPr lang="en-US" sz="2400" dirty="0" smtClean="0"/>
              <a:t>IN WG :upper respiratory tract manifestations include nasal discharge and crusting, </a:t>
            </a:r>
            <a:r>
              <a:rPr lang="en-US" sz="2400" u="sng" dirty="0" smtClean="0"/>
              <a:t>saddle nose </a:t>
            </a:r>
            <a:r>
              <a:rPr lang="en-US" sz="2400" u="sng" dirty="0" err="1" smtClean="0"/>
              <a:t>deformity</a:t>
            </a:r>
            <a:r>
              <a:rPr lang="en-US" sz="2400" dirty="0" err="1" smtClean="0"/>
              <a:t>..,and</a:t>
            </a:r>
            <a:r>
              <a:rPr lang="en-US" sz="2400" dirty="0" smtClean="0"/>
              <a:t> </a:t>
            </a:r>
            <a:r>
              <a:rPr lang="en-US" sz="2400" dirty="0" err="1" smtClean="0"/>
              <a:t>otitis</a:t>
            </a:r>
            <a:r>
              <a:rPr lang="en-US" sz="2400" dirty="0" smtClean="0"/>
              <a:t> media. Fever, weight loss and </a:t>
            </a:r>
            <a:r>
              <a:rPr lang="en-US" sz="2400" dirty="0" err="1" smtClean="0"/>
              <a:t>anaemia</a:t>
            </a:r>
            <a:r>
              <a:rPr lang="en-US" sz="2400" dirty="0" smtClean="0"/>
              <a:t> are common. </a:t>
            </a:r>
          </a:p>
          <a:p>
            <a:pPr algn="l">
              <a:buNone/>
            </a:pPr>
            <a:r>
              <a:rPr lang="en-US" sz="2400" dirty="0" smtClean="0"/>
              <a:t>Radiological features include multiple nodules and </a:t>
            </a:r>
            <a:r>
              <a:rPr lang="en-US" sz="2400" dirty="0" err="1" smtClean="0"/>
              <a:t>cavitation</a:t>
            </a:r>
            <a:r>
              <a:rPr lang="en-US" sz="2400" dirty="0" smtClean="0"/>
              <a:t> which may resemble primary or metastatic carcinoma</a:t>
            </a:r>
          </a:p>
          <a:p>
            <a:pPr algn="l">
              <a:buNone/>
            </a:pPr>
            <a:endParaRPr lang="en-US" sz="2400" dirty="0" smtClean="0"/>
          </a:p>
          <a:p>
            <a:pPr algn="l">
              <a:buNone/>
            </a:pPr>
            <a:endParaRPr lang="en-US" sz="2400" dirty="0" smtClean="0"/>
          </a:p>
          <a:p>
            <a:pPr algn="l">
              <a:buNone/>
            </a:pPr>
            <a:r>
              <a:rPr lang="en-US" sz="2400" dirty="0" err="1" smtClean="0"/>
              <a:t>GP:This</a:t>
            </a:r>
            <a:r>
              <a:rPr lang="en-US" sz="2400" dirty="0" smtClean="0"/>
              <a:t> describes the association of pulmonary </a:t>
            </a:r>
            <a:r>
              <a:rPr lang="en-US" sz="2400" dirty="0" err="1" smtClean="0"/>
              <a:t>haemorrhage</a:t>
            </a:r>
            <a:r>
              <a:rPr lang="en-US" sz="2400" dirty="0" smtClean="0"/>
              <a:t> and </a:t>
            </a:r>
            <a:r>
              <a:rPr lang="en-US" sz="2400" dirty="0" err="1" smtClean="0"/>
              <a:t>glomerulonephritis</a:t>
            </a:r>
            <a:r>
              <a:rPr lang="en-US" sz="2400" dirty="0" smtClean="0"/>
              <a:t>, in which </a:t>
            </a:r>
            <a:r>
              <a:rPr lang="en-US" sz="2400" dirty="0" err="1" smtClean="0"/>
              <a:t>IgG</a:t>
            </a:r>
            <a:r>
              <a:rPr lang="en-US" sz="2400" dirty="0" smtClean="0"/>
              <a:t> antibodies bind to the </a:t>
            </a:r>
            <a:r>
              <a:rPr lang="en-US" sz="2400" dirty="0" err="1" smtClean="0"/>
              <a:t>glomerular</a:t>
            </a:r>
            <a:r>
              <a:rPr lang="en-US" sz="2400" dirty="0" smtClean="0"/>
              <a:t> or alveolar basement membrane</a:t>
            </a:r>
            <a:r>
              <a:rPr lang="en-US" sz="2800" dirty="0" smtClean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21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Lung diseases due to systemic inflammatory disease -Rheumatoid arthritis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85860"/>
            <a:ext cx="8143900" cy="5169876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600" b="1" dirty="0" smtClean="0"/>
              <a:t>@Pulmonary involvement is  around 10-20%</a:t>
            </a:r>
          </a:p>
          <a:p>
            <a:pPr algn="l">
              <a:buNone/>
            </a:pPr>
            <a:r>
              <a:rPr lang="en-US" sz="2600" b="1" dirty="0" smtClean="0"/>
              <a:t>#Pulmonary fibrosis is the most common pulmonary manifestation.</a:t>
            </a:r>
            <a:r>
              <a:rPr lang="en-US" sz="2600" dirty="0" smtClean="0"/>
              <a:t> </a:t>
            </a:r>
          </a:p>
          <a:p>
            <a:pPr algn="l">
              <a:buNone/>
            </a:pPr>
            <a:r>
              <a:rPr lang="en-US" sz="2600" b="1" dirty="0" smtClean="0"/>
              <a:t>#Pleural effusion is </a:t>
            </a:r>
            <a:r>
              <a:rPr lang="en-US" sz="2600" b="1" dirty="0" err="1" smtClean="0"/>
              <a:t>common,Effusions</a:t>
            </a:r>
            <a:r>
              <a:rPr lang="en-US" sz="2600" b="1" dirty="0" smtClean="0"/>
              <a:t> are usually small and unilateral but can be large and bilateral. </a:t>
            </a:r>
          </a:p>
          <a:p>
            <a:pPr algn="l">
              <a:buNone/>
            </a:pPr>
            <a:r>
              <a:rPr lang="en-US" sz="2600" dirty="0" smtClean="0"/>
              <a:t># </a:t>
            </a:r>
            <a:r>
              <a:rPr lang="en-US" sz="2600" b="1" dirty="0" smtClean="0"/>
              <a:t>Rheumatoid pulmonary nodules might be </a:t>
            </a:r>
            <a:r>
              <a:rPr lang="en-US" sz="2800" b="1" dirty="0" smtClean="0"/>
              <a:t> mimic primary bronchial carcinoma</a:t>
            </a:r>
            <a:r>
              <a:rPr lang="en-US" sz="2600" b="1" dirty="0" smtClean="0"/>
              <a:t>..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22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14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Cont,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42918"/>
            <a:ext cx="8501090" cy="5812818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sz="3400" b="1" dirty="0" smtClean="0"/>
              <a:t> @</a:t>
            </a:r>
            <a:r>
              <a:rPr lang="en-US" sz="3400" b="1" dirty="0" err="1" smtClean="0"/>
              <a:t>Cavitation</a:t>
            </a:r>
            <a:r>
              <a:rPr lang="en-US" sz="3400" b="1" dirty="0" smtClean="0"/>
              <a:t>, Bronchitis and </a:t>
            </a:r>
            <a:r>
              <a:rPr lang="en-US" sz="3400" b="1" dirty="0" err="1" smtClean="0"/>
              <a:t>bronchiectasis</a:t>
            </a:r>
            <a:r>
              <a:rPr lang="en-US" sz="3400" b="1" dirty="0" smtClean="0"/>
              <a:t>, the potentially fatal condition called </a:t>
            </a:r>
            <a:r>
              <a:rPr lang="en-US" sz="3400" b="1" dirty="0" err="1" smtClean="0"/>
              <a:t>obliterative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bronchiolitis</a:t>
            </a:r>
            <a:r>
              <a:rPr lang="en-US" sz="3400" b="1" dirty="0" smtClean="0"/>
              <a:t> may develop. </a:t>
            </a:r>
          </a:p>
          <a:p>
            <a:pPr algn="l">
              <a:buNone/>
            </a:pPr>
            <a:r>
              <a:rPr lang="en-US" sz="3400" b="1" dirty="0" smtClean="0"/>
              <a:t> </a:t>
            </a:r>
          </a:p>
          <a:p>
            <a:pPr algn="l">
              <a:buNone/>
            </a:pPr>
            <a:endParaRPr lang="en-US" sz="3400" b="1" dirty="0" smtClean="0"/>
          </a:p>
          <a:p>
            <a:pPr algn="l">
              <a:buNone/>
            </a:pPr>
            <a:r>
              <a:rPr lang="en-US" sz="3400" b="1" dirty="0" smtClean="0"/>
              <a:t>@The combination of rheumatoid nodules and pneumoconiosis is known as </a:t>
            </a:r>
            <a:r>
              <a:rPr lang="en-US" sz="3400" b="1" dirty="0" err="1" smtClean="0"/>
              <a:t>Caplan's</a:t>
            </a:r>
            <a:r>
              <a:rPr lang="en-US" sz="3400" b="1" dirty="0" smtClean="0"/>
              <a:t> syndrome . </a:t>
            </a:r>
          </a:p>
          <a:p>
            <a:pPr algn="l">
              <a:buNone/>
            </a:pPr>
            <a:r>
              <a:rPr lang="en-US" sz="3400" b="1" dirty="0" smtClean="0"/>
              <a:t> </a:t>
            </a:r>
          </a:p>
          <a:p>
            <a:pPr algn="l">
              <a:buNone/>
            </a:pPr>
            <a:r>
              <a:rPr lang="en-US" sz="3400" b="1" dirty="0" smtClean="0"/>
              <a:t>&amp;corticosteroid therapy predisposes to infections, </a:t>
            </a:r>
            <a:r>
              <a:rPr lang="en-US" sz="3400" b="1" dirty="0" err="1" smtClean="0"/>
              <a:t>methotrexate</a:t>
            </a:r>
            <a:r>
              <a:rPr lang="en-US" sz="3400" b="1" dirty="0" smtClean="0"/>
              <a:t> may cause pulmonary fibrosis, and anti-TNF therapy may precipitate the reactivation of tuberculosis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23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 descr="C:\Documents and Settings\Ankido\Desktop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28596" y="1571612"/>
            <a:ext cx="7500990" cy="5286387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24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Systemic lupus </a:t>
            </a:r>
            <a:r>
              <a:rPr lang="en-US" sz="2400" dirty="0" err="1" smtClean="0"/>
              <a:t>erythematosus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8072462" cy="5857892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/>
              <a:t>#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Pleuropulmonary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involvement is more common in SLE. Up to two-thirds of patients have repeated episodes of pleurisy, with or without effusions. Effusions may be bilateral and may also involve the pericardium. Pulmonary fibrosis is a relatively uncommon manifestation </a:t>
            </a:r>
          </a:p>
          <a:p>
            <a:pPr algn="l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#The chest X-ray reveals elevated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diaphragms,.This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condition has been described as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'shrinking lungs' and attributed to diaphragmatic 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myopathy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l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#SLE patients with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antiphospholipid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antibodies are at increased risk of venous and pulmonary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thromboembolism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and these patients require life-long anticoagulation</a:t>
            </a:r>
            <a:r>
              <a:rPr lang="en-US" sz="2000" dirty="0" smtClean="0"/>
              <a:t>.</a:t>
            </a:r>
            <a:endParaRPr lang="ar-IQ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25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Lung diseases due to organic dusts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71546"/>
            <a:ext cx="8858280" cy="538419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sz="3400" dirty="0" smtClean="0"/>
              <a:t>Disease results from a local</a:t>
            </a:r>
            <a:r>
              <a:rPr lang="en-US" sz="3400" b="1" dirty="0" smtClean="0"/>
              <a:t> immune complex reaction in the walls of the alveoli and bronchioles</a:t>
            </a:r>
            <a:r>
              <a:rPr lang="en-US" sz="3400" dirty="0" smtClean="0"/>
              <a:t>  due to </a:t>
            </a:r>
            <a:r>
              <a:rPr lang="en-US" sz="3400" b="1" dirty="0" smtClean="0"/>
              <a:t>inhalation</a:t>
            </a:r>
            <a:r>
              <a:rPr lang="en-US" sz="3400" dirty="0" smtClean="0"/>
              <a:t> animal proteins (e.g. bird fancier's lung) or fungal antigens in </a:t>
            </a:r>
            <a:r>
              <a:rPr lang="en-US" sz="3400" dirty="0" err="1" smtClean="0"/>
              <a:t>mouldy</a:t>
            </a:r>
            <a:endParaRPr lang="en-US" sz="3400" dirty="0" smtClean="0"/>
          </a:p>
          <a:p>
            <a:pPr algn="l">
              <a:buNone/>
            </a:pPr>
            <a:endParaRPr lang="en-US" sz="34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3400" b="1" dirty="0" smtClean="0">
                <a:solidFill>
                  <a:srgbClr val="FF0000"/>
                </a:solidFill>
              </a:rPr>
              <a:t>Hypersensitivity </a:t>
            </a:r>
            <a:r>
              <a:rPr lang="en-US" sz="3400" b="1" dirty="0" err="1" smtClean="0">
                <a:solidFill>
                  <a:srgbClr val="FF0000"/>
                </a:solidFill>
              </a:rPr>
              <a:t>pneumonitis</a:t>
            </a:r>
            <a:r>
              <a:rPr lang="en-US" sz="3400" b="1" dirty="0" smtClean="0">
                <a:solidFill>
                  <a:srgbClr val="FF0000"/>
                </a:solidFill>
              </a:rPr>
              <a:t> is the most common of these conditions</a:t>
            </a:r>
            <a:r>
              <a:rPr lang="en-US" sz="3400" dirty="0" smtClean="0"/>
              <a:t> ( called extrinsic allergic </a:t>
            </a:r>
            <a:r>
              <a:rPr lang="en-US" sz="3400" dirty="0" err="1" smtClean="0"/>
              <a:t>alveolitis</a:t>
            </a:r>
            <a:r>
              <a:rPr lang="en-US" sz="3400" dirty="0" smtClean="0"/>
              <a:t>) </a:t>
            </a:r>
            <a:r>
              <a:rPr lang="en-US" sz="3400" b="1" dirty="0" smtClean="0"/>
              <a:t>.</a:t>
            </a:r>
          </a:p>
          <a:p>
            <a:pPr algn="l">
              <a:buNone/>
            </a:pPr>
            <a:r>
              <a:rPr lang="en-US" sz="3400" b="1" dirty="0" smtClean="0"/>
              <a:t> </a:t>
            </a:r>
          </a:p>
          <a:p>
            <a:pPr algn="l">
              <a:buNone/>
            </a:pPr>
            <a:r>
              <a:rPr lang="en-US" sz="3400" b="1" dirty="0" smtClean="0"/>
              <a:t>Common causes include </a:t>
            </a:r>
          </a:p>
          <a:p>
            <a:pPr algn="l">
              <a:buNone/>
            </a:pPr>
            <a:r>
              <a:rPr lang="en-US" sz="3400" b="1" dirty="0" smtClean="0"/>
              <a:t>Farmer's lung  (</a:t>
            </a:r>
            <a:r>
              <a:rPr lang="en-US" sz="3400" dirty="0" smtClean="0"/>
              <a:t> </a:t>
            </a:r>
            <a:r>
              <a:rPr lang="en-US" sz="3400" i="1" dirty="0" err="1" smtClean="0"/>
              <a:t>Aspergillus</a:t>
            </a:r>
            <a:r>
              <a:rPr lang="en-US" sz="3400" i="1" dirty="0" smtClean="0"/>
              <a:t> </a:t>
            </a:r>
            <a:r>
              <a:rPr lang="en-US" sz="3400" i="1" dirty="0" err="1" smtClean="0"/>
              <a:t>fumigatus</a:t>
            </a:r>
            <a:r>
              <a:rPr lang="en-US" sz="3400" i="1" dirty="0" smtClean="0"/>
              <a:t>)</a:t>
            </a:r>
            <a:r>
              <a:rPr lang="en-US" sz="3400" dirty="0" smtClean="0"/>
              <a:t> </a:t>
            </a:r>
          </a:p>
          <a:p>
            <a:pPr algn="l">
              <a:buNone/>
            </a:pPr>
            <a:r>
              <a:rPr lang="en-US" sz="3400" b="1" dirty="0" smtClean="0"/>
              <a:t>Bird fancier's lung</a:t>
            </a:r>
            <a:r>
              <a:rPr lang="en-US" sz="3400" dirty="0" smtClean="0"/>
              <a:t> (Avian serum proteins) </a:t>
            </a:r>
          </a:p>
          <a:p>
            <a:pPr algn="l">
              <a:buNone/>
            </a:pPr>
            <a:r>
              <a:rPr lang="en-US" sz="3400" b="1" dirty="0" err="1" smtClean="0"/>
              <a:t>Byssinosis</a:t>
            </a:r>
            <a:r>
              <a:rPr lang="en-US" sz="3400" b="1" dirty="0" smtClean="0"/>
              <a:t>(</a:t>
            </a:r>
            <a:r>
              <a:rPr lang="en-US" sz="3400" dirty="0" smtClean="0"/>
              <a:t>Cotton) </a:t>
            </a:r>
          </a:p>
          <a:p>
            <a:pPr algn="l">
              <a:buNone/>
            </a:pP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26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Pathogenesis and pathology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8215338" cy="5857892"/>
          </a:xfrm>
        </p:spPr>
        <p:txBody>
          <a:bodyPr>
            <a:normAutofit fontScale="25000" lnSpcReduction="20000"/>
          </a:bodyPr>
          <a:lstStyle/>
          <a:p>
            <a:pPr algn="l">
              <a:buNone/>
            </a:pPr>
            <a:r>
              <a:rPr lang="en-US" sz="8000" b="1" dirty="0" smtClean="0"/>
              <a:t> </a:t>
            </a:r>
            <a:r>
              <a:rPr lang="en-US" sz="9600" b="1" dirty="0" smtClean="0"/>
              <a:t>Is consistent with both type III and type IV immunological mechanisms </a:t>
            </a:r>
          </a:p>
          <a:p>
            <a:pPr algn="l">
              <a:buNone/>
            </a:pPr>
            <a:endParaRPr lang="en-US" sz="9600" b="1" dirty="0" smtClean="0"/>
          </a:p>
          <a:p>
            <a:pPr algn="l">
              <a:buNone/>
            </a:pPr>
            <a:endParaRPr lang="en-US" sz="9600" b="1" dirty="0" smtClean="0"/>
          </a:p>
          <a:p>
            <a:pPr algn="l">
              <a:buNone/>
            </a:pPr>
            <a:r>
              <a:rPr lang="en-US" sz="9600" b="1" dirty="0" smtClean="0"/>
              <a:t>(Type I Immediate hypersensitivity , Type11 Antibody-mediated , Type III Immune complex-mediated Type IV Delayed type).</a:t>
            </a:r>
          </a:p>
          <a:p>
            <a:pPr algn="l">
              <a:buNone/>
            </a:pPr>
            <a:r>
              <a:rPr lang="en-US" sz="9600" b="1" dirty="0" smtClean="0"/>
              <a:t> </a:t>
            </a:r>
          </a:p>
          <a:p>
            <a:pPr algn="l">
              <a:buNone/>
            </a:pPr>
            <a:r>
              <a:rPr lang="en-US" sz="9600" b="1" dirty="0" smtClean="0"/>
              <a:t>@Precipitating </a:t>
            </a:r>
            <a:r>
              <a:rPr lang="en-US" sz="9600" b="1" dirty="0" err="1" smtClean="0"/>
              <a:t>IgG</a:t>
            </a:r>
            <a:r>
              <a:rPr lang="en-US" sz="9600" b="1" dirty="0" smtClean="0"/>
              <a:t> antibodies may be detected in the serum</a:t>
            </a:r>
          </a:p>
          <a:p>
            <a:pPr algn="l">
              <a:buNone/>
            </a:pPr>
            <a:r>
              <a:rPr lang="en-US" sz="9600" b="1" dirty="0" smtClean="0"/>
              <a:t> </a:t>
            </a:r>
          </a:p>
          <a:p>
            <a:pPr algn="l">
              <a:buNone/>
            </a:pPr>
            <a:r>
              <a:rPr lang="en-US" sz="9600" b="1" dirty="0" smtClean="0"/>
              <a:t>Chronic forms of the disease may be accompanied by fibrosis.</a:t>
            </a:r>
          </a:p>
          <a:p>
            <a:pPr algn="l">
              <a:buNone/>
            </a:pPr>
            <a:r>
              <a:rPr lang="en-US" sz="9600" b="1" dirty="0" smtClean="0"/>
              <a:t>@there is a lower incidence of HP in smokers compared to non-smokers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27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/>
          <a:lstStyle/>
          <a:p>
            <a:r>
              <a:rPr lang="en-US" sz="2400" dirty="0" smtClean="0"/>
              <a:t>Clinical features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28670"/>
            <a:ext cx="8143900" cy="5527066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sz="2800" b="1" dirty="0" smtClean="0"/>
              <a:t>The acute form of the disease should be suspected when anyone who is exposed to organic dust complains, within a few hours of re-exposure to the same dust, of influenza-like symptoms such as headache, </a:t>
            </a:r>
            <a:r>
              <a:rPr lang="en-US" sz="2800" b="1" dirty="0" err="1" smtClean="0"/>
              <a:t>myalgia</a:t>
            </a:r>
            <a:r>
              <a:rPr lang="en-US" sz="2800" b="1" dirty="0" smtClean="0"/>
              <a:t>, malaise, pyrexia, dry cough and breathlessness. </a:t>
            </a:r>
          </a:p>
          <a:p>
            <a:pPr algn="l">
              <a:buNone/>
            </a:pPr>
            <a:r>
              <a:rPr lang="en-US" sz="2800" b="1" dirty="0" smtClean="0"/>
              <a:t> </a:t>
            </a:r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r>
              <a:rPr lang="en-US" sz="2800" b="1" dirty="0" smtClean="0"/>
              <a:t>Chest auscultation reveals widespread end-</a:t>
            </a:r>
            <a:r>
              <a:rPr lang="en-US" sz="2800" b="1" dirty="0" err="1" smtClean="0"/>
              <a:t>inspiratory</a:t>
            </a:r>
            <a:r>
              <a:rPr lang="en-US" sz="2800" b="1" dirty="0" smtClean="0"/>
              <a:t> crackles and squeaks.</a:t>
            </a:r>
          </a:p>
          <a:p>
            <a:pPr algn="l">
              <a:buNone/>
            </a:pPr>
            <a:r>
              <a:rPr lang="en-US" sz="2800" b="1" dirty="0" smtClean="0"/>
              <a:t> </a:t>
            </a:r>
          </a:p>
          <a:p>
            <a:pPr algn="l">
              <a:buNone/>
            </a:pPr>
            <a:r>
              <a:rPr lang="en-US" sz="2800" b="1" dirty="0" smtClean="0"/>
              <a:t> </a:t>
            </a:r>
          </a:p>
          <a:p>
            <a:pPr algn="l">
              <a:buNone/>
            </a:pPr>
            <a:r>
              <a:rPr lang="en-US" sz="2800" b="1" dirty="0" smtClean="0"/>
              <a:t>HP may progress to cause severe respiratory disability, </a:t>
            </a:r>
            <a:r>
              <a:rPr lang="en-US" sz="2800" b="1" dirty="0" err="1" smtClean="0"/>
              <a:t>hypoxaemia</a:t>
            </a:r>
            <a:r>
              <a:rPr lang="en-US" sz="2800" b="1" dirty="0" smtClean="0"/>
              <a:t>, pulmonary hypertension, </a:t>
            </a:r>
            <a:r>
              <a:rPr lang="en-US" sz="2800" b="1" dirty="0" err="1" smtClean="0"/>
              <a:t>cor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pulmonale</a:t>
            </a:r>
            <a:r>
              <a:rPr lang="en-US" sz="2800" b="1" dirty="0" smtClean="0"/>
              <a:t> and eventually death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28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@</a:t>
            </a:r>
            <a:r>
              <a:rPr lang="en-US" sz="2800" b="1" dirty="0" smtClean="0"/>
              <a:t>The classical chest X-ray shows typically bilateral with upper and middle lobe predominance diffuse </a:t>
            </a:r>
            <a:r>
              <a:rPr lang="en-US" sz="2800" b="1" dirty="0" err="1" smtClean="0"/>
              <a:t>micronodular</a:t>
            </a:r>
            <a:r>
              <a:rPr lang="en-US" sz="2800" b="1" dirty="0" smtClean="0"/>
              <a:t> shadowing. </a:t>
            </a:r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r>
              <a:rPr lang="en-US" sz="2800" b="1" dirty="0" smtClean="0"/>
              <a:t>@HRCT is more sensitive</a:t>
            </a:r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r>
              <a:rPr lang="en-US" sz="2800" b="1" dirty="0" smtClean="0"/>
              <a:t>@Pulmonary function tests show a restrictive </a:t>
            </a:r>
            <a:r>
              <a:rPr lang="en-US" sz="2800" b="1" dirty="0" err="1" smtClean="0"/>
              <a:t>ventilatory</a:t>
            </a:r>
            <a:r>
              <a:rPr lang="en-US" sz="2800" b="1" dirty="0" smtClean="0"/>
              <a:t> defect with reduced lung volumes and impaired gas transfer,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29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792961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Predictive factors in the identification of hypersensitivity </a:t>
            </a:r>
            <a:r>
              <a:rPr lang="en-US" sz="3000" b="1" dirty="0" err="1" smtClean="0">
                <a:solidFill>
                  <a:srgbClr val="FF0000"/>
                </a:solidFill>
              </a:rPr>
              <a:t>pneumonitis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/>
              <a:t> 1-Exposure to a known offending antigen </a:t>
            </a:r>
          </a:p>
          <a:p>
            <a:pPr algn="l">
              <a:buNone/>
            </a:pPr>
            <a:r>
              <a:rPr lang="en-US" dirty="0" smtClean="0"/>
              <a:t>2-Positive precipitating antibodies to offending antigen </a:t>
            </a:r>
          </a:p>
          <a:p>
            <a:pPr algn="l">
              <a:buNone/>
            </a:pPr>
            <a:r>
              <a:rPr lang="en-US" dirty="0" smtClean="0"/>
              <a:t>3-Recurrent episodes of symptoms </a:t>
            </a:r>
          </a:p>
          <a:p>
            <a:pPr algn="l">
              <a:buNone/>
            </a:pPr>
            <a:r>
              <a:rPr lang="en-US" dirty="0" smtClean="0"/>
              <a:t>4-Inspiratory crackles on examination </a:t>
            </a:r>
          </a:p>
          <a:p>
            <a:pPr algn="l">
              <a:buNone/>
            </a:pPr>
            <a:r>
              <a:rPr lang="en-US" dirty="0" smtClean="0"/>
              <a:t>5-Symptoms occurring 4-8 hours after exposure </a:t>
            </a:r>
          </a:p>
          <a:p>
            <a:pPr algn="l"/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30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9416"/>
            <a:ext cx="8215338" cy="4846320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1-The patient should cease exposure to the inciting agent. </a:t>
            </a:r>
          </a:p>
          <a:p>
            <a:pPr algn="l">
              <a:buNone/>
            </a:pPr>
            <a:r>
              <a:rPr lang="en-US" dirty="0" smtClean="0"/>
              <a:t>Dust masks with appropriate filters may </a:t>
            </a:r>
            <a:r>
              <a:rPr lang="en-US" dirty="0" err="1" smtClean="0"/>
              <a:t>minimise</a:t>
            </a:r>
            <a:r>
              <a:rPr lang="en-US" dirty="0" smtClean="0"/>
              <a:t> exposure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2-In acute cases </a:t>
            </a:r>
            <a:r>
              <a:rPr lang="en-US" dirty="0" err="1" smtClean="0"/>
              <a:t>prednisolone</a:t>
            </a:r>
            <a:r>
              <a:rPr lang="en-US" dirty="0" smtClean="0"/>
              <a:t> should be given for 3-4 weeks, starting with an oral dose of 40 mg per day.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3-Severely </a:t>
            </a:r>
            <a:r>
              <a:rPr lang="en-US" dirty="0" err="1" smtClean="0"/>
              <a:t>hypoxaemic</a:t>
            </a:r>
            <a:r>
              <a:rPr lang="en-US" dirty="0" smtClean="0"/>
              <a:t> patients may require high-concentration oxygen therapy initially.</a:t>
            </a:r>
          </a:p>
          <a:p>
            <a:pPr algn="l">
              <a:buNone/>
            </a:pPr>
            <a:r>
              <a:rPr lang="en-US" dirty="0" smtClean="0"/>
              <a:t> Most patients recover completely, but the development of interstitial fibrosis is usually accompanied by permanent disability.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31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Lung diseases due to inorganic dusts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sz="2800" dirty="0" smtClean="0"/>
              <a:t>#Definition: The inhalation of inorganic dusts, fumes or other noxious substances leads to specific pathological changes in the lungs including pulmonary </a:t>
            </a:r>
            <a:r>
              <a:rPr lang="en-US" sz="2800" dirty="0" err="1" smtClean="0"/>
              <a:t>oedema</a:t>
            </a:r>
            <a:r>
              <a:rPr lang="en-US" sz="2800" dirty="0" smtClean="0"/>
              <a:t> and asthma. </a:t>
            </a:r>
          </a:p>
          <a:p>
            <a:pPr algn="l">
              <a:buNone/>
            </a:pPr>
            <a:r>
              <a:rPr lang="en-US" sz="2800" dirty="0" smtClean="0"/>
              <a:t>#In general, prolonged exposure to inorganic dusts  leads to diffuse pulmonary fibrosis (the </a:t>
            </a:r>
            <a:r>
              <a:rPr lang="en-US" sz="2800" dirty="0" err="1" smtClean="0"/>
              <a:t>pneumoconioses</a:t>
            </a:r>
            <a:r>
              <a:rPr lang="en-US" sz="2800" dirty="0" smtClean="0"/>
              <a:t>),.</a:t>
            </a:r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r>
              <a:rPr lang="en-US" sz="2800" dirty="0" smtClean="0"/>
              <a:t>#In </a:t>
            </a:r>
            <a:r>
              <a:rPr lang="en-US" sz="2800" b="1" dirty="0" smtClean="0">
                <a:solidFill>
                  <a:srgbClr val="FF0000"/>
                </a:solidFill>
              </a:rPr>
              <a:t>The most important types of pneumoconiosis are coal worker's pneumoconiosis, silicosis and asbestosis </a:t>
            </a:r>
            <a:r>
              <a:rPr lang="en-US" sz="2800" b="1" dirty="0" smtClean="0"/>
              <a:t>Beryllium</a:t>
            </a:r>
            <a:r>
              <a:rPr lang="en-US" sz="2800" dirty="0" smtClean="0"/>
              <a:t>  (</a:t>
            </a:r>
            <a:r>
              <a:rPr lang="en-US" sz="2400" dirty="0" smtClean="0"/>
              <a:t>atomic energy and electronics industries)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r>
              <a:rPr lang="en-US" sz="2800" dirty="0" smtClean="0"/>
              <a:t>@A detailed occupational history is essential</a:t>
            </a:r>
            <a:r>
              <a:rPr lang="en-US" dirty="0" smtClean="0"/>
              <a:t>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32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Coal worker's pneumoconiosis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45562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@follows prolonged inhalation of coal dust, is asymptomatic.</a:t>
            </a:r>
          </a:p>
          <a:p>
            <a:pPr algn="l">
              <a:buNone/>
            </a:pPr>
            <a:r>
              <a:rPr lang="en-US" dirty="0" smtClean="0"/>
              <a:t>#PMF refers to the formation of large dense masses (mainly in the upper lobes); 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@ is usually associated with cough, black sputum(</a:t>
            </a:r>
            <a:r>
              <a:rPr lang="en-US" dirty="0" err="1" smtClean="0"/>
              <a:t>melanoptysis</a:t>
            </a:r>
            <a:r>
              <a:rPr lang="en-US" dirty="0" smtClean="0"/>
              <a:t>), and breathlessness. It may progress  to respiratory failure and right ventricular failure. </a:t>
            </a:r>
          </a:p>
          <a:p>
            <a:pPr algn="l">
              <a:buNone/>
            </a:pPr>
            <a:r>
              <a:rPr lang="en-US" dirty="0" smtClean="0"/>
              <a:t>#</a:t>
            </a:r>
            <a:r>
              <a:rPr lang="en-US" dirty="0" err="1" smtClean="0"/>
              <a:t>Caplan's</a:t>
            </a:r>
            <a:r>
              <a:rPr lang="en-US" dirty="0" smtClean="0"/>
              <a:t> syndrome describes the coexistence of rheumatoid arthritis and pneumoconiosis, with rounded fibrotic nodules 0.5-5 cm in diameter..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33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Silicosis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dirty="0" smtClean="0"/>
              <a:t>@</a:t>
            </a:r>
            <a:r>
              <a:rPr lang="en-US" sz="3100" b="1" dirty="0" smtClean="0"/>
              <a:t>Silicosis results from the inhalation of crystalline or free silica, usually in the form of quartz, by workers cutting, grinding and polishing stone. </a:t>
            </a:r>
          </a:p>
          <a:p>
            <a:pPr algn="l">
              <a:buNone/>
            </a:pPr>
            <a:r>
              <a:rPr lang="en-US" sz="3100" b="1" dirty="0" smtClean="0"/>
              <a:t>The Classic silicosis is most common and usually manifests after 10-20 years of continuous silica exposure, during which time the patient remains asymptomatic. </a:t>
            </a:r>
          </a:p>
          <a:p>
            <a:pPr algn="l">
              <a:buNone/>
            </a:pPr>
            <a:r>
              <a:rPr lang="en-US" sz="3100" b="1" dirty="0" smtClean="0"/>
              <a:t> </a:t>
            </a:r>
          </a:p>
          <a:p>
            <a:pPr algn="l">
              <a:buNone/>
            </a:pPr>
            <a:r>
              <a:rPr lang="en-US" sz="3100" b="1" dirty="0" smtClean="0"/>
              <a:t>Typical symptoms include cough, with sputum and breathlessness.. </a:t>
            </a:r>
          </a:p>
          <a:p>
            <a:pPr algn="l">
              <a:buNone/>
            </a:pPr>
            <a:endParaRPr lang="en-US" sz="3100" b="1" dirty="0" smtClean="0"/>
          </a:p>
          <a:p>
            <a:pPr algn="l">
              <a:buNone/>
            </a:pPr>
            <a:r>
              <a:rPr lang="en-US" sz="3100" b="1" dirty="0" smtClean="0"/>
              <a:t>@Radiological feature - multiple nodular opacities predominantly in the mid- and upper zones. </a:t>
            </a:r>
          </a:p>
          <a:p>
            <a:pPr algn="l">
              <a:buNone/>
            </a:pPr>
            <a:r>
              <a:rPr lang="en-US" sz="3100" b="1" dirty="0" smtClean="0"/>
              <a:t>@Enlargement of the </a:t>
            </a:r>
            <a:r>
              <a:rPr lang="en-US" sz="3100" b="1" dirty="0" err="1" smtClean="0"/>
              <a:t>hilar</a:t>
            </a:r>
            <a:r>
              <a:rPr lang="en-US" sz="3100" b="1" dirty="0" smtClean="0"/>
              <a:t> glands with an 'eggshell' pattern of calcification</a:t>
            </a:r>
          </a:p>
          <a:p>
            <a:pPr algn="l">
              <a:buNone/>
            </a:pPr>
            <a:r>
              <a:rPr lang="en-US" sz="3100" b="1" dirty="0" smtClean="0"/>
              <a:t>@The disease is associated with an increased risk of tuberculosis (</a:t>
            </a:r>
            <a:r>
              <a:rPr lang="en-US" sz="3100" b="1" dirty="0" err="1" smtClean="0"/>
              <a:t>silicotuberculosis</a:t>
            </a:r>
            <a:r>
              <a:rPr lang="en-US" sz="3100" b="1" dirty="0" smtClean="0"/>
              <a:t>), lung cancer</a:t>
            </a:r>
            <a:r>
              <a:rPr lang="en-US" dirty="0" smtClean="0"/>
              <a:t>;.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34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Asbestosis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25000" lnSpcReduction="20000"/>
          </a:bodyPr>
          <a:lstStyle/>
          <a:p>
            <a:pPr algn="l">
              <a:buNone/>
            </a:pPr>
            <a:r>
              <a:rPr lang="en-US" sz="8000" dirty="0" smtClean="0"/>
              <a:t>$</a:t>
            </a:r>
            <a:r>
              <a:rPr lang="en-US" sz="9600" b="1" dirty="0" smtClean="0"/>
              <a:t>The main types of the fibrous mineral asbestos are (white asbestos), (blue asbestos) and (brown asbestos) </a:t>
            </a:r>
          </a:p>
          <a:p>
            <a:pPr algn="l">
              <a:buNone/>
            </a:pPr>
            <a:endParaRPr lang="en-US" sz="9600" b="1" dirty="0" smtClean="0"/>
          </a:p>
          <a:p>
            <a:pPr algn="l">
              <a:buNone/>
            </a:pPr>
            <a:endParaRPr lang="en-US" sz="9600" b="1" dirty="0" smtClean="0"/>
          </a:p>
          <a:p>
            <a:pPr algn="l">
              <a:buNone/>
            </a:pPr>
            <a:r>
              <a:rPr lang="en-US" sz="9600" b="1" dirty="0" smtClean="0"/>
              <a:t>$Patients usually present with :</a:t>
            </a:r>
          </a:p>
          <a:p>
            <a:pPr algn="l">
              <a:buNone/>
            </a:pPr>
            <a:r>
              <a:rPr lang="en-US" sz="9600" b="1" dirty="0" err="1" smtClean="0"/>
              <a:t>exertional</a:t>
            </a:r>
            <a:r>
              <a:rPr lang="en-US" sz="9600" b="1" dirty="0" smtClean="0"/>
              <a:t> breathlessness </a:t>
            </a:r>
          </a:p>
          <a:p>
            <a:pPr algn="l">
              <a:buNone/>
            </a:pPr>
            <a:r>
              <a:rPr lang="en-US" sz="9600" b="1" dirty="0" smtClean="0"/>
              <a:t>fine, late </a:t>
            </a:r>
            <a:r>
              <a:rPr lang="en-US" sz="9600" b="1" dirty="0" err="1" smtClean="0"/>
              <a:t>inspiratory</a:t>
            </a:r>
            <a:r>
              <a:rPr lang="en-US" sz="9600" b="1" dirty="0" smtClean="0"/>
              <a:t> crackles over the lower zones. </a:t>
            </a:r>
          </a:p>
          <a:p>
            <a:pPr algn="l">
              <a:buNone/>
            </a:pPr>
            <a:r>
              <a:rPr lang="en-US" sz="9600" b="1" dirty="0" smtClean="0"/>
              <a:t>Digital clubbing (reported in 40% of patients) </a:t>
            </a:r>
          </a:p>
          <a:p>
            <a:pPr algn="l">
              <a:buNone/>
            </a:pPr>
            <a:endParaRPr lang="en-US" sz="9600" b="1" dirty="0" smtClean="0"/>
          </a:p>
          <a:p>
            <a:pPr algn="l">
              <a:buNone/>
            </a:pPr>
            <a:endParaRPr lang="en-US" sz="8000" dirty="0" smtClean="0"/>
          </a:p>
          <a:p>
            <a:pPr algn="l">
              <a:buNone/>
            </a:pP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35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Management and investigations of asbestosis</a:t>
            </a:r>
            <a:r>
              <a:rPr lang="en-US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5241314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800" b="1" dirty="0" smtClean="0"/>
              <a:t>@$</a:t>
            </a:r>
            <a:r>
              <a:rPr lang="en-US" b="1" dirty="0" smtClean="0"/>
              <a:t>The chest X-ray shows bi-basal </a:t>
            </a:r>
            <a:r>
              <a:rPr lang="en-US" b="1" dirty="0" err="1" smtClean="0"/>
              <a:t>reticulonodular</a:t>
            </a:r>
            <a:r>
              <a:rPr lang="en-US" b="1" dirty="0" smtClean="0"/>
              <a:t> shadowing and honeycombing may be present. 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@HRCT is more sensitive </a:t>
            </a:r>
            <a:r>
              <a:rPr lang="en-US" sz="2800" b="1" dirty="0" smtClean="0"/>
              <a:t>. 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@Pulmonary function tests typically show a restrictive defect with decreased lung volumes and reduced gas transfer factor. </a:t>
            </a:r>
            <a:endParaRPr lang="en-US" sz="2800" b="1" dirty="0" smtClean="0"/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r>
              <a:rPr lang="en-US" sz="2800" b="1" dirty="0" smtClean="0"/>
              <a:t>@No specific treatment is available and asbestosis is usually slowly progressive. </a:t>
            </a:r>
          </a:p>
          <a:p>
            <a:pPr algn="l">
              <a:buNone/>
            </a:pPr>
            <a:endParaRPr lang="en-US" sz="2800" b="1" dirty="0" smtClean="0"/>
          </a:p>
          <a:p>
            <a:pPr algn="l">
              <a:buNone/>
            </a:pP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36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Complication</a:t>
            </a:r>
            <a:r>
              <a:rPr lang="en-US" sz="4000" dirty="0" smtClean="0">
                <a:solidFill>
                  <a:srgbClr val="FF0000"/>
                </a:solidFill>
              </a:rPr>
              <a:t> of asbestosis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 *</a:t>
            </a:r>
            <a:r>
              <a:rPr lang="en-US" sz="3000" b="1" dirty="0" smtClean="0">
                <a:solidFill>
                  <a:srgbClr val="FF0000"/>
                </a:solidFill>
              </a:rPr>
              <a:t>In advanced cases, respiratory failure and </a:t>
            </a:r>
            <a:r>
              <a:rPr lang="en-US" sz="3000" b="1" dirty="0" err="1" smtClean="0">
                <a:solidFill>
                  <a:srgbClr val="FF0000"/>
                </a:solidFill>
              </a:rPr>
              <a:t>cor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pulmonale</a:t>
            </a:r>
            <a:r>
              <a:rPr lang="en-US" sz="3000" b="1" dirty="0" smtClean="0">
                <a:solidFill>
                  <a:srgbClr val="FF0000"/>
                </a:solidFill>
              </a:rPr>
              <a:t> may develop.</a:t>
            </a:r>
            <a:r>
              <a:rPr lang="en-US" sz="2400" b="1" dirty="0" smtClean="0"/>
              <a:t>. 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*Pleural plaques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*Diffuse pleural thickening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*Acute benign pleurisy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*Carcinoma of lung</a:t>
            </a:r>
            <a:r>
              <a:rPr lang="en-US" b="1" dirty="0" smtClean="0"/>
              <a:t> </a:t>
            </a:r>
            <a:r>
              <a:rPr lang="en-US" sz="2800" b="1" dirty="0" smtClean="0"/>
              <a:t>About 40% of patients (who usually smoke) develop carcinoma of the lung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*Interstitial fibrosis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</a:rPr>
              <a:t>Mesothelioma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10% may develop </a:t>
            </a:r>
            <a:r>
              <a:rPr lang="en-US" b="1" dirty="0" err="1" smtClean="0"/>
              <a:t>mesothelioma</a:t>
            </a:r>
            <a:r>
              <a:rPr lang="en-US" b="1" dirty="0" smtClean="0"/>
              <a:t>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37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Pulmonary </a:t>
            </a:r>
            <a:r>
              <a:rPr lang="en-US" dirty="0" err="1" smtClean="0"/>
              <a:t>eosinophilia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9416"/>
            <a:ext cx="8143900" cy="484632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sz="4100" b="1" dirty="0" smtClean="0">
                <a:solidFill>
                  <a:srgbClr val="00B050"/>
                </a:solidFill>
              </a:rPr>
              <a:t>Pulmonary </a:t>
            </a:r>
            <a:r>
              <a:rPr lang="en-US" sz="4100" b="1" dirty="0" err="1" smtClean="0">
                <a:solidFill>
                  <a:srgbClr val="00B050"/>
                </a:solidFill>
              </a:rPr>
              <a:t>eosinophilia</a:t>
            </a:r>
            <a:r>
              <a:rPr lang="en-US" sz="41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smtClean="0">
                <a:solidFill>
                  <a:srgbClr val="00B050"/>
                </a:solidFill>
              </a:rPr>
              <a:t>refers to the association of radiographic (usually pneumonic) abnormalities and peripheral blood </a:t>
            </a:r>
            <a:r>
              <a:rPr lang="en-US" sz="3000" b="1" dirty="0" err="1" smtClean="0">
                <a:solidFill>
                  <a:srgbClr val="00B050"/>
                </a:solidFill>
              </a:rPr>
              <a:t>eosinophilia</a:t>
            </a:r>
            <a:r>
              <a:rPr lang="en-US" sz="3000" b="1" dirty="0" smtClean="0">
                <a:solidFill>
                  <a:srgbClr val="00B050"/>
                </a:solidFill>
              </a:rPr>
              <a:t>(sputum or BAL).</a:t>
            </a:r>
            <a:r>
              <a:rPr lang="en-US" sz="3000" b="1" dirty="0" smtClean="0"/>
              <a:t> </a:t>
            </a:r>
          </a:p>
          <a:p>
            <a:pPr algn="l">
              <a:buNone/>
            </a:pPr>
            <a:endParaRPr lang="en-US" sz="2400" b="1" dirty="0" smtClean="0"/>
          </a:p>
          <a:p>
            <a:pPr algn="l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Extrinsic (cause known)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</a:p>
          <a:p>
            <a:pPr algn="l">
              <a:buNone/>
            </a:pPr>
            <a:r>
              <a:rPr lang="en-US" sz="2800" b="1" dirty="0" smtClean="0"/>
              <a:t>*</a:t>
            </a:r>
            <a:r>
              <a:rPr lang="en-US" sz="2800" b="1" dirty="0" err="1" smtClean="0"/>
              <a:t>Helminths</a:t>
            </a:r>
            <a:r>
              <a:rPr lang="en-US" sz="2800" b="1" dirty="0" smtClean="0"/>
              <a:t>:       e.g. </a:t>
            </a:r>
            <a:r>
              <a:rPr lang="en-US" sz="2800" b="1" i="1" dirty="0" err="1" smtClean="0"/>
              <a:t>Ascaris</a:t>
            </a:r>
            <a:r>
              <a:rPr lang="en-US" sz="2800" b="1" dirty="0" smtClean="0"/>
              <a:t>, </a:t>
            </a:r>
            <a:r>
              <a:rPr lang="en-US" sz="2800" b="1" i="1" dirty="0" err="1" smtClean="0"/>
              <a:t>Filaria</a:t>
            </a:r>
            <a:r>
              <a:rPr lang="en-US" sz="2800" b="1" dirty="0" smtClean="0"/>
              <a:t> </a:t>
            </a:r>
          </a:p>
          <a:p>
            <a:pPr algn="l">
              <a:buNone/>
            </a:pPr>
            <a:r>
              <a:rPr lang="en-US" sz="2800" b="1" dirty="0" smtClean="0"/>
              <a:t>*Drugs:              </a:t>
            </a:r>
            <a:r>
              <a:rPr lang="en-US" sz="2800" b="1" dirty="0" err="1" smtClean="0"/>
              <a:t>nitrofurantoin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para-aminosalicylic</a:t>
            </a:r>
            <a:r>
              <a:rPr lang="en-US" sz="2800" b="1" dirty="0" smtClean="0"/>
              <a:t> acid ) </a:t>
            </a:r>
          </a:p>
          <a:p>
            <a:pPr algn="l">
              <a:buNone/>
            </a:pPr>
            <a:r>
              <a:rPr lang="en-US" sz="2800" b="1" dirty="0" smtClean="0"/>
              <a:t>*Fungi:            e.g.  </a:t>
            </a:r>
            <a:r>
              <a:rPr lang="en-US" sz="2800" b="1" dirty="0" err="1" smtClean="0"/>
              <a:t>bronchopulmonary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aspergillosis</a:t>
            </a:r>
            <a:r>
              <a:rPr lang="en-US" sz="2800" b="1" dirty="0" smtClean="0"/>
              <a:t> </a:t>
            </a:r>
          </a:p>
          <a:p>
            <a:pPr algn="l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Intrinsic (cause unknown)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3100" b="1" dirty="0" smtClean="0"/>
              <a:t>*Cryptogenic </a:t>
            </a:r>
            <a:r>
              <a:rPr lang="en-US" sz="3100" b="1" dirty="0" err="1" smtClean="0"/>
              <a:t>eosinophilic</a:t>
            </a:r>
            <a:r>
              <a:rPr lang="en-US" sz="3100" b="1" dirty="0" smtClean="0"/>
              <a:t> pneumonia</a:t>
            </a:r>
            <a:r>
              <a:rPr lang="en-US" sz="2400" b="1" dirty="0" smtClean="0"/>
              <a:t> </a:t>
            </a:r>
          </a:p>
          <a:p>
            <a:pPr algn="l">
              <a:buNone/>
            </a:pPr>
            <a:endParaRPr lang="en-US" sz="2200" b="1" dirty="0" smtClean="0"/>
          </a:p>
          <a:p>
            <a:pPr algn="l"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algn="l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</a:t>
            </a:r>
          </a:p>
          <a:p>
            <a:pPr algn="l">
              <a:buNone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algn="l">
              <a:buNone/>
            </a:pP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38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Pulmonary </a:t>
            </a:r>
            <a:r>
              <a:rPr lang="en-US" b="1" dirty="0" err="1" smtClean="0"/>
              <a:t>eosinophilia</a:t>
            </a:r>
            <a:r>
              <a:rPr lang="en-US" dirty="0" smtClean="0"/>
              <a:t>  and </a:t>
            </a:r>
            <a:r>
              <a:rPr lang="en-US" dirty="0" err="1" smtClean="0"/>
              <a:t>vasculitides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>
            <a:normAutofit fontScale="55000" lnSpcReduction="20000"/>
          </a:bodyPr>
          <a:lstStyle/>
          <a:p>
            <a:pPr algn="l">
              <a:buNone/>
            </a:pPr>
            <a:r>
              <a:rPr lang="en-US" sz="5100" b="1" dirty="0" smtClean="0"/>
              <a:t>*</a:t>
            </a:r>
            <a:r>
              <a:rPr lang="en-US" sz="5100" b="1" dirty="0" err="1" smtClean="0"/>
              <a:t>Churg</a:t>
            </a:r>
            <a:r>
              <a:rPr lang="en-US" sz="5100" b="1" dirty="0" smtClean="0"/>
              <a:t>-Strauss syndrome (diagnosed on the basis of four or more of the following features: </a:t>
            </a:r>
          </a:p>
          <a:p>
            <a:pPr algn="l">
              <a:buNone/>
            </a:pPr>
            <a:r>
              <a:rPr lang="en-US" sz="5100" b="1" dirty="0" smtClean="0"/>
              <a:t> </a:t>
            </a:r>
          </a:p>
          <a:p>
            <a:pPr algn="l">
              <a:buNone/>
            </a:pPr>
            <a:endParaRPr lang="en-US" sz="5100" b="1" dirty="0" smtClean="0"/>
          </a:p>
          <a:p>
            <a:pPr algn="l">
              <a:buNone/>
            </a:pPr>
            <a:r>
              <a:rPr lang="en-US" sz="4400" b="1" dirty="0" smtClean="0"/>
              <a:t>1-Asthma,</a:t>
            </a:r>
          </a:p>
          <a:p>
            <a:pPr algn="l">
              <a:buNone/>
            </a:pPr>
            <a:r>
              <a:rPr lang="en-US" sz="4400" b="1" dirty="0" smtClean="0"/>
              <a:t>2-Peripheral blood </a:t>
            </a:r>
            <a:r>
              <a:rPr lang="en-US" sz="4400" b="1" dirty="0" err="1" smtClean="0"/>
              <a:t>eosinophilia</a:t>
            </a:r>
            <a:r>
              <a:rPr lang="en-US" sz="4400" b="1" dirty="0" smtClean="0"/>
              <a:t> (or &gt; 10% of a total white cell count), </a:t>
            </a:r>
          </a:p>
          <a:p>
            <a:pPr algn="l">
              <a:buNone/>
            </a:pPr>
            <a:r>
              <a:rPr lang="en-US" sz="4400" b="1" dirty="0" smtClean="0"/>
              <a:t>3-Mononeuropathy or </a:t>
            </a:r>
            <a:r>
              <a:rPr lang="en-US" sz="4400" b="1" dirty="0" err="1" smtClean="0"/>
              <a:t>polyneuropathy</a:t>
            </a:r>
            <a:r>
              <a:rPr lang="en-US" sz="4400" b="1" dirty="0" smtClean="0"/>
              <a:t>, </a:t>
            </a:r>
          </a:p>
          <a:p>
            <a:pPr algn="l">
              <a:buNone/>
            </a:pPr>
            <a:r>
              <a:rPr lang="en-US" sz="4400" b="1" dirty="0" smtClean="0"/>
              <a:t>4-Pulmonary infiltrates,</a:t>
            </a:r>
          </a:p>
          <a:p>
            <a:pPr algn="l">
              <a:buNone/>
            </a:pPr>
            <a:r>
              <a:rPr lang="en-US" sz="4400" b="1" dirty="0" smtClean="0"/>
              <a:t> 5-Paranasal sinus disease</a:t>
            </a:r>
          </a:p>
          <a:p>
            <a:pPr algn="l">
              <a:buNone/>
            </a:pPr>
            <a:endParaRPr lang="en-US" sz="4400" b="1" dirty="0" smtClean="0"/>
          </a:p>
          <a:p>
            <a:pPr algn="l">
              <a:buNone/>
            </a:pPr>
            <a:r>
              <a:rPr lang="en-US" sz="9600" dirty="0" smtClean="0"/>
              <a:t> </a:t>
            </a:r>
          </a:p>
          <a:p>
            <a:pPr algn="l"/>
            <a:endParaRPr lang="ar-IQ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39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7215237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Lung diseases due to irradiation and drugs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9416"/>
            <a:ext cx="8786842" cy="484632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 </a:t>
            </a:r>
            <a:r>
              <a:rPr lang="en-US" sz="2400" b="1" dirty="0" smtClean="0"/>
              <a:t>@Drugs cause Non-</a:t>
            </a:r>
            <a:r>
              <a:rPr lang="en-US" sz="2400" b="1" dirty="0" err="1" smtClean="0"/>
              <a:t>cardiogenic</a:t>
            </a:r>
            <a:r>
              <a:rPr lang="en-US" sz="2400" b="1" dirty="0" smtClean="0"/>
              <a:t> pulmonary </a:t>
            </a:r>
            <a:r>
              <a:rPr lang="en-US" sz="2400" b="1" dirty="0" err="1" smtClean="0"/>
              <a:t>oedema</a:t>
            </a:r>
            <a:r>
              <a:rPr lang="en-US" sz="2400" b="1" dirty="0" smtClean="0"/>
              <a:t> (ARDS) Hydrochlorothiazide ,</a:t>
            </a:r>
            <a:r>
              <a:rPr lang="en-US" sz="2400" b="1" dirty="0" err="1" smtClean="0"/>
              <a:t>Thrombolytics</a:t>
            </a:r>
            <a:r>
              <a:rPr lang="en-US" sz="2400" b="1" dirty="0" smtClean="0"/>
              <a:t> (streptokinase) Aspirin and opiates (in overdose)</a:t>
            </a:r>
          </a:p>
          <a:p>
            <a:pPr algn="l">
              <a:buNone/>
            </a:pPr>
            <a:r>
              <a:rPr lang="en-US" sz="2400" b="1" dirty="0" smtClean="0"/>
              <a:t> @Drugs cause Pulmonary </a:t>
            </a:r>
            <a:r>
              <a:rPr lang="en-US" sz="2400" b="1" dirty="0" err="1" smtClean="0"/>
              <a:t>eosinophilia</a:t>
            </a:r>
            <a:r>
              <a:rPr lang="en-US" sz="2400" b="1" dirty="0" smtClean="0"/>
              <a:t> (Antimicrobials -</a:t>
            </a:r>
            <a:r>
              <a:rPr lang="en-US" sz="2400" b="1" dirty="0" err="1" smtClean="0"/>
              <a:t>Antirheumatic</a:t>
            </a:r>
            <a:r>
              <a:rPr lang="en-US" sz="2400" b="1" dirty="0" smtClean="0"/>
              <a:t> agents-</a:t>
            </a:r>
            <a:r>
              <a:rPr lang="en-US" sz="2400" b="1" dirty="0" err="1" smtClean="0"/>
              <a:t>Cytotoxic</a:t>
            </a:r>
            <a:r>
              <a:rPr lang="en-US" sz="2400" b="1" dirty="0" smtClean="0"/>
              <a:t> drugs -  </a:t>
            </a:r>
            <a:r>
              <a:rPr lang="ar-IQ" sz="2400" b="1" dirty="0" smtClean="0"/>
              <a:t>(</a:t>
            </a:r>
            <a:r>
              <a:rPr lang="en-US" sz="2400" b="1" dirty="0" smtClean="0"/>
              <a:t>Psychotropic drugs -Anticonvulsants</a:t>
            </a:r>
          </a:p>
          <a:p>
            <a:pPr algn="l">
              <a:buNone/>
            </a:pPr>
            <a:r>
              <a:rPr lang="en-US" sz="2400" b="1" dirty="0" smtClean="0"/>
              <a:t>@Drugs cause Pleural disease (</a:t>
            </a:r>
            <a:r>
              <a:rPr lang="en-US" sz="2400" b="1" dirty="0" err="1" smtClean="0"/>
              <a:t>Bromocriptine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amiodarone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methotrexate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methysergide</a:t>
            </a:r>
            <a:r>
              <a:rPr lang="en-US" sz="2400" b="1" dirty="0" smtClean="0"/>
              <a:t>) </a:t>
            </a:r>
          </a:p>
          <a:p>
            <a:pPr algn="l">
              <a:buNone/>
            </a:pPr>
            <a:r>
              <a:rPr lang="en-US" sz="2400" b="1" dirty="0" smtClean="0"/>
              <a:t>drugs cause SLE-</a:t>
            </a:r>
            <a:r>
              <a:rPr lang="en-US" sz="2400" b="1" dirty="0" err="1" smtClean="0"/>
              <a:t>phenytoin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hydralazine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isoniazid</a:t>
            </a:r>
            <a:r>
              <a:rPr lang="en-US" sz="2400" b="1" dirty="0" smtClean="0"/>
              <a:t> </a:t>
            </a:r>
          </a:p>
          <a:p>
            <a:pPr algn="l">
              <a:buNone/>
            </a:pPr>
            <a:r>
              <a:rPr lang="en-US" sz="2400" b="1" dirty="0" smtClean="0"/>
              <a:t>@ Drugs cause Asthma  (</a:t>
            </a:r>
            <a:r>
              <a:rPr lang="el-GR" sz="2400" b="1" dirty="0" smtClean="0"/>
              <a:t>β-</a:t>
            </a:r>
            <a:r>
              <a:rPr lang="en-US" sz="2400" b="1" dirty="0" smtClean="0"/>
              <a:t>blockers, cholinergic agonists, aspirin and NSAIDs) </a:t>
            </a:r>
          </a:p>
          <a:p>
            <a:pPr algn="l">
              <a:buNone/>
            </a:pP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40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00240"/>
            <a:ext cx="792961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41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14488"/>
            <a:ext cx="7215237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42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Thank you for attention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43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Definition of DPLD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The diffuse </a:t>
            </a:r>
            <a:r>
              <a:rPr lang="en-US" dirty="0" err="1" smtClean="0"/>
              <a:t>parenchymal</a:t>
            </a:r>
            <a:r>
              <a:rPr lang="en-US" dirty="0" smtClean="0"/>
              <a:t> lung diseases (DPLDs) are a heterogeneous group of conditions affecting the pulmonary </a:t>
            </a:r>
            <a:r>
              <a:rPr lang="en-US" dirty="0" err="1" smtClean="0"/>
              <a:t>interstitium</a:t>
            </a:r>
            <a:r>
              <a:rPr lang="en-US" dirty="0" smtClean="0"/>
              <a:t> and/or alveolar lumen.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5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en-US" dirty="0" smtClean="0"/>
              <a:t>Classification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500298" y="1071546"/>
            <a:ext cx="307183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DPLD</a:t>
            </a:r>
          </a:p>
          <a:p>
            <a:pPr algn="ctr"/>
            <a:r>
              <a:rPr lang="en-US" b="1" dirty="0" smtClean="0"/>
              <a:t>Diffuse </a:t>
            </a:r>
            <a:r>
              <a:rPr lang="en-US" b="1" dirty="0" err="1" smtClean="0"/>
              <a:t>parenchymal</a:t>
            </a:r>
            <a:r>
              <a:rPr lang="en-US" b="1" dirty="0" smtClean="0"/>
              <a:t> lung diseases</a:t>
            </a:r>
          </a:p>
          <a:p>
            <a:pPr algn="ctr"/>
            <a:endParaRPr lang="ar-IQ" dirty="0"/>
          </a:p>
        </p:txBody>
      </p:sp>
      <p:sp>
        <p:nvSpPr>
          <p:cNvPr id="5" name="مستطيل 4"/>
          <p:cNvSpPr/>
          <p:nvPr/>
        </p:nvSpPr>
        <p:spPr>
          <a:xfrm>
            <a:off x="2214546" y="2643182"/>
            <a:ext cx="2286016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Idiopathic interstitial pneumonias </a:t>
            </a:r>
            <a:endParaRPr lang="ar-IQ" dirty="0"/>
          </a:p>
        </p:txBody>
      </p:sp>
      <p:sp>
        <p:nvSpPr>
          <p:cNvPr id="6" name="مستطيل 5"/>
          <p:cNvSpPr/>
          <p:nvPr/>
        </p:nvSpPr>
        <p:spPr>
          <a:xfrm>
            <a:off x="4572000" y="2500306"/>
            <a:ext cx="192882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err="1" smtClean="0"/>
              <a:t>Sarcoidosis</a:t>
            </a:r>
            <a:r>
              <a:rPr lang="en-US" dirty="0" smtClean="0"/>
              <a:t> and </a:t>
            </a:r>
            <a:r>
              <a:rPr lang="en-US" dirty="0" err="1" smtClean="0"/>
              <a:t>granulomatous</a:t>
            </a:r>
            <a:r>
              <a:rPr lang="en-US" dirty="0" smtClean="0"/>
              <a:t> disorder</a:t>
            </a:r>
            <a:r>
              <a:rPr lang="en-US" b="1" dirty="0" smtClean="0"/>
              <a:t>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WITH VASCULITIS</a:t>
            </a:r>
            <a:r>
              <a:rPr lang="en-US" sz="1600" dirty="0" smtClean="0"/>
              <a:t> </a:t>
            </a:r>
            <a:endParaRPr lang="ar-IQ" sz="1600" dirty="0"/>
          </a:p>
        </p:txBody>
      </p:sp>
      <p:sp>
        <p:nvSpPr>
          <p:cNvPr id="7" name="مستطيل 6"/>
          <p:cNvSpPr/>
          <p:nvPr/>
        </p:nvSpPr>
        <p:spPr>
          <a:xfrm>
            <a:off x="6572264" y="2500306"/>
            <a:ext cx="1571636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DPLD due to systemic inflammatory disease </a:t>
            </a:r>
            <a:endParaRPr lang="ar-IQ" dirty="0"/>
          </a:p>
        </p:txBody>
      </p:sp>
      <p:sp>
        <p:nvSpPr>
          <p:cNvPr id="8" name="مستطيل 7"/>
          <p:cNvSpPr/>
          <p:nvPr/>
        </p:nvSpPr>
        <p:spPr>
          <a:xfrm>
            <a:off x="500034" y="2714620"/>
            <a:ext cx="157163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Rare interstitial lung diseases</a:t>
            </a:r>
            <a:endParaRPr lang="ar-IQ" dirty="0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5643570" y="2143116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6200000" flipH="1">
            <a:off x="4822033" y="2464587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2821769" y="232171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0800000" flipV="1">
            <a:off x="1500166" y="2143116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stCxn id="5" idx="2"/>
          </p:cNvCxnSpPr>
          <p:nvPr/>
        </p:nvCxnSpPr>
        <p:spPr>
          <a:xfrm rot="5400000" flipH="1">
            <a:off x="3178959" y="4250537"/>
            <a:ext cx="3563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شكل بيضاوي 18"/>
          <p:cNvSpPr/>
          <p:nvPr/>
        </p:nvSpPr>
        <p:spPr>
          <a:xfrm>
            <a:off x="2571736" y="4643446"/>
            <a:ext cx="1928826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Idiopathic pulmonary fibrosis</a:t>
            </a:r>
            <a:endParaRPr lang="ar-IQ" dirty="0"/>
          </a:p>
        </p:txBody>
      </p:sp>
      <p:cxnSp>
        <p:nvCxnSpPr>
          <p:cNvPr id="21" name="رابط كسهم مستقيم 20"/>
          <p:cNvCxnSpPr/>
          <p:nvPr/>
        </p:nvCxnSpPr>
        <p:spPr>
          <a:xfrm rot="5400000">
            <a:off x="3071802" y="457200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6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Idiopathic pulmonary fibrosis (IPF)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None/>
            </a:pPr>
            <a:r>
              <a:rPr lang="en-US" sz="2800" dirty="0" smtClean="0"/>
              <a:t>@was previously known as cryptogenic </a:t>
            </a:r>
            <a:r>
              <a:rPr lang="en-US" sz="2800" dirty="0" err="1" smtClean="0"/>
              <a:t>fibrosing</a:t>
            </a:r>
            <a:r>
              <a:rPr lang="en-US" sz="2800" dirty="0" smtClean="0"/>
              <a:t> </a:t>
            </a:r>
            <a:r>
              <a:rPr lang="en-US" sz="2800" dirty="0" err="1" smtClean="0"/>
              <a:t>alveolitis</a:t>
            </a:r>
            <a:r>
              <a:rPr lang="en-US" sz="2800" dirty="0" smtClean="0"/>
              <a:t>(CFA).</a:t>
            </a:r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r>
              <a:rPr lang="en-US" sz="2800" dirty="0" smtClean="0"/>
              <a:t>It is relatively rare with a mean onset in the late sixties and is more common in males. </a:t>
            </a:r>
          </a:p>
          <a:p>
            <a:pPr algn="l">
              <a:buNone/>
            </a:pPr>
            <a:endParaRPr lang="en-US" sz="2800" dirty="0" smtClean="0"/>
          </a:p>
          <a:p>
            <a:pPr algn="l">
              <a:buNone/>
            </a:pPr>
            <a:r>
              <a:rPr lang="en-US" sz="2800" dirty="0" smtClean="0"/>
              <a:t>@The cause is unknown but cigarette smoking, chronic aspiration, antidepressants, wood and metal dusts and infections, e.g. Epstein–Barr virus, may play a part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Pathogenesis  &amp; Pathology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9416"/>
            <a:ext cx="7758138" cy="4846320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Disruption of the alveolar epithelium and basement membrane lead to  activate inflammatory cells, which release </a:t>
            </a:r>
            <a:r>
              <a:rPr lang="en-US" dirty="0" err="1" smtClean="0"/>
              <a:t>proinflammatory</a:t>
            </a:r>
            <a:r>
              <a:rPr lang="en-US" dirty="0" smtClean="0"/>
              <a:t> cytokines and </a:t>
            </a:r>
            <a:r>
              <a:rPr lang="en-US" dirty="0" err="1" smtClean="0"/>
              <a:t>chemokines</a:t>
            </a:r>
            <a:r>
              <a:rPr lang="en-US" dirty="0" smtClean="0"/>
              <a:t>, growth factors and endothelin-1 from endothelial cells that lead to</a:t>
            </a:r>
            <a:r>
              <a:rPr lang="en-US" sz="2800" dirty="0" smtClean="0"/>
              <a:t> A patchy fibrosis ,acute fibroblastic proliferation and collagen deposition (fibroblastic foci)</a:t>
            </a:r>
            <a:endParaRPr lang="en-US" sz="6000" b="1" dirty="0" smtClean="0"/>
          </a:p>
          <a:p>
            <a:pPr algn="l">
              <a:buNone/>
            </a:pP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8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Clinical features</a:t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7901014" cy="5384190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sz="3400" dirty="0" smtClean="0"/>
              <a:t>The main features are :</a:t>
            </a:r>
          </a:p>
          <a:p>
            <a:pPr algn="l">
              <a:buNone/>
            </a:pPr>
            <a:r>
              <a:rPr lang="en-US" sz="3400" dirty="0" smtClean="0"/>
              <a:t> @Progressive breathlessness,</a:t>
            </a:r>
          </a:p>
          <a:p>
            <a:pPr algn="l">
              <a:buNone/>
            </a:pPr>
            <a:r>
              <a:rPr lang="en-US" sz="3400" dirty="0" smtClean="0"/>
              <a:t> @Nonproductive cough </a:t>
            </a:r>
          </a:p>
          <a:p>
            <a:pPr algn="l">
              <a:buNone/>
            </a:pPr>
            <a:r>
              <a:rPr lang="en-US" sz="3400" dirty="0" smtClean="0"/>
              <a:t> @Cyanosis ,</a:t>
            </a:r>
          </a:p>
          <a:p>
            <a:pPr algn="l">
              <a:buNone/>
            </a:pPr>
            <a:r>
              <a:rPr lang="en-US" sz="3400" dirty="0" smtClean="0"/>
              <a:t>@Gross finger clubbing</a:t>
            </a:r>
          </a:p>
          <a:p>
            <a:pPr algn="l">
              <a:buNone/>
            </a:pPr>
            <a:r>
              <a:rPr lang="en-US" sz="3400" dirty="0" smtClean="0"/>
              <a:t>@Fine bilateral end-</a:t>
            </a:r>
            <a:r>
              <a:rPr lang="en-US" sz="3400" dirty="0" err="1" smtClean="0"/>
              <a:t>inspiratory</a:t>
            </a:r>
            <a:r>
              <a:rPr lang="en-US" sz="3400" dirty="0" smtClean="0"/>
              <a:t> crackles</a:t>
            </a:r>
          </a:p>
          <a:p>
            <a:pPr algn="l">
              <a:buNone/>
            </a:pPr>
            <a:r>
              <a:rPr lang="en-US" sz="3400" dirty="0" smtClean="0"/>
              <a:t> @ Respiratory failure, pulmonary hypertension and </a:t>
            </a:r>
            <a:r>
              <a:rPr lang="en-US" sz="3400" dirty="0" err="1" smtClean="0"/>
              <a:t>cor</a:t>
            </a:r>
            <a:r>
              <a:rPr lang="en-US" sz="3400" dirty="0" smtClean="0"/>
              <a:t> </a:t>
            </a:r>
            <a:r>
              <a:rPr lang="en-US" sz="3400" dirty="0" err="1" smtClean="0"/>
              <a:t>pulmonale</a:t>
            </a:r>
            <a:r>
              <a:rPr lang="en-US" sz="3400" dirty="0" smtClean="0"/>
              <a:t>. </a:t>
            </a:r>
          </a:p>
          <a:p>
            <a:pPr algn="l">
              <a:buNone/>
            </a:pPr>
            <a:endParaRPr lang="en-US" sz="3400" dirty="0" smtClean="0"/>
          </a:p>
          <a:p>
            <a:pPr algn="l">
              <a:buNone/>
            </a:pPr>
            <a:r>
              <a:rPr lang="en-US" sz="3400" dirty="0" smtClean="0"/>
              <a:t>A number of autoimmune diseases are seen in association with this condition likes </a:t>
            </a:r>
            <a:r>
              <a:rPr lang="en-US" sz="3400" dirty="0" err="1" smtClean="0"/>
              <a:t>coeliac</a:t>
            </a:r>
            <a:r>
              <a:rPr lang="en-US" sz="3400" dirty="0" smtClean="0"/>
              <a:t> disease, ulcerative colitis and renal tubular acidosis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24FB7-1E61-485B-8113-0820B4C75EBE}" type="slidenum">
              <a:rPr lang="ar-IQ" smtClean="0"/>
              <a:pPr/>
              <a:t>9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733</TotalTime>
  <Words>2180</Words>
  <Application>Microsoft Office PowerPoint</Application>
  <PresentationFormat>On-screen Show (4:3)</PresentationFormat>
  <Paragraphs>320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وافر</vt:lpstr>
      <vt:lpstr>  parenchymal lung disease </vt:lpstr>
      <vt:lpstr>Agenda </vt:lpstr>
      <vt:lpstr>True or false</vt:lpstr>
      <vt:lpstr>True or false</vt:lpstr>
      <vt:lpstr>Definition of DPLD </vt:lpstr>
      <vt:lpstr>Classification </vt:lpstr>
      <vt:lpstr>Idiopathic pulmonary fibrosis (IPF)</vt:lpstr>
      <vt:lpstr>Pathogenesis  &amp; Pathology</vt:lpstr>
      <vt:lpstr>Clinical features </vt:lpstr>
      <vt:lpstr>investigations</vt:lpstr>
      <vt:lpstr>Slide 11</vt:lpstr>
      <vt:lpstr>Slide 12</vt:lpstr>
      <vt:lpstr>Slide 13</vt:lpstr>
      <vt:lpstr>Slide 14</vt:lpstr>
      <vt:lpstr>  Prognosis and treatment </vt:lpstr>
      <vt:lpstr>GRANULOMATOUS LUNG DISEASE Sarcoidosis </vt:lpstr>
      <vt:lpstr>Presentation of sarcoidosis</vt:lpstr>
      <vt:lpstr>Investigations</vt:lpstr>
      <vt:lpstr>Management </vt:lpstr>
      <vt:lpstr>GRANULOMATOUS LUNG DISEASE WITH VASCULITIS </vt:lpstr>
      <vt:lpstr>Wegener's granulomatosis (WG) &amp;   Goodpasture's   syndrome(GP)</vt:lpstr>
      <vt:lpstr>Lung diseases due to systemic inflammatory disease -Rheumatoid arthritis</vt:lpstr>
      <vt:lpstr>Cont,</vt:lpstr>
      <vt:lpstr>Slide 24</vt:lpstr>
      <vt:lpstr>Systemic lupus erythematosus</vt:lpstr>
      <vt:lpstr>Lung diseases due to organic dusts </vt:lpstr>
      <vt:lpstr>Pathogenesis and pathology</vt:lpstr>
      <vt:lpstr>Clinical features</vt:lpstr>
      <vt:lpstr>Investigations</vt:lpstr>
      <vt:lpstr>Diagnosis</vt:lpstr>
      <vt:lpstr>Management</vt:lpstr>
      <vt:lpstr>Lung diseases due to inorganic dusts</vt:lpstr>
      <vt:lpstr>Coal worker's pneumoconiosis</vt:lpstr>
      <vt:lpstr>Silicosis</vt:lpstr>
      <vt:lpstr>Asbestosis</vt:lpstr>
      <vt:lpstr> Management and investigations of asbestosis:</vt:lpstr>
      <vt:lpstr>Complication of asbestosis</vt:lpstr>
      <vt:lpstr>Pulmonary eosinophilia</vt:lpstr>
      <vt:lpstr>Pulmonary eosinophilia  and vasculitides</vt:lpstr>
      <vt:lpstr>Lung diseases due to irradiation and drugs</vt:lpstr>
      <vt:lpstr>True or false</vt:lpstr>
      <vt:lpstr>True or false</vt:lpstr>
      <vt:lpstr>Slide 43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INTERSTITIAL AND INFILTRATIVE PULMONARY DISEASES  Diffuse parenchymal lung disease </dc:title>
  <dc:creator>Ankido</dc:creator>
  <cp:lastModifiedBy>Saif</cp:lastModifiedBy>
  <cp:revision>84</cp:revision>
  <dcterms:created xsi:type="dcterms:W3CDTF">2012-12-27T14:01:10Z</dcterms:created>
  <dcterms:modified xsi:type="dcterms:W3CDTF">2013-03-15T20:55:21Z</dcterms:modified>
</cp:coreProperties>
</file>