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6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2F8F23-8E36-44BB-B4A8-A14BEC36F263}" type="datetimeFigureOut">
              <a:rPr lang="ar-AE" smtClean="0"/>
              <a:t>09/01/1438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6C40EF-E1F1-4F9D-8C28-C8A63F5CFD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19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6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8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1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5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0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4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2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5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6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Fixed partial Denture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Ahmed </a:t>
            </a:r>
            <a:r>
              <a:rPr lang="en-US" dirty="0" err="1" smtClean="0"/>
              <a:t>jawad</a:t>
            </a:r>
            <a:r>
              <a:rPr lang="en-US" dirty="0" smtClean="0"/>
              <a:t> al-</a:t>
            </a:r>
            <a:r>
              <a:rPr lang="en-US" dirty="0" err="1" smtClean="0"/>
              <a:t>ashaw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2- retainer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cap="none" dirty="0"/>
              <a:t>Based on the material being used</a:t>
            </a:r>
          </a:p>
          <a:p>
            <a:pPr algn="l" rtl="0"/>
            <a:r>
              <a:rPr lang="en-US" sz="3200" cap="none" dirty="0"/>
              <a:t>All metal retainers.</a:t>
            </a:r>
          </a:p>
          <a:p>
            <a:pPr algn="l" rtl="0"/>
            <a:r>
              <a:rPr lang="en-US" sz="3200" cap="none" dirty="0"/>
              <a:t>Metal ceramic retainers.</a:t>
            </a:r>
          </a:p>
          <a:p>
            <a:pPr algn="l" rtl="0"/>
            <a:r>
              <a:rPr lang="en-US" sz="3200" cap="none" dirty="0"/>
              <a:t>All ceramic retainers.</a:t>
            </a:r>
          </a:p>
          <a:p>
            <a:pPr algn="l" rtl="0"/>
            <a:r>
              <a:rPr lang="en-US" sz="3200" cap="none" dirty="0"/>
              <a:t>All acrylic retainers.</a:t>
            </a:r>
            <a:endParaRPr lang="ar-IQ" sz="3200" cap="none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2" y="2214694"/>
            <a:ext cx="3915640" cy="2651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3. </a:t>
            </a:r>
            <a:r>
              <a:rPr lang="en-US" dirty="0" err="1" smtClean="0"/>
              <a:t>pontic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3929689" cy="3424107"/>
          </a:xfrm>
        </p:spPr>
        <p:txBody>
          <a:bodyPr>
            <a:normAutofit/>
          </a:bodyPr>
          <a:lstStyle/>
          <a:p>
            <a:pPr algn="l" rtl="0"/>
            <a:r>
              <a:rPr lang="en-US" sz="3200" cap="none" dirty="0" smtClean="0"/>
              <a:t>Artificial crown used to restore the missing tooth or teeth in the arch.</a:t>
            </a:r>
          </a:p>
          <a:p>
            <a:pPr algn="l" rtl="0"/>
            <a:endParaRPr lang="en-US" sz="3200" cap="none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720456" y="3154818"/>
            <a:ext cx="657225" cy="771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2" y="2214694"/>
            <a:ext cx="3915640" cy="2651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4- connector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4158289" cy="4490908"/>
          </a:xfrm>
        </p:spPr>
        <p:txBody>
          <a:bodyPr>
            <a:normAutofit/>
          </a:bodyPr>
          <a:lstStyle/>
          <a:p>
            <a:pPr algn="l" rtl="0"/>
            <a:r>
              <a:rPr lang="en-US" sz="3200" cap="none" dirty="0" smtClean="0"/>
              <a:t>Serves to connect retainer on one side to the other retainer on the other side of the bridge as well as unites all the other parts of the bridge</a:t>
            </a:r>
          </a:p>
          <a:p>
            <a:pPr algn="l" rtl="0"/>
            <a:endParaRPr lang="en-US" sz="3200" cap="none" dirty="0"/>
          </a:p>
        </p:txBody>
      </p:sp>
      <p:grpSp>
        <p:nvGrpSpPr>
          <p:cNvPr id="8" name="Group 7"/>
          <p:cNvGrpSpPr/>
          <p:nvPr/>
        </p:nvGrpSpPr>
        <p:grpSpPr>
          <a:xfrm>
            <a:off x="9488074" y="3039346"/>
            <a:ext cx="1107412" cy="771525"/>
            <a:chOff x="9379586" y="2873301"/>
            <a:chExt cx="1107412" cy="77152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9379586" y="2873301"/>
              <a:ext cx="657225" cy="7715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829773" y="2873301"/>
              <a:ext cx="657225" cy="7715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35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Types of FPD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sz="3000" cap="none" dirty="0" smtClean="0"/>
              <a:t>Fixed fixed partial denture</a:t>
            </a:r>
          </a:p>
          <a:p>
            <a:pPr algn="l" rtl="0">
              <a:buFont typeface="Wingdings" charset="2"/>
              <a:buChar char="Ø"/>
            </a:pPr>
            <a:r>
              <a:rPr lang="en-US" sz="3000" cap="none" dirty="0" smtClean="0"/>
              <a:t>Fixed movable partial denture</a:t>
            </a:r>
          </a:p>
          <a:p>
            <a:pPr algn="l" rtl="0">
              <a:buFont typeface="Wingdings" charset="2"/>
              <a:buChar char="Ø"/>
            </a:pPr>
            <a:r>
              <a:rPr lang="en-US" sz="3000" cap="none" dirty="0" smtClean="0"/>
              <a:t>Cantilever </a:t>
            </a:r>
          </a:p>
          <a:p>
            <a:pPr algn="l" rtl="0">
              <a:buFont typeface="Wingdings" charset="2"/>
              <a:buChar char="Ø"/>
            </a:pPr>
            <a:r>
              <a:rPr lang="en-US" sz="3000" cap="none" dirty="0" smtClean="0"/>
              <a:t>Spring cantilever</a:t>
            </a:r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11864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Fixed fixed partial </a:t>
            </a:r>
            <a:r>
              <a:rPr lang="en-US" dirty="0" smtClean="0"/>
              <a:t>denture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2367092"/>
            <a:ext cx="4658351" cy="3424107"/>
          </a:xfrm>
        </p:spPr>
        <p:txBody>
          <a:bodyPr>
            <a:normAutofit/>
          </a:bodyPr>
          <a:lstStyle/>
          <a:p>
            <a:pPr algn="l" rtl="0"/>
            <a:r>
              <a:rPr lang="en-US" sz="3200" cap="none" dirty="0" smtClean="0"/>
              <a:t>Permits no individual or independent movements of its parts and is also known as STATIONARY FIXED BRIDGE</a:t>
            </a:r>
            <a:endParaRPr lang="en-US" sz="3200" cap="none" dirty="0"/>
          </a:p>
        </p:txBody>
      </p:sp>
      <p:pic>
        <p:nvPicPr>
          <p:cNvPr id="4" name="Picture 7" descr="DSC09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24573" r="33072" b="51109"/>
          <a:stretch>
            <a:fillRect/>
          </a:stretch>
        </p:blipFill>
        <p:spPr>
          <a:xfrm>
            <a:off x="6172826" y="2136045"/>
            <a:ext cx="5105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Fixed movable partial </a:t>
            </a:r>
            <a:r>
              <a:rPr lang="en-US" dirty="0" err="1"/>
              <a:t>dentur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4844089" cy="3424107"/>
          </a:xfrm>
        </p:spPr>
        <p:txBody>
          <a:bodyPr>
            <a:noAutofit/>
          </a:bodyPr>
          <a:lstStyle/>
          <a:p>
            <a:pPr algn="l" rtl="0"/>
            <a:r>
              <a:rPr lang="en-US" sz="3200" cap="none" dirty="0" smtClean="0"/>
              <a:t>One which allows some individual or separate movements of some of its parts and is also known as LIMITED STATIONARY or BROKEN STRESS BRIDGE</a:t>
            </a:r>
          </a:p>
          <a:p>
            <a:pPr algn="l" rtl="0"/>
            <a:endParaRPr lang="en-US" sz="3200" cap="none" dirty="0"/>
          </a:p>
        </p:txBody>
      </p:sp>
      <p:pic>
        <p:nvPicPr>
          <p:cNvPr id="4" name="Picture 7" descr="DSC09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62601" r="48697" b="10773"/>
          <a:stretch>
            <a:fillRect/>
          </a:stretch>
        </p:blipFill>
        <p:spPr>
          <a:xfrm>
            <a:off x="6477626" y="1816163"/>
            <a:ext cx="4800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Cantilever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4215439" cy="3424107"/>
          </a:xfrm>
        </p:spPr>
        <p:txBody>
          <a:bodyPr>
            <a:normAutofit/>
          </a:bodyPr>
          <a:lstStyle/>
          <a:p>
            <a:pPr algn="l" rtl="0"/>
            <a:r>
              <a:rPr lang="en-US" sz="3200" cap="none" dirty="0" smtClean="0"/>
              <a:t>One which has one or more abutments at one end of the bridge while the other end is unsupported</a:t>
            </a:r>
          </a:p>
          <a:p>
            <a:pPr algn="l" rtl="0"/>
            <a:endParaRPr lang="en-US" dirty="0"/>
          </a:p>
        </p:txBody>
      </p:sp>
      <p:pic>
        <p:nvPicPr>
          <p:cNvPr id="4" name="Picture 7" descr="DSCN2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 r="22067" b="22012"/>
          <a:stretch>
            <a:fillRect/>
          </a:stretch>
        </p:blipFill>
        <p:spPr>
          <a:xfrm>
            <a:off x="6020426" y="2394013"/>
            <a:ext cx="5257800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Spring </a:t>
            </a:r>
            <a:r>
              <a:rPr lang="en-US" dirty="0" smtClean="0"/>
              <a:t>cantilever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5186989" cy="4348033"/>
          </a:xfrm>
        </p:spPr>
        <p:txBody>
          <a:bodyPr>
            <a:noAutofit/>
          </a:bodyPr>
          <a:lstStyle/>
          <a:p>
            <a:pPr algn="l" rtl="0"/>
            <a:r>
              <a:rPr lang="en-US" sz="3200" cap="none" dirty="0" smtClean="0"/>
              <a:t>This is a special cantilever bridge exclusively designed for replacing maxillary incisors but these dentures can support only a single </a:t>
            </a:r>
            <a:r>
              <a:rPr lang="en-US" sz="3200" cap="none" dirty="0" err="1" smtClean="0"/>
              <a:t>pontic</a:t>
            </a:r>
            <a:r>
              <a:rPr lang="en-US" sz="3200" cap="none" dirty="0" smtClean="0"/>
              <a:t>. Support is obtained from posterior abutments.</a:t>
            </a:r>
          </a:p>
          <a:p>
            <a:pPr algn="l" rtl="0"/>
            <a:endParaRPr lang="en-US" sz="32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038" y="2367092"/>
            <a:ext cx="5239239" cy="37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Indications of </a:t>
            </a:r>
            <a:r>
              <a:rPr lang="en-US" dirty="0" err="1" smtClean="0"/>
              <a:t>Fpd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828800"/>
            <a:ext cx="10363826" cy="4600575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en-US" sz="2800" cap="none" dirty="0" smtClean="0"/>
              <a:t>Short span edentulous arches.</a:t>
            </a:r>
          </a:p>
          <a:p>
            <a:pPr algn="l" rtl="0">
              <a:lnSpc>
                <a:spcPct val="100000"/>
              </a:lnSpc>
            </a:pPr>
            <a:r>
              <a:rPr lang="en-US" sz="2800" cap="none" dirty="0" smtClean="0"/>
              <a:t>Presence of sound teeth that can offer sufficient support adjacent to the edentulous space.</a:t>
            </a:r>
          </a:p>
          <a:p>
            <a:pPr algn="l" rtl="0">
              <a:lnSpc>
                <a:spcPct val="100000"/>
              </a:lnSpc>
            </a:pPr>
            <a:r>
              <a:rPr lang="en-US" sz="2800" cap="none" dirty="0" smtClean="0"/>
              <a:t>Some cases with ridge resorption where a removable partial denture cannot be stable or retentive.</a:t>
            </a:r>
          </a:p>
          <a:p>
            <a:pPr algn="l" rtl="0">
              <a:lnSpc>
                <a:spcPct val="100000"/>
              </a:lnSpc>
            </a:pPr>
            <a:r>
              <a:rPr lang="en-US" sz="2800" cap="none" dirty="0" smtClean="0"/>
              <a:t>Patient’s preference</a:t>
            </a:r>
          </a:p>
          <a:p>
            <a:pPr algn="l" rtl="0">
              <a:lnSpc>
                <a:spcPct val="100000"/>
              </a:lnSpc>
            </a:pPr>
            <a:r>
              <a:rPr lang="en-US" sz="2800" cap="none" dirty="0" smtClean="0"/>
              <a:t>Mentally compromised and physically handicapped patients who cannot maintain the removable prosthesis.</a:t>
            </a:r>
          </a:p>
          <a:p>
            <a:pPr algn="l" rtl="0">
              <a:lnSpc>
                <a:spcPct val="100000"/>
              </a:lnSpc>
            </a:pP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7739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Contra-indications of </a:t>
            </a:r>
            <a:r>
              <a:rPr lang="en-US" dirty="0" err="1" smtClean="0"/>
              <a:t>fpd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000" cap="none" dirty="0" smtClean="0"/>
              <a:t>• Large amount of bone loss as in trauma.</a:t>
            </a:r>
          </a:p>
          <a:p>
            <a:pPr marL="0" indent="0" algn="l" rtl="0">
              <a:buNone/>
            </a:pPr>
            <a:r>
              <a:rPr lang="en-US" sz="3000" cap="none" dirty="0" smtClean="0"/>
              <a:t>• Very young patients where teeth have large pulp chambers.</a:t>
            </a:r>
          </a:p>
          <a:p>
            <a:pPr marL="0" indent="0" algn="l" rtl="0">
              <a:buNone/>
            </a:pPr>
            <a:r>
              <a:rPr lang="en-US" sz="3000" cap="none" dirty="0" smtClean="0"/>
              <a:t>• Presence of </a:t>
            </a:r>
            <a:r>
              <a:rPr lang="en-US" sz="3000" cap="none" dirty="0" err="1" smtClean="0"/>
              <a:t>periodontally</a:t>
            </a:r>
            <a:r>
              <a:rPr lang="en-US" sz="3000" cap="none" dirty="0" smtClean="0"/>
              <a:t> compromised abutments.</a:t>
            </a:r>
          </a:p>
          <a:p>
            <a:pPr marL="0" indent="0" algn="l" rtl="0">
              <a:buNone/>
            </a:pPr>
            <a:r>
              <a:rPr lang="en-US" sz="3000" cap="none" dirty="0" smtClean="0"/>
              <a:t>• Long span edentulous spaces.</a:t>
            </a:r>
          </a:p>
          <a:p>
            <a:pPr marL="0" indent="0" algn="l" rtl="0">
              <a:buNone/>
            </a:pPr>
            <a:r>
              <a:rPr lang="en-US" sz="3000" cap="none" dirty="0" smtClean="0"/>
              <a:t>• Bilateral edentulous spaces, which require cross arch stabilization.</a:t>
            </a:r>
          </a:p>
          <a:p>
            <a:pPr algn="l" rtl="0"/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16178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Summery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10059026" cy="3424107"/>
          </a:xfrm>
        </p:spPr>
        <p:txBody>
          <a:bodyPr numCol="2">
            <a:noAutofit/>
          </a:bodyPr>
          <a:lstStyle/>
          <a:p>
            <a:pPr algn="l" rtl="0"/>
            <a:r>
              <a:rPr lang="en-US" sz="3000" cap="none" dirty="0" smtClean="0"/>
              <a:t>Definitions</a:t>
            </a:r>
          </a:p>
          <a:p>
            <a:pPr algn="l" rtl="0"/>
            <a:r>
              <a:rPr lang="en-US" sz="3000" cap="none" dirty="0" smtClean="0"/>
              <a:t>Functions </a:t>
            </a:r>
          </a:p>
          <a:p>
            <a:pPr algn="l" rtl="0"/>
            <a:r>
              <a:rPr lang="en-US" sz="3000" cap="none" dirty="0" smtClean="0"/>
              <a:t>Components of FPD</a:t>
            </a:r>
          </a:p>
          <a:p>
            <a:pPr algn="l" rtl="0"/>
            <a:r>
              <a:rPr lang="en-US" sz="3000" cap="none" dirty="0" smtClean="0"/>
              <a:t>Types of FPD</a:t>
            </a:r>
          </a:p>
          <a:p>
            <a:pPr marL="749300" indent="-288925" algn="l" rtl="0"/>
            <a:endParaRPr lang="en-US" sz="3000" cap="none" dirty="0" smtClean="0"/>
          </a:p>
          <a:p>
            <a:pPr marL="749300" indent="-288925" algn="l" rtl="0"/>
            <a:endParaRPr lang="en-US" sz="3000" cap="none" dirty="0"/>
          </a:p>
          <a:p>
            <a:pPr marL="323850" indent="-323850" algn="l" rtl="0"/>
            <a:r>
              <a:rPr lang="en-US" sz="3000" cap="none" dirty="0" smtClean="0"/>
              <a:t>Indications </a:t>
            </a:r>
          </a:p>
          <a:p>
            <a:pPr marL="749300" indent="-288925" algn="l" rtl="0"/>
            <a:r>
              <a:rPr lang="en-US" sz="3000" cap="none" dirty="0" smtClean="0"/>
              <a:t>Contra-indications</a:t>
            </a:r>
          </a:p>
          <a:p>
            <a:pPr marL="749300" indent="-288925" algn="l" rtl="0"/>
            <a:r>
              <a:rPr lang="en-US" sz="3000" cap="none" dirty="0" smtClean="0"/>
              <a:t>Advantages </a:t>
            </a:r>
          </a:p>
          <a:p>
            <a:pPr marL="749300" indent="-288925" algn="l" rtl="0"/>
            <a:r>
              <a:rPr lang="en-US" sz="3000" cap="none" dirty="0" smtClean="0"/>
              <a:t>Disadvantages </a:t>
            </a:r>
          </a:p>
          <a:p>
            <a:pPr algn="l" rtl="0"/>
            <a:endParaRPr lang="en-US" sz="3000" cap="none" dirty="0" smtClean="0"/>
          </a:p>
          <a:p>
            <a:pPr algn="l" rtl="0"/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15752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Contra-indications of </a:t>
            </a:r>
            <a:r>
              <a:rPr lang="en-US" dirty="0" err="1"/>
              <a:t>fpd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000" cap="none" dirty="0" smtClean="0"/>
              <a:t>Congenitally malformed teeth, which do not have adequate tooth structure to offer support.</a:t>
            </a:r>
          </a:p>
          <a:p>
            <a:pPr algn="l" rtl="0"/>
            <a:r>
              <a:rPr lang="en-US" sz="3000" cap="none" dirty="0" smtClean="0"/>
              <a:t>Mentally sensitive patients who cannot cooperate with invasive treatment procedures.</a:t>
            </a:r>
          </a:p>
          <a:p>
            <a:pPr algn="l" rtl="0"/>
            <a:r>
              <a:rPr lang="en-US" sz="3000" cap="none" dirty="0" smtClean="0"/>
              <a:t>Medically compromised patients (e.g. Leukemia, hypertension).</a:t>
            </a:r>
          </a:p>
          <a:p>
            <a:pPr algn="l" rtl="0"/>
            <a:r>
              <a:rPr lang="en-US" sz="3000" cap="none" dirty="0" smtClean="0"/>
              <a:t>Very old patients.</a:t>
            </a:r>
          </a:p>
          <a:p>
            <a:pPr algn="l" rtl="0"/>
            <a:r>
              <a:rPr lang="en-US" sz="3000" cap="none" dirty="0" smtClean="0"/>
              <a:t>Distal extension denture bases as in class </a:t>
            </a:r>
            <a:r>
              <a:rPr lang="en-US" sz="3000" cap="none" dirty="0" err="1" smtClean="0"/>
              <a:t>i</a:t>
            </a:r>
            <a:r>
              <a:rPr lang="en-US" sz="3000" cap="none" dirty="0" smtClean="0"/>
              <a:t> and ii cases.</a:t>
            </a:r>
          </a:p>
          <a:p>
            <a:pPr algn="l" rtl="0"/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9666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pPr algn="l" rtl="0"/>
            <a:r>
              <a:rPr lang="en-US" dirty="0" smtClean="0"/>
              <a:t>Advantages of FPD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96177"/>
            <a:ext cx="10363826" cy="3424107"/>
          </a:xfrm>
        </p:spPr>
        <p:txBody>
          <a:bodyPr>
            <a:noAutofit/>
          </a:bodyPr>
          <a:lstStyle/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Improved aesthetics </a:t>
            </a:r>
            <a:r>
              <a:rPr lang="en-US" sz="3000" cap="none" dirty="0" smtClean="0"/>
              <a:t>– for many people with teeth missing in the front part of the mouth, appearance is an important consideration.</a:t>
            </a:r>
          </a:p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Ability to eat </a:t>
            </a:r>
            <a:r>
              <a:rPr lang="en-US" sz="3000" cap="none" dirty="0" smtClean="0"/>
              <a:t>– some feel that eating with removable partial dentures is troublesome especially if food gets trapped in between the denture and the ridge.</a:t>
            </a:r>
          </a:p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Improve speech </a:t>
            </a:r>
            <a:r>
              <a:rPr lang="en-US" sz="3000" cap="none" dirty="0" smtClean="0"/>
              <a:t>– the upper front teeth are the most important in modifying speech and a dental bridge feels more secure compared to a removable partial denture.</a:t>
            </a:r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16255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pPr algn="l" rtl="0"/>
            <a:r>
              <a:rPr lang="en-US" dirty="0"/>
              <a:t>Advantages of FPD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96177"/>
            <a:ext cx="10363826" cy="5261823"/>
          </a:xfrm>
        </p:spPr>
        <p:txBody>
          <a:bodyPr>
            <a:normAutofit/>
          </a:bodyPr>
          <a:lstStyle/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Occlusal or bite stability </a:t>
            </a:r>
            <a:r>
              <a:rPr lang="en-US" sz="3000" cap="none" dirty="0" smtClean="0"/>
              <a:t>– if the bite stability is lost, teeth movement can distort the current bite and may lead to malocclusion.</a:t>
            </a:r>
          </a:p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Space maintenance </a:t>
            </a:r>
            <a:r>
              <a:rPr lang="en-US" sz="3000" cap="none" dirty="0" smtClean="0"/>
              <a:t>– if the missing teeth can be replaced before tooth movements occur and when tooth movement is likely, this may well be justified for replacement.</a:t>
            </a:r>
          </a:p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Periodontal splinting </a:t>
            </a:r>
            <a:r>
              <a:rPr lang="en-US" sz="3000" cap="none" dirty="0" smtClean="0"/>
              <a:t>– following the successful treatment of advanced gum disease, it may be necessary to splint uncomfortably mobile teeth.</a:t>
            </a:r>
          </a:p>
          <a:p>
            <a:pPr algn="l" rtl="0"/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51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Disadvantages of FPD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Damage to tooth and pulp </a:t>
            </a:r>
            <a:r>
              <a:rPr lang="en-US" sz="3000" cap="none" dirty="0" smtClean="0"/>
              <a:t>– in preparing teeth as bridge attachments, it may be necessary to remove certain amount of healthy tooth tissue. Whenever a tooth is prepared, there is a danger to the pulp, even if proper precautions are followed.</a:t>
            </a:r>
          </a:p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Secondary tooth decay </a:t>
            </a:r>
            <a:r>
              <a:rPr lang="en-US" sz="3000" cap="none" dirty="0" smtClean="0"/>
              <a:t>due to faulty design of dental bridge or poor oral hygiene.</a:t>
            </a:r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9279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Disadvantages of FPD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Failures of bridges </a:t>
            </a:r>
            <a:r>
              <a:rPr lang="en-US" sz="3000" cap="none" dirty="0" smtClean="0"/>
              <a:t>– no matter how good the dental bridge was made, there is always an element of risk.</a:t>
            </a:r>
          </a:p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Increase plaque accumulation </a:t>
            </a:r>
            <a:r>
              <a:rPr lang="en-US" sz="3000" cap="none" dirty="0" smtClean="0"/>
              <a:t>that can lead to gum disease if oral hygiene is not kept clean.</a:t>
            </a:r>
          </a:p>
          <a:p>
            <a:pPr algn="l" rtl="0"/>
            <a:r>
              <a:rPr lang="en-US" sz="3000" cap="none" dirty="0" smtClean="0">
                <a:solidFill>
                  <a:srgbClr val="FF0000"/>
                </a:solidFill>
              </a:rPr>
              <a:t>More expensive </a:t>
            </a:r>
            <a:r>
              <a:rPr lang="en-US" sz="3000" cap="none" dirty="0" smtClean="0"/>
              <a:t>than removable partial denture</a:t>
            </a:r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3392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Defenition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5834267" cy="3424107"/>
          </a:xfrm>
        </p:spPr>
        <p:txBody>
          <a:bodyPr>
            <a:normAutofit/>
          </a:bodyPr>
          <a:lstStyle/>
          <a:p>
            <a:pPr algn="l" rtl="0"/>
            <a:r>
              <a:rPr lang="en-US" sz="2800" cap="none" dirty="0" smtClean="0"/>
              <a:t>FIXED PARTIAL DENTURE :</a:t>
            </a:r>
          </a:p>
          <a:p>
            <a:pPr marL="0" indent="0" algn="l" rtl="0">
              <a:buNone/>
            </a:pPr>
            <a:r>
              <a:rPr lang="en-US" sz="2800" cap="none" dirty="0"/>
              <a:t>A partial denture that is </a:t>
            </a:r>
            <a:r>
              <a:rPr lang="en-US" sz="2800" cap="none" dirty="0" err="1"/>
              <a:t>luted</a:t>
            </a:r>
            <a:r>
              <a:rPr lang="en-US" sz="2800" cap="none" dirty="0"/>
              <a:t> or otherwise securely retained to natural teeth, tooth roots and/or dental implant abutments that </a:t>
            </a:r>
            <a:r>
              <a:rPr lang="en-US" sz="2800" cap="none" dirty="0" smtClean="0"/>
              <a:t>provide </a:t>
            </a:r>
            <a:r>
              <a:rPr lang="en-US" sz="2800" cap="none" dirty="0"/>
              <a:t>the primary support to the prosthesis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52" y="2367092"/>
            <a:ext cx="4502385" cy="36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FUNCTIONS OF FIXED PARTIAL DENTURE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000" cap="none" dirty="0" smtClean="0"/>
              <a:t>Provide proper occlusal function.</a:t>
            </a:r>
          </a:p>
          <a:p>
            <a:pPr algn="l" rtl="0"/>
            <a:r>
              <a:rPr lang="en-US" sz="3000" cap="none" dirty="0" smtClean="0"/>
              <a:t>Maintain arch integrity/tooth position.</a:t>
            </a:r>
          </a:p>
          <a:p>
            <a:pPr algn="l" rtl="0"/>
            <a:r>
              <a:rPr lang="en-US" sz="3000" cap="none" dirty="0" smtClean="0"/>
              <a:t>Maintain occlusal relationships.</a:t>
            </a:r>
          </a:p>
          <a:p>
            <a:pPr algn="l" rtl="0"/>
            <a:r>
              <a:rPr lang="en-US" sz="3000" cap="none" dirty="0" smtClean="0"/>
              <a:t>Protect and preserve the remaining structures.</a:t>
            </a:r>
          </a:p>
          <a:p>
            <a:pPr algn="l" rtl="0"/>
            <a:r>
              <a:rPr lang="en-US" sz="3000" cap="none" dirty="0" smtClean="0"/>
              <a:t>Restore esthetics</a:t>
            </a:r>
          </a:p>
          <a:p>
            <a:pPr algn="l" rtl="0"/>
            <a:endParaRPr lang="en-US" sz="3000" cap="none" dirty="0"/>
          </a:p>
        </p:txBody>
      </p:sp>
    </p:spTree>
    <p:extLst>
      <p:ext uri="{BB962C8B-B14F-4D97-AF65-F5344CB8AC3E}">
        <p14:creationId xmlns:p14="http://schemas.microsoft.com/office/powerpoint/2010/main" val="18203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Difference between fixed and removable P.T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028825"/>
            <a:ext cx="7144391" cy="4672013"/>
          </a:xfrm>
        </p:spPr>
        <p:txBody>
          <a:bodyPr>
            <a:normAutofit/>
          </a:bodyPr>
          <a:lstStyle/>
          <a:p>
            <a:pPr algn="l" rtl="0"/>
            <a:r>
              <a:rPr lang="en-US" sz="2800" cap="none" dirty="0" smtClean="0"/>
              <a:t>Both bridges and partial dentures replace missing teeth. </a:t>
            </a:r>
          </a:p>
          <a:p>
            <a:pPr algn="l" rtl="0"/>
            <a:r>
              <a:rPr lang="en-US" sz="2800" cap="none" dirty="0" smtClean="0"/>
              <a:t>A bridge is permanently attached to abutment teeth or in some cases implants. </a:t>
            </a:r>
          </a:p>
          <a:p>
            <a:pPr algn="l" rtl="0"/>
            <a:r>
              <a:rPr lang="en-US" sz="2800" cap="none" dirty="0" smtClean="0"/>
              <a:t>A partial denture is attached by clasps to the teeth and is easily removed by the patient. </a:t>
            </a:r>
          </a:p>
          <a:p>
            <a:pPr algn="l" rtl="0"/>
            <a:r>
              <a:rPr lang="en-US" sz="2800" cap="none" dirty="0" smtClean="0"/>
              <a:t>Patients are usually more satisfied with bridges than with partial dentures.</a:t>
            </a:r>
          </a:p>
          <a:p>
            <a:pPr algn="l" rtl="0"/>
            <a:endParaRPr lang="en-US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2" y="2214694"/>
            <a:ext cx="3915640" cy="1789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2" y="4004631"/>
            <a:ext cx="3915640" cy="23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01" y="2533042"/>
            <a:ext cx="10364451" cy="1596177"/>
          </a:xfrm>
        </p:spPr>
        <p:txBody>
          <a:bodyPr/>
          <a:lstStyle/>
          <a:p>
            <a:pPr algn="l" rtl="0"/>
            <a:r>
              <a:rPr lang="en-US" dirty="0" smtClean="0"/>
              <a:t>Components of </a:t>
            </a:r>
            <a:r>
              <a:rPr lang="en-US" dirty="0" err="1" smtClean="0"/>
              <a:t>Fpd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2" y="2214694"/>
            <a:ext cx="3915640" cy="2651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800" dirty="0" smtClean="0"/>
              <a:t>1- Abutment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3701089" cy="3424107"/>
          </a:xfrm>
        </p:spPr>
        <p:txBody>
          <a:bodyPr>
            <a:normAutofit/>
          </a:bodyPr>
          <a:lstStyle/>
          <a:p>
            <a:pPr algn="l" rtl="0"/>
            <a:r>
              <a:rPr lang="en-US" sz="3200" cap="none" dirty="0" smtClean="0"/>
              <a:t>It is the selected remaining tooth or teeth where a crown or a bridge is attached</a:t>
            </a:r>
          </a:p>
          <a:p>
            <a:pPr algn="l" rtl="0"/>
            <a:endParaRPr lang="en-US" sz="3200" cap="none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75404" y="4079145"/>
            <a:ext cx="1593035" cy="798718"/>
            <a:chOff x="8993975" y="3446052"/>
            <a:chExt cx="1593035" cy="79871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993975" y="3446052"/>
              <a:ext cx="657225" cy="7715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929785" y="3473245"/>
              <a:ext cx="657225" cy="7715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02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2" y="2214694"/>
            <a:ext cx="3915640" cy="2651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2- retainer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3486776" cy="3424107"/>
          </a:xfrm>
        </p:spPr>
        <p:txBody>
          <a:bodyPr>
            <a:normAutofit/>
          </a:bodyPr>
          <a:lstStyle/>
          <a:p>
            <a:pPr algn="l" rtl="0"/>
            <a:r>
              <a:rPr lang="en-US" sz="3200" cap="none" dirty="0" smtClean="0"/>
              <a:t>It is the artificial crown or crowns used to attach the bridge to the abutment tooth/teeth.</a:t>
            </a:r>
          </a:p>
          <a:p>
            <a:pPr algn="l" rtl="0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252603" y="3012153"/>
            <a:ext cx="1593035" cy="798718"/>
            <a:chOff x="9051125" y="3030463"/>
            <a:chExt cx="1593035" cy="79871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051125" y="3030463"/>
              <a:ext cx="657225" cy="7715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986935" y="3057656"/>
              <a:ext cx="657225" cy="7715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7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2- retainer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cap="none" dirty="0" smtClean="0"/>
              <a:t>Retainers in fixed partial dentures can be broadly classified </a:t>
            </a:r>
            <a:r>
              <a:rPr lang="en-US" sz="3200" b="1" cap="none" dirty="0" smtClean="0"/>
              <a:t>based on tooth coverage</a:t>
            </a:r>
            <a:r>
              <a:rPr lang="en-US" sz="3200" cap="none" dirty="0" smtClean="0"/>
              <a:t>:</a:t>
            </a:r>
          </a:p>
          <a:p>
            <a:pPr algn="l" rtl="0"/>
            <a:r>
              <a:rPr lang="en-US" sz="3200" cap="none" dirty="0" smtClean="0"/>
              <a:t>Full veneer crowns.</a:t>
            </a:r>
          </a:p>
          <a:p>
            <a:pPr algn="l" rtl="0"/>
            <a:r>
              <a:rPr lang="en-US" sz="3200" cap="none" dirty="0" smtClean="0"/>
              <a:t>Partial veneer crowns.</a:t>
            </a:r>
          </a:p>
          <a:p>
            <a:pPr algn="l" rtl="0"/>
            <a:r>
              <a:rPr lang="en-US" sz="3200" cap="none" dirty="0" smtClean="0"/>
              <a:t>Conservative (minimal preparation) retainers.</a:t>
            </a:r>
          </a:p>
          <a:p>
            <a:pPr algn="l" rtl="0"/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4998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4674</TotalTime>
  <Words>828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Fixed partial Denture</vt:lpstr>
      <vt:lpstr>Summery</vt:lpstr>
      <vt:lpstr>Defenition</vt:lpstr>
      <vt:lpstr>FUNCTIONS OF FIXED PARTIAL DENTURE</vt:lpstr>
      <vt:lpstr>Difference between fixed and removable P.T</vt:lpstr>
      <vt:lpstr>Components of Fpd</vt:lpstr>
      <vt:lpstr>1- Abutment</vt:lpstr>
      <vt:lpstr>2- retainer</vt:lpstr>
      <vt:lpstr>2- retainer</vt:lpstr>
      <vt:lpstr>2- retainer</vt:lpstr>
      <vt:lpstr>3. pontic</vt:lpstr>
      <vt:lpstr>4- connector</vt:lpstr>
      <vt:lpstr>Types of FPD</vt:lpstr>
      <vt:lpstr>Fixed fixed partial denture</vt:lpstr>
      <vt:lpstr>Fixed movable partial dentur</vt:lpstr>
      <vt:lpstr>Cantilever</vt:lpstr>
      <vt:lpstr>Spring cantilever</vt:lpstr>
      <vt:lpstr>Indications of Fpd</vt:lpstr>
      <vt:lpstr>Contra-indications of fpd</vt:lpstr>
      <vt:lpstr>Contra-indications of fpd</vt:lpstr>
      <vt:lpstr>Advantages of FPD</vt:lpstr>
      <vt:lpstr>Advantages of FPD</vt:lpstr>
      <vt:lpstr>Disadvantages of FPD</vt:lpstr>
      <vt:lpstr>Disadvantages of FPD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Fixed partial Denture</dc:title>
  <dc:creator>Microsoft Office User</dc:creator>
  <cp:lastModifiedBy>abdulrahman alsofi</cp:lastModifiedBy>
  <cp:revision>17</cp:revision>
  <dcterms:created xsi:type="dcterms:W3CDTF">2016-09-30T13:24:28Z</dcterms:created>
  <dcterms:modified xsi:type="dcterms:W3CDTF">2016-10-10T09:51:40Z</dcterms:modified>
</cp:coreProperties>
</file>