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29"/>
  </p:notesMasterIdLst>
  <p:sldIdLst>
    <p:sldId id="256" r:id="rId2"/>
    <p:sldId id="257" r:id="rId3"/>
    <p:sldId id="258" r:id="rId4"/>
    <p:sldId id="262" r:id="rId5"/>
    <p:sldId id="261" r:id="rId6"/>
    <p:sldId id="259" r:id="rId7"/>
    <p:sldId id="260" r:id="rId8"/>
    <p:sldId id="264" r:id="rId9"/>
    <p:sldId id="263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9" r:id="rId27"/>
    <p:sldId id="29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00"/>
    <p:restoredTop sz="94643"/>
  </p:normalViewPr>
  <p:slideViewPr>
    <p:cSldViewPr>
      <p:cViewPr varScale="1">
        <p:scale>
          <a:sx n="58" d="100"/>
          <a:sy n="58" d="100"/>
        </p:scale>
        <p:origin x="116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89D9BE-0648-4952-AA01-EE5C8D1B3773}" type="doc">
      <dgm:prSet loTypeId="urn:microsoft.com/office/officeart/2005/8/layout/hierarchy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D8243F-F43B-4F73-A7D2-F671A681C169}">
      <dgm:prSet phldrT="[Text]"/>
      <dgm:spPr/>
      <dgm:t>
        <a:bodyPr/>
        <a:lstStyle/>
        <a:p>
          <a:r>
            <a:rPr lang="en-US" dirty="0" smtClean="0"/>
            <a:t>Examination</a:t>
          </a:r>
          <a:endParaRPr lang="en-US" dirty="0"/>
        </a:p>
      </dgm:t>
    </dgm:pt>
    <dgm:pt modelId="{A3B3F48D-CEAD-4AFA-A65B-6F5283DB3BBF}" type="parTrans" cxnId="{CCCF64A8-B71B-409F-8C87-D30F20C82BA6}">
      <dgm:prSet/>
      <dgm:spPr/>
      <dgm:t>
        <a:bodyPr/>
        <a:lstStyle/>
        <a:p>
          <a:endParaRPr lang="en-US"/>
        </a:p>
      </dgm:t>
    </dgm:pt>
    <dgm:pt modelId="{3BCF1960-982C-4F63-8DD8-0E6FAE6069FB}" type="sibTrans" cxnId="{CCCF64A8-B71B-409F-8C87-D30F20C82BA6}">
      <dgm:prSet/>
      <dgm:spPr/>
      <dgm:t>
        <a:bodyPr/>
        <a:lstStyle/>
        <a:p>
          <a:endParaRPr lang="en-US"/>
        </a:p>
      </dgm:t>
    </dgm:pt>
    <dgm:pt modelId="{B95A8C22-CC97-4AB6-AF40-4BDBCEB11C33}">
      <dgm:prSet phldrT="[Text]"/>
      <dgm:spPr/>
      <dgm:t>
        <a:bodyPr/>
        <a:lstStyle/>
        <a:p>
          <a:r>
            <a:rPr lang="en-US" dirty="0" smtClean="0"/>
            <a:t>General</a:t>
          </a:r>
          <a:endParaRPr lang="en-US" dirty="0"/>
        </a:p>
      </dgm:t>
    </dgm:pt>
    <dgm:pt modelId="{FEA9E3D7-5936-4C06-B5C0-F045AF9F32D5}" type="parTrans" cxnId="{65B6BA78-FCB3-47F2-B94E-EC5A6235B8E9}">
      <dgm:prSet/>
      <dgm:spPr/>
      <dgm:t>
        <a:bodyPr/>
        <a:lstStyle/>
        <a:p>
          <a:endParaRPr lang="en-US"/>
        </a:p>
      </dgm:t>
    </dgm:pt>
    <dgm:pt modelId="{185872F8-A5DE-4BDE-9A35-683133B37EB1}" type="sibTrans" cxnId="{65B6BA78-FCB3-47F2-B94E-EC5A6235B8E9}">
      <dgm:prSet/>
      <dgm:spPr/>
      <dgm:t>
        <a:bodyPr/>
        <a:lstStyle/>
        <a:p>
          <a:endParaRPr lang="en-US"/>
        </a:p>
      </dgm:t>
    </dgm:pt>
    <dgm:pt modelId="{187F1E18-6EC6-41AB-BEC3-2F71A83DF021}">
      <dgm:prSet phldrT="[Text]"/>
      <dgm:spPr/>
      <dgm:t>
        <a:bodyPr/>
        <a:lstStyle/>
        <a:p>
          <a:r>
            <a:rPr lang="en-US" dirty="0" smtClean="0"/>
            <a:t>Radiographic</a:t>
          </a:r>
          <a:endParaRPr lang="en-US" dirty="0"/>
        </a:p>
      </dgm:t>
    </dgm:pt>
    <dgm:pt modelId="{76D3B7E4-5888-4397-8277-4993173A4526}" type="parTrans" cxnId="{86191453-C32C-4E10-96EE-D653A5CA6BFA}">
      <dgm:prSet/>
      <dgm:spPr/>
      <dgm:t>
        <a:bodyPr/>
        <a:lstStyle/>
        <a:p>
          <a:endParaRPr lang="en-US"/>
        </a:p>
      </dgm:t>
    </dgm:pt>
    <dgm:pt modelId="{ACBF55EE-3B08-4905-8343-B78BC63115CD}" type="sibTrans" cxnId="{86191453-C32C-4E10-96EE-D653A5CA6BFA}">
      <dgm:prSet/>
      <dgm:spPr/>
      <dgm:t>
        <a:bodyPr/>
        <a:lstStyle/>
        <a:p>
          <a:endParaRPr lang="en-US"/>
        </a:p>
      </dgm:t>
    </dgm:pt>
    <dgm:pt modelId="{41D798E8-6671-405B-9DFE-FDE7E0CCE1B4}">
      <dgm:prSet/>
      <dgm:spPr/>
      <dgm:t>
        <a:bodyPr/>
        <a:lstStyle/>
        <a:p>
          <a:r>
            <a:rPr lang="en-US" dirty="0" smtClean="0"/>
            <a:t>Vitality Testing</a:t>
          </a:r>
          <a:endParaRPr lang="en-US" dirty="0"/>
        </a:p>
      </dgm:t>
    </dgm:pt>
    <dgm:pt modelId="{98BB52F1-AA21-4968-98B1-C7A9C8C3823F}" type="parTrans" cxnId="{43702737-D3D4-484D-B938-20C289A0DAFC}">
      <dgm:prSet/>
      <dgm:spPr/>
      <dgm:t>
        <a:bodyPr/>
        <a:lstStyle/>
        <a:p>
          <a:endParaRPr lang="en-US"/>
        </a:p>
      </dgm:t>
    </dgm:pt>
    <dgm:pt modelId="{32C87D02-8546-40A4-969C-0AD6E632A41B}" type="sibTrans" cxnId="{43702737-D3D4-484D-B938-20C289A0DAFC}">
      <dgm:prSet/>
      <dgm:spPr/>
      <dgm:t>
        <a:bodyPr/>
        <a:lstStyle/>
        <a:p>
          <a:endParaRPr lang="en-US"/>
        </a:p>
      </dgm:t>
    </dgm:pt>
    <dgm:pt modelId="{FE54B404-2766-4CBA-B1B7-D6EA91797596}" type="pres">
      <dgm:prSet presAssocID="{0289D9BE-0648-4952-AA01-EE5C8D1B377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7B5BCEC-F8D3-4DD6-953C-9D6935E174BC}" type="pres">
      <dgm:prSet presAssocID="{E8D8243F-F43B-4F73-A7D2-F671A681C169}" presName="hierRoot1" presStyleCnt="0"/>
      <dgm:spPr/>
    </dgm:pt>
    <dgm:pt modelId="{E40B3B5F-D452-493D-B19C-F1B50ED782E5}" type="pres">
      <dgm:prSet presAssocID="{E8D8243F-F43B-4F73-A7D2-F671A681C169}" presName="composite" presStyleCnt="0"/>
      <dgm:spPr/>
    </dgm:pt>
    <dgm:pt modelId="{6D2B8B61-3896-4790-AA61-822DCD12402B}" type="pres">
      <dgm:prSet presAssocID="{E8D8243F-F43B-4F73-A7D2-F671A681C169}" presName="background" presStyleLbl="node0" presStyleIdx="0" presStyleCnt="1"/>
      <dgm:spPr/>
    </dgm:pt>
    <dgm:pt modelId="{A48694BF-8CDE-4A63-96DD-2B328ECE8BA3}" type="pres">
      <dgm:prSet presAssocID="{E8D8243F-F43B-4F73-A7D2-F671A681C16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835B7E-7F63-4E34-A922-9490A1FA30AC}" type="pres">
      <dgm:prSet presAssocID="{E8D8243F-F43B-4F73-A7D2-F671A681C169}" presName="hierChild2" presStyleCnt="0"/>
      <dgm:spPr/>
    </dgm:pt>
    <dgm:pt modelId="{1B203470-4252-4E34-A6CE-A3A3F76035BB}" type="pres">
      <dgm:prSet presAssocID="{FEA9E3D7-5936-4C06-B5C0-F045AF9F32D5}" presName="Name10" presStyleLbl="parChTrans1D2" presStyleIdx="0" presStyleCnt="3"/>
      <dgm:spPr/>
      <dgm:t>
        <a:bodyPr/>
        <a:lstStyle/>
        <a:p>
          <a:endParaRPr lang="en-US"/>
        </a:p>
      </dgm:t>
    </dgm:pt>
    <dgm:pt modelId="{F630E3CA-092E-4234-85A0-DA03433F33E0}" type="pres">
      <dgm:prSet presAssocID="{B95A8C22-CC97-4AB6-AF40-4BDBCEB11C33}" presName="hierRoot2" presStyleCnt="0"/>
      <dgm:spPr/>
    </dgm:pt>
    <dgm:pt modelId="{29AC6191-1553-4451-A07E-515F3D881E14}" type="pres">
      <dgm:prSet presAssocID="{B95A8C22-CC97-4AB6-AF40-4BDBCEB11C33}" presName="composite2" presStyleCnt="0"/>
      <dgm:spPr/>
    </dgm:pt>
    <dgm:pt modelId="{44DBB15D-D87C-4B0E-8870-80EBFFBBA5EC}" type="pres">
      <dgm:prSet presAssocID="{B95A8C22-CC97-4AB6-AF40-4BDBCEB11C33}" presName="background2" presStyleLbl="node2" presStyleIdx="0" presStyleCnt="3"/>
      <dgm:spPr/>
    </dgm:pt>
    <dgm:pt modelId="{76B153B1-EA70-41B8-938F-A7936B070D44}" type="pres">
      <dgm:prSet presAssocID="{B95A8C22-CC97-4AB6-AF40-4BDBCEB11C33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2C218E-F3C3-4B2F-AF24-0574787BE917}" type="pres">
      <dgm:prSet presAssocID="{B95A8C22-CC97-4AB6-AF40-4BDBCEB11C33}" presName="hierChild3" presStyleCnt="0"/>
      <dgm:spPr/>
    </dgm:pt>
    <dgm:pt modelId="{102AF1B3-69CA-43A3-B9B0-BEEFCA9E0133}" type="pres">
      <dgm:prSet presAssocID="{76D3B7E4-5888-4397-8277-4993173A4526}" presName="Name10" presStyleLbl="parChTrans1D2" presStyleIdx="1" presStyleCnt="3"/>
      <dgm:spPr/>
      <dgm:t>
        <a:bodyPr/>
        <a:lstStyle/>
        <a:p>
          <a:endParaRPr lang="en-US"/>
        </a:p>
      </dgm:t>
    </dgm:pt>
    <dgm:pt modelId="{92CE12A0-9380-46F0-AF13-C21ECC315187}" type="pres">
      <dgm:prSet presAssocID="{187F1E18-6EC6-41AB-BEC3-2F71A83DF021}" presName="hierRoot2" presStyleCnt="0"/>
      <dgm:spPr/>
    </dgm:pt>
    <dgm:pt modelId="{EED12664-DB96-497E-A835-B37D32FC6148}" type="pres">
      <dgm:prSet presAssocID="{187F1E18-6EC6-41AB-BEC3-2F71A83DF021}" presName="composite2" presStyleCnt="0"/>
      <dgm:spPr/>
    </dgm:pt>
    <dgm:pt modelId="{AA7C7C80-635E-4EDA-99BB-C8FEB181B551}" type="pres">
      <dgm:prSet presAssocID="{187F1E18-6EC6-41AB-BEC3-2F71A83DF021}" presName="background2" presStyleLbl="node2" presStyleIdx="1" presStyleCnt="3"/>
      <dgm:spPr/>
    </dgm:pt>
    <dgm:pt modelId="{143690F7-FAFA-4576-8D16-64D40F623425}" type="pres">
      <dgm:prSet presAssocID="{187F1E18-6EC6-41AB-BEC3-2F71A83DF021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54A7B1-F28D-4F00-B332-C0DD0D1F9A14}" type="pres">
      <dgm:prSet presAssocID="{187F1E18-6EC6-41AB-BEC3-2F71A83DF021}" presName="hierChild3" presStyleCnt="0"/>
      <dgm:spPr/>
    </dgm:pt>
    <dgm:pt modelId="{9AA16A8F-787A-467B-BC4C-5EA84A94C6EC}" type="pres">
      <dgm:prSet presAssocID="{98BB52F1-AA21-4968-98B1-C7A9C8C3823F}" presName="Name10" presStyleLbl="parChTrans1D2" presStyleIdx="2" presStyleCnt="3"/>
      <dgm:spPr/>
      <dgm:t>
        <a:bodyPr/>
        <a:lstStyle/>
        <a:p>
          <a:endParaRPr lang="en-US"/>
        </a:p>
      </dgm:t>
    </dgm:pt>
    <dgm:pt modelId="{39BF3DBD-6B1F-4C5C-B766-0A764CECD9E9}" type="pres">
      <dgm:prSet presAssocID="{41D798E8-6671-405B-9DFE-FDE7E0CCE1B4}" presName="hierRoot2" presStyleCnt="0"/>
      <dgm:spPr/>
    </dgm:pt>
    <dgm:pt modelId="{F5E1B79D-BEE7-4272-B90D-3F030321BCDB}" type="pres">
      <dgm:prSet presAssocID="{41D798E8-6671-405B-9DFE-FDE7E0CCE1B4}" presName="composite2" presStyleCnt="0"/>
      <dgm:spPr/>
    </dgm:pt>
    <dgm:pt modelId="{F18AD58B-FF14-4EA8-AA7D-A98860CF24BA}" type="pres">
      <dgm:prSet presAssocID="{41D798E8-6671-405B-9DFE-FDE7E0CCE1B4}" presName="background2" presStyleLbl="node2" presStyleIdx="2" presStyleCnt="3"/>
      <dgm:spPr/>
    </dgm:pt>
    <dgm:pt modelId="{6DF3BA91-23D8-4C1A-A709-310C89DB5335}" type="pres">
      <dgm:prSet presAssocID="{41D798E8-6671-405B-9DFE-FDE7E0CCE1B4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9D6FBB-C6CA-4AE7-94F4-F84F924238E1}" type="pres">
      <dgm:prSet presAssocID="{41D798E8-6671-405B-9DFE-FDE7E0CCE1B4}" presName="hierChild3" presStyleCnt="0"/>
      <dgm:spPr/>
    </dgm:pt>
  </dgm:ptLst>
  <dgm:cxnLst>
    <dgm:cxn modelId="{463346EF-41A3-4506-A106-782E7E0B5E9A}" type="presOf" srcId="{187F1E18-6EC6-41AB-BEC3-2F71A83DF021}" destId="{143690F7-FAFA-4576-8D16-64D40F623425}" srcOrd="0" destOrd="0" presId="urn:microsoft.com/office/officeart/2005/8/layout/hierarchy1"/>
    <dgm:cxn modelId="{C35E07D6-0880-427C-92F1-953A2F7FFCBF}" type="presOf" srcId="{0289D9BE-0648-4952-AA01-EE5C8D1B3773}" destId="{FE54B404-2766-4CBA-B1B7-D6EA91797596}" srcOrd="0" destOrd="0" presId="urn:microsoft.com/office/officeart/2005/8/layout/hierarchy1"/>
    <dgm:cxn modelId="{B453A2C2-CE18-4D3A-9760-29B2DEABED3C}" type="presOf" srcId="{B95A8C22-CC97-4AB6-AF40-4BDBCEB11C33}" destId="{76B153B1-EA70-41B8-938F-A7936B070D44}" srcOrd="0" destOrd="0" presId="urn:microsoft.com/office/officeart/2005/8/layout/hierarchy1"/>
    <dgm:cxn modelId="{6F882528-8A91-485D-B379-F9E98D6008CA}" type="presOf" srcId="{41D798E8-6671-405B-9DFE-FDE7E0CCE1B4}" destId="{6DF3BA91-23D8-4C1A-A709-310C89DB5335}" srcOrd="0" destOrd="0" presId="urn:microsoft.com/office/officeart/2005/8/layout/hierarchy1"/>
    <dgm:cxn modelId="{E626FB31-8985-4DC2-8948-C35DB169DF3B}" type="presOf" srcId="{FEA9E3D7-5936-4C06-B5C0-F045AF9F32D5}" destId="{1B203470-4252-4E34-A6CE-A3A3F76035BB}" srcOrd="0" destOrd="0" presId="urn:microsoft.com/office/officeart/2005/8/layout/hierarchy1"/>
    <dgm:cxn modelId="{B4820E0C-7866-49FD-BB13-CF2BADC6A147}" type="presOf" srcId="{E8D8243F-F43B-4F73-A7D2-F671A681C169}" destId="{A48694BF-8CDE-4A63-96DD-2B328ECE8BA3}" srcOrd="0" destOrd="0" presId="urn:microsoft.com/office/officeart/2005/8/layout/hierarchy1"/>
    <dgm:cxn modelId="{65B6BA78-FCB3-47F2-B94E-EC5A6235B8E9}" srcId="{E8D8243F-F43B-4F73-A7D2-F671A681C169}" destId="{B95A8C22-CC97-4AB6-AF40-4BDBCEB11C33}" srcOrd="0" destOrd="0" parTransId="{FEA9E3D7-5936-4C06-B5C0-F045AF9F32D5}" sibTransId="{185872F8-A5DE-4BDE-9A35-683133B37EB1}"/>
    <dgm:cxn modelId="{86191453-C32C-4E10-96EE-D653A5CA6BFA}" srcId="{E8D8243F-F43B-4F73-A7D2-F671A681C169}" destId="{187F1E18-6EC6-41AB-BEC3-2F71A83DF021}" srcOrd="1" destOrd="0" parTransId="{76D3B7E4-5888-4397-8277-4993173A4526}" sibTransId="{ACBF55EE-3B08-4905-8343-B78BC63115CD}"/>
    <dgm:cxn modelId="{43702737-D3D4-484D-B938-20C289A0DAFC}" srcId="{E8D8243F-F43B-4F73-A7D2-F671A681C169}" destId="{41D798E8-6671-405B-9DFE-FDE7E0CCE1B4}" srcOrd="2" destOrd="0" parTransId="{98BB52F1-AA21-4968-98B1-C7A9C8C3823F}" sibTransId="{32C87D02-8546-40A4-969C-0AD6E632A41B}"/>
    <dgm:cxn modelId="{CCCF64A8-B71B-409F-8C87-D30F20C82BA6}" srcId="{0289D9BE-0648-4952-AA01-EE5C8D1B3773}" destId="{E8D8243F-F43B-4F73-A7D2-F671A681C169}" srcOrd="0" destOrd="0" parTransId="{A3B3F48D-CEAD-4AFA-A65B-6F5283DB3BBF}" sibTransId="{3BCF1960-982C-4F63-8DD8-0E6FAE6069FB}"/>
    <dgm:cxn modelId="{2D40093D-7CA0-43A4-B3DC-129D0463A6E3}" type="presOf" srcId="{98BB52F1-AA21-4968-98B1-C7A9C8C3823F}" destId="{9AA16A8F-787A-467B-BC4C-5EA84A94C6EC}" srcOrd="0" destOrd="0" presId="urn:microsoft.com/office/officeart/2005/8/layout/hierarchy1"/>
    <dgm:cxn modelId="{8E0E0934-BCBF-475A-902A-22C2A172B024}" type="presOf" srcId="{76D3B7E4-5888-4397-8277-4993173A4526}" destId="{102AF1B3-69CA-43A3-B9B0-BEEFCA9E0133}" srcOrd="0" destOrd="0" presId="urn:microsoft.com/office/officeart/2005/8/layout/hierarchy1"/>
    <dgm:cxn modelId="{3B6FB878-F029-432B-8646-C8BEF9892008}" type="presParOf" srcId="{FE54B404-2766-4CBA-B1B7-D6EA91797596}" destId="{D7B5BCEC-F8D3-4DD6-953C-9D6935E174BC}" srcOrd="0" destOrd="0" presId="urn:microsoft.com/office/officeart/2005/8/layout/hierarchy1"/>
    <dgm:cxn modelId="{6283A034-B918-4426-9163-B1F1124C0FC7}" type="presParOf" srcId="{D7B5BCEC-F8D3-4DD6-953C-9D6935E174BC}" destId="{E40B3B5F-D452-493D-B19C-F1B50ED782E5}" srcOrd="0" destOrd="0" presId="urn:microsoft.com/office/officeart/2005/8/layout/hierarchy1"/>
    <dgm:cxn modelId="{0936C137-2AB5-4FF6-BD4C-9E95287FE28C}" type="presParOf" srcId="{E40B3B5F-D452-493D-B19C-F1B50ED782E5}" destId="{6D2B8B61-3896-4790-AA61-822DCD12402B}" srcOrd="0" destOrd="0" presId="urn:microsoft.com/office/officeart/2005/8/layout/hierarchy1"/>
    <dgm:cxn modelId="{61F7CB56-75BB-4AE2-9011-B46ABCCD426C}" type="presParOf" srcId="{E40B3B5F-D452-493D-B19C-F1B50ED782E5}" destId="{A48694BF-8CDE-4A63-96DD-2B328ECE8BA3}" srcOrd="1" destOrd="0" presId="urn:microsoft.com/office/officeart/2005/8/layout/hierarchy1"/>
    <dgm:cxn modelId="{7F8A712F-AD27-4BBC-9DBB-7B59D52A99E7}" type="presParOf" srcId="{D7B5BCEC-F8D3-4DD6-953C-9D6935E174BC}" destId="{F4835B7E-7F63-4E34-A922-9490A1FA30AC}" srcOrd="1" destOrd="0" presId="urn:microsoft.com/office/officeart/2005/8/layout/hierarchy1"/>
    <dgm:cxn modelId="{8CCD6F8D-8138-481C-B9C0-F9D117A8C8F6}" type="presParOf" srcId="{F4835B7E-7F63-4E34-A922-9490A1FA30AC}" destId="{1B203470-4252-4E34-A6CE-A3A3F76035BB}" srcOrd="0" destOrd="0" presId="urn:microsoft.com/office/officeart/2005/8/layout/hierarchy1"/>
    <dgm:cxn modelId="{3FB15E37-1A6F-4464-A2A8-1ACDA99DF143}" type="presParOf" srcId="{F4835B7E-7F63-4E34-A922-9490A1FA30AC}" destId="{F630E3CA-092E-4234-85A0-DA03433F33E0}" srcOrd="1" destOrd="0" presId="urn:microsoft.com/office/officeart/2005/8/layout/hierarchy1"/>
    <dgm:cxn modelId="{B58FC2B4-75D0-4401-8921-4E221BB8B8BE}" type="presParOf" srcId="{F630E3CA-092E-4234-85A0-DA03433F33E0}" destId="{29AC6191-1553-4451-A07E-515F3D881E14}" srcOrd="0" destOrd="0" presId="urn:microsoft.com/office/officeart/2005/8/layout/hierarchy1"/>
    <dgm:cxn modelId="{3717C2B9-15AC-479B-AD3D-9119EACE4791}" type="presParOf" srcId="{29AC6191-1553-4451-A07E-515F3D881E14}" destId="{44DBB15D-D87C-4B0E-8870-80EBFFBBA5EC}" srcOrd="0" destOrd="0" presId="urn:microsoft.com/office/officeart/2005/8/layout/hierarchy1"/>
    <dgm:cxn modelId="{C977B763-BF90-4BA2-90A6-506429DCC091}" type="presParOf" srcId="{29AC6191-1553-4451-A07E-515F3D881E14}" destId="{76B153B1-EA70-41B8-938F-A7936B070D44}" srcOrd="1" destOrd="0" presId="urn:microsoft.com/office/officeart/2005/8/layout/hierarchy1"/>
    <dgm:cxn modelId="{3A0E2FD3-5EBD-46CA-BC84-2CA48A7219F9}" type="presParOf" srcId="{F630E3CA-092E-4234-85A0-DA03433F33E0}" destId="{8B2C218E-F3C3-4B2F-AF24-0574787BE917}" srcOrd="1" destOrd="0" presId="urn:microsoft.com/office/officeart/2005/8/layout/hierarchy1"/>
    <dgm:cxn modelId="{087CD4DD-B0A6-4001-AC64-DADA60ACB4A1}" type="presParOf" srcId="{F4835B7E-7F63-4E34-A922-9490A1FA30AC}" destId="{102AF1B3-69CA-43A3-B9B0-BEEFCA9E0133}" srcOrd="2" destOrd="0" presId="urn:microsoft.com/office/officeart/2005/8/layout/hierarchy1"/>
    <dgm:cxn modelId="{6CEAC740-1041-4C94-B345-1BE29F1773F2}" type="presParOf" srcId="{F4835B7E-7F63-4E34-A922-9490A1FA30AC}" destId="{92CE12A0-9380-46F0-AF13-C21ECC315187}" srcOrd="3" destOrd="0" presId="urn:microsoft.com/office/officeart/2005/8/layout/hierarchy1"/>
    <dgm:cxn modelId="{CAA6B1C4-93EB-4D14-AFBF-44DB9DB5ACBC}" type="presParOf" srcId="{92CE12A0-9380-46F0-AF13-C21ECC315187}" destId="{EED12664-DB96-497E-A835-B37D32FC6148}" srcOrd="0" destOrd="0" presId="urn:microsoft.com/office/officeart/2005/8/layout/hierarchy1"/>
    <dgm:cxn modelId="{C8F3C1F5-ECB6-47EA-A5B3-FB44F0575324}" type="presParOf" srcId="{EED12664-DB96-497E-A835-B37D32FC6148}" destId="{AA7C7C80-635E-4EDA-99BB-C8FEB181B551}" srcOrd="0" destOrd="0" presId="urn:microsoft.com/office/officeart/2005/8/layout/hierarchy1"/>
    <dgm:cxn modelId="{AC2799CC-BEA7-4023-BDEA-0228124D1306}" type="presParOf" srcId="{EED12664-DB96-497E-A835-B37D32FC6148}" destId="{143690F7-FAFA-4576-8D16-64D40F623425}" srcOrd="1" destOrd="0" presId="urn:microsoft.com/office/officeart/2005/8/layout/hierarchy1"/>
    <dgm:cxn modelId="{565D019F-F4FF-4634-A57E-809D61B87857}" type="presParOf" srcId="{92CE12A0-9380-46F0-AF13-C21ECC315187}" destId="{4554A7B1-F28D-4F00-B332-C0DD0D1F9A14}" srcOrd="1" destOrd="0" presId="urn:microsoft.com/office/officeart/2005/8/layout/hierarchy1"/>
    <dgm:cxn modelId="{C0C826E5-F327-4A16-A0A8-75B348F475BD}" type="presParOf" srcId="{F4835B7E-7F63-4E34-A922-9490A1FA30AC}" destId="{9AA16A8F-787A-467B-BC4C-5EA84A94C6EC}" srcOrd="4" destOrd="0" presId="urn:microsoft.com/office/officeart/2005/8/layout/hierarchy1"/>
    <dgm:cxn modelId="{EC151309-52FD-4D59-9918-7DFF251C6BA0}" type="presParOf" srcId="{F4835B7E-7F63-4E34-A922-9490A1FA30AC}" destId="{39BF3DBD-6B1F-4C5C-B766-0A764CECD9E9}" srcOrd="5" destOrd="0" presId="urn:microsoft.com/office/officeart/2005/8/layout/hierarchy1"/>
    <dgm:cxn modelId="{DDB53E69-F5AF-4DEC-B5D9-22B4435292A2}" type="presParOf" srcId="{39BF3DBD-6B1F-4C5C-B766-0A764CECD9E9}" destId="{F5E1B79D-BEE7-4272-B90D-3F030321BCDB}" srcOrd="0" destOrd="0" presId="urn:microsoft.com/office/officeart/2005/8/layout/hierarchy1"/>
    <dgm:cxn modelId="{BC55C592-D6E3-4C18-8493-B8D0F0A795AB}" type="presParOf" srcId="{F5E1B79D-BEE7-4272-B90D-3F030321BCDB}" destId="{F18AD58B-FF14-4EA8-AA7D-A98860CF24BA}" srcOrd="0" destOrd="0" presId="urn:microsoft.com/office/officeart/2005/8/layout/hierarchy1"/>
    <dgm:cxn modelId="{F588219A-BA84-42AB-A03F-A46F7E0BF602}" type="presParOf" srcId="{F5E1B79D-BEE7-4272-B90D-3F030321BCDB}" destId="{6DF3BA91-23D8-4C1A-A709-310C89DB5335}" srcOrd="1" destOrd="0" presId="urn:microsoft.com/office/officeart/2005/8/layout/hierarchy1"/>
    <dgm:cxn modelId="{8C799D88-01E3-4E76-ABC8-93436B9BBBF5}" type="presParOf" srcId="{39BF3DBD-6B1F-4C5C-B766-0A764CECD9E9}" destId="{209D6FBB-C6CA-4AE7-94F4-F84F924238E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6BF52D-A4E0-403D-96C3-1E225FFB83B5}" type="doc">
      <dgm:prSet loTypeId="urn:microsoft.com/office/officeart/2005/8/layout/hierarchy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CF6E47-A6C5-4FAB-A030-E72EFBA6E3A0}">
      <dgm:prSet phldrT="[Text]"/>
      <dgm:spPr/>
      <dgm:t>
        <a:bodyPr/>
        <a:lstStyle/>
        <a:p>
          <a:r>
            <a:rPr lang="en-US" dirty="0" smtClean="0"/>
            <a:t>General Examination</a:t>
          </a:r>
          <a:endParaRPr lang="en-US" dirty="0"/>
        </a:p>
      </dgm:t>
    </dgm:pt>
    <dgm:pt modelId="{565E1BE4-0A53-476B-B68C-CF809B8FD483}" type="parTrans" cxnId="{112F4A01-528F-4F7E-A15D-C89AF1815D7D}">
      <dgm:prSet/>
      <dgm:spPr/>
      <dgm:t>
        <a:bodyPr/>
        <a:lstStyle/>
        <a:p>
          <a:endParaRPr lang="en-US"/>
        </a:p>
      </dgm:t>
    </dgm:pt>
    <dgm:pt modelId="{568B64F2-4172-4A7A-BF25-D4B6D6464F52}" type="sibTrans" cxnId="{112F4A01-528F-4F7E-A15D-C89AF1815D7D}">
      <dgm:prSet/>
      <dgm:spPr/>
      <dgm:t>
        <a:bodyPr/>
        <a:lstStyle/>
        <a:p>
          <a:endParaRPr lang="en-US"/>
        </a:p>
      </dgm:t>
    </dgm:pt>
    <dgm:pt modelId="{831EEFFB-BF29-414F-9324-66BC0D97CA1A}">
      <dgm:prSet phldrT="[Text]"/>
      <dgm:spPr/>
      <dgm:t>
        <a:bodyPr/>
        <a:lstStyle/>
        <a:p>
          <a:r>
            <a:rPr lang="en-US" dirty="0" err="1" smtClean="0"/>
            <a:t>Extraoral</a:t>
          </a:r>
          <a:endParaRPr lang="en-US" dirty="0"/>
        </a:p>
      </dgm:t>
    </dgm:pt>
    <dgm:pt modelId="{EFB42550-8CC4-49E9-82A0-55B8CCD60D0C}" type="parTrans" cxnId="{E2CFB7DC-FC73-4B7A-BEFE-DC208AB5315E}">
      <dgm:prSet/>
      <dgm:spPr/>
      <dgm:t>
        <a:bodyPr/>
        <a:lstStyle/>
        <a:p>
          <a:endParaRPr lang="en-US"/>
        </a:p>
      </dgm:t>
    </dgm:pt>
    <dgm:pt modelId="{73D52B98-96E4-40EA-BD2B-A725A146AF46}" type="sibTrans" cxnId="{E2CFB7DC-FC73-4B7A-BEFE-DC208AB5315E}">
      <dgm:prSet/>
      <dgm:spPr/>
      <dgm:t>
        <a:bodyPr/>
        <a:lstStyle/>
        <a:p>
          <a:endParaRPr lang="en-US"/>
        </a:p>
      </dgm:t>
    </dgm:pt>
    <dgm:pt modelId="{8C4CA32B-0D02-474F-BEF9-FC660C7BF5DB}">
      <dgm:prSet phldrT="[Text]"/>
      <dgm:spPr/>
      <dgm:t>
        <a:bodyPr/>
        <a:lstStyle/>
        <a:p>
          <a:r>
            <a:rPr lang="en-US" dirty="0" smtClean="0"/>
            <a:t>TMJ</a:t>
          </a:r>
          <a:endParaRPr lang="en-US" dirty="0"/>
        </a:p>
      </dgm:t>
    </dgm:pt>
    <dgm:pt modelId="{B5019144-C9D0-4B1D-B673-56F2AE123CC1}" type="parTrans" cxnId="{D174F305-A49D-4F65-A204-68A9F1AD1C64}">
      <dgm:prSet/>
      <dgm:spPr/>
      <dgm:t>
        <a:bodyPr/>
        <a:lstStyle/>
        <a:p>
          <a:endParaRPr lang="en-US"/>
        </a:p>
      </dgm:t>
    </dgm:pt>
    <dgm:pt modelId="{75A8A643-380E-451C-9C88-FAEC63A943E6}" type="sibTrans" cxnId="{D174F305-A49D-4F65-A204-68A9F1AD1C64}">
      <dgm:prSet/>
      <dgm:spPr/>
      <dgm:t>
        <a:bodyPr/>
        <a:lstStyle/>
        <a:p>
          <a:endParaRPr lang="en-US"/>
        </a:p>
      </dgm:t>
    </dgm:pt>
    <dgm:pt modelId="{0DC9B5AD-D335-4BD6-9471-5CFE20178A18}">
      <dgm:prSet phldrT="[Text]"/>
      <dgm:spPr/>
      <dgm:t>
        <a:bodyPr/>
        <a:lstStyle/>
        <a:p>
          <a:r>
            <a:rPr lang="en-US" dirty="0" smtClean="0"/>
            <a:t>Muscles Of Mastication</a:t>
          </a:r>
          <a:endParaRPr lang="en-US" dirty="0"/>
        </a:p>
      </dgm:t>
    </dgm:pt>
    <dgm:pt modelId="{DC1D5E57-1A40-4DB9-9102-CA9F6B92D9CE}" type="parTrans" cxnId="{42D1431F-CED1-486D-821C-88CD25CD9C67}">
      <dgm:prSet/>
      <dgm:spPr/>
      <dgm:t>
        <a:bodyPr/>
        <a:lstStyle/>
        <a:p>
          <a:endParaRPr lang="en-US"/>
        </a:p>
      </dgm:t>
    </dgm:pt>
    <dgm:pt modelId="{A95CE7F5-7BFA-4F8E-B7BF-2420BA829D88}" type="sibTrans" cxnId="{42D1431F-CED1-486D-821C-88CD25CD9C67}">
      <dgm:prSet/>
      <dgm:spPr/>
      <dgm:t>
        <a:bodyPr/>
        <a:lstStyle/>
        <a:p>
          <a:endParaRPr lang="en-US"/>
        </a:p>
      </dgm:t>
    </dgm:pt>
    <dgm:pt modelId="{2A41ED8F-5D95-420D-928C-17871CAF02CC}">
      <dgm:prSet phldrT="[Text]"/>
      <dgm:spPr/>
      <dgm:t>
        <a:bodyPr/>
        <a:lstStyle/>
        <a:p>
          <a:r>
            <a:rPr lang="en-US" dirty="0" smtClean="0"/>
            <a:t>Intraoral</a:t>
          </a:r>
          <a:endParaRPr lang="en-US" dirty="0"/>
        </a:p>
      </dgm:t>
    </dgm:pt>
    <dgm:pt modelId="{FB29F0DD-47D4-4333-986B-D7D56AF809A7}" type="parTrans" cxnId="{E7275B2A-4455-4DEE-8953-61B3232B9E1B}">
      <dgm:prSet/>
      <dgm:spPr/>
      <dgm:t>
        <a:bodyPr/>
        <a:lstStyle/>
        <a:p>
          <a:endParaRPr lang="en-US"/>
        </a:p>
      </dgm:t>
    </dgm:pt>
    <dgm:pt modelId="{2B64661E-248B-44FA-B62E-D70CBB13A8A6}" type="sibTrans" cxnId="{E7275B2A-4455-4DEE-8953-61B3232B9E1B}">
      <dgm:prSet/>
      <dgm:spPr/>
      <dgm:t>
        <a:bodyPr/>
        <a:lstStyle/>
        <a:p>
          <a:endParaRPr lang="en-US"/>
        </a:p>
      </dgm:t>
    </dgm:pt>
    <dgm:pt modelId="{0068763C-CFE9-433D-8092-D3F578B25F7C}">
      <dgm:prSet phldrT="[Text]"/>
      <dgm:spPr/>
      <dgm:t>
        <a:bodyPr/>
        <a:lstStyle/>
        <a:p>
          <a:r>
            <a:rPr lang="en-US" dirty="0" smtClean="0"/>
            <a:t>Periodontal examination, Clinical attachment level, gingiva, probing</a:t>
          </a:r>
          <a:endParaRPr lang="en-US" dirty="0"/>
        </a:p>
      </dgm:t>
    </dgm:pt>
    <dgm:pt modelId="{A87DBB41-BF42-4131-9384-6E23DA417134}" type="parTrans" cxnId="{B3649C7A-E042-4C4A-A092-33D4FFB0A2E9}">
      <dgm:prSet/>
      <dgm:spPr/>
      <dgm:t>
        <a:bodyPr/>
        <a:lstStyle/>
        <a:p>
          <a:endParaRPr lang="en-US"/>
        </a:p>
      </dgm:t>
    </dgm:pt>
    <dgm:pt modelId="{EF80F091-56D2-46A8-BCBE-B795A222FB00}" type="sibTrans" cxnId="{B3649C7A-E042-4C4A-A092-33D4FFB0A2E9}">
      <dgm:prSet/>
      <dgm:spPr/>
      <dgm:t>
        <a:bodyPr/>
        <a:lstStyle/>
        <a:p>
          <a:endParaRPr lang="en-US"/>
        </a:p>
      </dgm:t>
    </dgm:pt>
    <dgm:pt modelId="{15170B22-6EB0-4698-8586-47656CB11566}">
      <dgm:prSet/>
      <dgm:spPr/>
      <dgm:t>
        <a:bodyPr/>
        <a:lstStyle/>
        <a:p>
          <a:r>
            <a:rPr lang="en-US" dirty="0" err="1" smtClean="0"/>
            <a:t>Occlusal</a:t>
          </a:r>
          <a:r>
            <a:rPr lang="en-US" dirty="0" smtClean="0"/>
            <a:t> Examination (M.I, Initial tooth contact, C.R, lateral and </a:t>
          </a:r>
          <a:r>
            <a:rPr lang="en-US" dirty="0" err="1" smtClean="0"/>
            <a:t>protusive</a:t>
          </a:r>
          <a:r>
            <a:rPr lang="en-US" dirty="0" smtClean="0"/>
            <a:t> contacts)</a:t>
          </a:r>
          <a:endParaRPr lang="en-US" dirty="0"/>
        </a:p>
      </dgm:t>
    </dgm:pt>
    <dgm:pt modelId="{047A85D2-0900-4DAC-9CB2-FA49B10561DB}" type="parTrans" cxnId="{3D9D867A-B20E-48C2-AD04-4EE16FADDAE0}">
      <dgm:prSet/>
      <dgm:spPr/>
      <dgm:t>
        <a:bodyPr/>
        <a:lstStyle/>
        <a:p>
          <a:endParaRPr lang="en-US"/>
        </a:p>
      </dgm:t>
    </dgm:pt>
    <dgm:pt modelId="{20EDD961-F5F6-4BE8-B49C-A2AE31C8B26C}" type="sibTrans" cxnId="{3D9D867A-B20E-48C2-AD04-4EE16FADDAE0}">
      <dgm:prSet/>
      <dgm:spPr/>
      <dgm:t>
        <a:bodyPr/>
        <a:lstStyle/>
        <a:p>
          <a:endParaRPr lang="en-US"/>
        </a:p>
      </dgm:t>
    </dgm:pt>
    <dgm:pt modelId="{8AB39D75-71D1-4A9C-AD03-F174AFFE1AC2}">
      <dgm:prSet/>
      <dgm:spPr/>
      <dgm:t>
        <a:bodyPr/>
        <a:lstStyle/>
        <a:p>
          <a:r>
            <a:rPr lang="en-US" dirty="0" smtClean="0"/>
            <a:t>Alignment of teeth</a:t>
          </a:r>
          <a:endParaRPr lang="en-US" dirty="0"/>
        </a:p>
      </dgm:t>
    </dgm:pt>
    <dgm:pt modelId="{EDB63886-E322-4A39-BEB6-62CABD6193FA}" type="parTrans" cxnId="{6B69D770-959B-4291-A0CB-F8823E0AB197}">
      <dgm:prSet/>
      <dgm:spPr/>
      <dgm:t>
        <a:bodyPr/>
        <a:lstStyle/>
        <a:p>
          <a:endParaRPr lang="en-US"/>
        </a:p>
      </dgm:t>
    </dgm:pt>
    <dgm:pt modelId="{B992DCB7-5411-4B52-A13D-3A12C106DAB7}" type="sibTrans" cxnId="{6B69D770-959B-4291-A0CB-F8823E0AB197}">
      <dgm:prSet/>
      <dgm:spPr/>
      <dgm:t>
        <a:bodyPr/>
        <a:lstStyle/>
        <a:p>
          <a:endParaRPr lang="en-US"/>
        </a:p>
      </dgm:t>
    </dgm:pt>
    <dgm:pt modelId="{137ABE23-1083-4396-A011-9CB0C304922A}" type="pres">
      <dgm:prSet presAssocID="{A06BF52D-A4E0-403D-96C3-1E225FFB83B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A09641B-9B55-47B4-8BA3-0C23C5CD63BB}" type="pres">
      <dgm:prSet presAssocID="{E7CF6E47-A6C5-4FAB-A030-E72EFBA6E3A0}" presName="hierRoot1" presStyleCnt="0"/>
      <dgm:spPr/>
    </dgm:pt>
    <dgm:pt modelId="{622E54A6-ABA9-4A2A-85B5-F4B06C5469BC}" type="pres">
      <dgm:prSet presAssocID="{E7CF6E47-A6C5-4FAB-A030-E72EFBA6E3A0}" presName="composite" presStyleCnt="0"/>
      <dgm:spPr/>
    </dgm:pt>
    <dgm:pt modelId="{333A2F1E-A369-469D-A35F-8DB80D5D0B17}" type="pres">
      <dgm:prSet presAssocID="{E7CF6E47-A6C5-4FAB-A030-E72EFBA6E3A0}" presName="background" presStyleLbl="node0" presStyleIdx="0" presStyleCnt="1"/>
      <dgm:spPr/>
    </dgm:pt>
    <dgm:pt modelId="{2D3641E3-CDAF-4643-8C1D-3B4DA6914CB5}" type="pres">
      <dgm:prSet presAssocID="{E7CF6E47-A6C5-4FAB-A030-E72EFBA6E3A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0772DC-6FBD-4725-B351-AF175F09CE94}" type="pres">
      <dgm:prSet presAssocID="{E7CF6E47-A6C5-4FAB-A030-E72EFBA6E3A0}" presName="hierChild2" presStyleCnt="0"/>
      <dgm:spPr/>
    </dgm:pt>
    <dgm:pt modelId="{02883300-2AEF-4234-AA2E-2D59477EB7DC}" type="pres">
      <dgm:prSet presAssocID="{EFB42550-8CC4-49E9-82A0-55B8CCD60D0C}" presName="Name10" presStyleLbl="parChTrans1D2" presStyleIdx="0" presStyleCnt="2"/>
      <dgm:spPr/>
      <dgm:t>
        <a:bodyPr/>
        <a:lstStyle/>
        <a:p>
          <a:endParaRPr lang="en-US"/>
        </a:p>
      </dgm:t>
    </dgm:pt>
    <dgm:pt modelId="{72D2A6F8-761D-4795-8130-4017CA378398}" type="pres">
      <dgm:prSet presAssocID="{831EEFFB-BF29-414F-9324-66BC0D97CA1A}" presName="hierRoot2" presStyleCnt="0"/>
      <dgm:spPr/>
    </dgm:pt>
    <dgm:pt modelId="{944116BE-BDE1-443E-99F5-109B0B2A4D2E}" type="pres">
      <dgm:prSet presAssocID="{831EEFFB-BF29-414F-9324-66BC0D97CA1A}" presName="composite2" presStyleCnt="0"/>
      <dgm:spPr/>
    </dgm:pt>
    <dgm:pt modelId="{077B2D42-9E65-4BA8-9AFA-EC7E5F6614C3}" type="pres">
      <dgm:prSet presAssocID="{831EEFFB-BF29-414F-9324-66BC0D97CA1A}" presName="background2" presStyleLbl="node2" presStyleIdx="0" presStyleCnt="2"/>
      <dgm:spPr/>
    </dgm:pt>
    <dgm:pt modelId="{7FF918B8-F464-4557-93F1-BC3D6B3DBAEB}" type="pres">
      <dgm:prSet presAssocID="{831EEFFB-BF29-414F-9324-66BC0D97CA1A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9DCD5E-8B13-4582-81D0-B8889C632C46}" type="pres">
      <dgm:prSet presAssocID="{831EEFFB-BF29-414F-9324-66BC0D97CA1A}" presName="hierChild3" presStyleCnt="0"/>
      <dgm:spPr/>
    </dgm:pt>
    <dgm:pt modelId="{A48614DF-0F51-4355-892C-1DFFB0C244A5}" type="pres">
      <dgm:prSet presAssocID="{B5019144-C9D0-4B1D-B673-56F2AE123CC1}" presName="Name17" presStyleLbl="parChTrans1D3" presStyleIdx="0" presStyleCnt="5"/>
      <dgm:spPr/>
      <dgm:t>
        <a:bodyPr/>
        <a:lstStyle/>
        <a:p>
          <a:endParaRPr lang="en-US"/>
        </a:p>
      </dgm:t>
    </dgm:pt>
    <dgm:pt modelId="{A5D2A773-30B1-4508-8BB1-6AF4F0B9786C}" type="pres">
      <dgm:prSet presAssocID="{8C4CA32B-0D02-474F-BEF9-FC660C7BF5DB}" presName="hierRoot3" presStyleCnt="0"/>
      <dgm:spPr/>
    </dgm:pt>
    <dgm:pt modelId="{8E640756-7676-493D-913E-2AB07EDE65DF}" type="pres">
      <dgm:prSet presAssocID="{8C4CA32B-0D02-474F-BEF9-FC660C7BF5DB}" presName="composite3" presStyleCnt="0"/>
      <dgm:spPr/>
    </dgm:pt>
    <dgm:pt modelId="{37A7FFC6-9874-48AD-86C2-3B07A4D12EF6}" type="pres">
      <dgm:prSet presAssocID="{8C4CA32B-0D02-474F-BEF9-FC660C7BF5DB}" presName="background3" presStyleLbl="node3" presStyleIdx="0" presStyleCnt="5"/>
      <dgm:spPr/>
    </dgm:pt>
    <dgm:pt modelId="{0BB4C4A1-797C-46EF-831B-24F19C6DC410}" type="pres">
      <dgm:prSet presAssocID="{8C4CA32B-0D02-474F-BEF9-FC660C7BF5DB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B40234-7BC8-4783-87E3-74B42EDCE1C2}" type="pres">
      <dgm:prSet presAssocID="{8C4CA32B-0D02-474F-BEF9-FC660C7BF5DB}" presName="hierChild4" presStyleCnt="0"/>
      <dgm:spPr/>
    </dgm:pt>
    <dgm:pt modelId="{D30D60AC-3ADC-4391-A963-687786A27F3D}" type="pres">
      <dgm:prSet presAssocID="{DC1D5E57-1A40-4DB9-9102-CA9F6B92D9CE}" presName="Name17" presStyleLbl="parChTrans1D3" presStyleIdx="1" presStyleCnt="5"/>
      <dgm:spPr/>
      <dgm:t>
        <a:bodyPr/>
        <a:lstStyle/>
        <a:p>
          <a:endParaRPr lang="en-US"/>
        </a:p>
      </dgm:t>
    </dgm:pt>
    <dgm:pt modelId="{22F11A51-8F6C-4BF1-A4ED-45ED8D35822E}" type="pres">
      <dgm:prSet presAssocID="{0DC9B5AD-D335-4BD6-9471-5CFE20178A18}" presName="hierRoot3" presStyleCnt="0"/>
      <dgm:spPr/>
    </dgm:pt>
    <dgm:pt modelId="{57890D7C-F1C2-4014-9A4E-DC15E745A28D}" type="pres">
      <dgm:prSet presAssocID="{0DC9B5AD-D335-4BD6-9471-5CFE20178A18}" presName="composite3" presStyleCnt="0"/>
      <dgm:spPr/>
    </dgm:pt>
    <dgm:pt modelId="{683A37A3-579F-4982-AE2F-CC78E536F327}" type="pres">
      <dgm:prSet presAssocID="{0DC9B5AD-D335-4BD6-9471-5CFE20178A18}" presName="background3" presStyleLbl="node3" presStyleIdx="1" presStyleCnt="5"/>
      <dgm:spPr/>
    </dgm:pt>
    <dgm:pt modelId="{C09485A1-F175-4F5C-9824-A09F6814124F}" type="pres">
      <dgm:prSet presAssocID="{0DC9B5AD-D335-4BD6-9471-5CFE20178A18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8CEF67-B824-41C7-9BCA-17DBA7D8652C}" type="pres">
      <dgm:prSet presAssocID="{0DC9B5AD-D335-4BD6-9471-5CFE20178A18}" presName="hierChild4" presStyleCnt="0"/>
      <dgm:spPr/>
    </dgm:pt>
    <dgm:pt modelId="{F575AD1D-2096-4A89-A280-E7069AA4EC0E}" type="pres">
      <dgm:prSet presAssocID="{FB29F0DD-47D4-4333-986B-D7D56AF809A7}" presName="Name10" presStyleLbl="parChTrans1D2" presStyleIdx="1" presStyleCnt="2"/>
      <dgm:spPr/>
      <dgm:t>
        <a:bodyPr/>
        <a:lstStyle/>
        <a:p>
          <a:endParaRPr lang="en-US"/>
        </a:p>
      </dgm:t>
    </dgm:pt>
    <dgm:pt modelId="{202E80AC-7E57-4BC4-8BD5-ECF7B5CFDB98}" type="pres">
      <dgm:prSet presAssocID="{2A41ED8F-5D95-420D-928C-17871CAF02CC}" presName="hierRoot2" presStyleCnt="0"/>
      <dgm:spPr/>
    </dgm:pt>
    <dgm:pt modelId="{726368CA-6E02-4E02-8AB0-53FFAA52B6DE}" type="pres">
      <dgm:prSet presAssocID="{2A41ED8F-5D95-420D-928C-17871CAF02CC}" presName="composite2" presStyleCnt="0"/>
      <dgm:spPr/>
    </dgm:pt>
    <dgm:pt modelId="{3E7E07F0-DC0B-430B-92F8-894018283D6D}" type="pres">
      <dgm:prSet presAssocID="{2A41ED8F-5D95-420D-928C-17871CAF02CC}" presName="background2" presStyleLbl="node2" presStyleIdx="1" presStyleCnt="2"/>
      <dgm:spPr/>
    </dgm:pt>
    <dgm:pt modelId="{864E3780-5770-4028-93D5-4697836EC5AA}" type="pres">
      <dgm:prSet presAssocID="{2A41ED8F-5D95-420D-928C-17871CAF02CC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039A0B-F60A-41BE-8132-3A8D54ECADDB}" type="pres">
      <dgm:prSet presAssocID="{2A41ED8F-5D95-420D-928C-17871CAF02CC}" presName="hierChild3" presStyleCnt="0"/>
      <dgm:spPr/>
    </dgm:pt>
    <dgm:pt modelId="{C550D751-236F-4EE1-8346-677D8006010B}" type="pres">
      <dgm:prSet presAssocID="{A87DBB41-BF42-4131-9384-6E23DA417134}" presName="Name17" presStyleLbl="parChTrans1D3" presStyleIdx="2" presStyleCnt="5"/>
      <dgm:spPr/>
      <dgm:t>
        <a:bodyPr/>
        <a:lstStyle/>
        <a:p>
          <a:endParaRPr lang="en-US"/>
        </a:p>
      </dgm:t>
    </dgm:pt>
    <dgm:pt modelId="{F3B821C0-1423-4368-B689-13443F6C6508}" type="pres">
      <dgm:prSet presAssocID="{0068763C-CFE9-433D-8092-D3F578B25F7C}" presName="hierRoot3" presStyleCnt="0"/>
      <dgm:spPr/>
    </dgm:pt>
    <dgm:pt modelId="{2B97B04F-AEAA-4CA4-946F-1DBBDE40524D}" type="pres">
      <dgm:prSet presAssocID="{0068763C-CFE9-433D-8092-D3F578B25F7C}" presName="composite3" presStyleCnt="0"/>
      <dgm:spPr/>
    </dgm:pt>
    <dgm:pt modelId="{A110F5DF-7D0C-4D40-8AD0-CE1CD8B9D110}" type="pres">
      <dgm:prSet presAssocID="{0068763C-CFE9-433D-8092-D3F578B25F7C}" presName="background3" presStyleLbl="node3" presStyleIdx="2" presStyleCnt="5"/>
      <dgm:spPr/>
    </dgm:pt>
    <dgm:pt modelId="{CD9F22B8-BEC0-4B92-A1D5-726D127D6140}" type="pres">
      <dgm:prSet presAssocID="{0068763C-CFE9-433D-8092-D3F578B25F7C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CC21B2-2FA2-4F53-92F9-DB0719291C38}" type="pres">
      <dgm:prSet presAssocID="{0068763C-CFE9-433D-8092-D3F578B25F7C}" presName="hierChild4" presStyleCnt="0"/>
      <dgm:spPr/>
    </dgm:pt>
    <dgm:pt modelId="{04968895-052F-4118-8300-0EBD7E5596BC}" type="pres">
      <dgm:prSet presAssocID="{047A85D2-0900-4DAC-9CB2-FA49B10561DB}" presName="Name17" presStyleLbl="parChTrans1D3" presStyleIdx="3" presStyleCnt="5"/>
      <dgm:spPr/>
      <dgm:t>
        <a:bodyPr/>
        <a:lstStyle/>
        <a:p>
          <a:endParaRPr lang="en-US"/>
        </a:p>
      </dgm:t>
    </dgm:pt>
    <dgm:pt modelId="{3D769FBA-729F-401F-A5B1-815BFE6FDF6B}" type="pres">
      <dgm:prSet presAssocID="{15170B22-6EB0-4698-8586-47656CB11566}" presName="hierRoot3" presStyleCnt="0"/>
      <dgm:spPr/>
    </dgm:pt>
    <dgm:pt modelId="{1CCE5060-47E2-4F48-8A1B-4B8B9B169EF9}" type="pres">
      <dgm:prSet presAssocID="{15170B22-6EB0-4698-8586-47656CB11566}" presName="composite3" presStyleCnt="0"/>
      <dgm:spPr/>
    </dgm:pt>
    <dgm:pt modelId="{532EE5B8-5EF4-4B6F-BFA5-95F1DAC426F4}" type="pres">
      <dgm:prSet presAssocID="{15170B22-6EB0-4698-8586-47656CB11566}" presName="background3" presStyleLbl="node3" presStyleIdx="3" presStyleCnt="5"/>
      <dgm:spPr/>
    </dgm:pt>
    <dgm:pt modelId="{E75C3EBE-F718-4532-B4D4-2EB54009BA39}" type="pres">
      <dgm:prSet presAssocID="{15170B22-6EB0-4698-8586-47656CB11566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C97242-560D-4F9D-8EC5-F7DAAEAB8C36}" type="pres">
      <dgm:prSet presAssocID="{15170B22-6EB0-4698-8586-47656CB11566}" presName="hierChild4" presStyleCnt="0"/>
      <dgm:spPr/>
    </dgm:pt>
    <dgm:pt modelId="{ED30185C-1A62-4D21-B21C-C2BF13D7C2A3}" type="pres">
      <dgm:prSet presAssocID="{EDB63886-E322-4A39-BEB6-62CABD6193FA}" presName="Name17" presStyleLbl="parChTrans1D3" presStyleIdx="4" presStyleCnt="5"/>
      <dgm:spPr/>
      <dgm:t>
        <a:bodyPr/>
        <a:lstStyle/>
        <a:p>
          <a:endParaRPr lang="en-US"/>
        </a:p>
      </dgm:t>
    </dgm:pt>
    <dgm:pt modelId="{C658BC76-54D9-420A-968B-3120D8F200DB}" type="pres">
      <dgm:prSet presAssocID="{8AB39D75-71D1-4A9C-AD03-F174AFFE1AC2}" presName="hierRoot3" presStyleCnt="0"/>
      <dgm:spPr/>
    </dgm:pt>
    <dgm:pt modelId="{451E321C-A97A-4D11-9FA9-7F822C1293FD}" type="pres">
      <dgm:prSet presAssocID="{8AB39D75-71D1-4A9C-AD03-F174AFFE1AC2}" presName="composite3" presStyleCnt="0"/>
      <dgm:spPr/>
    </dgm:pt>
    <dgm:pt modelId="{77FC593E-2E15-43A4-AFDF-476910978F71}" type="pres">
      <dgm:prSet presAssocID="{8AB39D75-71D1-4A9C-AD03-F174AFFE1AC2}" presName="background3" presStyleLbl="node3" presStyleIdx="4" presStyleCnt="5"/>
      <dgm:spPr/>
    </dgm:pt>
    <dgm:pt modelId="{784DC3B4-1984-4371-A083-74B87C4677C1}" type="pres">
      <dgm:prSet presAssocID="{8AB39D75-71D1-4A9C-AD03-F174AFFE1AC2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5AA94C-A36B-49E8-B28A-3802E35876BE}" type="pres">
      <dgm:prSet presAssocID="{8AB39D75-71D1-4A9C-AD03-F174AFFE1AC2}" presName="hierChild4" presStyleCnt="0"/>
      <dgm:spPr/>
    </dgm:pt>
  </dgm:ptLst>
  <dgm:cxnLst>
    <dgm:cxn modelId="{1DA0A67D-D14E-46B3-8D6E-A8B575F008E5}" type="presOf" srcId="{8AB39D75-71D1-4A9C-AD03-F174AFFE1AC2}" destId="{784DC3B4-1984-4371-A083-74B87C4677C1}" srcOrd="0" destOrd="0" presId="urn:microsoft.com/office/officeart/2005/8/layout/hierarchy1"/>
    <dgm:cxn modelId="{9C9E7654-B1F0-4BD1-B902-44291D03A362}" type="presOf" srcId="{8C4CA32B-0D02-474F-BEF9-FC660C7BF5DB}" destId="{0BB4C4A1-797C-46EF-831B-24F19C6DC410}" srcOrd="0" destOrd="0" presId="urn:microsoft.com/office/officeart/2005/8/layout/hierarchy1"/>
    <dgm:cxn modelId="{E7275B2A-4455-4DEE-8953-61B3232B9E1B}" srcId="{E7CF6E47-A6C5-4FAB-A030-E72EFBA6E3A0}" destId="{2A41ED8F-5D95-420D-928C-17871CAF02CC}" srcOrd="1" destOrd="0" parTransId="{FB29F0DD-47D4-4333-986B-D7D56AF809A7}" sibTransId="{2B64661E-248B-44FA-B62E-D70CBB13A8A6}"/>
    <dgm:cxn modelId="{186B8498-8680-4CA2-ABBE-650E5C844E47}" type="presOf" srcId="{FB29F0DD-47D4-4333-986B-D7D56AF809A7}" destId="{F575AD1D-2096-4A89-A280-E7069AA4EC0E}" srcOrd="0" destOrd="0" presId="urn:microsoft.com/office/officeart/2005/8/layout/hierarchy1"/>
    <dgm:cxn modelId="{B2A8773C-904E-4C45-B58A-8F1CDDB74E80}" type="presOf" srcId="{0DC9B5AD-D335-4BD6-9471-5CFE20178A18}" destId="{C09485A1-F175-4F5C-9824-A09F6814124F}" srcOrd="0" destOrd="0" presId="urn:microsoft.com/office/officeart/2005/8/layout/hierarchy1"/>
    <dgm:cxn modelId="{F8C742A3-A523-430C-9176-247341B9A0B2}" type="presOf" srcId="{831EEFFB-BF29-414F-9324-66BC0D97CA1A}" destId="{7FF918B8-F464-4557-93F1-BC3D6B3DBAEB}" srcOrd="0" destOrd="0" presId="urn:microsoft.com/office/officeart/2005/8/layout/hierarchy1"/>
    <dgm:cxn modelId="{3D9D867A-B20E-48C2-AD04-4EE16FADDAE0}" srcId="{2A41ED8F-5D95-420D-928C-17871CAF02CC}" destId="{15170B22-6EB0-4698-8586-47656CB11566}" srcOrd="1" destOrd="0" parTransId="{047A85D2-0900-4DAC-9CB2-FA49B10561DB}" sibTransId="{20EDD961-F5F6-4BE8-B49C-A2AE31C8B26C}"/>
    <dgm:cxn modelId="{F283C4E0-1812-4AC2-AF31-24251F3BCCD8}" type="presOf" srcId="{EFB42550-8CC4-49E9-82A0-55B8CCD60D0C}" destId="{02883300-2AEF-4234-AA2E-2D59477EB7DC}" srcOrd="0" destOrd="0" presId="urn:microsoft.com/office/officeart/2005/8/layout/hierarchy1"/>
    <dgm:cxn modelId="{BD633680-F91F-42D1-B4E3-2D9831F7C787}" type="presOf" srcId="{047A85D2-0900-4DAC-9CB2-FA49B10561DB}" destId="{04968895-052F-4118-8300-0EBD7E5596BC}" srcOrd="0" destOrd="0" presId="urn:microsoft.com/office/officeart/2005/8/layout/hierarchy1"/>
    <dgm:cxn modelId="{086471DA-8525-4B78-94A6-4159D41E4BA7}" type="presOf" srcId="{15170B22-6EB0-4698-8586-47656CB11566}" destId="{E75C3EBE-F718-4532-B4D4-2EB54009BA39}" srcOrd="0" destOrd="0" presId="urn:microsoft.com/office/officeart/2005/8/layout/hierarchy1"/>
    <dgm:cxn modelId="{42D1431F-CED1-486D-821C-88CD25CD9C67}" srcId="{831EEFFB-BF29-414F-9324-66BC0D97CA1A}" destId="{0DC9B5AD-D335-4BD6-9471-5CFE20178A18}" srcOrd="1" destOrd="0" parTransId="{DC1D5E57-1A40-4DB9-9102-CA9F6B92D9CE}" sibTransId="{A95CE7F5-7BFA-4F8E-B7BF-2420BA829D88}"/>
    <dgm:cxn modelId="{C639C633-07F4-49E6-B038-DD6FD524E361}" type="presOf" srcId="{B5019144-C9D0-4B1D-B673-56F2AE123CC1}" destId="{A48614DF-0F51-4355-892C-1DFFB0C244A5}" srcOrd="0" destOrd="0" presId="urn:microsoft.com/office/officeart/2005/8/layout/hierarchy1"/>
    <dgm:cxn modelId="{E9BA19F6-FBF9-4776-8438-E4C2B99DEF1F}" type="presOf" srcId="{2A41ED8F-5D95-420D-928C-17871CAF02CC}" destId="{864E3780-5770-4028-93D5-4697836EC5AA}" srcOrd="0" destOrd="0" presId="urn:microsoft.com/office/officeart/2005/8/layout/hierarchy1"/>
    <dgm:cxn modelId="{1D02717D-B9FA-4E4D-8A0A-04A723CE1350}" type="presOf" srcId="{A87DBB41-BF42-4131-9384-6E23DA417134}" destId="{C550D751-236F-4EE1-8346-677D8006010B}" srcOrd="0" destOrd="0" presId="urn:microsoft.com/office/officeart/2005/8/layout/hierarchy1"/>
    <dgm:cxn modelId="{E2CFB7DC-FC73-4B7A-BEFE-DC208AB5315E}" srcId="{E7CF6E47-A6C5-4FAB-A030-E72EFBA6E3A0}" destId="{831EEFFB-BF29-414F-9324-66BC0D97CA1A}" srcOrd="0" destOrd="0" parTransId="{EFB42550-8CC4-49E9-82A0-55B8CCD60D0C}" sibTransId="{73D52B98-96E4-40EA-BD2B-A725A146AF46}"/>
    <dgm:cxn modelId="{6B69D770-959B-4291-A0CB-F8823E0AB197}" srcId="{2A41ED8F-5D95-420D-928C-17871CAF02CC}" destId="{8AB39D75-71D1-4A9C-AD03-F174AFFE1AC2}" srcOrd="2" destOrd="0" parTransId="{EDB63886-E322-4A39-BEB6-62CABD6193FA}" sibTransId="{B992DCB7-5411-4B52-A13D-3A12C106DAB7}"/>
    <dgm:cxn modelId="{1704B64E-4604-43EB-817D-FEF6CEAC667E}" type="presOf" srcId="{E7CF6E47-A6C5-4FAB-A030-E72EFBA6E3A0}" destId="{2D3641E3-CDAF-4643-8C1D-3B4DA6914CB5}" srcOrd="0" destOrd="0" presId="urn:microsoft.com/office/officeart/2005/8/layout/hierarchy1"/>
    <dgm:cxn modelId="{D0413259-3292-406F-B7BC-96F5B84D128B}" type="presOf" srcId="{0068763C-CFE9-433D-8092-D3F578B25F7C}" destId="{CD9F22B8-BEC0-4B92-A1D5-726D127D6140}" srcOrd="0" destOrd="0" presId="urn:microsoft.com/office/officeart/2005/8/layout/hierarchy1"/>
    <dgm:cxn modelId="{B3649C7A-E042-4C4A-A092-33D4FFB0A2E9}" srcId="{2A41ED8F-5D95-420D-928C-17871CAF02CC}" destId="{0068763C-CFE9-433D-8092-D3F578B25F7C}" srcOrd="0" destOrd="0" parTransId="{A87DBB41-BF42-4131-9384-6E23DA417134}" sibTransId="{EF80F091-56D2-46A8-BCBE-B795A222FB00}"/>
    <dgm:cxn modelId="{C6ED63E6-5A1E-4F03-80B3-F4C6D0CCF3C4}" type="presOf" srcId="{DC1D5E57-1A40-4DB9-9102-CA9F6B92D9CE}" destId="{D30D60AC-3ADC-4391-A963-687786A27F3D}" srcOrd="0" destOrd="0" presId="urn:microsoft.com/office/officeart/2005/8/layout/hierarchy1"/>
    <dgm:cxn modelId="{6FA91B8C-4158-4CD0-AF9F-F9F4D10046F7}" type="presOf" srcId="{A06BF52D-A4E0-403D-96C3-1E225FFB83B5}" destId="{137ABE23-1083-4396-A011-9CB0C304922A}" srcOrd="0" destOrd="0" presId="urn:microsoft.com/office/officeart/2005/8/layout/hierarchy1"/>
    <dgm:cxn modelId="{640F4D70-DC4A-4812-B256-CFABE30F675B}" type="presOf" srcId="{EDB63886-E322-4A39-BEB6-62CABD6193FA}" destId="{ED30185C-1A62-4D21-B21C-C2BF13D7C2A3}" srcOrd="0" destOrd="0" presId="urn:microsoft.com/office/officeart/2005/8/layout/hierarchy1"/>
    <dgm:cxn modelId="{D174F305-A49D-4F65-A204-68A9F1AD1C64}" srcId="{831EEFFB-BF29-414F-9324-66BC0D97CA1A}" destId="{8C4CA32B-0D02-474F-BEF9-FC660C7BF5DB}" srcOrd="0" destOrd="0" parTransId="{B5019144-C9D0-4B1D-B673-56F2AE123CC1}" sibTransId="{75A8A643-380E-451C-9C88-FAEC63A943E6}"/>
    <dgm:cxn modelId="{112F4A01-528F-4F7E-A15D-C89AF1815D7D}" srcId="{A06BF52D-A4E0-403D-96C3-1E225FFB83B5}" destId="{E7CF6E47-A6C5-4FAB-A030-E72EFBA6E3A0}" srcOrd="0" destOrd="0" parTransId="{565E1BE4-0A53-476B-B68C-CF809B8FD483}" sibTransId="{568B64F2-4172-4A7A-BF25-D4B6D6464F52}"/>
    <dgm:cxn modelId="{1744A44C-E30A-4822-B6D5-1345FD657A2C}" type="presParOf" srcId="{137ABE23-1083-4396-A011-9CB0C304922A}" destId="{1A09641B-9B55-47B4-8BA3-0C23C5CD63BB}" srcOrd="0" destOrd="0" presId="urn:microsoft.com/office/officeart/2005/8/layout/hierarchy1"/>
    <dgm:cxn modelId="{5FF28531-890D-4F7B-AE5D-B2F3D623C3F0}" type="presParOf" srcId="{1A09641B-9B55-47B4-8BA3-0C23C5CD63BB}" destId="{622E54A6-ABA9-4A2A-85B5-F4B06C5469BC}" srcOrd="0" destOrd="0" presId="urn:microsoft.com/office/officeart/2005/8/layout/hierarchy1"/>
    <dgm:cxn modelId="{3012CDC2-27CB-46E7-BDE3-431B24B13097}" type="presParOf" srcId="{622E54A6-ABA9-4A2A-85B5-F4B06C5469BC}" destId="{333A2F1E-A369-469D-A35F-8DB80D5D0B17}" srcOrd="0" destOrd="0" presId="urn:microsoft.com/office/officeart/2005/8/layout/hierarchy1"/>
    <dgm:cxn modelId="{A4E2C634-0347-4FFA-9FE7-B4A980F7DF68}" type="presParOf" srcId="{622E54A6-ABA9-4A2A-85B5-F4B06C5469BC}" destId="{2D3641E3-CDAF-4643-8C1D-3B4DA6914CB5}" srcOrd="1" destOrd="0" presId="urn:microsoft.com/office/officeart/2005/8/layout/hierarchy1"/>
    <dgm:cxn modelId="{866AA2CF-7534-4CDD-BC05-E61A55FF8EFE}" type="presParOf" srcId="{1A09641B-9B55-47B4-8BA3-0C23C5CD63BB}" destId="{850772DC-6FBD-4725-B351-AF175F09CE94}" srcOrd="1" destOrd="0" presId="urn:microsoft.com/office/officeart/2005/8/layout/hierarchy1"/>
    <dgm:cxn modelId="{D18D755D-1055-4EAB-8695-BDEFD21E5DCF}" type="presParOf" srcId="{850772DC-6FBD-4725-B351-AF175F09CE94}" destId="{02883300-2AEF-4234-AA2E-2D59477EB7DC}" srcOrd="0" destOrd="0" presId="urn:microsoft.com/office/officeart/2005/8/layout/hierarchy1"/>
    <dgm:cxn modelId="{686D9710-9C6B-41F6-B08B-D2346C3CE927}" type="presParOf" srcId="{850772DC-6FBD-4725-B351-AF175F09CE94}" destId="{72D2A6F8-761D-4795-8130-4017CA378398}" srcOrd="1" destOrd="0" presId="urn:microsoft.com/office/officeart/2005/8/layout/hierarchy1"/>
    <dgm:cxn modelId="{E6CEE9F2-4BFE-4081-9194-4782B5615045}" type="presParOf" srcId="{72D2A6F8-761D-4795-8130-4017CA378398}" destId="{944116BE-BDE1-443E-99F5-109B0B2A4D2E}" srcOrd="0" destOrd="0" presId="urn:microsoft.com/office/officeart/2005/8/layout/hierarchy1"/>
    <dgm:cxn modelId="{B15EFEC4-E8C1-4E3C-B5A4-5CEA86AA5E49}" type="presParOf" srcId="{944116BE-BDE1-443E-99F5-109B0B2A4D2E}" destId="{077B2D42-9E65-4BA8-9AFA-EC7E5F6614C3}" srcOrd="0" destOrd="0" presId="urn:microsoft.com/office/officeart/2005/8/layout/hierarchy1"/>
    <dgm:cxn modelId="{C9F48ACA-4407-4A91-AF47-C3F820A3972C}" type="presParOf" srcId="{944116BE-BDE1-443E-99F5-109B0B2A4D2E}" destId="{7FF918B8-F464-4557-93F1-BC3D6B3DBAEB}" srcOrd="1" destOrd="0" presId="urn:microsoft.com/office/officeart/2005/8/layout/hierarchy1"/>
    <dgm:cxn modelId="{BCFD1AC2-7BAE-4CBA-A2D5-BA2C24B8CD8D}" type="presParOf" srcId="{72D2A6F8-761D-4795-8130-4017CA378398}" destId="{469DCD5E-8B13-4582-81D0-B8889C632C46}" srcOrd="1" destOrd="0" presId="urn:microsoft.com/office/officeart/2005/8/layout/hierarchy1"/>
    <dgm:cxn modelId="{342010C1-42C6-4F71-B66F-E7A921E6DEEF}" type="presParOf" srcId="{469DCD5E-8B13-4582-81D0-B8889C632C46}" destId="{A48614DF-0F51-4355-892C-1DFFB0C244A5}" srcOrd="0" destOrd="0" presId="urn:microsoft.com/office/officeart/2005/8/layout/hierarchy1"/>
    <dgm:cxn modelId="{2D0C7E22-83DF-4FA2-A8A3-DA289C20D9BC}" type="presParOf" srcId="{469DCD5E-8B13-4582-81D0-B8889C632C46}" destId="{A5D2A773-30B1-4508-8BB1-6AF4F0B9786C}" srcOrd="1" destOrd="0" presId="urn:microsoft.com/office/officeart/2005/8/layout/hierarchy1"/>
    <dgm:cxn modelId="{20FE5208-BF23-4876-AA2A-E50A9DBA180C}" type="presParOf" srcId="{A5D2A773-30B1-4508-8BB1-6AF4F0B9786C}" destId="{8E640756-7676-493D-913E-2AB07EDE65DF}" srcOrd="0" destOrd="0" presId="urn:microsoft.com/office/officeart/2005/8/layout/hierarchy1"/>
    <dgm:cxn modelId="{E69E880F-E452-41C5-B7DD-ABC82ABE0E62}" type="presParOf" srcId="{8E640756-7676-493D-913E-2AB07EDE65DF}" destId="{37A7FFC6-9874-48AD-86C2-3B07A4D12EF6}" srcOrd="0" destOrd="0" presId="urn:microsoft.com/office/officeart/2005/8/layout/hierarchy1"/>
    <dgm:cxn modelId="{16F007B6-048B-4FC7-A13D-A212781EDDFD}" type="presParOf" srcId="{8E640756-7676-493D-913E-2AB07EDE65DF}" destId="{0BB4C4A1-797C-46EF-831B-24F19C6DC410}" srcOrd="1" destOrd="0" presId="urn:microsoft.com/office/officeart/2005/8/layout/hierarchy1"/>
    <dgm:cxn modelId="{FD3A80A6-E492-4F6E-92C1-A5854805428F}" type="presParOf" srcId="{A5D2A773-30B1-4508-8BB1-6AF4F0B9786C}" destId="{49B40234-7BC8-4783-87E3-74B42EDCE1C2}" srcOrd="1" destOrd="0" presId="urn:microsoft.com/office/officeart/2005/8/layout/hierarchy1"/>
    <dgm:cxn modelId="{FF8F2F4C-2AB7-41AD-8BD9-9341F9BD3CE9}" type="presParOf" srcId="{469DCD5E-8B13-4582-81D0-B8889C632C46}" destId="{D30D60AC-3ADC-4391-A963-687786A27F3D}" srcOrd="2" destOrd="0" presId="urn:microsoft.com/office/officeart/2005/8/layout/hierarchy1"/>
    <dgm:cxn modelId="{E470CDB0-992F-41B9-95F1-AD2987B2829F}" type="presParOf" srcId="{469DCD5E-8B13-4582-81D0-B8889C632C46}" destId="{22F11A51-8F6C-4BF1-A4ED-45ED8D35822E}" srcOrd="3" destOrd="0" presId="urn:microsoft.com/office/officeart/2005/8/layout/hierarchy1"/>
    <dgm:cxn modelId="{4A9BD1E5-50CC-4786-9ADB-C3199BB0DFA4}" type="presParOf" srcId="{22F11A51-8F6C-4BF1-A4ED-45ED8D35822E}" destId="{57890D7C-F1C2-4014-9A4E-DC15E745A28D}" srcOrd="0" destOrd="0" presId="urn:microsoft.com/office/officeart/2005/8/layout/hierarchy1"/>
    <dgm:cxn modelId="{C153FB54-F61B-45EE-B1C4-64600CF4ADA7}" type="presParOf" srcId="{57890D7C-F1C2-4014-9A4E-DC15E745A28D}" destId="{683A37A3-579F-4982-AE2F-CC78E536F327}" srcOrd="0" destOrd="0" presId="urn:microsoft.com/office/officeart/2005/8/layout/hierarchy1"/>
    <dgm:cxn modelId="{0C996F6E-FFF4-412E-8172-42B03C52DC0F}" type="presParOf" srcId="{57890D7C-F1C2-4014-9A4E-DC15E745A28D}" destId="{C09485A1-F175-4F5C-9824-A09F6814124F}" srcOrd="1" destOrd="0" presId="urn:microsoft.com/office/officeart/2005/8/layout/hierarchy1"/>
    <dgm:cxn modelId="{3F5348E8-6DB5-4508-8300-3247BE6841A5}" type="presParOf" srcId="{22F11A51-8F6C-4BF1-A4ED-45ED8D35822E}" destId="{F38CEF67-B824-41C7-9BCA-17DBA7D8652C}" srcOrd="1" destOrd="0" presId="urn:microsoft.com/office/officeart/2005/8/layout/hierarchy1"/>
    <dgm:cxn modelId="{2335959B-52FC-4755-B55F-DF09D6BF81C9}" type="presParOf" srcId="{850772DC-6FBD-4725-B351-AF175F09CE94}" destId="{F575AD1D-2096-4A89-A280-E7069AA4EC0E}" srcOrd="2" destOrd="0" presId="urn:microsoft.com/office/officeart/2005/8/layout/hierarchy1"/>
    <dgm:cxn modelId="{5F477135-6633-423C-B23C-879E5D7227D7}" type="presParOf" srcId="{850772DC-6FBD-4725-B351-AF175F09CE94}" destId="{202E80AC-7E57-4BC4-8BD5-ECF7B5CFDB98}" srcOrd="3" destOrd="0" presId="urn:microsoft.com/office/officeart/2005/8/layout/hierarchy1"/>
    <dgm:cxn modelId="{9EB95514-4454-49E7-B5C8-57276171FE44}" type="presParOf" srcId="{202E80AC-7E57-4BC4-8BD5-ECF7B5CFDB98}" destId="{726368CA-6E02-4E02-8AB0-53FFAA52B6DE}" srcOrd="0" destOrd="0" presId="urn:microsoft.com/office/officeart/2005/8/layout/hierarchy1"/>
    <dgm:cxn modelId="{101CBFCB-3D8C-4435-8335-913AD87E5757}" type="presParOf" srcId="{726368CA-6E02-4E02-8AB0-53FFAA52B6DE}" destId="{3E7E07F0-DC0B-430B-92F8-894018283D6D}" srcOrd="0" destOrd="0" presId="urn:microsoft.com/office/officeart/2005/8/layout/hierarchy1"/>
    <dgm:cxn modelId="{53C41AA3-E3EA-46C9-B972-8758D0018095}" type="presParOf" srcId="{726368CA-6E02-4E02-8AB0-53FFAA52B6DE}" destId="{864E3780-5770-4028-93D5-4697836EC5AA}" srcOrd="1" destOrd="0" presId="urn:microsoft.com/office/officeart/2005/8/layout/hierarchy1"/>
    <dgm:cxn modelId="{2FAAA32A-E864-46AA-9D88-27F8AF7826C4}" type="presParOf" srcId="{202E80AC-7E57-4BC4-8BD5-ECF7B5CFDB98}" destId="{F0039A0B-F60A-41BE-8132-3A8D54ECADDB}" srcOrd="1" destOrd="0" presId="urn:microsoft.com/office/officeart/2005/8/layout/hierarchy1"/>
    <dgm:cxn modelId="{1612357E-153F-46FA-B5F0-18223AB23F66}" type="presParOf" srcId="{F0039A0B-F60A-41BE-8132-3A8D54ECADDB}" destId="{C550D751-236F-4EE1-8346-677D8006010B}" srcOrd="0" destOrd="0" presId="urn:microsoft.com/office/officeart/2005/8/layout/hierarchy1"/>
    <dgm:cxn modelId="{8D48F3FF-18A0-4716-89B9-1140AB75A332}" type="presParOf" srcId="{F0039A0B-F60A-41BE-8132-3A8D54ECADDB}" destId="{F3B821C0-1423-4368-B689-13443F6C6508}" srcOrd="1" destOrd="0" presId="urn:microsoft.com/office/officeart/2005/8/layout/hierarchy1"/>
    <dgm:cxn modelId="{FE9C13AE-A197-4B5F-BD8C-4AB896445A48}" type="presParOf" srcId="{F3B821C0-1423-4368-B689-13443F6C6508}" destId="{2B97B04F-AEAA-4CA4-946F-1DBBDE40524D}" srcOrd="0" destOrd="0" presId="urn:microsoft.com/office/officeart/2005/8/layout/hierarchy1"/>
    <dgm:cxn modelId="{FC680660-219C-4787-95E1-D0294948AECC}" type="presParOf" srcId="{2B97B04F-AEAA-4CA4-946F-1DBBDE40524D}" destId="{A110F5DF-7D0C-4D40-8AD0-CE1CD8B9D110}" srcOrd="0" destOrd="0" presId="urn:microsoft.com/office/officeart/2005/8/layout/hierarchy1"/>
    <dgm:cxn modelId="{BF01D421-1E1E-4A24-8B37-D6799258060B}" type="presParOf" srcId="{2B97B04F-AEAA-4CA4-946F-1DBBDE40524D}" destId="{CD9F22B8-BEC0-4B92-A1D5-726D127D6140}" srcOrd="1" destOrd="0" presId="urn:microsoft.com/office/officeart/2005/8/layout/hierarchy1"/>
    <dgm:cxn modelId="{42BFC0C8-52CB-4232-B6D6-3454DEB83AA2}" type="presParOf" srcId="{F3B821C0-1423-4368-B689-13443F6C6508}" destId="{21CC21B2-2FA2-4F53-92F9-DB0719291C38}" srcOrd="1" destOrd="0" presId="urn:microsoft.com/office/officeart/2005/8/layout/hierarchy1"/>
    <dgm:cxn modelId="{24EEC823-553D-4E5F-894D-635A8E45F36B}" type="presParOf" srcId="{F0039A0B-F60A-41BE-8132-3A8D54ECADDB}" destId="{04968895-052F-4118-8300-0EBD7E5596BC}" srcOrd="2" destOrd="0" presId="urn:microsoft.com/office/officeart/2005/8/layout/hierarchy1"/>
    <dgm:cxn modelId="{AE5BF220-7E33-4929-94D2-1183FCDC6B41}" type="presParOf" srcId="{F0039A0B-F60A-41BE-8132-3A8D54ECADDB}" destId="{3D769FBA-729F-401F-A5B1-815BFE6FDF6B}" srcOrd="3" destOrd="0" presId="urn:microsoft.com/office/officeart/2005/8/layout/hierarchy1"/>
    <dgm:cxn modelId="{AAAB1020-D5F9-4EF1-9EB9-70B4EA8560C0}" type="presParOf" srcId="{3D769FBA-729F-401F-A5B1-815BFE6FDF6B}" destId="{1CCE5060-47E2-4F48-8A1B-4B8B9B169EF9}" srcOrd="0" destOrd="0" presId="urn:microsoft.com/office/officeart/2005/8/layout/hierarchy1"/>
    <dgm:cxn modelId="{42E7DE5C-3DAE-46CF-9850-BA74645676A0}" type="presParOf" srcId="{1CCE5060-47E2-4F48-8A1B-4B8B9B169EF9}" destId="{532EE5B8-5EF4-4B6F-BFA5-95F1DAC426F4}" srcOrd="0" destOrd="0" presId="urn:microsoft.com/office/officeart/2005/8/layout/hierarchy1"/>
    <dgm:cxn modelId="{2CA9CB2A-310C-4874-B752-6687B41A4E31}" type="presParOf" srcId="{1CCE5060-47E2-4F48-8A1B-4B8B9B169EF9}" destId="{E75C3EBE-F718-4532-B4D4-2EB54009BA39}" srcOrd="1" destOrd="0" presId="urn:microsoft.com/office/officeart/2005/8/layout/hierarchy1"/>
    <dgm:cxn modelId="{93935AC2-1C73-4B2D-98A1-C69BB338F5D0}" type="presParOf" srcId="{3D769FBA-729F-401F-A5B1-815BFE6FDF6B}" destId="{B4C97242-560D-4F9D-8EC5-F7DAAEAB8C36}" srcOrd="1" destOrd="0" presId="urn:microsoft.com/office/officeart/2005/8/layout/hierarchy1"/>
    <dgm:cxn modelId="{401B6A32-7AD9-4F37-87C6-F0C09B5A9D44}" type="presParOf" srcId="{F0039A0B-F60A-41BE-8132-3A8D54ECADDB}" destId="{ED30185C-1A62-4D21-B21C-C2BF13D7C2A3}" srcOrd="4" destOrd="0" presId="urn:microsoft.com/office/officeart/2005/8/layout/hierarchy1"/>
    <dgm:cxn modelId="{9FA669A1-4C88-4A08-B7F9-16EF5C8631AF}" type="presParOf" srcId="{F0039A0B-F60A-41BE-8132-3A8D54ECADDB}" destId="{C658BC76-54D9-420A-968B-3120D8F200DB}" srcOrd="5" destOrd="0" presId="urn:microsoft.com/office/officeart/2005/8/layout/hierarchy1"/>
    <dgm:cxn modelId="{0210DDFD-332C-4BF5-A41E-8883DB1D8190}" type="presParOf" srcId="{C658BC76-54D9-420A-968B-3120D8F200DB}" destId="{451E321C-A97A-4D11-9FA9-7F822C1293FD}" srcOrd="0" destOrd="0" presId="urn:microsoft.com/office/officeart/2005/8/layout/hierarchy1"/>
    <dgm:cxn modelId="{6C821BED-DCCA-4779-A841-88429F2DCC8C}" type="presParOf" srcId="{451E321C-A97A-4D11-9FA9-7F822C1293FD}" destId="{77FC593E-2E15-43A4-AFDF-476910978F71}" srcOrd="0" destOrd="0" presId="urn:microsoft.com/office/officeart/2005/8/layout/hierarchy1"/>
    <dgm:cxn modelId="{D8949C08-4579-4F61-986B-0471B512A6F8}" type="presParOf" srcId="{451E321C-A97A-4D11-9FA9-7F822C1293FD}" destId="{784DC3B4-1984-4371-A083-74B87C4677C1}" srcOrd="1" destOrd="0" presId="urn:microsoft.com/office/officeart/2005/8/layout/hierarchy1"/>
    <dgm:cxn modelId="{B1671F9A-F30F-4320-BE10-C97130A3B187}" type="presParOf" srcId="{C658BC76-54D9-420A-968B-3120D8F200DB}" destId="{3C5AA94C-A36B-49E8-B28A-3802E35876B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A16A8F-787A-467B-BC4C-5EA84A94C6EC}">
      <dsp:nvSpPr>
        <dsp:cNvPr id="0" name=""/>
        <dsp:cNvSpPr/>
      </dsp:nvSpPr>
      <dsp:spPr>
        <a:xfrm>
          <a:off x="3986212" y="1735982"/>
          <a:ext cx="2828925" cy="673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735"/>
              </a:lnTo>
              <a:lnTo>
                <a:pt x="2828925" y="458735"/>
              </a:lnTo>
              <a:lnTo>
                <a:pt x="2828925" y="6731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2AF1B3-69CA-43A3-B9B0-BEEFCA9E0133}">
      <dsp:nvSpPr>
        <dsp:cNvPr id="0" name=""/>
        <dsp:cNvSpPr/>
      </dsp:nvSpPr>
      <dsp:spPr>
        <a:xfrm>
          <a:off x="3940492" y="1735982"/>
          <a:ext cx="91440" cy="6731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31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203470-4252-4E34-A6CE-A3A3F76035BB}">
      <dsp:nvSpPr>
        <dsp:cNvPr id="0" name=""/>
        <dsp:cNvSpPr/>
      </dsp:nvSpPr>
      <dsp:spPr>
        <a:xfrm>
          <a:off x="1157287" y="1735982"/>
          <a:ext cx="2828925" cy="673155"/>
        </a:xfrm>
        <a:custGeom>
          <a:avLst/>
          <a:gdLst/>
          <a:ahLst/>
          <a:cxnLst/>
          <a:rect l="0" t="0" r="0" b="0"/>
          <a:pathLst>
            <a:path>
              <a:moveTo>
                <a:pt x="2828925" y="0"/>
              </a:moveTo>
              <a:lnTo>
                <a:pt x="2828925" y="458735"/>
              </a:lnTo>
              <a:lnTo>
                <a:pt x="0" y="458735"/>
              </a:lnTo>
              <a:lnTo>
                <a:pt x="0" y="6731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2B8B61-3896-4790-AA61-822DCD12402B}">
      <dsp:nvSpPr>
        <dsp:cNvPr id="0" name=""/>
        <dsp:cNvSpPr/>
      </dsp:nvSpPr>
      <dsp:spPr>
        <a:xfrm>
          <a:off x="2828924" y="266227"/>
          <a:ext cx="2314575" cy="1469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48694BF-8CDE-4A63-96DD-2B328ECE8BA3}">
      <dsp:nvSpPr>
        <dsp:cNvPr id="0" name=""/>
        <dsp:cNvSpPr/>
      </dsp:nvSpPr>
      <dsp:spPr>
        <a:xfrm>
          <a:off x="3086099" y="510543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Examination</a:t>
          </a:r>
          <a:endParaRPr lang="en-US" sz="2900" kern="1200" dirty="0"/>
        </a:p>
      </dsp:txBody>
      <dsp:txXfrm>
        <a:off x="3129147" y="553591"/>
        <a:ext cx="2228479" cy="1383659"/>
      </dsp:txXfrm>
    </dsp:sp>
    <dsp:sp modelId="{44DBB15D-D87C-4B0E-8870-80EBFFBBA5EC}">
      <dsp:nvSpPr>
        <dsp:cNvPr id="0" name=""/>
        <dsp:cNvSpPr/>
      </dsp:nvSpPr>
      <dsp:spPr>
        <a:xfrm>
          <a:off x="0" y="2409138"/>
          <a:ext cx="2314575" cy="1469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6B153B1-EA70-41B8-938F-A7936B070D44}">
      <dsp:nvSpPr>
        <dsp:cNvPr id="0" name=""/>
        <dsp:cNvSpPr/>
      </dsp:nvSpPr>
      <dsp:spPr>
        <a:xfrm>
          <a:off x="257174" y="2653454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General</a:t>
          </a:r>
          <a:endParaRPr lang="en-US" sz="2900" kern="1200" dirty="0"/>
        </a:p>
      </dsp:txBody>
      <dsp:txXfrm>
        <a:off x="300222" y="2696502"/>
        <a:ext cx="2228479" cy="1383659"/>
      </dsp:txXfrm>
    </dsp:sp>
    <dsp:sp modelId="{AA7C7C80-635E-4EDA-99BB-C8FEB181B551}">
      <dsp:nvSpPr>
        <dsp:cNvPr id="0" name=""/>
        <dsp:cNvSpPr/>
      </dsp:nvSpPr>
      <dsp:spPr>
        <a:xfrm>
          <a:off x="2828924" y="2409138"/>
          <a:ext cx="2314575" cy="1469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43690F7-FAFA-4576-8D16-64D40F623425}">
      <dsp:nvSpPr>
        <dsp:cNvPr id="0" name=""/>
        <dsp:cNvSpPr/>
      </dsp:nvSpPr>
      <dsp:spPr>
        <a:xfrm>
          <a:off x="3086099" y="2653454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Radiographic</a:t>
          </a:r>
          <a:endParaRPr lang="en-US" sz="2900" kern="1200" dirty="0"/>
        </a:p>
      </dsp:txBody>
      <dsp:txXfrm>
        <a:off x="3129147" y="2696502"/>
        <a:ext cx="2228479" cy="1383659"/>
      </dsp:txXfrm>
    </dsp:sp>
    <dsp:sp modelId="{F18AD58B-FF14-4EA8-AA7D-A98860CF24BA}">
      <dsp:nvSpPr>
        <dsp:cNvPr id="0" name=""/>
        <dsp:cNvSpPr/>
      </dsp:nvSpPr>
      <dsp:spPr>
        <a:xfrm>
          <a:off x="5657850" y="2409138"/>
          <a:ext cx="2314575" cy="1469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DF3BA91-23D8-4C1A-A709-310C89DB5335}">
      <dsp:nvSpPr>
        <dsp:cNvPr id="0" name=""/>
        <dsp:cNvSpPr/>
      </dsp:nvSpPr>
      <dsp:spPr>
        <a:xfrm>
          <a:off x="5915024" y="2653454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Vitality Testing</a:t>
          </a:r>
          <a:endParaRPr lang="en-US" sz="2900" kern="1200" dirty="0"/>
        </a:p>
      </dsp:txBody>
      <dsp:txXfrm>
        <a:off x="5958072" y="2696502"/>
        <a:ext cx="2228479" cy="13836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0185C-1A62-4D21-B21C-C2BF13D7C2A3}">
      <dsp:nvSpPr>
        <dsp:cNvPr id="0" name=""/>
        <dsp:cNvSpPr/>
      </dsp:nvSpPr>
      <dsp:spPr>
        <a:xfrm>
          <a:off x="6348784" y="3832160"/>
          <a:ext cx="1861393" cy="4429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841"/>
              </a:lnTo>
              <a:lnTo>
                <a:pt x="1861393" y="301841"/>
              </a:lnTo>
              <a:lnTo>
                <a:pt x="1861393" y="44292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968895-052F-4118-8300-0EBD7E5596BC}">
      <dsp:nvSpPr>
        <dsp:cNvPr id="0" name=""/>
        <dsp:cNvSpPr/>
      </dsp:nvSpPr>
      <dsp:spPr>
        <a:xfrm>
          <a:off x="6303064" y="3832160"/>
          <a:ext cx="91440" cy="4429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292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50D751-236F-4EE1-8346-677D8006010B}">
      <dsp:nvSpPr>
        <dsp:cNvPr id="0" name=""/>
        <dsp:cNvSpPr/>
      </dsp:nvSpPr>
      <dsp:spPr>
        <a:xfrm>
          <a:off x="4487391" y="3832160"/>
          <a:ext cx="1861393" cy="442927"/>
        </a:xfrm>
        <a:custGeom>
          <a:avLst/>
          <a:gdLst/>
          <a:ahLst/>
          <a:cxnLst/>
          <a:rect l="0" t="0" r="0" b="0"/>
          <a:pathLst>
            <a:path>
              <a:moveTo>
                <a:pt x="1861393" y="0"/>
              </a:moveTo>
              <a:lnTo>
                <a:pt x="1861393" y="301841"/>
              </a:lnTo>
              <a:lnTo>
                <a:pt x="0" y="301841"/>
              </a:lnTo>
              <a:lnTo>
                <a:pt x="0" y="44292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75AD1D-2096-4A89-A280-E7069AA4EC0E}">
      <dsp:nvSpPr>
        <dsp:cNvPr id="0" name=""/>
        <dsp:cNvSpPr/>
      </dsp:nvSpPr>
      <dsp:spPr>
        <a:xfrm>
          <a:off x="4022042" y="2422155"/>
          <a:ext cx="2326741" cy="4429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841"/>
              </a:lnTo>
              <a:lnTo>
                <a:pt x="2326741" y="301841"/>
              </a:lnTo>
              <a:lnTo>
                <a:pt x="2326741" y="4429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0D60AC-3ADC-4391-A963-687786A27F3D}">
      <dsp:nvSpPr>
        <dsp:cNvPr id="0" name=""/>
        <dsp:cNvSpPr/>
      </dsp:nvSpPr>
      <dsp:spPr>
        <a:xfrm>
          <a:off x="1695301" y="3832160"/>
          <a:ext cx="930696" cy="4429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841"/>
              </a:lnTo>
              <a:lnTo>
                <a:pt x="930696" y="301841"/>
              </a:lnTo>
              <a:lnTo>
                <a:pt x="930696" y="44292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8614DF-0F51-4355-892C-1DFFB0C244A5}">
      <dsp:nvSpPr>
        <dsp:cNvPr id="0" name=""/>
        <dsp:cNvSpPr/>
      </dsp:nvSpPr>
      <dsp:spPr>
        <a:xfrm>
          <a:off x="764604" y="3832160"/>
          <a:ext cx="930696" cy="442927"/>
        </a:xfrm>
        <a:custGeom>
          <a:avLst/>
          <a:gdLst/>
          <a:ahLst/>
          <a:cxnLst/>
          <a:rect l="0" t="0" r="0" b="0"/>
          <a:pathLst>
            <a:path>
              <a:moveTo>
                <a:pt x="930696" y="0"/>
              </a:moveTo>
              <a:lnTo>
                <a:pt x="930696" y="301841"/>
              </a:lnTo>
              <a:lnTo>
                <a:pt x="0" y="301841"/>
              </a:lnTo>
              <a:lnTo>
                <a:pt x="0" y="44292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883300-2AEF-4234-AA2E-2D59477EB7DC}">
      <dsp:nvSpPr>
        <dsp:cNvPr id="0" name=""/>
        <dsp:cNvSpPr/>
      </dsp:nvSpPr>
      <dsp:spPr>
        <a:xfrm>
          <a:off x="1695301" y="2422155"/>
          <a:ext cx="2326741" cy="442927"/>
        </a:xfrm>
        <a:custGeom>
          <a:avLst/>
          <a:gdLst/>
          <a:ahLst/>
          <a:cxnLst/>
          <a:rect l="0" t="0" r="0" b="0"/>
          <a:pathLst>
            <a:path>
              <a:moveTo>
                <a:pt x="2326741" y="0"/>
              </a:moveTo>
              <a:lnTo>
                <a:pt x="2326741" y="301841"/>
              </a:lnTo>
              <a:lnTo>
                <a:pt x="0" y="301841"/>
              </a:lnTo>
              <a:lnTo>
                <a:pt x="0" y="4429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3A2F1E-A369-469D-A35F-8DB80D5D0B17}">
      <dsp:nvSpPr>
        <dsp:cNvPr id="0" name=""/>
        <dsp:cNvSpPr/>
      </dsp:nvSpPr>
      <dsp:spPr>
        <a:xfrm>
          <a:off x="3260563" y="1455076"/>
          <a:ext cx="1522958" cy="967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D3641E3-CDAF-4643-8C1D-3B4DA6914CB5}">
      <dsp:nvSpPr>
        <dsp:cNvPr id="0" name=""/>
        <dsp:cNvSpPr/>
      </dsp:nvSpPr>
      <dsp:spPr>
        <a:xfrm>
          <a:off x="3429781" y="1615833"/>
          <a:ext cx="1522958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General Examination</a:t>
          </a:r>
          <a:endParaRPr lang="en-US" sz="1100" kern="1200" dirty="0"/>
        </a:p>
      </dsp:txBody>
      <dsp:txXfrm>
        <a:off x="3458106" y="1644158"/>
        <a:ext cx="1466308" cy="910428"/>
      </dsp:txXfrm>
    </dsp:sp>
    <dsp:sp modelId="{077B2D42-9E65-4BA8-9AFA-EC7E5F6614C3}">
      <dsp:nvSpPr>
        <dsp:cNvPr id="0" name=""/>
        <dsp:cNvSpPr/>
      </dsp:nvSpPr>
      <dsp:spPr>
        <a:xfrm>
          <a:off x="933822" y="2865082"/>
          <a:ext cx="1522958" cy="967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FF918B8-F464-4557-93F1-BC3D6B3DBAEB}">
      <dsp:nvSpPr>
        <dsp:cNvPr id="0" name=""/>
        <dsp:cNvSpPr/>
      </dsp:nvSpPr>
      <dsp:spPr>
        <a:xfrm>
          <a:off x="1103039" y="3025839"/>
          <a:ext cx="1522958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Extraoral</a:t>
          </a:r>
          <a:endParaRPr lang="en-US" sz="1100" kern="1200" dirty="0"/>
        </a:p>
      </dsp:txBody>
      <dsp:txXfrm>
        <a:off x="1131364" y="3054164"/>
        <a:ext cx="1466308" cy="910428"/>
      </dsp:txXfrm>
    </dsp:sp>
    <dsp:sp modelId="{37A7FFC6-9874-48AD-86C2-3B07A4D12EF6}">
      <dsp:nvSpPr>
        <dsp:cNvPr id="0" name=""/>
        <dsp:cNvSpPr/>
      </dsp:nvSpPr>
      <dsp:spPr>
        <a:xfrm>
          <a:off x="3125" y="4275087"/>
          <a:ext cx="1522958" cy="967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BB4C4A1-797C-46EF-831B-24F19C6DC410}">
      <dsp:nvSpPr>
        <dsp:cNvPr id="0" name=""/>
        <dsp:cNvSpPr/>
      </dsp:nvSpPr>
      <dsp:spPr>
        <a:xfrm>
          <a:off x="172342" y="4435844"/>
          <a:ext cx="1522958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TMJ</a:t>
          </a:r>
          <a:endParaRPr lang="en-US" sz="1100" kern="1200" dirty="0"/>
        </a:p>
      </dsp:txBody>
      <dsp:txXfrm>
        <a:off x="200667" y="4464169"/>
        <a:ext cx="1466308" cy="910428"/>
      </dsp:txXfrm>
    </dsp:sp>
    <dsp:sp modelId="{683A37A3-579F-4982-AE2F-CC78E536F327}">
      <dsp:nvSpPr>
        <dsp:cNvPr id="0" name=""/>
        <dsp:cNvSpPr/>
      </dsp:nvSpPr>
      <dsp:spPr>
        <a:xfrm>
          <a:off x="1864518" y="4275087"/>
          <a:ext cx="1522958" cy="967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09485A1-F175-4F5C-9824-A09F6814124F}">
      <dsp:nvSpPr>
        <dsp:cNvPr id="0" name=""/>
        <dsp:cNvSpPr/>
      </dsp:nvSpPr>
      <dsp:spPr>
        <a:xfrm>
          <a:off x="2033736" y="4435844"/>
          <a:ext cx="1522958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Muscles Of Mastication</a:t>
          </a:r>
          <a:endParaRPr lang="en-US" sz="1100" kern="1200" dirty="0"/>
        </a:p>
      </dsp:txBody>
      <dsp:txXfrm>
        <a:off x="2062061" y="4464169"/>
        <a:ext cx="1466308" cy="910428"/>
      </dsp:txXfrm>
    </dsp:sp>
    <dsp:sp modelId="{3E7E07F0-DC0B-430B-92F8-894018283D6D}">
      <dsp:nvSpPr>
        <dsp:cNvPr id="0" name=""/>
        <dsp:cNvSpPr/>
      </dsp:nvSpPr>
      <dsp:spPr>
        <a:xfrm>
          <a:off x="5587305" y="2865082"/>
          <a:ext cx="1522958" cy="967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4E3780-5770-4028-93D5-4697836EC5AA}">
      <dsp:nvSpPr>
        <dsp:cNvPr id="0" name=""/>
        <dsp:cNvSpPr/>
      </dsp:nvSpPr>
      <dsp:spPr>
        <a:xfrm>
          <a:off x="5756523" y="3025839"/>
          <a:ext cx="1522958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Intraoral</a:t>
          </a:r>
          <a:endParaRPr lang="en-US" sz="1100" kern="1200" dirty="0"/>
        </a:p>
      </dsp:txBody>
      <dsp:txXfrm>
        <a:off x="5784848" y="3054164"/>
        <a:ext cx="1466308" cy="910428"/>
      </dsp:txXfrm>
    </dsp:sp>
    <dsp:sp modelId="{A110F5DF-7D0C-4D40-8AD0-CE1CD8B9D110}">
      <dsp:nvSpPr>
        <dsp:cNvPr id="0" name=""/>
        <dsp:cNvSpPr/>
      </dsp:nvSpPr>
      <dsp:spPr>
        <a:xfrm>
          <a:off x="3725912" y="4275087"/>
          <a:ext cx="1522958" cy="967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D9F22B8-BEC0-4B92-A1D5-726D127D6140}">
      <dsp:nvSpPr>
        <dsp:cNvPr id="0" name=""/>
        <dsp:cNvSpPr/>
      </dsp:nvSpPr>
      <dsp:spPr>
        <a:xfrm>
          <a:off x="3895129" y="4435844"/>
          <a:ext cx="1522958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Periodontal examination, Clinical attachment level, gingiva, probing</a:t>
          </a:r>
          <a:endParaRPr lang="en-US" sz="1100" kern="1200" dirty="0"/>
        </a:p>
      </dsp:txBody>
      <dsp:txXfrm>
        <a:off x="3923454" y="4464169"/>
        <a:ext cx="1466308" cy="910428"/>
      </dsp:txXfrm>
    </dsp:sp>
    <dsp:sp modelId="{532EE5B8-5EF4-4B6F-BFA5-95F1DAC426F4}">
      <dsp:nvSpPr>
        <dsp:cNvPr id="0" name=""/>
        <dsp:cNvSpPr/>
      </dsp:nvSpPr>
      <dsp:spPr>
        <a:xfrm>
          <a:off x="5587305" y="4275087"/>
          <a:ext cx="1522958" cy="967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75C3EBE-F718-4532-B4D4-2EB54009BA39}">
      <dsp:nvSpPr>
        <dsp:cNvPr id="0" name=""/>
        <dsp:cNvSpPr/>
      </dsp:nvSpPr>
      <dsp:spPr>
        <a:xfrm>
          <a:off x="5756523" y="4435844"/>
          <a:ext cx="1522958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Occlusal</a:t>
          </a:r>
          <a:r>
            <a:rPr lang="en-US" sz="1100" kern="1200" dirty="0" smtClean="0"/>
            <a:t> Examination (M.I, Initial tooth contact, C.R, lateral and </a:t>
          </a:r>
          <a:r>
            <a:rPr lang="en-US" sz="1100" kern="1200" dirty="0" err="1" smtClean="0"/>
            <a:t>protusive</a:t>
          </a:r>
          <a:r>
            <a:rPr lang="en-US" sz="1100" kern="1200" dirty="0" smtClean="0"/>
            <a:t> contacts)</a:t>
          </a:r>
          <a:endParaRPr lang="en-US" sz="1100" kern="1200" dirty="0"/>
        </a:p>
      </dsp:txBody>
      <dsp:txXfrm>
        <a:off x="5784848" y="4464169"/>
        <a:ext cx="1466308" cy="910428"/>
      </dsp:txXfrm>
    </dsp:sp>
    <dsp:sp modelId="{77FC593E-2E15-43A4-AFDF-476910978F71}">
      <dsp:nvSpPr>
        <dsp:cNvPr id="0" name=""/>
        <dsp:cNvSpPr/>
      </dsp:nvSpPr>
      <dsp:spPr>
        <a:xfrm>
          <a:off x="7448698" y="4275087"/>
          <a:ext cx="1522958" cy="967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84DC3B4-1984-4371-A083-74B87C4677C1}">
      <dsp:nvSpPr>
        <dsp:cNvPr id="0" name=""/>
        <dsp:cNvSpPr/>
      </dsp:nvSpPr>
      <dsp:spPr>
        <a:xfrm>
          <a:off x="7617916" y="4435844"/>
          <a:ext cx="1522958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Alignment of teeth</a:t>
          </a:r>
          <a:endParaRPr lang="en-US" sz="1100" kern="1200" dirty="0"/>
        </a:p>
      </dsp:txBody>
      <dsp:txXfrm>
        <a:off x="7646241" y="4464169"/>
        <a:ext cx="1466308" cy="9104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BD99F-E547-4AD3-A325-D51D3B348D47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6C6E8-41A6-4430-83B4-CDF6E310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EB41E-0B59-4C55-9F8F-C78286DF17CF}" type="datetime1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Reference: CONTEMPORARY FIXED PROSTHODONTICS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9ACA-D9B6-43C5-A386-D3D07DD66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95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056E7-C4D0-4A0E-A88D-FAB635BE3B0E}" type="datetime1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Reference: CONTEMPORARY FIXED PROSTHODONTICS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9ACA-D9B6-43C5-A386-D3D07DD66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9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F001-7027-4A67-8D7B-EDEAC0C12A4A}" type="datetime1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Reference: CONTEMPORARY FIXED PROSTHODONTICS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9ACA-D9B6-43C5-A386-D3D07DD66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08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F409A-EC89-8C48-8205-201CA9C6023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24776"/>
      </p:ext>
    </p:extLst>
  </p:cSld>
  <p:clrMapOvr>
    <a:masterClrMapping/>
  </p:clrMapOvr>
  <p:transition spd="slow">
    <p:diamond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021815-7540-2043-AD9B-B3720C19F7F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18523"/>
      </p:ext>
    </p:extLst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18D-87B8-475E-B3C0-AB6E48CEEFE9}" type="datetime1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Reference: CONTEMPORARY FIXED PROSTHODONTICS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9ACA-D9B6-43C5-A386-D3D07DD66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1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4F06B-6A8A-4249-AF24-6333A6088B8B}" type="datetime1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Reference: CONTEMPORARY FIXED PROSTHODONTICS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9ACA-D9B6-43C5-A386-D3D07DD66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3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1B69-9888-4CC1-89E5-92340C5ACA90}" type="datetime1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Reference: CONTEMPORARY FIXED PROSTHODONTICS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9ACA-D9B6-43C5-A386-D3D07DD66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36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6CCCE-DCCB-4C1B-980E-AB0BE78A35EE}" type="datetime1">
              <a:rPr lang="en-US" smtClean="0"/>
              <a:t>10/10/2016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Reference: CONTEMPORARY FIXED PROSTHODONTICS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9ACA-D9B6-43C5-A386-D3D07DD66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63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41452-DBE9-4E84-A24A-44B7C56F058A}" type="datetime1">
              <a:rPr lang="en-US" smtClean="0"/>
              <a:t>10/10/2016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Reference: CONTEMPORARY FIXED PROSTHODONTICS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9ACA-D9B6-43C5-A386-D3D07DD66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99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E1DB-3036-4374-9F20-6C1D4CFB8F40}" type="datetime1">
              <a:rPr lang="en-US" smtClean="0"/>
              <a:t>10/10/2016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Reference: CONTEMPORARY FIXED PROSTHODONTICS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9ACA-D9B6-43C5-A386-D3D07DD66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10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2C088-DD19-4883-A87F-0A4EC86BFE89}" type="datetime1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Reference: CONTEMPORARY FIXED PROSTHODONTICS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9ACA-D9B6-43C5-A386-D3D07DD66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044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7AD9-553B-49D9-BDCC-F294AFB17E3F}" type="datetime1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Reference: CONTEMPORARY FIXED PROSTHODONTICS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9ACA-D9B6-43C5-A386-D3D07DD66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2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A541D-16A9-42F8-B804-C2A2DC70279B}" type="datetime1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Reference: CONTEMPORARY FIXED PROSTHODONTICS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B9ACA-D9B6-43C5-A386-D3D07DD66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31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Clinical considerations in Fixed partial denture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Dr. Ahmed Jawad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95800" y="131763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2400" dirty="0" smtClean="0"/>
              <a:t>معالجة اسنان \ المرحلة الخامسة</a:t>
            </a:r>
            <a:br>
              <a:rPr lang="ar-IQ" sz="2400" dirty="0" smtClean="0"/>
            </a:br>
            <a:r>
              <a:rPr lang="ar-IQ" sz="2400" dirty="0" smtClean="0"/>
              <a:t>المحاضرة </a:t>
            </a:r>
            <a:r>
              <a:rPr lang="ar-IQ" sz="2400" b="1" dirty="0" smtClean="0"/>
              <a:t>(2)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59314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71600" y="1905000"/>
            <a:ext cx="6517482" cy="25092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6600">
                <a:solidFill>
                  <a:schemeClr val="hlink"/>
                </a:solidFill>
                <a:effectLst/>
              </a:rPr>
              <a:t>Factors Influencing Fixed Bridge Design</a:t>
            </a:r>
          </a:p>
        </p:txBody>
      </p:sp>
    </p:spTree>
    <p:extLst>
      <p:ext uri="{BB962C8B-B14F-4D97-AF65-F5344CB8AC3E}">
        <p14:creationId xmlns:p14="http://schemas.microsoft.com/office/powerpoint/2010/main" val="48233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81000"/>
            <a:ext cx="8229600" cy="218598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sz="4400" b="1" dirty="0">
                <a:effectLst/>
              </a:rPr>
              <a:t>1. Crown Length</a:t>
            </a:r>
          </a:p>
          <a:p>
            <a:pPr eaLnBrk="1" hangingPunct="1">
              <a:buFont typeface="Wingdings" charset="2"/>
              <a:buNone/>
            </a:pPr>
            <a:r>
              <a:rPr lang="en-US" altLang="en-US" sz="4400" b="1" dirty="0">
                <a:effectLst/>
              </a:rPr>
              <a:t>	</a:t>
            </a:r>
            <a:r>
              <a:rPr lang="en-US" altLang="en-US" sz="3000" cap="none" dirty="0" smtClean="0">
                <a:effectLst/>
              </a:rPr>
              <a:t>Teeth must have adequate </a:t>
            </a:r>
            <a:r>
              <a:rPr lang="en-US" altLang="en-US" sz="3000" cap="none" dirty="0" err="1" smtClean="0">
                <a:effectLst/>
              </a:rPr>
              <a:t>occlusocervical</a:t>
            </a:r>
            <a:r>
              <a:rPr lang="en-US" altLang="en-US" sz="3000" cap="none" dirty="0" smtClean="0">
                <a:effectLst/>
              </a:rPr>
              <a:t> crown length to achieve sufficient retention</a:t>
            </a:r>
          </a:p>
          <a:p>
            <a:pPr eaLnBrk="1" hangingPunct="1">
              <a:buFont typeface="Wingdings" charset="2"/>
              <a:buNone/>
            </a:pPr>
            <a:endParaRPr lang="en-US" altLang="en-US" sz="4400" b="1" dirty="0">
              <a:effectLst/>
            </a:endParaRPr>
          </a:p>
        </p:txBody>
      </p:sp>
      <p:pic>
        <p:nvPicPr>
          <p:cNvPr id="27651" name="Picture 8" descr="DSCN244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4" t="18506" r="5551" b="3697"/>
          <a:stretch>
            <a:fillRect/>
          </a:stretch>
        </p:blipFill>
        <p:spPr>
          <a:xfrm>
            <a:off x="2362200" y="3346450"/>
            <a:ext cx="5181600" cy="3349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2" name="Rectangle 9"/>
          <p:cNvSpPr>
            <a:spLocks noChangeArrowheads="1"/>
          </p:cNvSpPr>
          <p:nvPr/>
        </p:nvSpPr>
        <p:spPr bwMode="auto">
          <a:xfrm>
            <a:off x="2362200" y="6096000"/>
            <a:ext cx="533400" cy="304800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7425421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229600" cy="5211763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3400" b="1" dirty="0">
                <a:effectLst/>
              </a:rPr>
              <a:t>2. Crown Form </a:t>
            </a:r>
            <a:endParaRPr lang="en-US" altLang="en-US" sz="3400" b="1" dirty="0" smtClean="0">
              <a:effectLst/>
            </a:endParaRPr>
          </a:p>
          <a:p>
            <a:pPr marL="0" indent="0" eaLnBrk="1" hangingPunct="1">
              <a:buNone/>
            </a:pPr>
            <a:endParaRPr lang="en-US" altLang="en-US" sz="3400" b="1" dirty="0">
              <a:effectLst/>
            </a:endParaRPr>
          </a:p>
          <a:p>
            <a:r>
              <a:rPr lang="en-US" altLang="en-US" sz="2800" cap="none" dirty="0" smtClean="0">
                <a:effectLst/>
              </a:rPr>
              <a:t>Some teeth have tapered crown form which interferes with parallelism</a:t>
            </a:r>
          </a:p>
          <a:p>
            <a:endParaRPr lang="en-US" altLang="en-US" sz="2800" cap="none" dirty="0" smtClean="0">
              <a:effectLst/>
            </a:endParaRPr>
          </a:p>
          <a:p>
            <a:r>
              <a:rPr lang="en-US" altLang="en-US" sz="2800" cap="none" dirty="0" smtClean="0">
                <a:effectLst/>
              </a:rPr>
              <a:t>Incisors possessing very thin highly translucent incisal edges </a:t>
            </a:r>
            <a:endParaRPr lang="en-US" altLang="en-US" sz="2800" cap="non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1533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229600" cy="5211763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3400" b="1" dirty="0">
                <a:effectLst/>
              </a:rPr>
              <a:t>3. Degree of </a:t>
            </a:r>
            <a:r>
              <a:rPr lang="en-US" altLang="en-US" sz="3400" b="1" dirty="0" smtClean="0">
                <a:effectLst/>
              </a:rPr>
              <a:t>Mutilation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3400" b="1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3400" dirty="0">
              <a:effectLst/>
            </a:endParaRPr>
          </a:p>
          <a:p>
            <a:pPr>
              <a:lnSpc>
                <a:spcPct val="80000"/>
              </a:lnSpc>
            </a:pPr>
            <a:r>
              <a:rPr lang="en-US" altLang="en-US" sz="2800" cap="none" dirty="0" smtClean="0">
                <a:effectLst/>
              </a:rPr>
              <a:t>Size, number and location of carious lesions or restorations affect whether full or partial coverage retainers are indicated</a:t>
            </a:r>
          </a:p>
          <a:p>
            <a:pPr>
              <a:lnSpc>
                <a:spcPct val="80000"/>
              </a:lnSpc>
            </a:pPr>
            <a:endParaRPr lang="en-US" altLang="en-US" sz="2800" cap="none" dirty="0" smtClean="0">
              <a:effectLst/>
            </a:endParaRPr>
          </a:p>
          <a:p>
            <a:pPr>
              <a:lnSpc>
                <a:spcPct val="80000"/>
              </a:lnSpc>
            </a:pPr>
            <a:r>
              <a:rPr lang="en-US" altLang="en-US" sz="2800" cap="none" dirty="0" smtClean="0">
                <a:effectLst/>
              </a:rPr>
              <a:t>	Fractured or carious teeth not restorable should be removed thereby altering design and creating the need for a prosthesis</a:t>
            </a:r>
            <a:endParaRPr lang="en-US" altLang="en-US" sz="2800" cap="non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5206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13" descr="DSCN250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7" b="9369"/>
          <a:stretch>
            <a:fillRect/>
          </a:stretch>
        </p:blipFill>
        <p:spPr>
          <a:xfrm>
            <a:off x="457200" y="4262438"/>
            <a:ext cx="3810000" cy="2290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10" descr="DSCN245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6" t="18504" r="7959" b="22279"/>
          <a:stretch>
            <a:fillRect/>
          </a:stretch>
        </p:blipFill>
        <p:spPr>
          <a:xfrm>
            <a:off x="4800600" y="4343400"/>
            <a:ext cx="3581400" cy="218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228600"/>
            <a:ext cx="8229600" cy="32004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3700" b="1" dirty="0">
                <a:effectLst/>
              </a:rPr>
              <a:t>4. Root Length and Form</a:t>
            </a:r>
          </a:p>
          <a:p>
            <a:pPr algn="just">
              <a:lnSpc>
                <a:spcPct val="80000"/>
              </a:lnSpc>
            </a:pPr>
            <a:r>
              <a:rPr lang="en-US" altLang="en-US" sz="2800" cap="none" dirty="0" smtClean="0">
                <a:effectLst/>
              </a:rPr>
              <a:t>Roots with parallel sides and developmental depressions are better able to resist additional occlusal forces than are smooth-sided conical roots</a:t>
            </a:r>
          </a:p>
          <a:p>
            <a:pPr algn="just">
              <a:lnSpc>
                <a:spcPct val="80000"/>
              </a:lnSpc>
            </a:pPr>
            <a:r>
              <a:rPr lang="en-US" altLang="en-US" sz="2800" cap="none" dirty="0" err="1" smtClean="0">
                <a:effectLst/>
              </a:rPr>
              <a:t>Multirooted</a:t>
            </a:r>
            <a:r>
              <a:rPr lang="en-US" altLang="en-US" sz="2800" cap="none" dirty="0" smtClean="0">
                <a:effectLst/>
              </a:rPr>
              <a:t> teeth generally provide greater stability than single-rooted teeth </a:t>
            </a:r>
          </a:p>
          <a:p>
            <a:pPr algn="just">
              <a:lnSpc>
                <a:spcPct val="80000"/>
              </a:lnSpc>
            </a:pPr>
            <a:r>
              <a:rPr lang="en-US" altLang="en-US" sz="2800" cap="none" dirty="0"/>
              <a:t>L</a:t>
            </a:r>
            <a:r>
              <a:rPr lang="en-US" altLang="en-US" sz="2800" cap="none" dirty="0" smtClean="0">
                <a:effectLst/>
              </a:rPr>
              <a:t>onger root has better retention than short root</a:t>
            </a:r>
            <a:endParaRPr lang="en-US" altLang="en-US" sz="2800" cap="non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1037921"/>
      </p:ext>
    </p:extLst>
  </p:cSld>
  <p:clrMapOvr>
    <a:masterClrMapping/>
  </p:clrMapOvr>
  <p:transition spd="slow">
    <p:diamond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57200"/>
            <a:ext cx="8229600" cy="30480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3400" b="1" dirty="0">
                <a:effectLst/>
              </a:rPr>
              <a:t>5. Crown-Root </a:t>
            </a:r>
            <a:r>
              <a:rPr lang="en-US" altLang="en-US" sz="3400" b="1" dirty="0" smtClean="0">
                <a:effectLst/>
              </a:rPr>
              <a:t>Ratio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3400" b="1" dirty="0">
              <a:effectLst/>
            </a:endParaRPr>
          </a:p>
          <a:p>
            <a:pPr>
              <a:lnSpc>
                <a:spcPct val="80000"/>
              </a:lnSpc>
            </a:pPr>
            <a:r>
              <a:rPr lang="en-US" altLang="en-US" sz="2800" cap="none" dirty="0" smtClean="0">
                <a:effectLst/>
              </a:rPr>
              <a:t>1:1.5 ratio has been generally acceptable whereas 1:1 ratio is considered minimal and requires consideration of other factors (ex. # Of tooth being replaced, tooth mobility, periodontal health) before it can be used as an abutment</a:t>
            </a:r>
            <a:endParaRPr lang="en-US" altLang="en-US" sz="2800" cap="none" dirty="0">
              <a:effectLst/>
            </a:endParaRPr>
          </a:p>
        </p:txBody>
      </p:sp>
      <p:pic>
        <p:nvPicPr>
          <p:cNvPr id="31747" name="Picture 6" descr="DSCN244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798" y="3938588"/>
            <a:ext cx="2988403" cy="218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324538"/>
      </p:ext>
    </p:extLst>
  </p:cSld>
  <p:clrMapOvr>
    <a:masterClrMapping/>
  </p:clrMapOvr>
  <p:transition spd="slow">
    <p:diamond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9" descr="DSCN245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3" t="20018" r="23747" b="25757"/>
          <a:stretch>
            <a:fillRect/>
          </a:stretch>
        </p:blipFill>
        <p:spPr>
          <a:xfrm>
            <a:off x="228600" y="4114800"/>
            <a:ext cx="3886200" cy="2332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6" descr="DSCN245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6" t="16083" r="16522" b="26796"/>
          <a:stretch>
            <a:fillRect/>
          </a:stretch>
        </p:blipFill>
        <p:spPr>
          <a:xfrm>
            <a:off x="4343400" y="4094163"/>
            <a:ext cx="4343400" cy="2366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533400" y="457200"/>
            <a:ext cx="8229600" cy="2590800"/>
          </a:xfrm>
        </p:spPr>
        <p:txBody>
          <a:bodyPr>
            <a:normAutofit fontScale="85000" lnSpcReduction="20000"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4900" b="1" dirty="0">
                <a:effectLst/>
              </a:rPr>
              <a:t>6. Ante’s </a:t>
            </a:r>
            <a:r>
              <a:rPr lang="en-US" altLang="en-US" sz="4900" b="1" dirty="0" smtClean="0">
                <a:effectLst/>
              </a:rPr>
              <a:t>Law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4900" b="1" dirty="0">
              <a:effectLst/>
            </a:endParaRPr>
          </a:p>
          <a:p>
            <a:pPr>
              <a:lnSpc>
                <a:spcPct val="90000"/>
              </a:lnSpc>
            </a:pPr>
            <a:r>
              <a:rPr lang="en-US" altLang="en-US" sz="3300" cap="none" dirty="0" smtClean="0">
                <a:effectLst/>
              </a:rPr>
              <a:t>Periodontal ligament area/</a:t>
            </a:r>
            <a:r>
              <a:rPr lang="en-US" altLang="en-US" sz="3300" cap="none" dirty="0" err="1" smtClean="0">
                <a:effectLst/>
              </a:rPr>
              <a:t>pericemental</a:t>
            </a:r>
            <a:r>
              <a:rPr lang="en-US" altLang="en-US" sz="3300" cap="none" dirty="0" smtClean="0">
                <a:effectLst/>
              </a:rPr>
              <a:t> area of the abutment teeth should be equal or greater than the periodontal ligament area/</a:t>
            </a:r>
            <a:r>
              <a:rPr lang="en-US" altLang="en-US" sz="3300" cap="none" dirty="0" err="1" smtClean="0">
                <a:effectLst/>
              </a:rPr>
              <a:t>pericemental</a:t>
            </a:r>
            <a:r>
              <a:rPr lang="en-US" altLang="en-US" sz="3300" cap="none" dirty="0" smtClean="0">
                <a:effectLst/>
              </a:rPr>
              <a:t> area of the missing tooth/teeth </a:t>
            </a:r>
            <a:endParaRPr lang="en-US" altLang="en-US" sz="3300" cap="none" dirty="0">
              <a:effectLst/>
            </a:endParaRPr>
          </a:p>
        </p:txBody>
      </p:sp>
      <p:sp>
        <p:nvSpPr>
          <p:cNvPr id="32773" name="Text Box 10"/>
          <p:cNvSpPr txBox="1">
            <a:spLocks noChangeArrowheads="1"/>
          </p:cNvSpPr>
          <p:nvPr/>
        </p:nvSpPr>
        <p:spPr bwMode="auto">
          <a:xfrm>
            <a:off x="1050925" y="5992813"/>
            <a:ext cx="2746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r>
              <a:rPr lang="en-US" altLang="en-US" b="1">
                <a:solidFill>
                  <a:schemeClr val="bg2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80011509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81000"/>
            <a:ext cx="8229600" cy="26670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sz="4000" b="1" dirty="0">
                <a:effectLst/>
              </a:rPr>
              <a:t>7. Periodontal Health</a:t>
            </a:r>
          </a:p>
          <a:p>
            <a:pPr algn="just"/>
            <a:r>
              <a:rPr lang="en-US" altLang="en-US" sz="2800" cap="none" dirty="0" smtClean="0">
                <a:effectLst/>
              </a:rPr>
              <a:t>Absence of any form of periodontal disease such as bone resorption and gingival recession</a:t>
            </a:r>
            <a:endParaRPr lang="en-US" altLang="en-US" sz="2800" cap="none" dirty="0">
              <a:effectLst/>
            </a:endParaRPr>
          </a:p>
        </p:txBody>
      </p:sp>
      <p:pic>
        <p:nvPicPr>
          <p:cNvPr id="33795" name="Picture 6" descr="DSCN246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2" b="22279"/>
          <a:stretch>
            <a:fillRect/>
          </a:stretch>
        </p:blipFill>
        <p:spPr>
          <a:xfrm>
            <a:off x="3352800" y="3429000"/>
            <a:ext cx="5497513" cy="301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554874"/>
      </p:ext>
    </p:extLst>
  </p:cSld>
  <p:clrMapOvr>
    <a:masterClrMapping/>
  </p:clrMapOvr>
  <p:transition spd="slow">
    <p:diamond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4800"/>
            <a:ext cx="8229600" cy="6278563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3400" b="1" dirty="0">
                <a:effectLst/>
              </a:rPr>
              <a:t>8. Mobility </a:t>
            </a:r>
            <a:endParaRPr lang="en-US" altLang="en-US" sz="3400" b="1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3400" b="1" dirty="0">
              <a:effectLst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4000" b="1" dirty="0">
                <a:effectLst/>
              </a:rPr>
              <a:t>	</a:t>
            </a:r>
            <a:r>
              <a:rPr lang="en-US" altLang="en-US" sz="2800" cap="none" dirty="0" smtClean="0">
                <a:effectLst/>
              </a:rPr>
              <a:t>Miller mobility value</a:t>
            </a:r>
          </a:p>
          <a:p>
            <a:pPr marL="11113" indent="447675">
              <a:lnSpc>
                <a:spcPct val="80000"/>
              </a:lnSpc>
            </a:pPr>
            <a:r>
              <a:rPr lang="en-US" altLang="en-US" sz="2800" cap="none" dirty="0" smtClean="0">
                <a:solidFill>
                  <a:schemeClr val="accent2"/>
                </a:solidFill>
                <a:effectLst/>
              </a:rPr>
              <a:t>1</a:t>
            </a:r>
            <a:r>
              <a:rPr lang="en-US" altLang="en-US" sz="2800" cap="none" baseline="30000" dirty="0" smtClean="0">
                <a:solidFill>
                  <a:schemeClr val="accent2"/>
                </a:solidFill>
                <a:effectLst/>
              </a:rPr>
              <a:t>o</a:t>
            </a:r>
            <a:r>
              <a:rPr lang="en-US" altLang="en-US" sz="2800" cap="none" dirty="0" smtClean="0">
                <a:solidFill>
                  <a:schemeClr val="accent2"/>
                </a:solidFill>
                <a:effectLst/>
              </a:rPr>
              <a:t>   mobility</a:t>
            </a:r>
            <a:r>
              <a:rPr lang="en-US" altLang="en-US" sz="2800" cap="none" dirty="0" smtClean="0">
                <a:effectLst/>
              </a:rPr>
              <a:t> – normal</a:t>
            </a:r>
          </a:p>
          <a:p>
            <a:pPr marL="11113" indent="447675">
              <a:lnSpc>
                <a:spcPct val="80000"/>
              </a:lnSpc>
            </a:pPr>
            <a:endParaRPr lang="en-US" altLang="en-US" sz="2800" cap="none" dirty="0" smtClean="0">
              <a:effectLst/>
            </a:endParaRPr>
          </a:p>
          <a:p>
            <a:pPr marL="11113" indent="447675" algn="just">
              <a:lnSpc>
                <a:spcPct val="80000"/>
              </a:lnSpc>
            </a:pPr>
            <a:r>
              <a:rPr lang="en-US" altLang="en-US" sz="2800" cap="none" dirty="0" smtClean="0">
                <a:solidFill>
                  <a:srgbClr val="CC9900"/>
                </a:solidFill>
                <a:effectLst/>
              </a:rPr>
              <a:t>2</a:t>
            </a:r>
            <a:r>
              <a:rPr lang="en-US" altLang="en-US" sz="2800" cap="none" baseline="30000" dirty="0" smtClean="0">
                <a:solidFill>
                  <a:srgbClr val="CC9900"/>
                </a:solidFill>
                <a:effectLst/>
              </a:rPr>
              <a:t>o </a:t>
            </a:r>
            <a:r>
              <a:rPr lang="en-US" altLang="en-US" sz="2800" cap="none" dirty="0" smtClean="0">
                <a:solidFill>
                  <a:srgbClr val="CC9900"/>
                </a:solidFill>
                <a:effectLst/>
              </a:rPr>
              <a:t>mobility</a:t>
            </a:r>
            <a:r>
              <a:rPr lang="en-US" altLang="en-US" sz="2800" cap="none" dirty="0" smtClean="0">
                <a:effectLst/>
              </a:rPr>
              <a:t> – still acceptable provided that you must know the factor that cause the mobility (patient age, presence of </a:t>
            </a:r>
            <a:r>
              <a:rPr lang="en-US" altLang="en-US" sz="2800" cap="none" dirty="0" err="1" smtClean="0">
                <a:effectLst/>
              </a:rPr>
              <a:t>calcular</a:t>
            </a:r>
            <a:r>
              <a:rPr lang="en-US" altLang="en-US" sz="2800" cap="none" dirty="0" smtClean="0">
                <a:effectLst/>
              </a:rPr>
              <a:t> deposit) and consider the # of tooth being replaced</a:t>
            </a:r>
          </a:p>
          <a:p>
            <a:pPr marL="11113" indent="447675" algn="just">
              <a:lnSpc>
                <a:spcPct val="80000"/>
              </a:lnSpc>
            </a:pPr>
            <a:endParaRPr lang="en-US" altLang="en-US" sz="2800" cap="none" dirty="0" smtClean="0">
              <a:effectLst/>
            </a:endParaRPr>
          </a:p>
          <a:p>
            <a:pPr marL="11113" indent="447675" algn="just">
              <a:lnSpc>
                <a:spcPct val="80000"/>
              </a:lnSpc>
            </a:pPr>
            <a:r>
              <a:rPr lang="en-US" altLang="en-US" sz="2800" cap="none" dirty="0" smtClean="0">
                <a:solidFill>
                  <a:schemeClr val="accent1"/>
                </a:solidFill>
                <a:effectLst/>
              </a:rPr>
              <a:t>3</a:t>
            </a:r>
            <a:r>
              <a:rPr lang="en-US" altLang="en-US" sz="2800" cap="none" baseline="30000" dirty="0" smtClean="0">
                <a:solidFill>
                  <a:schemeClr val="accent1"/>
                </a:solidFill>
                <a:effectLst/>
              </a:rPr>
              <a:t>o</a:t>
            </a:r>
            <a:r>
              <a:rPr lang="en-US" altLang="en-US" sz="2800" cap="none" dirty="0" smtClean="0">
                <a:solidFill>
                  <a:schemeClr val="accent1"/>
                </a:solidFill>
                <a:effectLst/>
              </a:rPr>
              <a:t> mobility</a:t>
            </a:r>
            <a:r>
              <a:rPr lang="en-US" altLang="en-US" sz="2800" cap="none" dirty="0" smtClean="0">
                <a:effectLst/>
              </a:rPr>
              <a:t> – can not be used as an abutment.</a:t>
            </a:r>
            <a:endParaRPr lang="en-US" altLang="en-US" sz="2800" cap="non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3284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10" descr="DSCN253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435" y="1600200"/>
            <a:ext cx="1626129" cy="218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6" descr="DSCN253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88" b="15312"/>
          <a:stretch>
            <a:fillRect/>
          </a:stretch>
        </p:blipFill>
        <p:spPr>
          <a:xfrm>
            <a:off x="228600" y="4038600"/>
            <a:ext cx="3352800" cy="2514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304800" y="304800"/>
            <a:ext cx="8229600" cy="32766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3400" b="1" dirty="0">
                <a:effectLst/>
              </a:rPr>
              <a:t>9. Span </a:t>
            </a:r>
            <a:r>
              <a:rPr lang="en-US" altLang="en-US" sz="3400" b="1" dirty="0" smtClean="0">
                <a:effectLst/>
              </a:rPr>
              <a:t>Length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3400" b="1" dirty="0">
              <a:effectLst/>
            </a:endParaRPr>
          </a:p>
          <a:p>
            <a:pPr algn="just">
              <a:lnSpc>
                <a:spcPct val="80000"/>
              </a:lnSpc>
            </a:pPr>
            <a:r>
              <a:rPr lang="en-US" altLang="en-US" sz="2800" cap="none" dirty="0" smtClean="0">
                <a:effectLst/>
              </a:rPr>
              <a:t>Distance between abutments affects the feasibility of placing fixed prosthesis</a:t>
            </a:r>
          </a:p>
          <a:p>
            <a:pPr algn="just">
              <a:lnSpc>
                <a:spcPct val="80000"/>
              </a:lnSpc>
            </a:pPr>
            <a:r>
              <a:rPr lang="en-US" altLang="en-US" sz="2800" cap="none" dirty="0" smtClean="0">
                <a:effectLst/>
              </a:rPr>
              <a:t>Ideal for 1-2 missing tooth</a:t>
            </a:r>
          </a:p>
          <a:p>
            <a:pPr algn="just">
              <a:lnSpc>
                <a:spcPct val="80000"/>
              </a:lnSpc>
            </a:pPr>
            <a:r>
              <a:rPr lang="en-US" altLang="en-US" sz="2800" cap="none" dirty="0" smtClean="0">
                <a:effectLst/>
              </a:rPr>
              <a:t>Loss of 3 adjacent tooth requires careful evaluation of other factors (crown-root ratio, root length and form, periodontal health, mobility)</a:t>
            </a:r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n-US" altLang="en-US" b="1" dirty="0">
              <a:effectLst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altLang="en-US" b="1" dirty="0">
              <a:effectLst/>
            </a:endParaRPr>
          </a:p>
        </p:txBody>
      </p:sp>
      <p:sp>
        <p:nvSpPr>
          <p:cNvPr id="35845" name="Line 11"/>
          <p:cNvSpPr>
            <a:spLocks noChangeShapeType="1"/>
          </p:cNvSpPr>
          <p:nvPr/>
        </p:nvSpPr>
        <p:spPr bwMode="auto">
          <a:xfrm flipH="1" flipV="1">
            <a:off x="4724400" y="56388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6" name="Line 12"/>
          <p:cNvSpPr>
            <a:spLocks noChangeShapeType="1"/>
          </p:cNvSpPr>
          <p:nvPr/>
        </p:nvSpPr>
        <p:spPr bwMode="auto">
          <a:xfrm flipV="1">
            <a:off x="6705600" y="55626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7" name="Text Box 13"/>
          <p:cNvSpPr txBox="1">
            <a:spLocks noChangeArrowheads="1"/>
          </p:cNvSpPr>
          <p:nvPr/>
        </p:nvSpPr>
        <p:spPr bwMode="auto">
          <a:xfrm>
            <a:off x="4953000" y="5957888"/>
            <a:ext cx="1952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r>
              <a:rPr lang="en-US" altLang="en-US" b="1"/>
              <a:t>Primary abutment</a:t>
            </a:r>
          </a:p>
        </p:txBody>
      </p:sp>
      <p:sp>
        <p:nvSpPr>
          <p:cNvPr id="35848" name="Line 14"/>
          <p:cNvSpPr>
            <a:spLocks noChangeShapeType="1"/>
          </p:cNvSpPr>
          <p:nvPr/>
        </p:nvSpPr>
        <p:spPr bwMode="auto">
          <a:xfrm flipV="1">
            <a:off x="8229600" y="5257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9" name="Text Box 15"/>
          <p:cNvSpPr txBox="1">
            <a:spLocks noChangeArrowheads="1"/>
          </p:cNvSpPr>
          <p:nvPr/>
        </p:nvSpPr>
        <p:spPr bwMode="auto">
          <a:xfrm>
            <a:off x="7577138" y="5607050"/>
            <a:ext cx="11858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r>
              <a:rPr lang="en-US" altLang="en-US" b="1"/>
              <a:t>Secondary</a:t>
            </a:r>
          </a:p>
          <a:p>
            <a:r>
              <a:rPr lang="en-US" altLang="en-US" b="1"/>
              <a:t>abutment</a:t>
            </a:r>
          </a:p>
        </p:txBody>
      </p:sp>
      <p:sp>
        <p:nvSpPr>
          <p:cNvPr id="35850" name="Rectangle 16"/>
          <p:cNvSpPr>
            <a:spLocks noChangeArrowheads="1"/>
          </p:cNvSpPr>
          <p:nvPr/>
        </p:nvSpPr>
        <p:spPr bwMode="auto">
          <a:xfrm>
            <a:off x="381000" y="5867400"/>
            <a:ext cx="609600" cy="228600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3560944"/>
      </p:ext>
    </p:extLst>
  </p:cSld>
  <p:clrMapOvr>
    <a:masterClrMapping/>
  </p:clrMapOvr>
  <p:transition spd="slow"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b="1" dirty="0" smtClean="0"/>
              <a:t>HISTORY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971800"/>
          </a:xfrm>
        </p:spPr>
        <p:txBody>
          <a:bodyPr numCol="2">
            <a:noAutofit/>
          </a:bodyPr>
          <a:lstStyle/>
          <a:p>
            <a:r>
              <a:rPr lang="en-US" sz="2800" cap="none" dirty="0" smtClean="0">
                <a:solidFill>
                  <a:srgbClr val="00B0F0"/>
                </a:solidFill>
              </a:rPr>
              <a:t>1.  </a:t>
            </a:r>
            <a:r>
              <a:rPr lang="en-US" sz="2800" b="1" u="sng" cap="none" dirty="0" smtClean="0"/>
              <a:t>Personal details</a:t>
            </a:r>
          </a:p>
          <a:p>
            <a:r>
              <a:rPr lang="en-US" sz="2800" cap="none" dirty="0" smtClean="0"/>
              <a:t>Patient's name</a:t>
            </a:r>
          </a:p>
          <a:p>
            <a:r>
              <a:rPr lang="en-US" sz="2800" cap="none" dirty="0" smtClean="0"/>
              <a:t>Address</a:t>
            </a:r>
          </a:p>
          <a:p>
            <a:r>
              <a:rPr lang="en-US" sz="2800" cap="none" dirty="0" smtClean="0"/>
              <a:t>Phone number</a:t>
            </a:r>
          </a:p>
          <a:p>
            <a:r>
              <a:rPr lang="en-US" sz="2800" cap="none" dirty="0" smtClean="0"/>
              <a:t>Gender</a:t>
            </a:r>
          </a:p>
          <a:p>
            <a:endParaRPr lang="en-US" sz="2800" cap="none" dirty="0" smtClean="0"/>
          </a:p>
          <a:p>
            <a:r>
              <a:rPr lang="en-US" sz="2800" cap="none" dirty="0" smtClean="0"/>
              <a:t>Occupation</a:t>
            </a:r>
          </a:p>
          <a:p>
            <a:r>
              <a:rPr lang="en-US" sz="2800" cap="none" dirty="0" smtClean="0"/>
              <a:t>Work schedule</a:t>
            </a:r>
          </a:p>
          <a:p>
            <a:r>
              <a:rPr lang="en-US" sz="2800" cap="none" dirty="0" smtClean="0"/>
              <a:t>Marital and financial status</a:t>
            </a:r>
            <a:endParaRPr lang="en-US" sz="2800" u="sng" cap="none" dirty="0" smtClean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536192"/>
            <a:ext cx="7772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Include all relevant </a:t>
            </a:r>
            <a:r>
              <a:rPr lang="en-US" sz="2800" dirty="0" smtClean="0"/>
              <a:t>information </a:t>
            </a:r>
            <a:r>
              <a:rPr lang="en-US" sz="2800" dirty="0"/>
              <a:t>concerning the </a:t>
            </a:r>
            <a:r>
              <a:rPr lang="en-US" sz="2800" dirty="0">
                <a:solidFill>
                  <a:srgbClr val="00B0F0"/>
                </a:solidFill>
              </a:rPr>
              <a:t>reasons for seeking treatment</a:t>
            </a:r>
            <a:r>
              <a:rPr lang="en-US" sz="2800" dirty="0"/>
              <a:t>, along with any personal information, including </a:t>
            </a:r>
            <a:r>
              <a:rPr lang="en-US" sz="2800" dirty="0">
                <a:solidFill>
                  <a:srgbClr val="00B0F0"/>
                </a:solidFill>
              </a:rPr>
              <a:t>relevant previous medical and dental experiences.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2721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2400"/>
            <a:ext cx="8229600" cy="38100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3400" b="1" dirty="0">
                <a:effectLst/>
              </a:rPr>
              <a:t>10. Axial </a:t>
            </a:r>
            <a:r>
              <a:rPr lang="en-US" altLang="en-US" sz="3400" b="1" dirty="0" smtClean="0">
                <a:effectLst/>
              </a:rPr>
              <a:t>Alignment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3400" b="1" dirty="0">
              <a:effectLst/>
            </a:endParaRPr>
          </a:p>
          <a:p>
            <a:pPr>
              <a:lnSpc>
                <a:spcPct val="80000"/>
              </a:lnSpc>
            </a:pPr>
            <a:r>
              <a:rPr lang="en-US" altLang="en-US" sz="2800" cap="none" dirty="0" smtClean="0">
                <a:effectLst/>
              </a:rPr>
              <a:t>Crowns of proposed abutments must be well aligned</a:t>
            </a:r>
          </a:p>
          <a:p>
            <a:pPr>
              <a:lnSpc>
                <a:spcPct val="80000"/>
              </a:lnSpc>
            </a:pPr>
            <a:endParaRPr lang="en-US" altLang="en-US" sz="2800" cap="none" dirty="0" smtClean="0">
              <a:effectLst/>
            </a:endParaRPr>
          </a:p>
          <a:p>
            <a:pPr>
              <a:lnSpc>
                <a:spcPct val="80000"/>
              </a:lnSpc>
            </a:pPr>
            <a:r>
              <a:rPr lang="en-US" altLang="en-US" sz="2800" cap="none" dirty="0" smtClean="0">
                <a:effectLst/>
              </a:rPr>
              <a:t>Minor alterations in axial alignment (tipped/rotated) often necessitate the use of full coverage crowns to achieve retention or acceptable esthetics</a:t>
            </a:r>
            <a:endParaRPr lang="en-US" altLang="en-US" sz="2800" cap="none" dirty="0">
              <a:effectLst/>
            </a:endParaRPr>
          </a:p>
        </p:txBody>
      </p:sp>
      <p:pic>
        <p:nvPicPr>
          <p:cNvPr id="36867" name="Picture 14" descr="DSCN248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787" y="3938588"/>
            <a:ext cx="2802425" cy="218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804004"/>
      </p:ext>
    </p:extLst>
  </p:cSld>
  <p:clrMapOvr>
    <a:masterClrMapping/>
  </p:clrMapOvr>
  <p:transition spd="slow">
    <p:diamond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229600" cy="5211763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800" b="1" dirty="0">
                <a:effectLst/>
              </a:rPr>
              <a:t>11. Arch Form</a:t>
            </a:r>
          </a:p>
        </p:txBody>
      </p:sp>
      <p:sp>
        <p:nvSpPr>
          <p:cNvPr id="37891" name="Oval 5"/>
          <p:cNvSpPr>
            <a:spLocks noChangeArrowheads="1"/>
          </p:cNvSpPr>
          <p:nvPr/>
        </p:nvSpPr>
        <p:spPr bwMode="auto">
          <a:xfrm rot="-3938419">
            <a:off x="4926807" y="3221831"/>
            <a:ext cx="685800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endParaRPr lang="en-US" altLang="en-US"/>
          </a:p>
        </p:txBody>
      </p:sp>
      <p:sp>
        <p:nvSpPr>
          <p:cNvPr id="37892" name="Oval 6"/>
          <p:cNvSpPr>
            <a:spLocks noChangeArrowheads="1"/>
          </p:cNvSpPr>
          <p:nvPr/>
        </p:nvSpPr>
        <p:spPr bwMode="auto">
          <a:xfrm rot="-4142205">
            <a:off x="4802981" y="3804444"/>
            <a:ext cx="522288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endParaRPr lang="en-US" altLang="en-US"/>
          </a:p>
        </p:txBody>
      </p:sp>
      <p:sp>
        <p:nvSpPr>
          <p:cNvPr id="37893" name="Oval 7"/>
          <p:cNvSpPr>
            <a:spLocks noChangeArrowheads="1"/>
          </p:cNvSpPr>
          <p:nvPr/>
        </p:nvSpPr>
        <p:spPr bwMode="auto">
          <a:xfrm rot="-4784861">
            <a:off x="4650581" y="4355307"/>
            <a:ext cx="542925" cy="3667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endParaRPr lang="en-US" altLang="en-US"/>
          </a:p>
        </p:txBody>
      </p:sp>
      <p:sp>
        <p:nvSpPr>
          <p:cNvPr id="37894" name="Oval 8"/>
          <p:cNvSpPr>
            <a:spLocks noChangeArrowheads="1"/>
          </p:cNvSpPr>
          <p:nvPr/>
        </p:nvSpPr>
        <p:spPr bwMode="auto">
          <a:xfrm rot="-6980350">
            <a:off x="6858794" y="3202781"/>
            <a:ext cx="685800" cy="376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endParaRPr lang="en-US" altLang="en-US"/>
          </a:p>
        </p:txBody>
      </p:sp>
      <p:sp>
        <p:nvSpPr>
          <p:cNvPr id="37895" name="Oval 9"/>
          <p:cNvSpPr>
            <a:spLocks noChangeArrowheads="1"/>
          </p:cNvSpPr>
          <p:nvPr/>
        </p:nvSpPr>
        <p:spPr bwMode="auto">
          <a:xfrm rot="-6301523">
            <a:off x="7142163" y="3810000"/>
            <a:ext cx="5334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endParaRPr lang="en-US" altLang="en-US"/>
          </a:p>
        </p:txBody>
      </p:sp>
      <p:sp>
        <p:nvSpPr>
          <p:cNvPr id="37896" name="Oval 10"/>
          <p:cNvSpPr>
            <a:spLocks noChangeArrowheads="1"/>
          </p:cNvSpPr>
          <p:nvPr/>
        </p:nvSpPr>
        <p:spPr bwMode="auto">
          <a:xfrm rot="-6373799">
            <a:off x="7304088" y="4354512"/>
            <a:ext cx="533400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endParaRPr lang="en-US" altLang="en-US"/>
          </a:p>
        </p:txBody>
      </p:sp>
      <p:sp>
        <p:nvSpPr>
          <p:cNvPr id="37897" name="Line 11"/>
          <p:cNvSpPr>
            <a:spLocks noChangeShapeType="1"/>
          </p:cNvSpPr>
          <p:nvPr/>
        </p:nvSpPr>
        <p:spPr bwMode="auto">
          <a:xfrm>
            <a:off x="4800600" y="3429000"/>
            <a:ext cx="29718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8" name="Line 12"/>
          <p:cNvSpPr>
            <a:spLocks noChangeShapeType="1"/>
          </p:cNvSpPr>
          <p:nvPr/>
        </p:nvSpPr>
        <p:spPr bwMode="auto">
          <a:xfrm>
            <a:off x="6248400" y="25146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9" name="Oval 14"/>
          <p:cNvSpPr>
            <a:spLocks noChangeArrowheads="1"/>
          </p:cNvSpPr>
          <p:nvPr/>
        </p:nvSpPr>
        <p:spPr bwMode="auto">
          <a:xfrm rot="-2443484">
            <a:off x="1074738" y="3071813"/>
            <a:ext cx="533400" cy="2968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endParaRPr lang="en-US" altLang="en-US"/>
          </a:p>
        </p:txBody>
      </p:sp>
      <p:sp>
        <p:nvSpPr>
          <p:cNvPr id="37900" name="Oval 15"/>
          <p:cNvSpPr>
            <a:spLocks noChangeArrowheads="1"/>
          </p:cNvSpPr>
          <p:nvPr/>
        </p:nvSpPr>
        <p:spPr bwMode="auto">
          <a:xfrm rot="-3178850">
            <a:off x="750888" y="3457575"/>
            <a:ext cx="5334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endParaRPr lang="en-US" altLang="en-US"/>
          </a:p>
        </p:txBody>
      </p:sp>
      <p:sp>
        <p:nvSpPr>
          <p:cNvPr id="37901" name="Oval 16"/>
          <p:cNvSpPr>
            <a:spLocks noChangeArrowheads="1"/>
          </p:cNvSpPr>
          <p:nvPr/>
        </p:nvSpPr>
        <p:spPr bwMode="auto">
          <a:xfrm rot="-3806638">
            <a:off x="457200" y="3962400"/>
            <a:ext cx="5334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endParaRPr lang="en-US" altLang="en-US"/>
          </a:p>
        </p:txBody>
      </p:sp>
      <p:sp>
        <p:nvSpPr>
          <p:cNvPr id="37902" name="Oval 18"/>
          <p:cNvSpPr>
            <a:spLocks noChangeArrowheads="1"/>
          </p:cNvSpPr>
          <p:nvPr/>
        </p:nvSpPr>
        <p:spPr bwMode="auto">
          <a:xfrm rot="-8398914">
            <a:off x="3124200" y="3070225"/>
            <a:ext cx="533400" cy="282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endParaRPr lang="en-US" altLang="en-US"/>
          </a:p>
        </p:txBody>
      </p:sp>
      <p:sp>
        <p:nvSpPr>
          <p:cNvPr id="37903" name="Oval 19"/>
          <p:cNvSpPr>
            <a:spLocks noChangeArrowheads="1"/>
          </p:cNvSpPr>
          <p:nvPr/>
        </p:nvSpPr>
        <p:spPr bwMode="auto">
          <a:xfrm rot="-7570170">
            <a:off x="3436144" y="3456781"/>
            <a:ext cx="533400" cy="3825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endParaRPr lang="en-US" altLang="en-US"/>
          </a:p>
        </p:txBody>
      </p:sp>
      <p:sp>
        <p:nvSpPr>
          <p:cNvPr id="37904" name="Oval 20"/>
          <p:cNvSpPr>
            <a:spLocks noChangeArrowheads="1"/>
          </p:cNvSpPr>
          <p:nvPr/>
        </p:nvSpPr>
        <p:spPr bwMode="auto">
          <a:xfrm rot="-7048096">
            <a:off x="3733800" y="3908425"/>
            <a:ext cx="5334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endParaRPr lang="en-US" altLang="en-US"/>
          </a:p>
        </p:txBody>
      </p:sp>
      <p:sp>
        <p:nvSpPr>
          <p:cNvPr id="37905" name="Line 21"/>
          <p:cNvSpPr>
            <a:spLocks noChangeShapeType="1"/>
          </p:cNvSpPr>
          <p:nvPr/>
        </p:nvSpPr>
        <p:spPr bwMode="auto">
          <a:xfrm>
            <a:off x="762000" y="3200400"/>
            <a:ext cx="32766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6" name="Line 22"/>
          <p:cNvSpPr>
            <a:spLocks noChangeShapeType="1"/>
          </p:cNvSpPr>
          <p:nvPr/>
        </p:nvSpPr>
        <p:spPr bwMode="auto">
          <a:xfrm>
            <a:off x="2362200" y="2819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7" name="Arc 13"/>
          <p:cNvSpPr>
            <a:spLocks/>
          </p:cNvSpPr>
          <p:nvPr/>
        </p:nvSpPr>
        <p:spPr bwMode="auto">
          <a:xfrm>
            <a:off x="536575" y="2819400"/>
            <a:ext cx="3659188" cy="2428875"/>
          </a:xfrm>
          <a:custGeom>
            <a:avLst/>
            <a:gdLst>
              <a:gd name="T0" fmla="*/ 0 w 43147"/>
              <a:gd name="T1" fmla="*/ 2303046 h 21600"/>
              <a:gd name="T2" fmla="*/ 3659188 w 43147"/>
              <a:gd name="T3" fmla="*/ 2313279 h 21600"/>
              <a:gd name="T4" fmla="*/ 1829382 w 43147"/>
              <a:gd name="T5" fmla="*/ 2428875 h 21600"/>
              <a:gd name="T6" fmla="*/ 0 60000 65536"/>
              <a:gd name="T7" fmla="*/ 0 60000 65536"/>
              <a:gd name="T8" fmla="*/ 0 60000 65536"/>
              <a:gd name="T9" fmla="*/ 0 w 43147"/>
              <a:gd name="T10" fmla="*/ 0 h 21600"/>
              <a:gd name="T11" fmla="*/ 43147 w 431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47" h="21600" fill="none" extrusionOk="0">
                <a:moveTo>
                  <a:pt x="0" y="20481"/>
                </a:moveTo>
                <a:cubicBezTo>
                  <a:pt x="595" y="9001"/>
                  <a:pt x="10076" y="-1"/>
                  <a:pt x="21571" y="0"/>
                </a:cubicBezTo>
                <a:cubicBezTo>
                  <a:pt x="33100" y="0"/>
                  <a:pt x="42597" y="9055"/>
                  <a:pt x="43146" y="20572"/>
                </a:cubicBezTo>
              </a:path>
              <a:path w="43147" h="21600" stroke="0" extrusionOk="0">
                <a:moveTo>
                  <a:pt x="0" y="20481"/>
                </a:moveTo>
                <a:cubicBezTo>
                  <a:pt x="595" y="9001"/>
                  <a:pt x="10076" y="-1"/>
                  <a:pt x="21571" y="0"/>
                </a:cubicBezTo>
                <a:cubicBezTo>
                  <a:pt x="33100" y="0"/>
                  <a:pt x="42597" y="9055"/>
                  <a:pt x="43146" y="20572"/>
                </a:cubicBezTo>
                <a:lnTo>
                  <a:pt x="21571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endParaRPr lang="en-US" altLang="en-US"/>
          </a:p>
        </p:txBody>
      </p:sp>
      <p:sp>
        <p:nvSpPr>
          <p:cNvPr id="37908" name="Arc 4"/>
          <p:cNvSpPr>
            <a:spLocks/>
          </p:cNvSpPr>
          <p:nvPr/>
        </p:nvSpPr>
        <p:spPr bwMode="auto">
          <a:xfrm rot="-5400000">
            <a:off x="4605338" y="2725737"/>
            <a:ext cx="3265488" cy="2843213"/>
          </a:xfrm>
          <a:custGeom>
            <a:avLst/>
            <a:gdLst>
              <a:gd name="T0" fmla="*/ 390951 w 21600"/>
              <a:gd name="T1" fmla="*/ 0 h 42763"/>
              <a:gd name="T2" fmla="*/ 525804 w 21600"/>
              <a:gd name="T3" fmla="*/ 2843213 h 42763"/>
              <a:gd name="T4" fmla="*/ 0 w 21600"/>
              <a:gd name="T5" fmla="*/ 1425828 h 42763"/>
              <a:gd name="T6" fmla="*/ 0 60000 65536"/>
              <a:gd name="T7" fmla="*/ 0 60000 65536"/>
              <a:gd name="T8" fmla="*/ 0 60000 65536"/>
              <a:gd name="T9" fmla="*/ 0 w 21600"/>
              <a:gd name="T10" fmla="*/ 0 h 42763"/>
              <a:gd name="T11" fmla="*/ 21600 w 21600"/>
              <a:gd name="T12" fmla="*/ 42763 h 427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2763" fill="none" extrusionOk="0">
                <a:moveTo>
                  <a:pt x="2585" y="0"/>
                </a:moveTo>
                <a:cubicBezTo>
                  <a:pt x="13436" y="1308"/>
                  <a:pt x="21600" y="10515"/>
                  <a:pt x="21600" y="21445"/>
                </a:cubicBezTo>
                <a:cubicBezTo>
                  <a:pt x="21600" y="32031"/>
                  <a:pt x="13926" y="41058"/>
                  <a:pt x="3478" y="42763"/>
                </a:cubicBezTo>
              </a:path>
              <a:path w="21600" h="42763" stroke="0" extrusionOk="0">
                <a:moveTo>
                  <a:pt x="2585" y="0"/>
                </a:moveTo>
                <a:cubicBezTo>
                  <a:pt x="13436" y="1308"/>
                  <a:pt x="21600" y="10515"/>
                  <a:pt x="21600" y="21445"/>
                </a:cubicBezTo>
                <a:cubicBezTo>
                  <a:pt x="21600" y="32031"/>
                  <a:pt x="13926" y="41058"/>
                  <a:pt x="3478" y="42763"/>
                </a:cubicBezTo>
                <a:lnTo>
                  <a:pt x="0" y="21445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endParaRPr lang="en-US" altLang="en-US"/>
          </a:p>
        </p:txBody>
      </p:sp>
      <p:sp>
        <p:nvSpPr>
          <p:cNvPr id="37909" name="Text Box 23"/>
          <p:cNvSpPr txBox="1">
            <a:spLocks noChangeArrowheads="1"/>
          </p:cNvSpPr>
          <p:nvPr/>
        </p:nvSpPr>
        <p:spPr bwMode="auto">
          <a:xfrm>
            <a:off x="1676400" y="3352800"/>
            <a:ext cx="13636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r>
              <a:rPr lang="en-US" altLang="en-US" b="1">
                <a:solidFill>
                  <a:schemeClr val="hlink"/>
                </a:solidFill>
              </a:rPr>
              <a:t>fulcrum line</a:t>
            </a:r>
          </a:p>
        </p:txBody>
      </p:sp>
      <p:sp>
        <p:nvSpPr>
          <p:cNvPr id="37910" name="Rectangle 24"/>
          <p:cNvSpPr>
            <a:spLocks noChangeArrowheads="1"/>
          </p:cNvSpPr>
          <p:nvPr/>
        </p:nvSpPr>
        <p:spPr bwMode="auto">
          <a:xfrm>
            <a:off x="5562600" y="3429000"/>
            <a:ext cx="13636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r>
              <a:rPr lang="en-US" altLang="en-US" b="1">
                <a:solidFill>
                  <a:schemeClr val="hlink"/>
                </a:solidFill>
              </a:rPr>
              <a:t>fulcrum line</a:t>
            </a:r>
          </a:p>
        </p:txBody>
      </p:sp>
      <p:sp>
        <p:nvSpPr>
          <p:cNvPr id="37911" name="Text Box 25"/>
          <p:cNvSpPr txBox="1">
            <a:spLocks noChangeArrowheads="1"/>
          </p:cNvSpPr>
          <p:nvPr/>
        </p:nvSpPr>
        <p:spPr bwMode="auto">
          <a:xfrm>
            <a:off x="2362200" y="2833688"/>
            <a:ext cx="642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r>
              <a:rPr lang="en-US" altLang="en-US" b="1"/>
              <a:t>lever</a:t>
            </a:r>
          </a:p>
        </p:txBody>
      </p:sp>
      <p:sp>
        <p:nvSpPr>
          <p:cNvPr id="37912" name="Rectangle 26"/>
          <p:cNvSpPr>
            <a:spLocks noChangeArrowheads="1"/>
          </p:cNvSpPr>
          <p:nvPr/>
        </p:nvSpPr>
        <p:spPr bwMode="auto">
          <a:xfrm>
            <a:off x="6215063" y="2819400"/>
            <a:ext cx="6429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r>
              <a:rPr lang="en-US" altLang="en-US" b="1"/>
              <a:t>lever</a:t>
            </a:r>
          </a:p>
        </p:txBody>
      </p:sp>
      <p:sp>
        <p:nvSpPr>
          <p:cNvPr id="37913" name="Line 27"/>
          <p:cNvSpPr>
            <a:spLocks noChangeShapeType="1"/>
          </p:cNvSpPr>
          <p:nvPr/>
        </p:nvSpPr>
        <p:spPr bwMode="auto">
          <a:xfrm>
            <a:off x="4724400" y="4038600"/>
            <a:ext cx="32004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4" name="Text Box 28"/>
          <p:cNvSpPr txBox="1">
            <a:spLocks noChangeArrowheads="1"/>
          </p:cNvSpPr>
          <p:nvPr/>
        </p:nvSpPr>
        <p:spPr bwMode="auto">
          <a:xfrm>
            <a:off x="5334000" y="4114800"/>
            <a:ext cx="195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r>
              <a:rPr lang="en-US" altLang="en-US" b="1">
                <a:solidFill>
                  <a:srgbClr val="00FF00"/>
                </a:solidFill>
              </a:rPr>
              <a:t>counter-balancing</a:t>
            </a:r>
          </a:p>
        </p:txBody>
      </p:sp>
    </p:spTree>
    <p:extLst>
      <p:ext uri="{BB962C8B-B14F-4D97-AF65-F5344CB8AC3E}">
        <p14:creationId xmlns:p14="http://schemas.microsoft.com/office/powerpoint/2010/main" val="116145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762000"/>
            <a:ext cx="8229600" cy="5867400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3400" b="1" dirty="0">
                <a:effectLst/>
              </a:rPr>
              <a:t>12. </a:t>
            </a:r>
            <a:r>
              <a:rPr lang="en-US" altLang="en-US" sz="3400" b="1" dirty="0" smtClean="0">
                <a:effectLst/>
              </a:rPr>
              <a:t>Occlusion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3400" b="1" dirty="0">
              <a:effectLst/>
            </a:endParaRPr>
          </a:p>
          <a:p>
            <a:pPr>
              <a:lnSpc>
                <a:spcPct val="80000"/>
              </a:lnSpc>
            </a:pPr>
            <a:r>
              <a:rPr lang="en-US" altLang="en-US" sz="3600" b="1" dirty="0">
                <a:effectLst/>
              </a:rPr>
              <a:t>	</a:t>
            </a:r>
            <a:r>
              <a:rPr lang="en-US" altLang="en-US" sz="2800" cap="none" dirty="0" smtClean="0">
                <a:effectLst/>
              </a:rPr>
              <a:t>Occlusal forces brought to bear on a prostheses are related to the following factors: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2800" cap="none" dirty="0" smtClean="0">
                <a:effectLst/>
              </a:rPr>
              <a:t>	A. Degree of muscular activity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2800" cap="none" dirty="0" smtClean="0">
                <a:effectLst/>
              </a:rPr>
              <a:t>	B. Patients habit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2800" cap="none" dirty="0" smtClean="0">
                <a:effectLst/>
              </a:rPr>
              <a:t>	C. # Of tooth being replaced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2800" cap="none" dirty="0" smtClean="0">
                <a:effectLst/>
              </a:rPr>
              <a:t>	D. Leverage on the bridge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2800" cap="none" dirty="0" smtClean="0">
                <a:effectLst/>
              </a:rPr>
              <a:t>	E. Adequacy of bone support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3600" b="1" dirty="0">
                <a:effectLst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8304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229600" cy="5364163"/>
          </a:xfrm>
          <a:prstGeom prst="rect">
            <a:avLst/>
          </a:prstGeo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en-US" altLang="en-US" sz="3400" b="1" dirty="0">
                <a:effectLst/>
              </a:rPr>
              <a:t>13. Pulpal </a:t>
            </a:r>
            <a:r>
              <a:rPr lang="en-US" altLang="en-US" sz="3400" b="1" dirty="0" smtClean="0">
                <a:effectLst/>
              </a:rPr>
              <a:t>Health</a:t>
            </a:r>
          </a:p>
          <a:p>
            <a:pPr algn="just">
              <a:lnSpc>
                <a:spcPct val="90000"/>
              </a:lnSpc>
            </a:pPr>
            <a:endParaRPr lang="en-US" altLang="en-US" sz="3400" b="1" dirty="0">
              <a:effectLst/>
            </a:endParaRPr>
          </a:p>
          <a:p>
            <a:pPr>
              <a:lnSpc>
                <a:spcPct val="90000"/>
              </a:lnSpc>
            </a:pPr>
            <a:r>
              <a:rPr lang="en-US" altLang="en-US" sz="2800" cap="none" dirty="0" smtClean="0">
                <a:effectLst/>
              </a:rPr>
              <a:t>Abutment/s should not be  sensitive   to 	percussion or vitality  testing (normal response)</a:t>
            </a:r>
          </a:p>
          <a:p>
            <a:pPr>
              <a:lnSpc>
                <a:spcPct val="90000"/>
              </a:lnSpc>
            </a:pPr>
            <a:endParaRPr lang="en-US" altLang="en-US" sz="2800" cap="none" dirty="0" smtClean="0">
              <a:effectLst/>
            </a:endParaRPr>
          </a:p>
          <a:p>
            <a:pPr>
              <a:lnSpc>
                <a:spcPct val="90000"/>
              </a:lnSpc>
            </a:pPr>
            <a:r>
              <a:rPr lang="en-US" altLang="en-US" sz="2800" cap="none" dirty="0" smtClean="0">
                <a:effectLst/>
              </a:rPr>
              <a:t>Abutments with poor pulpal health should undergo endodontic treatment prior to tooth preparation</a:t>
            </a:r>
            <a:endParaRPr lang="en-US" altLang="en-US" sz="2800" cap="non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1448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229600" cy="2185988"/>
          </a:xfrm>
        </p:spPr>
        <p:txBody>
          <a:bodyPr>
            <a:normAutofit/>
          </a:bodyPr>
          <a:lstStyle/>
          <a:p>
            <a:pPr marL="0" indent="0" algn="just" eaLnBrk="1" hangingPunct="1">
              <a:buNone/>
            </a:pPr>
            <a:r>
              <a:rPr lang="en-US" altLang="en-US" sz="3400" b="1" dirty="0">
                <a:effectLst/>
              </a:rPr>
              <a:t>14. Alveolar Ridge Form</a:t>
            </a:r>
          </a:p>
          <a:p>
            <a:pPr algn="just" eaLnBrk="1" hangingPunct="1">
              <a:buFont typeface="Wingdings" charset="2"/>
              <a:buNone/>
            </a:pPr>
            <a:r>
              <a:rPr lang="en-US" altLang="en-US" sz="4400" b="1" dirty="0">
                <a:effectLst/>
              </a:rPr>
              <a:t>	</a:t>
            </a:r>
            <a:r>
              <a:rPr lang="en-US" altLang="en-US" sz="3000" cap="none" dirty="0" smtClean="0">
                <a:effectLst/>
              </a:rPr>
              <a:t>Not indicated for FPD if there is considerable bone loss</a:t>
            </a:r>
            <a:endParaRPr lang="en-US" altLang="en-US" sz="3000" cap="none" dirty="0">
              <a:effectLst/>
            </a:endParaRPr>
          </a:p>
        </p:txBody>
      </p:sp>
      <p:pic>
        <p:nvPicPr>
          <p:cNvPr id="40963" name="Picture 6" descr="DSCN247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" t="16669" r="2469" b="11829"/>
          <a:stretch>
            <a:fillRect/>
          </a:stretch>
        </p:blipFill>
        <p:spPr>
          <a:xfrm>
            <a:off x="1752600" y="3048000"/>
            <a:ext cx="6248400" cy="3524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4" name="Text Box 8"/>
          <p:cNvSpPr txBox="1">
            <a:spLocks noChangeArrowheads="1"/>
          </p:cNvSpPr>
          <p:nvPr/>
        </p:nvSpPr>
        <p:spPr bwMode="auto">
          <a:xfrm>
            <a:off x="3276600" y="3810000"/>
            <a:ext cx="19002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r>
              <a:rPr lang="en-US" altLang="en-US" b="1">
                <a:solidFill>
                  <a:schemeClr val="bg2"/>
                </a:solidFill>
              </a:rPr>
              <a:t>Vertical</a:t>
            </a:r>
            <a:r>
              <a:rPr lang="en-US" altLang="en-US"/>
              <a:t> </a:t>
            </a:r>
            <a:r>
              <a:rPr lang="en-US" altLang="en-US" b="1">
                <a:solidFill>
                  <a:schemeClr val="bg2"/>
                </a:solidFill>
              </a:rPr>
              <a:t>bone loss</a:t>
            </a:r>
          </a:p>
        </p:txBody>
      </p:sp>
      <p:sp>
        <p:nvSpPr>
          <p:cNvPr id="40965" name="Text Box 9"/>
          <p:cNvSpPr txBox="1">
            <a:spLocks noChangeArrowheads="1"/>
          </p:cNvSpPr>
          <p:nvPr/>
        </p:nvSpPr>
        <p:spPr bwMode="auto">
          <a:xfrm>
            <a:off x="5715000" y="3505200"/>
            <a:ext cx="2203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r>
              <a:rPr lang="en-US" altLang="en-US" b="1">
                <a:solidFill>
                  <a:schemeClr val="bg2"/>
                </a:solidFill>
              </a:rPr>
              <a:t>Horizontal bone loss</a:t>
            </a:r>
          </a:p>
        </p:txBody>
      </p:sp>
    </p:spTree>
    <p:extLst>
      <p:ext uri="{BB962C8B-B14F-4D97-AF65-F5344CB8AC3E}">
        <p14:creationId xmlns:p14="http://schemas.microsoft.com/office/powerpoint/2010/main" val="1928756241"/>
      </p:ext>
    </p:extLst>
  </p:cSld>
  <p:clrMapOvr>
    <a:masterClrMapping/>
  </p:clrMapOvr>
  <p:transition spd="slow">
    <p:diamond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</p:spPr>
        <p:txBody>
          <a:bodyPr/>
          <a:lstStyle/>
          <a:p>
            <a:pPr marL="0" indent="0" algn="just" eaLnBrk="1" hangingPunct="1">
              <a:buNone/>
            </a:pPr>
            <a:r>
              <a:rPr lang="en-US" altLang="en-US" sz="3400" b="1" dirty="0">
                <a:effectLst/>
              </a:rPr>
              <a:t>15. Age of </a:t>
            </a:r>
            <a:r>
              <a:rPr lang="en-US" altLang="en-US" sz="3400" b="1" dirty="0" err="1" smtClean="0">
                <a:effectLst/>
              </a:rPr>
              <a:t>Patien</a:t>
            </a:r>
            <a:endParaRPr lang="en-US" altLang="en-US" sz="3400" b="1" dirty="0">
              <a:effectLst/>
            </a:endParaRPr>
          </a:p>
          <a:p>
            <a:pPr algn="just"/>
            <a:r>
              <a:rPr lang="en-US" altLang="en-US" sz="2800" cap="none" dirty="0" smtClean="0">
                <a:effectLst/>
              </a:rPr>
              <a:t>Not indicated in older patient as well as adolescents when teeth are not fully erupted or with large pulps</a:t>
            </a:r>
          </a:p>
          <a:p>
            <a:pPr algn="just"/>
            <a:endParaRPr lang="en-US" altLang="en-US" sz="2800" b="1" cap="none" dirty="0" smtClean="0">
              <a:effectLst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en-US" altLang="en-US" sz="3400" b="1" dirty="0"/>
              <a:t>16. </a:t>
            </a:r>
            <a:r>
              <a:rPr lang="en-US" altLang="en-US" sz="3400" b="1" dirty="0" smtClean="0"/>
              <a:t>Phonetics</a:t>
            </a:r>
            <a:endParaRPr lang="en-US" altLang="en-US" sz="3400" b="1" dirty="0"/>
          </a:p>
          <a:p>
            <a:pPr algn="just">
              <a:lnSpc>
                <a:spcPct val="90000"/>
              </a:lnSpc>
            </a:pPr>
            <a:r>
              <a:rPr lang="en-US" altLang="en-US" sz="2800" cap="none" dirty="0"/>
              <a:t>Patients prefer FPD for good phonation (provides sufficient resistance to the flow of air to allow normal speech sounds to be produced) rather than RPD</a:t>
            </a:r>
          </a:p>
          <a:p>
            <a:pPr algn="just"/>
            <a:endParaRPr lang="en-US" altLang="en-US" sz="2800" b="1" cap="non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049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8229600" cy="5943600"/>
          </a:xfrm>
          <a:prstGeom prst="rect">
            <a:avLst/>
          </a:prstGeo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en-US" altLang="en-US" sz="3400" b="1" dirty="0">
                <a:effectLst/>
              </a:rPr>
              <a:t>17. Long-Term Abutment 			</a:t>
            </a:r>
            <a:r>
              <a:rPr lang="en-US" altLang="en-US" sz="3400" b="1" dirty="0" smtClean="0">
                <a:effectLst/>
              </a:rPr>
              <a:t>Prognosis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endParaRPr lang="en-US" altLang="en-US" sz="3400" b="1" dirty="0">
              <a:effectLst/>
            </a:endParaRPr>
          </a:p>
          <a:p>
            <a:pPr algn="just">
              <a:lnSpc>
                <a:spcPct val="80000"/>
              </a:lnSpc>
            </a:pPr>
            <a:r>
              <a:rPr lang="en-US" altLang="en-US" sz="2800" cap="none" dirty="0" smtClean="0">
                <a:effectLst/>
              </a:rPr>
              <a:t>Take note of the oral hygiene</a:t>
            </a:r>
          </a:p>
          <a:p>
            <a:pPr algn="just">
              <a:lnSpc>
                <a:spcPct val="80000"/>
              </a:lnSpc>
            </a:pPr>
            <a:r>
              <a:rPr lang="en-US" altLang="en-US" sz="2800" cap="none" dirty="0" smtClean="0">
                <a:effectLst/>
              </a:rPr>
              <a:t>If there is question on the ability of the remaining supporting structure to accept additional occlusal forces, RPD is indicated</a:t>
            </a:r>
          </a:p>
          <a:p>
            <a:pPr algn="just">
              <a:lnSpc>
                <a:spcPct val="80000"/>
              </a:lnSpc>
            </a:pPr>
            <a:r>
              <a:rPr lang="en-US" altLang="en-US" sz="2800" cap="none" dirty="0" smtClean="0">
                <a:effectLst/>
              </a:rPr>
              <a:t>Tooth with sufficient loss of periodontal support and questionable prognosis may be best treated with an RPD rather than an FPD</a:t>
            </a:r>
            <a:endParaRPr lang="en-US" altLang="en-US" sz="2800" cap="non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6813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229600" cy="5287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en-US" altLang="en-US" sz="3400" b="1" dirty="0">
                <a:effectLst/>
              </a:rPr>
              <a:t>18. </a:t>
            </a:r>
            <a:r>
              <a:rPr lang="en-US" altLang="en-US" sz="3400" b="1" dirty="0" smtClean="0">
                <a:effectLst/>
              </a:rPr>
              <a:t>Esthetics</a:t>
            </a:r>
            <a:endParaRPr lang="en-US" altLang="en-US" sz="3400" dirty="0">
              <a:effectLst/>
            </a:endParaRPr>
          </a:p>
          <a:p>
            <a:pPr algn="just">
              <a:lnSpc>
                <a:spcPct val="80000"/>
              </a:lnSpc>
            </a:pPr>
            <a:r>
              <a:rPr lang="en-US" altLang="en-US" sz="2800" cap="none" dirty="0" smtClean="0">
                <a:effectLst/>
              </a:rPr>
              <a:t>Prefer FPD because it resembles natural tooth</a:t>
            </a:r>
          </a:p>
          <a:p>
            <a:pPr algn="just">
              <a:lnSpc>
                <a:spcPct val="80000"/>
              </a:lnSpc>
            </a:pPr>
            <a:r>
              <a:rPr lang="en-US" altLang="en-US" sz="2800" cap="none" dirty="0" smtClean="0">
                <a:effectLst/>
              </a:rPr>
              <a:t>But RPD may be indicated when the use of a </a:t>
            </a:r>
            <a:r>
              <a:rPr lang="en-US" altLang="en-US" sz="2800" cap="none" dirty="0" err="1" smtClean="0">
                <a:effectLst/>
              </a:rPr>
              <a:t>pontic</a:t>
            </a:r>
            <a:r>
              <a:rPr lang="en-US" altLang="en-US" sz="2800" cap="none" dirty="0" smtClean="0">
                <a:effectLst/>
              </a:rPr>
              <a:t> produces large and unsightly proximal embrasures in a fixed prostheses.</a:t>
            </a:r>
          </a:p>
          <a:p>
            <a:pPr algn="just">
              <a:lnSpc>
                <a:spcPct val="80000"/>
              </a:lnSpc>
            </a:pPr>
            <a:endParaRPr lang="en-US" altLang="en-US" sz="2800" cap="none" dirty="0"/>
          </a:p>
          <a:p>
            <a:pPr marL="0" indent="0" algn="just">
              <a:lnSpc>
                <a:spcPct val="90000"/>
              </a:lnSpc>
              <a:buNone/>
            </a:pPr>
            <a:r>
              <a:rPr lang="en-US" altLang="en-US" sz="3400" b="1" dirty="0"/>
              <a:t>19. Psychological </a:t>
            </a:r>
            <a:r>
              <a:rPr lang="en-US" altLang="en-US" sz="3400" b="1" dirty="0" smtClean="0"/>
              <a:t>Factors</a:t>
            </a:r>
            <a:endParaRPr lang="en-US" altLang="en-US" sz="3400" b="1" dirty="0"/>
          </a:p>
          <a:p>
            <a:pPr algn="just">
              <a:lnSpc>
                <a:spcPct val="90000"/>
              </a:lnSpc>
            </a:pPr>
            <a:r>
              <a:rPr lang="en-US" altLang="en-US" sz="2800" cap="none" dirty="0" smtClean="0"/>
              <a:t>To </a:t>
            </a:r>
            <a:r>
              <a:rPr lang="en-US" altLang="en-US" sz="2800" cap="none" dirty="0"/>
              <a:t>most </a:t>
            </a:r>
            <a:r>
              <a:rPr lang="en-US" altLang="en-US" sz="2800" cap="none" dirty="0" smtClean="0"/>
              <a:t>patients </a:t>
            </a:r>
            <a:r>
              <a:rPr lang="en-US" altLang="en-US" sz="2800" cap="none" dirty="0"/>
              <a:t>an FPD feels more normal than an RPD and more quickly becomes an accepted part of the oral environment</a:t>
            </a:r>
          </a:p>
          <a:p>
            <a:pPr algn="just">
              <a:lnSpc>
                <a:spcPct val="90000"/>
              </a:lnSpc>
            </a:pPr>
            <a:r>
              <a:rPr lang="en-US" altLang="en-US" sz="2800" cap="none" dirty="0" smtClean="0"/>
              <a:t>Patients </a:t>
            </a:r>
            <a:r>
              <a:rPr lang="en-US" altLang="en-US" sz="2800" cap="none" dirty="0"/>
              <a:t>feels more confident and looks good wearing FPD than RPD</a:t>
            </a:r>
          </a:p>
          <a:p>
            <a:pPr algn="just">
              <a:lnSpc>
                <a:spcPct val="80000"/>
              </a:lnSpc>
            </a:pPr>
            <a:endParaRPr lang="en-US" altLang="en-US" sz="2800" cap="non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2211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870" cy="48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cap="none" dirty="0" smtClean="0"/>
              <a:t>2.  </a:t>
            </a:r>
            <a:r>
              <a:rPr lang="en-US" sz="2400" b="1" u="sng" cap="none" dirty="0" smtClean="0"/>
              <a:t>Chief complaint: </a:t>
            </a:r>
          </a:p>
          <a:p>
            <a:pPr marL="0" indent="0">
              <a:buNone/>
            </a:pPr>
            <a:r>
              <a:rPr lang="en-US" sz="2400" cap="none" dirty="0" smtClean="0"/>
              <a:t>Chief complaints usually fall into one of the following four categories:</a:t>
            </a:r>
          </a:p>
          <a:p>
            <a:r>
              <a:rPr lang="en-US" sz="2400" b="1" cap="none" dirty="0" smtClean="0"/>
              <a:t>Comfort</a:t>
            </a:r>
            <a:r>
              <a:rPr lang="en-US" sz="2400" cap="none" dirty="0" smtClean="0"/>
              <a:t> (pain, sensitivity, swelling)</a:t>
            </a:r>
          </a:p>
          <a:p>
            <a:r>
              <a:rPr lang="en-US" sz="2400" b="1" cap="none" dirty="0" smtClean="0"/>
              <a:t>Function</a:t>
            </a:r>
            <a:r>
              <a:rPr lang="en-US" sz="2400" cap="none" dirty="0" smtClean="0"/>
              <a:t> (difficulty in mastication or speech)</a:t>
            </a:r>
          </a:p>
          <a:p>
            <a:r>
              <a:rPr lang="en-US" sz="2400" b="1" cap="none" dirty="0" smtClean="0"/>
              <a:t>Social</a:t>
            </a:r>
            <a:r>
              <a:rPr lang="en-US" sz="2400" cap="none" dirty="0" smtClean="0"/>
              <a:t> (bad taste or odor)</a:t>
            </a:r>
          </a:p>
          <a:p>
            <a:r>
              <a:rPr lang="en-US" sz="2400" b="1" cap="none" dirty="0" smtClean="0"/>
              <a:t>Appearance</a:t>
            </a:r>
            <a:r>
              <a:rPr lang="en-US" sz="2400" cap="none" dirty="0" smtClean="0"/>
              <a:t> (fractured or unattractive teeth or restorations, discoloration)</a:t>
            </a:r>
          </a:p>
          <a:p>
            <a:endParaRPr lang="en-US" sz="2400" cap="none" dirty="0"/>
          </a:p>
        </p:txBody>
      </p:sp>
    </p:spTree>
    <p:extLst>
      <p:ext uri="{BB962C8B-B14F-4D97-AF65-F5344CB8AC3E}">
        <p14:creationId xmlns:p14="http://schemas.microsoft.com/office/powerpoint/2010/main" val="2392802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870" cy="4876800"/>
          </a:xfrm>
        </p:spPr>
        <p:txBody>
          <a:bodyPr>
            <a:noAutofit/>
          </a:bodyPr>
          <a:lstStyle/>
          <a:p>
            <a:pPr marL="514350" indent="-514350">
              <a:buAutoNum type="arabicPeriod" startAt="3"/>
            </a:pPr>
            <a:r>
              <a:rPr lang="en-US" sz="2400" b="1" u="sng" cap="none" dirty="0" smtClean="0"/>
              <a:t>Medical history</a:t>
            </a:r>
          </a:p>
          <a:p>
            <a:pPr marL="457200" indent="-457200">
              <a:buAutoNum type="arabicPeriod"/>
            </a:pPr>
            <a:r>
              <a:rPr lang="en-US" sz="2400" cap="none" dirty="0" smtClean="0">
                <a:solidFill>
                  <a:srgbClr val="00B0F0"/>
                </a:solidFill>
              </a:rPr>
              <a:t>Conditions affecting the treatment methodology </a:t>
            </a:r>
            <a:r>
              <a:rPr lang="en-US" sz="2400" cap="none" dirty="0" smtClean="0"/>
              <a:t>(</a:t>
            </a:r>
            <a:r>
              <a:rPr lang="en-US" sz="2400" cap="none" dirty="0" err="1" smtClean="0"/>
              <a:t>e.G.</a:t>
            </a:r>
            <a:r>
              <a:rPr lang="en-US" sz="2400" cap="none" dirty="0" smtClean="0"/>
              <a:t>, Any disorders that necessitate the use of antibiotic premedication, any use of steroids or anticoagulants, and any previous allergic responses to medication or dental materials).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2400" cap="none" dirty="0" smtClean="0">
                <a:solidFill>
                  <a:srgbClr val="00B0F0"/>
                </a:solidFill>
              </a:rPr>
              <a:t>Conditions affecting the treatment plan </a:t>
            </a:r>
            <a:r>
              <a:rPr lang="en-US" sz="2400" cap="none" dirty="0" smtClean="0"/>
              <a:t>(</a:t>
            </a:r>
            <a:r>
              <a:rPr lang="en-US" sz="2400" cap="none" dirty="0" err="1" smtClean="0"/>
              <a:t>e.G.</a:t>
            </a:r>
            <a:r>
              <a:rPr lang="en-US" sz="2400" cap="none" dirty="0" smtClean="0"/>
              <a:t>, Previous radiation therapy, hemorrhagic disorders, extremes of age, and terminal illness).</a:t>
            </a:r>
          </a:p>
          <a:p>
            <a:pPr marL="457200" indent="-457200">
              <a:buAutoNum type="arabicPeriod"/>
            </a:pPr>
            <a:endParaRPr lang="en-US" sz="2400" cap="none" dirty="0" smtClean="0"/>
          </a:p>
          <a:p>
            <a:pPr marL="0" indent="0">
              <a:buNone/>
            </a:pPr>
            <a:endParaRPr lang="en-US" sz="2400" u="sng" cap="none" dirty="0"/>
          </a:p>
        </p:txBody>
      </p:sp>
    </p:spTree>
    <p:extLst>
      <p:ext uri="{BB962C8B-B14F-4D97-AF65-F5344CB8AC3E}">
        <p14:creationId xmlns:p14="http://schemas.microsoft.com/office/powerpoint/2010/main" val="3970709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87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cap="none" dirty="0" smtClean="0"/>
              <a:t>3. </a:t>
            </a:r>
            <a:r>
              <a:rPr lang="en-US" sz="2400" b="1" cap="none" dirty="0" smtClean="0">
                <a:solidFill>
                  <a:srgbClr val="00B0F0"/>
                </a:solidFill>
              </a:rPr>
              <a:t>Systemic conditions </a:t>
            </a:r>
            <a:r>
              <a:rPr lang="en-US" sz="2400" cap="none" dirty="0" smtClean="0">
                <a:solidFill>
                  <a:srgbClr val="00B0F0"/>
                </a:solidFill>
              </a:rPr>
              <a:t>with oral manifestations </a:t>
            </a:r>
            <a:r>
              <a:rPr lang="en-US" sz="2400" cap="none" dirty="0" smtClean="0"/>
              <a:t>for example, periodontitis may be modified by diabetes, menopause, pregnancy, or the use of anticonvulsant drugs , in cases of hiatal </a:t>
            </a:r>
            <a:r>
              <a:rPr lang="fi-FI" sz="2400" cap="none" dirty="0" err="1" smtClean="0"/>
              <a:t>hernia</a:t>
            </a:r>
            <a:r>
              <a:rPr lang="fi-FI" sz="2400" cap="none" dirty="0" smtClean="0"/>
              <a:t>, bulimia, </a:t>
            </a:r>
            <a:r>
              <a:rPr lang="fi-FI" sz="2400" cap="none" dirty="0" err="1" smtClean="0"/>
              <a:t>or</a:t>
            </a:r>
            <a:r>
              <a:rPr lang="fi-FI" sz="2400" cap="none" dirty="0" smtClean="0"/>
              <a:t> anorexia nervosa, </a:t>
            </a:r>
            <a:r>
              <a:rPr lang="fi-FI" sz="2400" cap="none" dirty="0" err="1" smtClean="0"/>
              <a:t>teeth</a:t>
            </a:r>
            <a:r>
              <a:rPr lang="fi-FI" sz="2400" cap="none" dirty="0" smtClean="0"/>
              <a:t> </a:t>
            </a:r>
            <a:r>
              <a:rPr lang="en-US" sz="2400" cap="none" dirty="0" smtClean="0"/>
              <a:t>may be eroded by regurgitated stomach acid..</a:t>
            </a:r>
          </a:p>
          <a:p>
            <a:pPr marL="0" indent="0">
              <a:buNone/>
            </a:pPr>
            <a:r>
              <a:rPr lang="en-US" sz="2400" cap="none" dirty="0" smtClean="0"/>
              <a:t>4. </a:t>
            </a:r>
            <a:r>
              <a:rPr lang="en-US" sz="2400" cap="none" dirty="0" smtClean="0">
                <a:solidFill>
                  <a:srgbClr val="00B0F0"/>
                </a:solidFill>
              </a:rPr>
              <a:t>Possible risk factors to the dentist and auxiliary personnel </a:t>
            </a:r>
            <a:r>
              <a:rPr lang="en-US" sz="2400" cap="none" dirty="0" smtClean="0"/>
              <a:t>(</a:t>
            </a:r>
            <a:r>
              <a:rPr lang="en-US" sz="2400" cap="none" dirty="0" err="1" smtClean="0"/>
              <a:t>e.G.</a:t>
            </a:r>
            <a:r>
              <a:rPr lang="en-US" sz="2400" cap="none" dirty="0" smtClean="0"/>
              <a:t>, Patients who are suspected or confirmed carriers of hepatitis B, acquired immunodeficiency syndrome, or syphilis).</a:t>
            </a:r>
          </a:p>
          <a:p>
            <a:pPr marL="0" indent="0">
              <a:buNone/>
            </a:pPr>
            <a:endParaRPr lang="en-US" sz="2400" cap="none" dirty="0"/>
          </a:p>
        </p:txBody>
      </p:sp>
    </p:spTree>
    <p:extLst>
      <p:ext uri="{BB962C8B-B14F-4D97-AF65-F5344CB8AC3E}">
        <p14:creationId xmlns:p14="http://schemas.microsoft.com/office/powerpoint/2010/main" val="2758956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38400"/>
            <a:ext cx="7772870" cy="3424107"/>
          </a:xfrm>
        </p:spPr>
        <p:txBody>
          <a:bodyPr/>
          <a:lstStyle/>
          <a:p>
            <a:pPr marL="0" indent="0">
              <a:buNone/>
            </a:pPr>
            <a:r>
              <a:rPr lang="en-US" cap="none" dirty="0" smtClean="0"/>
              <a:t>4. </a:t>
            </a:r>
            <a:r>
              <a:rPr lang="en-US" b="1" u="sng" cap="none" dirty="0" smtClean="0"/>
              <a:t>Dental history</a:t>
            </a:r>
          </a:p>
          <a:p>
            <a:pPr marL="0" indent="0">
              <a:buNone/>
            </a:pPr>
            <a:r>
              <a:rPr lang="en-US" cap="none" dirty="0" smtClean="0"/>
              <a:t>Periodontal history, restorative history, endodontic history, orthodontic history, removable  prosthodontic history, oral surgery history, radiographic history, TMJ dysfunction history</a:t>
            </a:r>
          </a:p>
          <a:p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1944547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b="1" dirty="0" smtClean="0"/>
              <a:t>EXAMINATION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1748093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1169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3062991"/>
              </p:ext>
            </p:extLst>
          </p:nvPr>
        </p:nvGraphicFramePr>
        <p:xfrm>
          <a:off x="-235" y="646176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7848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b="1" dirty="0" smtClean="0"/>
              <a:t>DIAGNOSIS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757870"/>
            <a:ext cx="8229600" cy="4724400"/>
          </a:xfrm>
        </p:spPr>
        <p:txBody>
          <a:bodyPr>
            <a:normAutofit/>
          </a:bodyPr>
          <a:lstStyle/>
          <a:p>
            <a:r>
              <a:rPr lang="en-US" sz="2400" cap="none" dirty="0" smtClean="0"/>
              <a:t>A </a:t>
            </a:r>
            <a:r>
              <a:rPr lang="en-US" sz="2400" cap="none" dirty="0" smtClean="0">
                <a:solidFill>
                  <a:srgbClr val="00B0F0"/>
                </a:solidFill>
              </a:rPr>
              <a:t>typical diagnosis </a:t>
            </a:r>
            <a:r>
              <a:rPr lang="en-US" sz="2400" cap="none" dirty="0" smtClean="0"/>
              <a:t>will condense the information obtained during the clinical history taking and examination.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4591878"/>
            <a:ext cx="7821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/>
              <a:t>General and local factors, varies from patient to patient.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216500" y="3473739"/>
            <a:ext cx="2710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PROGNOSIS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154559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</TotalTime>
  <Words>789</Words>
  <Application>Microsoft Office PowerPoint</Application>
  <PresentationFormat>On-screen Show (4:3)</PresentationFormat>
  <Paragraphs>133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Garamond</vt:lpstr>
      <vt:lpstr>Wingdings</vt:lpstr>
      <vt:lpstr>Office Theme</vt:lpstr>
      <vt:lpstr>Clinical considerations in Fixed partial denture</vt:lpstr>
      <vt:lpstr>HISTORY</vt:lpstr>
      <vt:lpstr>PowerPoint Presentation</vt:lpstr>
      <vt:lpstr>PowerPoint Presentation</vt:lpstr>
      <vt:lpstr>PowerPoint Presentation</vt:lpstr>
      <vt:lpstr>PowerPoint Presentation</vt:lpstr>
      <vt:lpstr>EXAMINATION</vt:lpstr>
      <vt:lpstr>PowerPoint Presentation</vt:lpstr>
      <vt:lpstr>DIAGNOSIS</vt:lpstr>
      <vt:lpstr>Factors Influencing Fixed Bridge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 History Taking and Clinical Examination</dc:title>
  <dc:creator>L@pt0p</dc:creator>
  <cp:lastModifiedBy>sayf saeed</cp:lastModifiedBy>
  <cp:revision>28</cp:revision>
  <dcterms:created xsi:type="dcterms:W3CDTF">2012-03-07T08:29:35Z</dcterms:created>
  <dcterms:modified xsi:type="dcterms:W3CDTF">2016-10-10T11:01:57Z</dcterms:modified>
</cp:coreProperties>
</file>