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306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1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EC0ACD-09C6-4EEB-A8B3-71C1BC195174}" type="datetimeFigureOut">
              <a:rPr lang="ar-IQ" smtClean="0"/>
              <a:pPr/>
              <a:t>17/12/1437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665965E-B323-442B-89D3-2D00FEC12B84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Obstruction of renal tract </a:t>
            </a:r>
            <a:endParaRPr lang="ar-IQ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71612"/>
            <a:ext cx="6217900" cy="422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Er. Mahmoud\Desktop\Kidney-Stone-Diagnosi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928670"/>
            <a:ext cx="464347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47568"/>
            <a:ext cx="4857784" cy="651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357298"/>
            <a:ext cx="5338079" cy="389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CT scans </a:t>
            </a:r>
            <a:r>
              <a:rPr lang="en-US" b="1" dirty="0" smtClean="0"/>
              <a:t>used </a:t>
            </a:r>
            <a:r>
              <a:rPr lang="en-US" dirty="0" smtClean="0"/>
              <a:t>in some hospitals during acute </a:t>
            </a:r>
            <a:r>
              <a:rPr lang="en-US" b="1" dirty="0" smtClean="0"/>
              <a:t>renal stone</a:t>
            </a:r>
            <a:br>
              <a:rPr lang="en-US" b="1" dirty="0" smtClean="0"/>
            </a:br>
            <a:r>
              <a:rPr lang="en-US" dirty="0" smtClean="0"/>
              <a:t>-Non contrast CT sensitively identify calculi and non </a:t>
            </a:r>
            <a:r>
              <a:rPr lang="en-US" dirty="0" err="1" smtClean="0"/>
              <a:t>opacified</a:t>
            </a:r>
            <a:r>
              <a:rPr lang="en-US" dirty="0" smtClean="0"/>
              <a:t> collecting system down to the level of obstruction. it has a sensitivity of 97% and specificity of 96% for detection of </a:t>
            </a:r>
            <a:r>
              <a:rPr lang="en-US" b="1" dirty="0" err="1" smtClean="0"/>
              <a:t>ureteral</a:t>
            </a:r>
            <a:r>
              <a:rPr lang="en-US" b="1" dirty="0" smtClean="0"/>
              <a:t> </a:t>
            </a:r>
            <a:r>
              <a:rPr lang="en-US" dirty="0" smtClean="0"/>
              <a:t>calculi 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931223"/>
            <a:ext cx="5214938" cy="4566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 algn="l" rtl="0">
              <a:buNone/>
            </a:pPr>
            <a:endParaRPr lang="en-US" u="sng" dirty="0" smtClean="0"/>
          </a:p>
          <a:p>
            <a:pPr>
              <a:buNone/>
            </a:pPr>
            <a:endParaRPr lang="ar-IQ" dirty="0"/>
          </a:p>
        </p:txBody>
      </p:sp>
      <p:pic>
        <p:nvPicPr>
          <p:cNvPr id="4" name="Picture 3" descr="C:\Users\Er. Mahmoud\Desktop\F3.lar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4521417" cy="350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-3949451"/>
            <a:ext cx="8042586" cy="8356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Ddgx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stone on KUB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Gall stone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calfied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LN , cartilage ,fibroid,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</a:t>
            </a:r>
            <a:r>
              <a:rPr kumimoji="0" lang="en-US" sz="4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Phlebolith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round, lucent centre.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0" algn="l" rtl="0"/>
            <a:endParaRPr lang="en-US" b="1" i="1" u="sng" dirty="0" smtClean="0"/>
          </a:p>
          <a:p>
            <a:pPr algn="l" rtl="0">
              <a:buNone/>
            </a:pPr>
            <a:r>
              <a:rPr lang="en-US" b="1" dirty="0" smtClean="0"/>
              <a:t>Infection:</a:t>
            </a:r>
            <a:endParaRPr lang="en-US" dirty="0" smtClean="0"/>
          </a:p>
          <a:p>
            <a:pPr algn="l" rtl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Renal TB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0" algn="l" rtl="0">
              <a:buNone/>
            </a:pPr>
            <a:r>
              <a:rPr lang="en-US" dirty="0" smtClean="0"/>
              <a:t>GU tract second most common site of </a:t>
            </a:r>
            <a:r>
              <a:rPr lang="en-US" dirty="0" err="1" smtClean="0"/>
              <a:t>tuberculous</a:t>
            </a:r>
            <a:r>
              <a:rPr lang="en-US" dirty="0" smtClean="0"/>
              <a:t> infection after lungs, 2ndry to TB infection everywhere.</a:t>
            </a:r>
          </a:p>
          <a:p>
            <a:pPr lvl="0" algn="l" rtl="0">
              <a:buNone/>
            </a:pPr>
            <a:r>
              <a:rPr lang="en-US" dirty="0" smtClean="0"/>
              <a:t>Spread is </a:t>
            </a:r>
            <a:r>
              <a:rPr lang="en-US" dirty="0" err="1" smtClean="0"/>
              <a:t>hematogenous</a:t>
            </a:r>
            <a:endParaRPr lang="en-US" dirty="0" smtClean="0"/>
          </a:p>
          <a:p>
            <a:pPr lvl="0"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Features :</a:t>
            </a:r>
          </a:p>
          <a:p>
            <a:pPr lvl="0" algn="l" rtl="0"/>
            <a:r>
              <a:rPr lang="en-US" dirty="0" smtClean="0"/>
              <a:t>Plain films may show large globular, amorphous calcifications</a:t>
            </a:r>
          </a:p>
          <a:p>
            <a:pPr lvl="0" algn="l" rtl="0"/>
            <a:r>
              <a:rPr lang="en-US" dirty="0" smtClean="0"/>
              <a:t>IVU :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pPr algn="l" rtl="0"/>
            <a:r>
              <a:rPr lang="en-US" dirty="0" smtClean="0"/>
              <a:t>  Cortical scarring </a:t>
            </a:r>
          </a:p>
          <a:p>
            <a:pPr algn="l" rtl="0"/>
            <a:r>
              <a:rPr lang="en-US" dirty="0" smtClean="0"/>
              <a:t>  "Smudged" papillae (moth-eaten) –irregular due to inflammation and  necrosis </a:t>
            </a:r>
          </a:p>
          <a:p>
            <a:pPr algn="l" rtl="0"/>
            <a:r>
              <a:rPr lang="en-US" dirty="0" smtClean="0"/>
              <a:t>  </a:t>
            </a:r>
            <a:r>
              <a:rPr lang="en-US" dirty="0" err="1" smtClean="0"/>
              <a:t>Infundibular</a:t>
            </a:r>
            <a:r>
              <a:rPr lang="en-US" dirty="0" smtClean="0"/>
              <a:t> strictures </a:t>
            </a:r>
          </a:p>
          <a:p>
            <a:pPr algn="l" rtl="0"/>
            <a:r>
              <a:rPr lang="en-US" dirty="0" smtClean="0"/>
              <a:t>  </a:t>
            </a:r>
            <a:r>
              <a:rPr lang="en-US" dirty="0" err="1" smtClean="0"/>
              <a:t>Hydrocalyces</a:t>
            </a:r>
            <a:r>
              <a:rPr lang="en-US" dirty="0" smtClean="0"/>
              <a:t> without dilatation of renal pelvis, or </a:t>
            </a:r>
            <a:r>
              <a:rPr lang="en-US" dirty="0" err="1" smtClean="0"/>
              <a:t>Hydronephrosis</a:t>
            </a:r>
            <a:r>
              <a:rPr lang="en-US" dirty="0" smtClean="0"/>
              <a:t> </a:t>
            </a:r>
          </a:p>
          <a:p>
            <a:pPr algn="l" rtl="0"/>
            <a:r>
              <a:rPr lang="en-US" dirty="0" smtClean="0"/>
              <a:t>  </a:t>
            </a:r>
            <a:r>
              <a:rPr lang="en-US" dirty="0" err="1" smtClean="0"/>
              <a:t>Autonephrectomy</a:t>
            </a:r>
            <a:r>
              <a:rPr lang="en-US" dirty="0" smtClean="0"/>
              <a:t> – small, shrunken kidney with dystrophic calcification</a:t>
            </a:r>
          </a:p>
          <a:p>
            <a:pPr algn="l" rtl="0"/>
            <a:r>
              <a:rPr lang="en-US" dirty="0" smtClean="0"/>
              <a:t>  When </a:t>
            </a:r>
            <a:r>
              <a:rPr lang="en-US" dirty="0" err="1" smtClean="0"/>
              <a:t>ureters</a:t>
            </a:r>
            <a:r>
              <a:rPr lang="en-US" dirty="0" smtClean="0"/>
              <a:t> are involved, usually the upper or lower third (more common) </a:t>
            </a:r>
          </a:p>
          <a:p>
            <a:pPr algn="l" rtl="0"/>
            <a:r>
              <a:rPr lang="en-US" dirty="0" smtClean="0"/>
              <a:t>  Bladder involvement rarely leads to calcification of wall (think </a:t>
            </a:r>
            <a:r>
              <a:rPr lang="en-US" dirty="0" err="1" smtClean="0"/>
              <a:t>schistosomiasis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4"/>
            <a:ext cx="9144000" cy="6858000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6" name="Rectangle 5"/>
          <p:cNvSpPr/>
          <p:nvPr/>
        </p:nvSpPr>
        <p:spPr>
          <a:xfrm>
            <a:off x="214282" y="357166"/>
            <a:ext cx="778674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b="1" dirty="0" smtClean="0"/>
          </a:p>
          <a:p>
            <a:pPr algn="l" rtl="0"/>
            <a:r>
              <a:rPr lang="en-US" sz="2400" b="1" dirty="0" err="1" smtClean="0">
                <a:solidFill>
                  <a:srgbClr val="FF0000"/>
                </a:solidFill>
              </a:rPr>
              <a:t>Schistosomiasis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0" algn="l" rtl="0"/>
            <a:endParaRPr lang="en-US" dirty="0" smtClean="0"/>
          </a:p>
          <a:p>
            <a:pPr lvl="0" algn="l" rtl="0"/>
            <a:r>
              <a:rPr lang="en-US" dirty="0" smtClean="0"/>
              <a:t>Infestation by </a:t>
            </a:r>
            <a:r>
              <a:rPr lang="en-US" dirty="0" err="1" smtClean="0"/>
              <a:t>s.hematobium</a:t>
            </a:r>
            <a:endParaRPr lang="en-US" dirty="0" smtClean="0"/>
          </a:p>
          <a:p>
            <a:pPr lvl="0" algn="l" rtl="0"/>
            <a:endParaRPr lang="en-US" dirty="0" smtClean="0"/>
          </a:p>
          <a:p>
            <a:pPr lvl="0" algn="l" rtl="0"/>
            <a:r>
              <a:rPr lang="en-US" dirty="0" smtClean="0"/>
              <a:t>Calcification is most important feature, mainly in bladder &amp; lower </a:t>
            </a:r>
            <a:r>
              <a:rPr lang="en-US" dirty="0" err="1" smtClean="0"/>
              <a:t>ureters</a:t>
            </a:r>
            <a:r>
              <a:rPr lang="en-US" dirty="0" smtClean="0"/>
              <a:t> , but may involve whole </a:t>
            </a:r>
            <a:r>
              <a:rPr lang="en-US" dirty="0" err="1" smtClean="0"/>
              <a:t>ureters</a:t>
            </a:r>
            <a:r>
              <a:rPr lang="en-US" dirty="0" smtClean="0"/>
              <a:t> .</a:t>
            </a:r>
          </a:p>
          <a:p>
            <a:pPr lvl="0" algn="l" rtl="0"/>
            <a:endParaRPr lang="en-US" dirty="0" smtClean="0"/>
          </a:p>
          <a:p>
            <a:pPr lvl="0" algn="l" rtl="0"/>
            <a:endParaRPr lang="en-US" dirty="0" smtClean="0"/>
          </a:p>
          <a:p>
            <a:pPr lvl="0" algn="l" rtl="0"/>
            <a:r>
              <a:rPr lang="en-US" dirty="0" smtClean="0"/>
              <a:t>In early stage inflammation may cause cobble stone appearance.</a:t>
            </a:r>
          </a:p>
          <a:p>
            <a:pPr algn="l" rtl="0"/>
            <a:r>
              <a:rPr lang="en-US" dirty="0" smtClean="0"/>
              <a:t>Bladder capacity not affected.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Causes</a:t>
            </a:r>
            <a:r>
              <a:rPr lang="en-US" dirty="0" smtClean="0"/>
              <a:t>: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pPr lvl="0" algn="l" rtl="0">
              <a:buNone/>
            </a:pPr>
            <a:r>
              <a:rPr lang="en-US" dirty="0" smtClean="0"/>
              <a:t>  -</a:t>
            </a:r>
            <a:r>
              <a:rPr lang="en-US" b="1" dirty="0" smtClean="0"/>
              <a:t>Within the lumen</a:t>
            </a:r>
            <a:r>
              <a:rPr lang="en-US" dirty="0" smtClean="0"/>
              <a:t> </a:t>
            </a:r>
          </a:p>
          <a:p>
            <a:pPr algn="l" rtl="0"/>
            <a:r>
              <a:rPr lang="en-US" dirty="0" smtClean="0"/>
              <a:t>Calculi</a:t>
            </a:r>
          </a:p>
          <a:p>
            <a:pPr algn="l" rtl="0"/>
            <a:r>
              <a:rPr lang="en-US" dirty="0" smtClean="0"/>
              <a:t>Blood clot</a:t>
            </a:r>
          </a:p>
          <a:p>
            <a:pPr algn="l" rtl="0"/>
            <a:r>
              <a:rPr lang="en-US" dirty="0" smtClean="0"/>
              <a:t>Sloughed papilla (papillary necrosis)</a:t>
            </a:r>
          </a:p>
          <a:p>
            <a:pPr lvl="0" algn="l" rtl="0">
              <a:buNone/>
            </a:pPr>
            <a:r>
              <a:rPr lang="en-US" dirty="0" smtClean="0"/>
              <a:t>-</a:t>
            </a:r>
            <a:r>
              <a:rPr lang="en-US" b="1" dirty="0" smtClean="0"/>
              <a:t>Within the wall of the collecting system</a:t>
            </a:r>
            <a:r>
              <a:rPr lang="en-US" dirty="0" smtClean="0"/>
              <a:t> Tumor (transitional cell carcinoma) Infective stricture (TB or </a:t>
            </a:r>
            <a:r>
              <a:rPr lang="en-US" dirty="0" err="1" smtClean="0"/>
              <a:t>Schistosomiasis</a:t>
            </a:r>
            <a:r>
              <a:rPr lang="en-US" dirty="0" smtClean="0"/>
              <a:t>) Intrinsic PUJ obstruction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pPr lvl="0" algn="l" rtl="0">
              <a:buNone/>
            </a:pPr>
            <a:r>
              <a:rPr lang="en-US" dirty="0" smtClean="0"/>
              <a:t>-</a:t>
            </a:r>
            <a:r>
              <a:rPr lang="en-US" b="1" dirty="0" smtClean="0"/>
              <a:t>Extrinsic pathology</a:t>
            </a:r>
            <a:r>
              <a:rPr lang="en-US" dirty="0" smtClean="0"/>
              <a:t>:</a:t>
            </a:r>
          </a:p>
          <a:p>
            <a:pPr algn="l" rtl="0"/>
            <a:r>
              <a:rPr lang="en-US" dirty="0" smtClean="0"/>
              <a:t>Tumors (CA cervix or recto-sigmoid junction).</a:t>
            </a:r>
          </a:p>
          <a:p>
            <a:pPr algn="l" rtl="0"/>
            <a:r>
              <a:rPr lang="en-US" dirty="0" smtClean="0"/>
              <a:t>Retroperitoneal </a:t>
            </a:r>
            <a:r>
              <a:rPr lang="en-US" dirty="0" err="1" smtClean="0"/>
              <a:t>fibrosis.,Aberrant</a:t>
            </a:r>
            <a:r>
              <a:rPr lang="en-US" dirty="0" smtClean="0"/>
              <a:t> renal artery or </a:t>
            </a:r>
            <a:r>
              <a:rPr lang="en-US" dirty="0" err="1" smtClean="0"/>
              <a:t>retrocaval</a:t>
            </a:r>
            <a:r>
              <a:rPr lang="en-US" dirty="0" smtClean="0"/>
              <a:t> </a:t>
            </a:r>
            <a:r>
              <a:rPr lang="en-US" dirty="0" err="1" smtClean="0"/>
              <a:t>ureter</a:t>
            </a:r>
            <a:r>
              <a:rPr lang="en-US" dirty="0" smtClean="0"/>
              <a:t>.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Ddgx</a:t>
            </a:r>
            <a:r>
              <a:rPr lang="en-US" dirty="0" smtClean="0"/>
              <a:t> of bladder calcification :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lvl="0" algn="l"/>
            <a:r>
              <a:rPr lang="en-US" dirty="0" smtClean="0"/>
              <a:t>1. </a:t>
            </a:r>
            <a:r>
              <a:rPr lang="en-US" dirty="0" err="1" smtClean="0"/>
              <a:t>schistosomiasis</a:t>
            </a:r>
            <a:r>
              <a:rPr lang="en-US" dirty="0" smtClean="0"/>
              <a:t> .</a:t>
            </a:r>
          </a:p>
          <a:p>
            <a:pPr lvl="0" algn="l"/>
            <a:r>
              <a:rPr lang="en-US" dirty="0" smtClean="0"/>
              <a:t>2.tumor , TB, 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pic>
        <p:nvPicPr>
          <p:cNvPr id="5" name="Picture 4" descr="C:\Users\Er. Mahmoud\Desktop\inde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550072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142984"/>
            <a:ext cx="5632074" cy="46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-1777566"/>
            <a:ext cx="9144000" cy="69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Tumor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Renal cell carcinoma: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Comprise 85% of renal malignancy </a:t>
            </a: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Features 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 Soft tissue mass on KUB.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Irregular filling defect with destruction of calyces.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Urothelial</a:t>
            </a:r>
            <a:r>
              <a:rPr lang="en-US" dirty="0" smtClean="0">
                <a:solidFill>
                  <a:srgbClr val="FF0000"/>
                </a:solidFill>
              </a:rPr>
              <a:t> tumors</a:t>
            </a:r>
          </a:p>
          <a:p>
            <a:pPr algn="l" rtl="0"/>
            <a:r>
              <a:rPr lang="en-US" dirty="0" smtClean="0"/>
              <a:t>. 85.90% of tumors arising within the collecting systems of the kidneys are </a:t>
            </a:r>
            <a:r>
              <a:rPr lang="en-US" dirty="0" err="1" smtClean="0"/>
              <a:t>transitionalcellcarcinomas</a:t>
            </a:r>
            <a:r>
              <a:rPr lang="en-US" b="1" dirty="0" smtClean="0"/>
              <a:t>(TCC) </a:t>
            </a:r>
            <a:br>
              <a:rPr lang="en-US" b="1" dirty="0" smtClean="0"/>
            </a:br>
            <a:r>
              <a:rPr lang="en-US" dirty="0" smtClean="0"/>
              <a:t>. May occur at multiple sites, so </a:t>
            </a:r>
            <a:r>
              <a:rPr lang="en-US" dirty="0" err="1" smtClean="0"/>
              <a:t>pelvicalyceal</a:t>
            </a:r>
            <a:r>
              <a:rPr lang="en-US" dirty="0" smtClean="0"/>
              <a:t> system,  </a:t>
            </a:r>
            <a:r>
              <a:rPr lang="en-US" dirty="0" err="1" smtClean="0"/>
              <a:t>ureter</a:t>
            </a:r>
            <a:r>
              <a:rPr lang="en-US" dirty="0" smtClean="0"/>
              <a:t> and bladder must be well examined. 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r>
              <a:rPr lang="en-US" dirty="0" smtClean="0"/>
              <a:t>. IVU  plays an important role in displaying upper tract tumors. </a:t>
            </a:r>
            <a:br>
              <a:rPr lang="en-US" dirty="0" smtClean="0"/>
            </a:br>
            <a:r>
              <a:rPr lang="en-US" dirty="0" smtClean="0"/>
              <a:t>. They appear as radiolucent filling defects projecting into the lumen, within the </a:t>
            </a:r>
            <a:br>
              <a:rPr lang="en-US" dirty="0" smtClean="0"/>
            </a:br>
            <a:r>
              <a:rPr lang="en-US" dirty="0" smtClean="0"/>
              <a:t>collecting system. </a:t>
            </a:r>
            <a:br>
              <a:rPr lang="en-US" dirty="0" smtClean="0"/>
            </a:br>
            <a:r>
              <a:rPr lang="en-US" b="1" dirty="0" smtClean="0"/>
              <a:t>. Must be differentiated from blood clots or radiolucent calculi </a:t>
            </a:r>
            <a:br>
              <a:rPr lang="en-US" b="1" dirty="0" smtClean="0"/>
            </a:br>
            <a:r>
              <a:rPr lang="en-US" dirty="0" smtClean="0"/>
              <a:t>. if confused with overlying </a:t>
            </a:r>
            <a:r>
              <a:rPr lang="en-US" b="1" dirty="0" smtClean="0"/>
              <a:t>gas shadow, then tomography </a:t>
            </a:r>
            <a:r>
              <a:rPr lang="en-US" dirty="0" smtClean="0"/>
              <a:t>may be required during an </a:t>
            </a:r>
            <a:r>
              <a:rPr lang="en-US" dirty="0" err="1" smtClean="0"/>
              <a:t>Ivu</a:t>
            </a:r>
            <a:r>
              <a:rPr lang="en-US" dirty="0" smtClean="0"/>
              <a:t> to solve </a:t>
            </a:r>
            <a:r>
              <a:rPr lang="en-US" b="1" dirty="0" smtClean="0"/>
              <a:t>this problem. </a:t>
            </a:r>
            <a:endParaRPr lang="en-US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Er. Mahmoud\Desktop\renalcancer3a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58825"/>
            <a:ext cx="6858000" cy="509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" name="Content Placeholder 4" descr="C:\Users\Er. Mahmoud\Desktop\1-s2.0-S0093775412001595-gr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5461140" cy="454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Quiz 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66"/>
            <a:ext cx="6153919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000108"/>
            <a:ext cx="4501664" cy="464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sz="3200" b="1" dirty="0" smtClean="0"/>
              <a:t>   </a:t>
            </a:r>
            <a:r>
              <a:rPr lang="en-US" sz="3200" b="1" dirty="0" smtClean="0">
                <a:solidFill>
                  <a:srgbClr val="FF0000"/>
                </a:solidFill>
              </a:rPr>
              <a:t>Renal calculi (stones):</a:t>
            </a:r>
            <a:endParaRPr lang="en-US" sz="3200" dirty="0" smtClean="0">
              <a:solidFill>
                <a:srgbClr val="FF0000"/>
              </a:solidFill>
            </a:endParaRPr>
          </a:p>
          <a:p>
            <a:pPr algn="l" rtl="0"/>
            <a:r>
              <a:rPr lang="en-US" sz="3200" dirty="0" smtClean="0"/>
              <a:t>-Over 90% of calculi are </a:t>
            </a:r>
            <a:r>
              <a:rPr lang="en-US" sz="3200" dirty="0" err="1" smtClean="0"/>
              <a:t>radiopaque</a:t>
            </a:r>
            <a:r>
              <a:rPr lang="en-US" sz="3200" dirty="0" smtClean="0"/>
              <a:t> on plain films and virtually all on CT as very sensitive for detection of calculi, even those that appear radiolucent on plain film.</a:t>
            </a:r>
          </a:p>
          <a:p>
            <a:pPr algn="l" rtl="0"/>
            <a:r>
              <a:rPr lang="en-US" sz="3200" dirty="0" smtClean="0"/>
              <a:t>-Most of these stones are a mixture of calcium oxalate and phosphate.</a:t>
            </a:r>
          </a:p>
          <a:p>
            <a:pPr algn="l" rtl="0"/>
            <a:r>
              <a:rPr lang="en-US" sz="3200" dirty="0" smtClean="0"/>
              <a:t>-Only pure uric acid and </a:t>
            </a:r>
            <a:r>
              <a:rPr lang="en-US" sz="3200" dirty="0" err="1" smtClean="0"/>
              <a:t>xanthine</a:t>
            </a:r>
            <a:r>
              <a:rPr lang="en-US" sz="3200" dirty="0" smtClean="0"/>
              <a:t> stones are radiolucent on plain x-ray but </a:t>
            </a:r>
            <a:r>
              <a:rPr lang="en-US" sz="3200" u="sng" dirty="0" smtClean="0"/>
              <a:t>CAN</a:t>
            </a:r>
            <a:r>
              <a:rPr lang="en-US" sz="3200" dirty="0" smtClean="0"/>
              <a:t> be identified by CT or US, uric acid stones are associated with increased uric acid excretion in urine as in gout.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285860"/>
            <a:ext cx="4796631" cy="479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857364"/>
            <a:ext cx="5515468" cy="402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214422"/>
            <a:ext cx="3500456" cy="46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174883" cy="462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5143664" cy="40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00174"/>
            <a:ext cx="5602643" cy="41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00108"/>
            <a:ext cx="5026777" cy="457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857232"/>
            <a:ext cx="6769681" cy="463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-Principal feature is dilatation of the </a:t>
            </a:r>
            <a:r>
              <a:rPr lang="en-US" dirty="0" err="1" smtClean="0"/>
              <a:t>pelvicalyceal</a:t>
            </a:r>
            <a:r>
              <a:rPr lang="en-US" dirty="0" smtClean="0"/>
              <a:t> system and </a:t>
            </a:r>
            <a:r>
              <a:rPr lang="en-US" dirty="0" err="1" smtClean="0"/>
              <a:t>ureter</a:t>
            </a:r>
            <a:r>
              <a:rPr lang="en-US" dirty="0" smtClean="0"/>
              <a:t>. </a:t>
            </a:r>
          </a:p>
          <a:p>
            <a:pPr algn="l" rtl="0">
              <a:buNone/>
            </a:pPr>
            <a:r>
              <a:rPr lang="en-US" dirty="0" smtClean="0"/>
              <a:t>• The degree of dilatation depends on </a:t>
            </a:r>
            <a:r>
              <a:rPr lang="en-US" dirty="0" err="1" smtClean="0"/>
              <a:t>chronicity</a:t>
            </a:r>
            <a:r>
              <a:rPr lang="en-US" dirty="0" smtClean="0"/>
              <a:t> (long standing obstruction=more</a:t>
            </a:r>
          </a:p>
          <a:p>
            <a:pPr algn="l" rtl="0">
              <a:buNone/>
            </a:pPr>
            <a:r>
              <a:rPr lang="en-US" dirty="0" smtClean="0"/>
              <a:t>dilatation).</a:t>
            </a:r>
          </a:p>
          <a:p>
            <a:pPr algn="l" rtl="0">
              <a:buNone/>
            </a:pPr>
            <a:r>
              <a:rPr lang="en-US" dirty="0" smtClean="0"/>
              <a:t>• The dilatation is down to the level of pathology</a:t>
            </a:r>
          </a:p>
          <a:p>
            <a:pPr algn="l" rtl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The prime objective of imaging is to determine the </a:t>
            </a:r>
            <a:r>
              <a:rPr lang="en-US" b="1" u="sng" dirty="0" smtClean="0">
                <a:solidFill>
                  <a:srgbClr val="FFC000"/>
                </a:solidFill>
              </a:rPr>
              <a:t>level</a:t>
            </a:r>
            <a:r>
              <a:rPr lang="en-US" b="1" dirty="0" smtClean="0">
                <a:solidFill>
                  <a:srgbClr val="FFC000"/>
                </a:solidFill>
              </a:rPr>
              <a:t> and the </a:t>
            </a:r>
            <a:r>
              <a:rPr lang="en-US" b="1" u="sng" dirty="0" smtClean="0">
                <a:solidFill>
                  <a:srgbClr val="FFC000"/>
                </a:solidFill>
              </a:rPr>
              <a:t>cause</a:t>
            </a:r>
            <a:r>
              <a:rPr lang="en-US" b="1" dirty="0" smtClean="0">
                <a:solidFill>
                  <a:srgbClr val="FFC000"/>
                </a:solidFill>
              </a:rPr>
              <a:t> of obstruction.</a:t>
            </a:r>
            <a:endParaRPr lang="en-US" dirty="0" smtClean="0">
              <a:solidFill>
                <a:srgbClr val="FFC000"/>
              </a:solidFill>
            </a:endParaRPr>
          </a:p>
          <a:p>
            <a:pPr algn="l" rtl="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>
                <a:solidFill>
                  <a:srgbClr val="FF0000"/>
                </a:solidFill>
              </a:rPr>
              <a:t>Ultrasound findings</a:t>
            </a:r>
            <a:r>
              <a:rPr lang="en-US" dirty="0" smtClean="0">
                <a:solidFill>
                  <a:srgbClr val="FF0000"/>
                </a:solidFill>
              </a:rPr>
              <a:t>                                        </a:t>
            </a:r>
          </a:p>
          <a:p>
            <a:pPr algn="l" rtl="0">
              <a:buNone/>
            </a:pPr>
            <a:r>
              <a:rPr lang="en-US" dirty="0" smtClean="0"/>
              <a:t>1-Dilatation of the P.C.S. appears as </a:t>
            </a:r>
            <a:r>
              <a:rPr lang="en-US" dirty="0" err="1" smtClean="0"/>
              <a:t>multilocular</a:t>
            </a:r>
            <a:r>
              <a:rPr lang="en-US" dirty="0" smtClean="0"/>
              <a:t> fluid collection within central echo complex. </a:t>
            </a:r>
          </a:p>
          <a:p>
            <a:pPr algn="l" rtl="0">
              <a:buNone/>
            </a:pPr>
            <a:r>
              <a:rPr lang="en-US" dirty="0" smtClean="0"/>
              <a:t>-With more severe distention, dilated calyces appear as</a:t>
            </a:r>
          </a:p>
          <a:p>
            <a:pPr algn="l" rtl="0">
              <a:buNone/>
            </a:pPr>
            <a:r>
              <a:rPr lang="en-US" dirty="0" smtClean="0"/>
              <a:t>Multiple cysts but communicating with each other unlike true cysts.</a:t>
            </a:r>
          </a:p>
          <a:p>
            <a:pPr algn="l" rtl="0">
              <a:buNone/>
            </a:pPr>
            <a:r>
              <a:rPr lang="en-US" dirty="0" smtClean="0"/>
              <a:t> </a:t>
            </a:r>
          </a:p>
          <a:p>
            <a:pPr algn="l" rtl="0">
              <a:buNone/>
            </a:pPr>
            <a:r>
              <a:rPr lang="en-US" dirty="0" smtClean="0"/>
              <a:t>2-Stones larger than 5mm are easily seen on US but smaller ones may be missed.</a:t>
            </a:r>
          </a:p>
          <a:p>
            <a:pPr algn="l" rtl="0">
              <a:buNone/>
            </a:pPr>
            <a:r>
              <a:rPr lang="en-US" dirty="0" smtClean="0"/>
              <a:t>-They produce intense echoes (</a:t>
            </a:r>
            <a:r>
              <a:rPr lang="en-US" dirty="0" err="1" smtClean="0"/>
              <a:t>hyperechoic</a:t>
            </a:r>
            <a:r>
              <a:rPr lang="en-US" dirty="0" smtClean="0"/>
              <a:t>) and cast acoustic shadows.</a:t>
            </a:r>
          </a:p>
          <a:p>
            <a:pPr algn="l" rtl="0">
              <a:buNone/>
            </a:pPr>
            <a:r>
              <a:rPr lang="en-US" dirty="0" smtClean="0"/>
              <a:t>-Proximal and distal </a:t>
            </a:r>
            <a:r>
              <a:rPr lang="en-US" dirty="0" err="1" smtClean="0"/>
              <a:t>ureteric</a:t>
            </a:r>
            <a:r>
              <a:rPr lang="en-US" dirty="0" smtClean="0"/>
              <a:t> dilatation can be easily identified unlike mid-</a:t>
            </a:r>
            <a:r>
              <a:rPr lang="en-US" dirty="0" err="1" smtClean="0"/>
              <a:t>ureteric</a:t>
            </a:r>
            <a:r>
              <a:rPr lang="en-US" dirty="0" smtClean="0"/>
              <a:t> dilatation, and stones located in the middle third of the </a:t>
            </a:r>
            <a:r>
              <a:rPr lang="en-US" dirty="0" err="1" smtClean="0"/>
              <a:t>ureter</a:t>
            </a:r>
            <a:r>
              <a:rPr lang="en-US" dirty="0" smtClean="0"/>
              <a:t> are hard to be demonstrated unlike upper and lower </a:t>
            </a:r>
            <a:r>
              <a:rPr lang="en-US" dirty="0" err="1" smtClean="0"/>
              <a:t>ureteric</a:t>
            </a:r>
            <a:r>
              <a:rPr lang="en-US" dirty="0" smtClean="0"/>
              <a:t> stones (especially those lodged in the </a:t>
            </a:r>
            <a:r>
              <a:rPr lang="en-US" dirty="0" err="1" smtClean="0"/>
              <a:t>vesico-ureteric</a:t>
            </a:r>
            <a:r>
              <a:rPr lang="en-US" dirty="0" smtClean="0"/>
              <a:t> junction or </a:t>
            </a:r>
            <a:r>
              <a:rPr lang="en-US" dirty="0" err="1" smtClean="0"/>
              <a:t>pelvi</a:t>
            </a:r>
            <a:r>
              <a:rPr lang="en-US" dirty="0" smtClean="0"/>
              <a:t> -</a:t>
            </a:r>
            <a:r>
              <a:rPr lang="en-US" dirty="0" err="1" smtClean="0"/>
              <a:t>ureteric</a:t>
            </a:r>
            <a:r>
              <a:rPr lang="en-US" dirty="0" smtClean="0"/>
              <a:t> junction) which are easily identified by ultrasound.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pic>
        <p:nvPicPr>
          <p:cNvPr id="5" name="Picture 4" descr="C:\Users\Er. Mahmoud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857232"/>
            <a:ext cx="5572164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714356"/>
            <a:ext cx="5312985" cy="48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ar-IQ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endParaRPr lang="en-US" u="sng" dirty="0" smtClean="0"/>
          </a:p>
          <a:p>
            <a:pPr algn="l" rtl="0"/>
            <a:endParaRPr lang="en-US" u="sng" dirty="0" smtClean="0"/>
          </a:p>
          <a:p>
            <a:pPr algn="l" rtl="0"/>
            <a:r>
              <a:rPr lang="en-US" u="sng" dirty="0" err="1" smtClean="0">
                <a:solidFill>
                  <a:srgbClr val="FF0000"/>
                </a:solidFill>
              </a:rPr>
              <a:t>l.V.U</a:t>
            </a:r>
            <a:r>
              <a:rPr lang="en-US" u="sng" dirty="0" smtClean="0">
                <a:solidFill>
                  <a:srgbClr val="FF0000"/>
                </a:solidFill>
              </a:rPr>
              <a:t>. findings: </a:t>
            </a:r>
          </a:p>
          <a:p>
            <a:pPr algn="l" rtl="0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2000" dirty="0" smtClean="0"/>
              <a:t>Plain film may be useful in demonstrating calculi. </a:t>
            </a:r>
            <a:br>
              <a:rPr lang="en-US" sz="2000" dirty="0" smtClean="0"/>
            </a:br>
            <a:endParaRPr lang="en-US" sz="2000" dirty="0" smtClean="0"/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-After contrast injection: </a:t>
            </a:r>
            <a:br>
              <a:rPr lang="en-US" sz="2000" dirty="0" smtClean="0"/>
            </a:br>
            <a:endParaRPr lang="en-US" sz="2000" dirty="0" smtClean="0"/>
          </a:p>
          <a:p>
            <a:pPr algn="l" rtl="0"/>
            <a:r>
              <a:rPr lang="en-US" sz="2000" dirty="0" smtClean="0"/>
              <a:t>Acutely obstructed kidney shows a dense </a:t>
            </a:r>
            <a:r>
              <a:rPr lang="en-US" sz="2000" dirty="0" err="1" smtClean="0"/>
              <a:t>nephrogram</a:t>
            </a:r>
            <a:r>
              <a:rPr lang="en-US" sz="2000" dirty="0" smtClean="0"/>
              <a:t> (dense </a:t>
            </a:r>
            <a:r>
              <a:rPr lang="en-US" sz="2000" dirty="0" err="1" smtClean="0"/>
              <a:t>opacification</a:t>
            </a:r>
            <a:r>
              <a:rPr lang="en-US" sz="2000" dirty="0" smtClean="0"/>
              <a:t> of the renal parenchyma). </a:t>
            </a:r>
            <a:br>
              <a:rPr lang="en-US" sz="2000" dirty="0" smtClean="0"/>
            </a:br>
            <a:endParaRPr lang="en-US" sz="2000" dirty="0" smtClean="0"/>
          </a:p>
          <a:p>
            <a:pPr algn="l" rtl="0"/>
            <a:r>
              <a:rPr lang="en-US" sz="2000" dirty="0" smtClean="0"/>
              <a:t>excretion of contrast (</a:t>
            </a:r>
            <a:r>
              <a:rPr lang="en-US" sz="2000" dirty="0" err="1" smtClean="0"/>
              <a:t>opacification</a:t>
            </a:r>
            <a:r>
              <a:rPr lang="en-US" sz="2000" dirty="0" smtClean="0"/>
              <a:t> of the collecting system which may take many hours), </a:t>
            </a:r>
            <a:br>
              <a:rPr lang="en-US" sz="2000" dirty="0" smtClean="0"/>
            </a:br>
            <a:r>
              <a:rPr lang="en-US" sz="2000" dirty="0" smtClean="0"/>
              <a:t>then the level and degree of obstruction can be  determined as dilated </a:t>
            </a:r>
            <a:r>
              <a:rPr lang="en-US" sz="2000" dirty="0" err="1" smtClean="0"/>
              <a:t>pelvi-caliceal</a:t>
            </a:r>
            <a:r>
              <a:rPr lang="en-US" sz="2000" dirty="0" smtClean="0"/>
              <a:t> system and </a:t>
            </a:r>
            <a:r>
              <a:rPr lang="en-US" sz="2000" dirty="0" err="1" smtClean="0"/>
              <a:t>ureter</a:t>
            </a:r>
            <a:r>
              <a:rPr lang="en-US" sz="2000" dirty="0" smtClean="0"/>
              <a:t> are followed down to the point of obstruction (point of hold up).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err="1" smtClean="0"/>
              <a:t>Pyeloxinus</a:t>
            </a:r>
            <a:r>
              <a:rPr lang="en-US" dirty="0" smtClean="0"/>
              <a:t> reflux may result from rupture of a fornix precipitated by contrast-induced </a:t>
            </a:r>
            <a:r>
              <a:rPr lang="en-US" dirty="0" err="1" smtClean="0"/>
              <a:t>diuresis</a:t>
            </a:r>
            <a:r>
              <a:rPr lang="en-US" dirty="0" smtClean="0"/>
              <a:t> superimposed on the increased hydrostatic pressure of an obstructed </a:t>
            </a:r>
            <a:r>
              <a:rPr lang="en-US" dirty="0" err="1" smtClean="0"/>
              <a:t>pelvicaliceal</a:t>
            </a:r>
            <a:r>
              <a:rPr lang="en-US" dirty="0" smtClean="0"/>
              <a:t> system. Urine and contrast </a:t>
            </a:r>
            <a:r>
              <a:rPr lang="en-US" dirty="0" err="1" smtClean="0"/>
              <a:t>extravasate</a:t>
            </a:r>
            <a:r>
              <a:rPr lang="en-US" dirty="0" smtClean="0"/>
              <a:t> into the renal sinus and </a:t>
            </a:r>
            <a:r>
              <a:rPr lang="en-US" dirty="0" err="1" smtClean="0"/>
              <a:t>perirenal</a:t>
            </a:r>
            <a:r>
              <a:rPr lang="en-US" dirty="0" smtClean="0"/>
              <a:t> space 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407</Words>
  <Application>Microsoft Office PowerPoint</Application>
  <PresentationFormat>عرض على الشاشة (3:4)‏</PresentationFormat>
  <Paragraphs>153</Paragraphs>
  <Slides>37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تدفق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Dr.Mohamed Muyaser</dc:creator>
  <cp:lastModifiedBy>abd</cp:lastModifiedBy>
  <cp:revision>16</cp:revision>
  <dcterms:created xsi:type="dcterms:W3CDTF">2013-03-02T20:34:54Z</dcterms:created>
  <dcterms:modified xsi:type="dcterms:W3CDTF">2016-09-19T20:02:19Z</dcterms:modified>
</cp:coreProperties>
</file>