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8A4014-82B9-42EE-8C4C-62EF97499C6B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137827-8A32-46AF-9D55-10C081CA628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6528AD-FF8D-4904-A315-B5DC7A2EF95D}" type="slidenum">
              <a:rPr lang="en-US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3E40A4-DA51-422F-81AF-2D4F3DFFA2C0}" type="slidenum">
              <a:rPr lang="en-US">
                <a:latin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6613525"/>
            <a:ext cx="6296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6" rIns="91433" bIns="45716">
            <a:spAutoFit/>
          </a:bodyPr>
          <a:lstStyle/>
          <a:p>
            <a:pPr>
              <a:defRPr/>
            </a:pPr>
            <a:r>
              <a:rPr lang="en-US" sz="1000">
                <a:latin typeface="Times New Roman" charset="0"/>
              </a:rPr>
              <a:t>Copyright © 2010 Pearson Education, Inc.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36525"/>
            <a:ext cx="6592888" cy="274638"/>
          </a:xfrm>
        </p:spPr>
        <p:txBody>
          <a:bodyPr>
            <a:spAutoFit/>
          </a:bodyPr>
          <a:lstStyle>
            <a:lvl1pPr algn="l">
              <a:defRPr sz="1200"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BBB6-68B9-4625-B8E0-38FE65757557}" type="datetimeFigureOut">
              <a:rPr lang="ar-SA" smtClean="0"/>
              <a:t>29/01/1438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C01C-08A2-4BE3-A437-F1924657534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676400"/>
          </a:xfrm>
        </p:spPr>
        <p:txBody>
          <a:bodyPr/>
          <a:lstStyle/>
          <a:p>
            <a:pPr eaLnBrk="1" hangingPunct="1"/>
            <a:r>
              <a:rPr lang="en-US" b="1" smtClean="0"/>
              <a:t>2</a:t>
            </a:r>
            <a:r>
              <a:rPr lang="en-US" b="1" baseline="30000" smtClean="0"/>
              <a:t>nd</a:t>
            </a:r>
            <a:r>
              <a:rPr lang="en-US" b="1" smtClean="0"/>
              <a:t> type of Basic tissues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40386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0000"/>
                </a:solidFill>
              </a:rPr>
              <a:t>Connective Tissue (Co.T)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Co.T, The Cells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b="1" smtClean="0"/>
              <a:t>Each major type of Co. T has its own fundamental cell type in both immature and mature forms.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688388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>
                <a:solidFill>
                  <a:schemeClr val="accent2"/>
                </a:solidFill>
              </a:rPr>
              <a:t>The following types of </a:t>
            </a:r>
            <a:r>
              <a:rPr lang="en-US" b="1">
                <a:solidFill>
                  <a:schemeClr val="accent2"/>
                </a:solidFill>
              </a:rPr>
              <a:t>connective tissue</a:t>
            </a:r>
            <a:r>
              <a:rPr lang="en-US">
                <a:solidFill>
                  <a:schemeClr val="accent2"/>
                </a:solidFill>
              </a:rPr>
              <a:t> are covered in this activity: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/>
              <a:t>Loose (areolar) connective tissue (delicate thin layers between 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	  tissues; present in all mucous membranes)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2.	Adipose tissue (fat)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3.	Dense connective tissue (tendons/ligaments)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4.	Hyaline cartilage (nose/ends of long bones/ribs)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5.	Elastic cartilage (outer ear/epiglottis) 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6.	Fibrocartilage (between vertebrae/knee joints/pubic joint)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7.	Bone (skeletal system)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8	Blood (bloodstream)</a:t>
            </a:r>
          </a:p>
          <a:p>
            <a:pPr marL="457200" indent="-457200">
              <a:lnSpc>
                <a:spcPct val="150000"/>
              </a:lnSpc>
            </a:pPr>
            <a:r>
              <a:rPr 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able_04_01_1_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195388"/>
            <a:ext cx="85280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Table 4.1  Comparison of Classes of Connective Tissues (1 of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ble_04_01_2_labe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595438"/>
            <a:ext cx="85280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Table 4.1  Comparison of Classes of Connective Tissues (2 of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4.8a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8435" name="Picture 4" descr="figure_04_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6300"/>
            <a:ext cx="82311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1389063" y="5018088"/>
            <a:ext cx="2794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1173163" y="5532438"/>
            <a:ext cx="6477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1389063" y="5018088"/>
            <a:ext cx="2794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1173163" y="5532438"/>
            <a:ext cx="647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5489575" y="1739900"/>
            <a:ext cx="23368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6365875" y="2686050"/>
            <a:ext cx="14478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6800850" y="2682875"/>
            <a:ext cx="457200" cy="2603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3" name="Freeform 12"/>
          <p:cNvSpPr>
            <a:spLocks/>
          </p:cNvSpPr>
          <p:nvPr/>
        </p:nvSpPr>
        <p:spPr bwMode="auto">
          <a:xfrm>
            <a:off x="6896100" y="3059113"/>
            <a:ext cx="933450" cy="447675"/>
          </a:xfrm>
          <a:custGeom>
            <a:avLst/>
            <a:gdLst>
              <a:gd name="T0" fmla="*/ 2147483647 w 588"/>
              <a:gd name="T1" fmla="*/ 2147483647 h 282"/>
              <a:gd name="T2" fmla="*/ 2147483647 w 588"/>
              <a:gd name="T3" fmla="*/ 2147483647 h 282"/>
              <a:gd name="T4" fmla="*/ 0 w 588"/>
              <a:gd name="T5" fmla="*/ 0 h 282"/>
              <a:gd name="T6" fmla="*/ 0 60000 65536"/>
              <a:gd name="T7" fmla="*/ 0 60000 65536"/>
              <a:gd name="T8" fmla="*/ 0 60000 65536"/>
              <a:gd name="T9" fmla="*/ 0 w 588"/>
              <a:gd name="T10" fmla="*/ 0 h 282"/>
              <a:gd name="T11" fmla="*/ 588 w 58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282">
                <a:moveTo>
                  <a:pt x="588" y="282"/>
                </a:moveTo>
                <a:lnTo>
                  <a:pt x="470" y="28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V="1">
            <a:off x="7016750" y="3506788"/>
            <a:ext cx="625475" cy="2857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V="1">
            <a:off x="6556375" y="1743075"/>
            <a:ext cx="749300" cy="3651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489575" y="1739900"/>
            <a:ext cx="23431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7" name="Line 16"/>
          <p:cNvSpPr>
            <a:spLocks noChangeShapeType="1"/>
          </p:cNvSpPr>
          <p:nvPr/>
        </p:nvSpPr>
        <p:spPr bwMode="auto">
          <a:xfrm>
            <a:off x="6365875" y="2686050"/>
            <a:ext cx="1463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 flipH="1">
            <a:off x="6800850" y="2682875"/>
            <a:ext cx="457200" cy="260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49" name="Freeform 18"/>
          <p:cNvSpPr>
            <a:spLocks/>
          </p:cNvSpPr>
          <p:nvPr/>
        </p:nvSpPr>
        <p:spPr bwMode="auto">
          <a:xfrm>
            <a:off x="6896100" y="3059113"/>
            <a:ext cx="933450" cy="447675"/>
          </a:xfrm>
          <a:custGeom>
            <a:avLst/>
            <a:gdLst>
              <a:gd name="T0" fmla="*/ 2147483647 w 588"/>
              <a:gd name="T1" fmla="*/ 2147483647 h 282"/>
              <a:gd name="T2" fmla="*/ 2147483647 w 588"/>
              <a:gd name="T3" fmla="*/ 2147483647 h 282"/>
              <a:gd name="T4" fmla="*/ 0 w 588"/>
              <a:gd name="T5" fmla="*/ 0 h 282"/>
              <a:gd name="T6" fmla="*/ 0 60000 65536"/>
              <a:gd name="T7" fmla="*/ 0 60000 65536"/>
              <a:gd name="T8" fmla="*/ 0 60000 65536"/>
              <a:gd name="T9" fmla="*/ 0 w 588"/>
              <a:gd name="T10" fmla="*/ 0 h 282"/>
              <a:gd name="T11" fmla="*/ 588 w 58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282">
                <a:moveTo>
                  <a:pt x="588" y="282"/>
                </a:moveTo>
                <a:lnTo>
                  <a:pt x="470" y="28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7016750" y="3506788"/>
            <a:ext cx="625475" cy="2857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6556375" y="1743075"/>
            <a:ext cx="749300" cy="3651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8452" name="Rectangle 21"/>
          <p:cNvSpPr>
            <a:spLocks noChangeArrowheads="1"/>
          </p:cNvSpPr>
          <p:nvPr/>
        </p:nvSpPr>
        <p:spPr bwMode="auto">
          <a:xfrm>
            <a:off x="584200" y="935038"/>
            <a:ext cx="5197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(a)  Connective tissue proper: loose connective tissue, areolar</a:t>
            </a:r>
            <a:endParaRPr lang="en-US"/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584200" y="1296988"/>
            <a:ext cx="2663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i="1">
                <a:solidFill>
                  <a:srgbClr val="231F20"/>
                </a:solidFill>
              </a:rPr>
              <a:t> </a:t>
            </a:r>
            <a:r>
              <a:rPr lang="en-US" sz="1200" b="1">
                <a:solidFill>
                  <a:srgbClr val="231F20"/>
                </a:solidFill>
              </a:rPr>
              <a:t>Gel-like matrix with all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three fiber types; cells: fibroblasts,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macrophages, mast cells, and some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white blood cells.</a:t>
            </a:r>
            <a:endParaRPr lang="en-US" b="1"/>
          </a:p>
        </p:txBody>
      </p:sp>
      <p:sp>
        <p:nvSpPr>
          <p:cNvPr id="18454" name="Rectangle 23"/>
          <p:cNvSpPr>
            <a:spLocks noChangeArrowheads="1"/>
          </p:cNvSpPr>
          <p:nvPr/>
        </p:nvSpPr>
        <p:spPr bwMode="auto">
          <a:xfrm>
            <a:off x="584200" y="2192338"/>
            <a:ext cx="27352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Wraps and cushions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organs; its macrophages phagocytize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bacteria; plays important role in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inflammation; holds and conveys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tissue fluid.</a:t>
            </a:r>
            <a:endParaRPr lang="en-US"/>
          </a:p>
        </p:txBody>
      </p:sp>
      <p:sp>
        <p:nvSpPr>
          <p:cNvPr id="18455" name="Rectangle 24"/>
          <p:cNvSpPr>
            <a:spLocks noChangeArrowheads="1"/>
          </p:cNvSpPr>
          <p:nvPr/>
        </p:nvSpPr>
        <p:spPr bwMode="auto">
          <a:xfrm>
            <a:off x="584200" y="3160713"/>
            <a:ext cx="2613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Widely distributed under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epithelia of body, e.g., forms lamina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propria of mucous membranes;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packages organs; surrounds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capillaries.</a:t>
            </a:r>
            <a:endParaRPr lang="en-US"/>
          </a:p>
        </p:txBody>
      </p:sp>
      <p:sp>
        <p:nvSpPr>
          <p:cNvPr id="18456" name="Rectangle 25"/>
          <p:cNvSpPr>
            <a:spLocks noChangeArrowheads="1"/>
          </p:cNvSpPr>
          <p:nvPr/>
        </p:nvSpPr>
        <p:spPr bwMode="auto">
          <a:xfrm>
            <a:off x="3806825" y="5272088"/>
            <a:ext cx="3548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Areolar connective tissue, a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soft packaging tissue of the body (300x).</a:t>
            </a:r>
            <a:endParaRPr lang="en-US"/>
          </a:p>
        </p:txBody>
      </p:sp>
      <p:sp>
        <p:nvSpPr>
          <p:cNvPr id="18457" name="Rectangle 26"/>
          <p:cNvSpPr>
            <a:spLocks noChangeArrowheads="1"/>
          </p:cNvSpPr>
          <p:nvPr/>
        </p:nvSpPr>
        <p:spPr bwMode="auto">
          <a:xfrm>
            <a:off x="561975" y="4935538"/>
            <a:ext cx="7810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Epithelium</a:t>
            </a:r>
            <a:endParaRPr lang="en-US" b="1"/>
          </a:p>
        </p:txBody>
      </p:sp>
      <p:sp>
        <p:nvSpPr>
          <p:cNvPr id="18458" name="Rectangle 27"/>
          <p:cNvSpPr>
            <a:spLocks noChangeArrowheads="1"/>
          </p:cNvSpPr>
          <p:nvPr/>
        </p:nvSpPr>
        <p:spPr bwMode="auto">
          <a:xfrm>
            <a:off x="561975" y="5443538"/>
            <a:ext cx="5334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Lamina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propria</a:t>
            </a:r>
            <a:endParaRPr lang="en-US" b="1"/>
          </a:p>
        </p:txBody>
      </p:sp>
      <p:sp>
        <p:nvSpPr>
          <p:cNvPr id="18459" name="Rectangle 28"/>
          <p:cNvSpPr>
            <a:spLocks noChangeArrowheads="1"/>
          </p:cNvSpPr>
          <p:nvPr/>
        </p:nvSpPr>
        <p:spPr bwMode="auto">
          <a:xfrm>
            <a:off x="7854950" y="3430588"/>
            <a:ext cx="7381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Fibroblast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nuclei</a:t>
            </a:r>
            <a:endParaRPr lang="en-US" b="1"/>
          </a:p>
        </p:txBody>
      </p:sp>
      <p:sp>
        <p:nvSpPr>
          <p:cNvPr id="18460" name="Rectangle 29"/>
          <p:cNvSpPr>
            <a:spLocks noChangeArrowheads="1"/>
          </p:cNvSpPr>
          <p:nvPr/>
        </p:nvSpPr>
        <p:spPr bwMode="auto">
          <a:xfrm>
            <a:off x="7861300" y="1658938"/>
            <a:ext cx="4905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Elastic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</a:t>
            </a:r>
          </a:p>
        </p:txBody>
      </p:sp>
      <p:sp>
        <p:nvSpPr>
          <p:cNvPr id="18461" name="Rectangle 30"/>
          <p:cNvSpPr>
            <a:spLocks noChangeArrowheads="1"/>
          </p:cNvSpPr>
          <p:nvPr/>
        </p:nvSpPr>
        <p:spPr bwMode="auto">
          <a:xfrm>
            <a:off x="7861300" y="2608263"/>
            <a:ext cx="644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050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4.7  Areolar connective tissue: A prototype (model) connective tissue.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/>
          <a:srcRect l="23837" t="6168" r="37782"/>
          <a:stretch>
            <a:fillRect/>
          </a:stretch>
        </p:blipFill>
        <p:spPr bwMode="auto">
          <a:xfrm>
            <a:off x="2417763" y="919163"/>
            <a:ext cx="315912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1917700" y="5475288"/>
            <a:ext cx="13430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1689100" y="4700588"/>
            <a:ext cx="17018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466850" y="4265613"/>
            <a:ext cx="30892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2136775" y="3384550"/>
            <a:ext cx="479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1857375" y="2879725"/>
            <a:ext cx="11271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2149475" y="1539875"/>
            <a:ext cx="10858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5370513" y="1270000"/>
            <a:ext cx="4984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5453063" y="1819275"/>
            <a:ext cx="4191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4786313" y="2114550"/>
            <a:ext cx="1082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H="1">
            <a:off x="4445000" y="2400300"/>
            <a:ext cx="1427163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5491163" y="4338638"/>
            <a:ext cx="384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455613" y="1363663"/>
            <a:ext cx="16494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Macrophage</a:t>
            </a:r>
            <a:endParaRPr lang="en-US" b="1"/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55613" y="2719388"/>
            <a:ext cx="13541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Fibroblast</a:t>
            </a:r>
            <a:endParaRPr lang="en-US" b="1"/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455613" y="3224213"/>
            <a:ext cx="1649412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Lymphocyte</a:t>
            </a:r>
            <a:endParaRPr lang="en-US" b="1"/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455613" y="4103688"/>
            <a:ext cx="9652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Fat cell</a:t>
            </a:r>
            <a:endParaRPr lang="en-US" b="1"/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455613" y="4538663"/>
            <a:ext cx="11826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Mast cell</a:t>
            </a:r>
            <a:endParaRPr lang="en-US" b="1"/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455613" y="5316538"/>
            <a:ext cx="14001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Neutrophil</a:t>
            </a:r>
            <a:endParaRPr lang="en-US" b="1"/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5907088" y="4157663"/>
            <a:ext cx="1181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</a:rPr>
              <a:t>Capillary</a:t>
            </a:r>
            <a:endParaRPr lang="en-US" b="1"/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455613" y="465138"/>
            <a:ext cx="15224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Cell types</a:t>
            </a:r>
            <a:endParaRPr lang="en-US"/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5897563" y="465138"/>
            <a:ext cx="19685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Extracellular</a:t>
            </a:r>
          </a:p>
          <a:p>
            <a:pPr>
              <a:lnSpc>
                <a:spcPct val="60000"/>
              </a:lnSpc>
            </a:pPr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matrix</a:t>
            </a:r>
            <a:endParaRPr lang="en-US"/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5903913" y="1346200"/>
            <a:ext cx="20574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Fibers</a:t>
            </a:r>
          </a:p>
          <a:p>
            <a:pPr>
              <a:lnSpc>
                <a:spcPct val="70000"/>
              </a:lnSpc>
            </a:pPr>
            <a:r>
              <a:rPr lang="en-US" sz="2200" b="1">
                <a:solidFill>
                  <a:srgbClr val="231F20"/>
                </a:solidFill>
              </a:rPr>
              <a:t>• Collagen fiber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</a:rPr>
              <a:t>• Elastic fiber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</a:rPr>
              <a:t>• Reticular fiber</a:t>
            </a:r>
            <a:endParaRPr lang="en-US" b="1"/>
          </a:p>
          <a:p>
            <a:endParaRPr lang="en-US"/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5900738" y="1033463"/>
            <a:ext cx="2774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Ground substance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4.8b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483" name="Picture 4" descr="figure_04_0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6915150" y="2505075"/>
            <a:ext cx="8445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6835775" y="3840163"/>
            <a:ext cx="9239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1878013" y="3859213"/>
            <a:ext cx="520700" cy="307975"/>
          </a:xfrm>
          <a:custGeom>
            <a:avLst/>
            <a:gdLst>
              <a:gd name="T0" fmla="*/ 0 w 328"/>
              <a:gd name="T1" fmla="*/ 2147483647 h 194"/>
              <a:gd name="T2" fmla="*/ 2147483647 w 328"/>
              <a:gd name="T3" fmla="*/ 0 h 194"/>
              <a:gd name="T4" fmla="*/ 2147483647 w 328"/>
              <a:gd name="T5" fmla="*/ 0 h 194"/>
              <a:gd name="T6" fmla="*/ 0 60000 65536"/>
              <a:gd name="T7" fmla="*/ 0 60000 65536"/>
              <a:gd name="T8" fmla="*/ 0 60000 65536"/>
              <a:gd name="T9" fmla="*/ 0 w 328"/>
              <a:gd name="T10" fmla="*/ 0 h 194"/>
              <a:gd name="T11" fmla="*/ 328 w 328"/>
              <a:gd name="T12" fmla="*/ 194 h 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194">
                <a:moveTo>
                  <a:pt x="0" y="194"/>
                </a:moveTo>
                <a:lnTo>
                  <a:pt x="250" y="0"/>
                </a:lnTo>
                <a:lnTo>
                  <a:pt x="32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1741488" y="5224463"/>
            <a:ext cx="657225" cy="352425"/>
          </a:xfrm>
          <a:custGeom>
            <a:avLst/>
            <a:gdLst>
              <a:gd name="T0" fmla="*/ 0 w 414"/>
              <a:gd name="T1" fmla="*/ 0 h 222"/>
              <a:gd name="T2" fmla="*/ 2147483647 w 414"/>
              <a:gd name="T3" fmla="*/ 2147483647 h 222"/>
              <a:gd name="T4" fmla="*/ 2147483647 w 414"/>
              <a:gd name="T5" fmla="*/ 2147483647 h 222"/>
              <a:gd name="T6" fmla="*/ 0 60000 65536"/>
              <a:gd name="T7" fmla="*/ 0 60000 65536"/>
              <a:gd name="T8" fmla="*/ 0 60000 65536"/>
              <a:gd name="T9" fmla="*/ 0 w 414"/>
              <a:gd name="T10" fmla="*/ 0 h 222"/>
              <a:gd name="T11" fmla="*/ 414 w 414"/>
              <a:gd name="T12" fmla="*/ 222 h 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" h="222">
                <a:moveTo>
                  <a:pt x="0" y="0"/>
                </a:moveTo>
                <a:lnTo>
                  <a:pt x="362" y="222"/>
                </a:lnTo>
                <a:lnTo>
                  <a:pt x="414" y="22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1735138" y="5014913"/>
            <a:ext cx="581025" cy="561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600075" y="935038"/>
            <a:ext cx="52562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(b)  Connective tissue proper: loose connective tissue, adipose</a:t>
            </a:r>
            <a:endParaRPr lang="en-U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600075" y="1300163"/>
            <a:ext cx="25955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Matrix as in areolar,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but very sparse; closely packed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adipocytes, or fat cells, have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nucleus pushed to the side by large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fat droplet.</a:t>
            </a:r>
            <a:endParaRPr lang="en-US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600075" y="2392363"/>
            <a:ext cx="24209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Provides reserve food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fuel; insulates against heat loss;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supports and protects organs.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600075" y="3119438"/>
            <a:ext cx="271303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Under skin in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hypodermis; around kidneys and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eyeballs; within abdomen; in breasts.</a:t>
            </a:r>
            <a:endParaRPr lang="en-US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3695700" y="5297488"/>
            <a:ext cx="3262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Adipose tissue from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subcutaneous layer under the skin (350x).</a:t>
            </a:r>
            <a:endParaRPr lang="en-US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7791450" y="2417763"/>
            <a:ext cx="7794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Nucleus of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fat cell</a:t>
            </a:r>
            <a:endParaRPr lang="en-US" b="1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7791450" y="3751263"/>
            <a:ext cx="77311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Vacuole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containing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fat droplet</a:t>
            </a:r>
            <a:endParaRPr lang="en-US" b="1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2428875" y="3770313"/>
            <a:ext cx="6016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Adipose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tissue</a:t>
            </a:r>
            <a:endParaRPr lang="en-US" b="1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2428875" y="5478463"/>
            <a:ext cx="7080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Mammary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glands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4.8c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1507" name="Picture 4" descr="figure_04_08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119188" y="4991100"/>
            <a:ext cx="7620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>
            <a:off x="6734175" y="4051300"/>
            <a:ext cx="88582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6950075" y="3101975"/>
            <a:ext cx="669925" cy="114300"/>
          </a:xfrm>
          <a:custGeom>
            <a:avLst/>
            <a:gdLst>
              <a:gd name="T0" fmla="*/ 2147483647 w 422"/>
              <a:gd name="T1" fmla="*/ 0 h 72"/>
              <a:gd name="T2" fmla="*/ 2147483647 w 422"/>
              <a:gd name="T3" fmla="*/ 0 h 72"/>
              <a:gd name="T4" fmla="*/ 0 w 422"/>
              <a:gd name="T5" fmla="*/ 2147483647 h 72"/>
              <a:gd name="T6" fmla="*/ 0 60000 65536"/>
              <a:gd name="T7" fmla="*/ 0 60000 65536"/>
              <a:gd name="T8" fmla="*/ 0 60000 65536"/>
              <a:gd name="T9" fmla="*/ 0 w 422"/>
              <a:gd name="T10" fmla="*/ 0 h 72"/>
              <a:gd name="T11" fmla="*/ 422 w 422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2" h="72">
                <a:moveTo>
                  <a:pt x="422" y="0"/>
                </a:moveTo>
                <a:lnTo>
                  <a:pt x="302" y="0"/>
                </a:lnTo>
                <a:lnTo>
                  <a:pt x="0" y="7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1" name="Freeform 8"/>
          <p:cNvSpPr>
            <a:spLocks/>
          </p:cNvSpPr>
          <p:nvPr/>
        </p:nvSpPr>
        <p:spPr bwMode="auto">
          <a:xfrm>
            <a:off x="6950075" y="3101975"/>
            <a:ext cx="666750" cy="114300"/>
          </a:xfrm>
          <a:custGeom>
            <a:avLst/>
            <a:gdLst>
              <a:gd name="T0" fmla="*/ 2147483647 w 420"/>
              <a:gd name="T1" fmla="*/ 0 h 72"/>
              <a:gd name="T2" fmla="*/ 2147483647 w 420"/>
              <a:gd name="T3" fmla="*/ 0 h 72"/>
              <a:gd name="T4" fmla="*/ 0 w 420"/>
              <a:gd name="T5" fmla="*/ 2147483647 h 72"/>
              <a:gd name="T6" fmla="*/ 0 60000 65536"/>
              <a:gd name="T7" fmla="*/ 0 60000 65536"/>
              <a:gd name="T8" fmla="*/ 0 60000 65536"/>
              <a:gd name="T9" fmla="*/ 0 w 420"/>
              <a:gd name="T10" fmla="*/ 0 h 72"/>
              <a:gd name="T11" fmla="*/ 420 w 4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72">
                <a:moveTo>
                  <a:pt x="420" y="0"/>
                </a:moveTo>
                <a:lnTo>
                  <a:pt x="302" y="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 flipH="1">
            <a:off x="6734175" y="4051300"/>
            <a:ext cx="8858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09600" y="933450"/>
            <a:ext cx="531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(c)  Connective tissue proper: loose connective tissue, reticular</a:t>
            </a:r>
            <a:endParaRPr lang="en-US"/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571500" y="1289050"/>
            <a:ext cx="25415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Network of reticular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 in a typical loose ground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substance; reticular cells lie on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network.</a:t>
            </a:r>
            <a:endParaRPr lang="en-US"/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581025" y="2225675"/>
            <a:ext cx="27352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Fibers form a soft internal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skeleton (stroma) that supports other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cell types including white blood cells,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mast cells, and macrophages.</a:t>
            </a:r>
            <a:endParaRPr lang="en-US"/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581025" y="3375025"/>
            <a:ext cx="26463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Lymphoid organs (lymph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nodes, bone marrow, and spleen).</a:t>
            </a:r>
            <a:endParaRPr lang="en-US"/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3714750" y="5248275"/>
            <a:ext cx="39560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Dark-staining network of reticular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connective tissue fibers forming the internal skeleton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of the spleen (350x).</a:t>
            </a:r>
            <a:endParaRPr lang="en-US"/>
          </a:p>
        </p:txBody>
      </p:sp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581025" y="4902200"/>
            <a:ext cx="5000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Spleen</a:t>
            </a:r>
            <a:endParaRPr lang="en-US" b="1"/>
          </a:p>
        </p:txBody>
      </p:sp>
      <p:sp>
        <p:nvSpPr>
          <p:cNvPr id="21519" name="Rectangle 16"/>
          <p:cNvSpPr>
            <a:spLocks noChangeArrowheads="1"/>
          </p:cNvSpPr>
          <p:nvPr/>
        </p:nvSpPr>
        <p:spPr bwMode="auto">
          <a:xfrm>
            <a:off x="7645400" y="3013075"/>
            <a:ext cx="9477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White blood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cell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(lymphocyte)</a:t>
            </a:r>
          </a:p>
        </p:txBody>
      </p:sp>
      <p:sp>
        <p:nvSpPr>
          <p:cNvPr id="21520" name="Rectangle 17"/>
          <p:cNvSpPr>
            <a:spLocks noChangeArrowheads="1"/>
          </p:cNvSpPr>
          <p:nvPr/>
        </p:nvSpPr>
        <p:spPr bwMode="auto">
          <a:xfrm>
            <a:off x="7645400" y="3971925"/>
            <a:ext cx="650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Reticular</a:t>
            </a:r>
          </a:p>
          <a:p>
            <a:r>
              <a:rPr lang="en-US" sz="12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4.8d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2531" name="Picture 4" descr="figure_04_08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5759450" y="2108200"/>
            <a:ext cx="1936750" cy="7175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1268413" y="4389438"/>
            <a:ext cx="1301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>
            <a:off x="1284288" y="4167188"/>
            <a:ext cx="1139825" cy="936625"/>
          </a:xfrm>
          <a:custGeom>
            <a:avLst/>
            <a:gdLst>
              <a:gd name="T0" fmla="*/ 0 w 718"/>
              <a:gd name="T1" fmla="*/ 2147483647 h 590"/>
              <a:gd name="T2" fmla="*/ 2147483647 w 718"/>
              <a:gd name="T3" fmla="*/ 2147483647 h 590"/>
              <a:gd name="T4" fmla="*/ 2147483647 w 718"/>
              <a:gd name="T5" fmla="*/ 0 h 590"/>
              <a:gd name="T6" fmla="*/ 0 60000 65536"/>
              <a:gd name="T7" fmla="*/ 0 60000 65536"/>
              <a:gd name="T8" fmla="*/ 0 60000 65536"/>
              <a:gd name="T9" fmla="*/ 0 w 718"/>
              <a:gd name="T10" fmla="*/ 0 h 590"/>
              <a:gd name="T11" fmla="*/ 718 w 718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590">
                <a:moveTo>
                  <a:pt x="0" y="590"/>
                </a:moveTo>
                <a:lnTo>
                  <a:pt x="54" y="590"/>
                </a:lnTo>
                <a:lnTo>
                  <a:pt x="718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5" name="Freeform 8"/>
          <p:cNvSpPr>
            <a:spLocks/>
          </p:cNvSpPr>
          <p:nvPr/>
        </p:nvSpPr>
        <p:spPr bwMode="auto">
          <a:xfrm>
            <a:off x="1144588" y="4865688"/>
            <a:ext cx="1695450" cy="847725"/>
          </a:xfrm>
          <a:custGeom>
            <a:avLst/>
            <a:gdLst>
              <a:gd name="T0" fmla="*/ 0 w 1068"/>
              <a:gd name="T1" fmla="*/ 2147483647 h 534"/>
              <a:gd name="T2" fmla="*/ 2147483647 w 1068"/>
              <a:gd name="T3" fmla="*/ 2147483647 h 534"/>
              <a:gd name="T4" fmla="*/ 2147483647 w 1068"/>
              <a:gd name="T5" fmla="*/ 0 h 534"/>
              <a:gd name="T6" fmla="*/ 0 60000 65536"/>
              <a:gd name="T7" fmla="*/ 0 60000 65536"/>
              <a:gd name="T8" fmla="*/ 0 60000 65536"/>
              <a:gd name="T9" fmla="*/ 0 w 1068"/>
              <a:gd name="T10" fmla="*/ 0 h 534"/>
              <a:gd name="T11" fmla="*/ 1068 w 1068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534">
                <a:moveTo>
                  <a:pt x="0" y="534"/>
                </a:moveTo>
                <a:lnTo>
                  <a:pt x="142" y="534"/>
                </a:lnTo>
                <a:lnTo>
                  <a:pt x="1068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6" name="Freeform 9"/>
          <p:cNvSpPr>
            <a:spLocks/>
          </p:cNvSpPr>
          <p:nvPr/>
        </p:nvSpPr>
        <p:spPr bwMode="auto">
          <a:xfrm>
            <a:off x="1284288" y="4167188"/>
            <a:ext cx="1139825" cy="936625"/>
          </a:xfrm>
          <a:custGeom>
            <a:avLst/>
            <a:gdLst>
              <a:gd name="T0" fmla="*/ 0 w 718"/>
              <a:gd name="T1" fmla="*/ 2147483647 h 590"/>
              <a:gd name="T2" fmla="*/ 2147483647 w 718"/>
              <a:gd name="T3" fmla="*/ 2147483647 h 590"/>
              <a:gd name="T4" fmla="*/ 2147483647 w 718"/>
              <a:gd name="T5" fmla="*/ 0 h 590"/>
              <a:gd name="T6" fmla="*/ 0 60000 65536"/>
              <a:gd name="T7" fmla="*/ 0 60000 65536"/>
              <a:gd name="T8" fmla="*/ 0 60000 65536"/>
              <a:gd name="T9" fmla="*/ 0 w 718"/>
              <a:gd name="T10" fmla="*/ 0 h 590"/>
              <a:gd name="T11" fmla="*/ 718 w 718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8" h="590">
                <a:moveTo>
                  <a:pt x="0" y="590"/>
                </a:moveTo>
                <a:lnTo>
                  <a:pt x="54" y="590"/>
                </a:lnTo>
                <a:lnTo>
                  <a:pt x="71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7" name="Freeform 10"/>
          <p:cNvSpPr>
            <a:spLocks/>
          </p:cNvSpPr>
          <p:nvPr/>
        </p:nvSpPr>
        <p:spPr bwMode="auto">
          <a:xfrm>
            <a:off x="1144588" y="4865688"/>
            <a:ext cx="1695450" cy="847725"/>
          </a:xfrm>
          <a:custGeom>
            <a:avLst/>
            <a:gdLst>
              <a:gd name="T0" fmla="*/ 0 w 1068"/>
              <a:gd name="T1" fmla="*/ 2147483647 h 534"/>
              <a:gd name="T2" fmla="*/ 2147483647 w 1068"/>
              <a:gd name="T3" fmla="*/ 2147483647 h 534"/>
              <a:gd name="T4" fmla="*/ 2147483647 w 1068"/>
              <a:gd name="T5" fmla="*/ 0 h 534"/>
              <a:gd name="T6" fmla="*/ 0 60000 65536"/>
              <a:gd name="T7" fmla="*/ 0 60000 65536"/>
              <a:gd name="T8" fmla="*/ 0 60000 65536"/>
              <a:gd name="T9" fmla="*/ 0 w 1068"/>
              <a:gd name="T10" fmla="*/ 0 h 534"/>
              <a:gd name="T11" fmla="*/ 1068 w 1068"/>
              <a:gd name="T12" fmla="*/ 534 h 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8" h="534">
                <a:moveTo>
                  <a:pt x="0" y="534"/>
                </a:moveTo>
                <a:lnTo>
                  <a:pt x="142" y="534"/>
                </a:lnTo>
                <a:lnTo>
                  <a:pt x="106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1268413" y="4389438"/>
            <a:ext cx="139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6388100" y="3948113"/>
            <a:ext cx="13589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 flipV="1">
            <a:off x="6737350" y="3948113"/>
            <a:ext cx="825500" cy="692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5676900" y="2108200"/>
            <a:ext cx="2028825" cy="130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 flipV="1">
            <a:off x="5702300" y="2108200"/>
            <a:ext cx="1993900" cy="438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>
            <a:off x="6388100" y="3948113"/>
            <a:ext cx="13652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4" name="Line 17"/>
          <p:cNvSpPr>
            <a:spLocks noChangeShapeType="1"/>
          </p:cNvSpPr>
          <p:nvPr/>
        </p:nvSpPr>
        <p:spPr bwMode="auto">
          <a:xfrm flipV="1">
            <a:off x="6737350" y="3948113"/>
            <a:ext cx="825500" cy="6921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H="1">
            <a:off x="5676900" y="2108200"/>
            <a:ext cx="2022475" cy="130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6" name="Line 19"/>
          <p:cNvSpPr>
            <a:spLocks noChangeShapeType="1"/>
          </p:cNvSpPr>
          <p:nvPr/>
        </p:nvSpPr>
        <p:spPr bwMode="auto">
          <a:xfrm flipV="1">
            <a:off x="5702300" y="2108200"/>
            <a:ext cx="1993900" cy="4381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5759450" y="2108200"/>
            <a:ext cx="1936750" cy="7175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03250" y="935038"/>
            <a:ext cx="58499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(d)  Connective tissue proper: dense connective tissue, dense regular </a:t>
            </a:r>
            <a:endParaRPr lang="en-US"/>
          </a:p>
        </p:txBody>
      </p:sp>
      <p:sp>
        <p:nvSpPr>
          <p:cNvPr id="22549" name="Rectangle 22"/>
          <p:cNvSpPr>
            <a:spLocks noChangeArrowheads="1"/>
          </p:cNvSpPr>
          <p:nvPr/>
        </p:nvSpPr>
        <p:spPr bwMode="auto">
          <a:xfrm>
            <a:off x="603250" y="1296988"/>
            <a:ext cx="25749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Primarily parallel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collagen fibers; a few elastic fibers;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major cell type is the fibroblast.</a:t>
            </a:r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03250" y="2236788"/>
            <a:ext cx="26844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Attaches muscles to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bones or to muscles; attaches bones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to bones; withstands great tensile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stress when pulling force is applied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in one direction.</a:t>
            </a:r>
            <a:endParaRPr lang="en-US"/>
          </a:p>
        </p:txBody>
      </p:sp>
      <p:sp>
        <p:nvSpPr>
          <p:cNvPr id="22551" name="Rectangle 24"/>
          <p:cNvSpPr>
            <a:spLocks noChangeArrowheads="1"/>
          </p:cNvSpPr>
          <p:nvPr/>
        </p:nvSpPr>
        <p:spPr bwMode="auto">
          <a:xfrm>
            <a:off x="603250" y="3395663"/>
            <a:ext cx="1908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Tendons, most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ligaments, aponeuroses.</a:t>
            </a:r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3717925" y="5272088"/>
            <a:ext cx="337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Dense regular connective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tissue from a tendon (500x).</a:t>
            </a:r>
            <a:endParaRPr lang="en-US"/>
          </a:p>
        </p:txBody>
      </p:sp>
      <p:sp>
        <p:nvSpPr>
          <p:cNvPr id="22553" name="Rectangle 26"/>
          <p:cNvSpPr>
            <a:spLocks noChangeArrowheads="1"/>
          </p:cNvSpPr>
          <p:nvPr/>
        </p:nvSpPr>
        <p:spPr bwMode="auto">
          <a:xfrm>
            <a:off x="574675" y="4303713"/>
            <a:ext cx="6619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Shoulder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joint</a:t>
            </a:r>
            <a:endParaRPr lang="en-US" b="1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574675" y="5014913"/>
            <a:ext cx="677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Ligament</a:t>
            </a:r>
            <a:endParaRPr lang="en-US" b="1"/>
          </a:p>
        </p:txBody>
      </p:sp>
      <p:sp>
        <p:nvSpPr>
          <p:cNvPr id="22555" name="Rectangle 28"/>
          <p:cNvSpPr>
            <a:spLocks noChangeArrowheads="1"/>
          </p:cNvSpPr>
          <p:nvPr/>
        </p:nvSpPr>
        <p:spPr bwMode="auto">
          <a:xfrm>
            <a:off x="574675" y="5627688"/>
            <a:ext cx="552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Tendon</a:t>
            </a:r>
            <a:endParaRPr lang="en-US" b="1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785100" y="2024063"/>
            <a:ext cx="6445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  <p:sp>
        <p:nvSpPr>
          <p:cNvPr id="22557" name="Rectangle 30"/>
          <p:cNvSpPr>
            <a:spLocks noChangeArrowheads="1"/>
          </p:cNvSpPr>
          <p:nvPr/>
        </p:nvSpPr>
        <p:spPr bwMode="auto">
          <a:xfrm>
            <a:off x="7785100" y="3871913"/>
            <a:ext cx="7794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Nuclei of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fibroblasts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4.8e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3555" name="Picture 4" descr="figure_04_0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5"/>
          <p:cNvSpPr>
            <a:spLocks noChangeShapeType="1"/>
          </p:cNvSpPr>
          <p:nvPr/>
        </p:nvSpPr>
        <p:spPr bwMode="auto">
          <a:xfrm flipH="1">
            <a:off x="4978400" y="2070100"/>
            <a:ext cx="26860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5921375" y="2070100"/>
            <a:ext cx="1568450" cy="7429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H="1">
            <a:off x="5994400" y="3636963"/>
            <a:ext cx="16700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7061200" y="3478213"/>
            <a:ext cx="431800" cy="1619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H="1">
            <a:off x="4978400" y="2070100"/>
            <a:ext cx="26892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5921375" y="2070100"/>
            <a:ext cx="1568450" cy="7429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H="1">
            <a:off x="5994400" y="3636963"/>
            <a:ext cx="16732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7061200" y="3478213"/>
            <a:ext cx="431800" cy="1619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1246188" y="4706938"/>
            <a:ext cx="10191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>
            <a:off x="1246188" y="4706938"/>
            <a:ext cx="1019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3250" y="909638"/>
            <a:ext cx="69611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itchFamily="34" charset="0"/>
              </a:rPr>
              <a:t>(e)  Connective tissue proper: dense connective tissue, dense irregular </a:t>
            </a:r>
            <a:endParaRPr lang="en-US"/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603250" y="1252538"/>
            <a:ext cx="26574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Primarily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irregularly arranged collagen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fibers; some elastic fibers;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major cell type is the fibroblast.</a:t>
            </a:r>
            <a:endParaRPr lang="en-US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603250" y="2166938"/>
            <a:ext cx="255905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Able to withstand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tension exerted in many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directions; provides structural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strength.</a:t>
            </a: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603250" y="3084513"/>
            <a:ext cx="2632075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Fibrous capsules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organs and of joints; dermis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the skin; submucosa of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digestive tract.</a:t>
            </a:r>
            <a:endParaRPr lang="en-US"/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3695700" y="5233988"/>
            <a:ext cx="34051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>
                <a:solidFill>
                  <a:srgbClr val="231F20"/>
                </a:solidFill>
              </a:rPr>
              <a:t> Dense irregular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connective tissue from the dermis of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skin (400x).</a:t>
            </a:r>
            <a:endParaRPr lang="en-US"/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7708900" y="3535363"/>
            <a:ext cx="7477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Collagen</a:t>
            </a:r>
          </a:p>
          <a:p>
            <a:r>
              <a:rPr lang="en-US" sz="1400" b="1">
                <a:solidFill>
                  <a:srgbClr val="231F20"/>
                </a:solidFill>
              </a:rPr>
              <a:t>fibers</a:t>
            </a:r>
            <a:endParaRPr lang="en-US" b="1"/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7699375" y="1976438"/>
            <a:ext cx="9048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Nuclei of</a:t>
            </a:r>
          </a:p>
          <a:p>
            <a:r>
              <a:rPr lang="en-US" sz="1400" b="1">
                <a:solidFill>
                  <a:srgbClr val="231F20"/>
                </a:solidFill>
              </a:rPr>
              <a:t>fibroblasts</a:t>
            </a:r>
            <a:endParaRPr lang="en-US" b="1"/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558800" y="4602163"/>
            <a:ext cx="6588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Fibrous</a:t>
            </a:r>
          </a:p>
          <a:p>
            <a:r>
              <a:rPr lang="en-US" sz="1400" b="1">
                <a:solidFill>
                  <a:srgbClr val="231F20"/>
                </a:solidFill>
              </a:rPr>
              <a:t>joint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capsule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Co. T Facts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590550" indent="-590550" eaLnBrk="1" hangingPunct="1">
              <a:lnSpc>
                <a:spcPct val="90000"/>
              </a:lnSpc>
            </a:pPr>
            <a:r>
              <a:rPr lang="en-US" b="1" smtClean="0"/>
              <a:t>They are the most abundant and widely distributed tissue type in the body.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en-US" b="1" smtClean="0"/>
              <a:t>Connective tissues run the gamut for vascularity.  </a:t>
            </a:r>
          </a:p>
          <a:p>
            <a:pPr marL="590550" indent="-590550" eaLnBrk="1" hangingPunct="1">
              <a:lnSpc>
                <a:spcPct val="90000"/>
              </a:lnSpc>
            </a:pPr>
            <a:r>
              <a:rPr lang="en-US" b="1" smtClean="0"/>
              <a:t>Some tissues are avascular (Cartilage), some are poorly vascularized (dense Co. T) and some have rich blood supplies (bone).</a:t>
            </a:r>
          </a:p>
          <a:p>
            <a:pPr marL="590550" indent="-590550" eaLnBrk="1" hangingPunct="1">
              <a:lnSpc>
                <a:spcPct val="90000"/>
              </a:lnSpc>
            </a:pPr>
            <a:endParaRPr lang="en-US" smtClean="0"/>
          </a:p>
          <a:p>
            <a:pPr marL="590550" indent="-590550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4.8f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4579" name="Picture 4" descr="figure_04_0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6300"/>
            <a:ext cx="84597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6511925" y="3144838"/>
            <a:ext cx="10985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6499225" y="2632075"/>
            <a:ext cx="962025" cy="512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6981825" y="3144838"/>
            <a:ext cx="479425" cy="466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1033463" y="4776788"/>
            <a:ext cx="996950" cy="133350"/>
          </a:xfrm>
          <a:custGeom>
            <a:avLst/>
            <a:gdLst>
              <a:gd name="T0" fmla="*/ 0 w 628"/>
              <a:gd name="T1" fmla="*/ 2147483647 h 84"/>
              <a:gd name="T2" fmla="*/ 2147483647 w 628"/>
              <a:gd name="T3" fmla="*/ 2147483647 h 84"/>
              <a:gd name="T4" fmla="*/ 2147483647 w 628"/>
              <a:gd name="T5" fmla="*/ 0 h 84"/>
              <a:gd name="T6" fmla="*/ 0 60000 65536"/>
              <a:gd name="T7" fmla="*/ 0 60000 65536"/>
              <a:gd name="T8" fmla="*/ 0 60000 65536"/>
              <a:gd name="T9" fmla="*/ 0 w 628"/>
              <a:gd name="T10" fmla="*/ 0 h 84"/>
              <a:gd name="T11" fmla="*/ 628 w 628"/>
              <a:gd name="T12" fmla="*/ 84 h 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84">
                <a:moveTo>
                  <a:pt x="0" y="84"/>
                </a:moveTo>
                <a:lnTo>
                  <a:pt x="64" y="84"/>
                </a:lnTo>
                <a:lnTo>
                  <a:pt x="62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1039813" y="5351463"/>
            <a:ext cx="1069975" cy="107950"/>
          </a:xfrm>
          <a:custGeom>
            <a:avLst/>
            <a:gdLst>
              <a:gd name="T0" fmla="*/ 0 w 674"/>
              <a:gd name="T1" fmla="*/ 2147483647 h 68"/>
              <a:gd name="T2" fmla="*/ 2147483647 w 674"/>
              <a:gd name="T3" fmla="*/ 2147483647 h 68"/>
              <a:gd name="T4" fmla="*/ 2147483647 w 674"/>
              <a:gd name="T5" fmla="*/ 0 h 68"/>
              <a:gd name="T6" fmla="*/ 0 60000 65536"/>
              <a:gd name="T7" fmla="*/ 0 60000 65536"/>
              <a:gd name="T8" fmla="*/ 0 60000 65536"/>
              <a:gd name="T9" fmla="*/ 0 w 674"/>
              <a:gd name="T10" fmla="*/ 0 h 68"/>
              <a:gd name="T11" fmla="*/ 674 w 674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4" h="68">
                <a:moveTo>
                  <a:pt x="0" y="68"/>
                </a:moveTo>
                <a:lnTo>
                  <a:pt x="70" y="68"/>
                </a:lnTo>
                <a:lnTo>
                  <a:pt x="674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6499225" y="2632075"/>
            <a:ext cx="962025" cy="512763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6981825" y="3144838"/>
            <a:ext cx="479425" cy="4667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6511925" y="3144838"/>
            <a:ext cx="10985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600075" y="922338"/>
            <a:ext cx="5180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(f)  Connective tissue proper: dense connective tissue, elastic</a:t>
            </a:r>
            <a:endParaRPr lang="en-US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600075" y="1287463"/>
            <a:ext cx="25876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Dense regular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connective tissue containing a high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proportion of elastic fibers.</a:t>
            </a:r>
            <a:endParaRPr lang="en-US"/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0075" y="2116138"/>
            <a:ext cx="263366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Allows recoil of tissue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following stretching; maintains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pulsatile flow of blood through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arteries; aids passive recoil of lungs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following inspiration.</a:t>
            </a:r>
            <a:endParaRPr lang="en-US"/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600075" y="3160713"/>
            <a:ext cx="26558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Walls of large arteries;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within certain ligaments associated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with the vertebral column; within the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walls of the bronchial tubes.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7654925" y="3055938"/>
            <a:ext cx="947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Elastic fibers</a:t>
            </a:r>
            <a:endParaRPr lang="en-US" b="1"/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600075" y="4821238"/>
            <a:ext cx="396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Aorta</a:t>
            </a:r>
            <a:endParaRPr lang="en-US" b="1"/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600075" y="5373688"/>
            <a:ext cx="387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Heart</a:t>
            </a:r>
            <a:endParaRPr lang="en-US" b="1"/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3702050" y="5265738"/>
            <a:ext cx="35242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 </a:t>
            </a:r>
            <a:r>
              <a:rPr lang="en-US" sz="1200" b="1">
                <a:solidFill>
                  <a:srgbClr val="231F20"/>
                </a:solidFill>
              </a:rPr>
              <a:t>Elastic connective tissue in</a:t>
            </a:r>
            <a:endParaRPr lang="en-US" b="1"/>
          </a:p>
          <a:p>
            <a:r>
              <a:rPr lang="en-US" sz="1200" b="1">
                <a:solidFill>
                  <a:srgbClr val="231F20"/>
                </a:solidFill>
              </a:rPr>
              <a:t>the wall of the aorta (250x).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4.8g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5603" name="Picture 4" descr="figure_04_08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6300"/>
            <a:ext cx="82311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Freeform 5"/>
          <p:cNvSpPr>
            <a:spLocks/>
          </p:cNvSpPr>
          <p:nvPr/>
        </p:nvSpPr>
        <p:spPr bwMode="auto">
          <a:xfrm>
            <a:off x="1042988" y="4913313"/>
            <a:ext cx="1022350" cy="384175"/>
          </a:xfrm>
          <a:custGeom>
            <a:avLst/>
            <a:gdLst>
              <a:gd name="T0" fmla="*/ 0 w 644"/>
              <a:gd name="T1" fmla="*/ 2147483647 h 242"/>
              <a:gd name="T2" fmla="*/ 2147483647 w 644"/>
              <a:gd name="T3" fmla="*/ 2147483647 h 242"/>
              <a:gd name="T4" fmla="*/ 2147483647 w 644"/>
              <a:gd name="T5" fmla="*/ 0 h 242"/>
              <a:gd name="T6" fmla="*/ 0 60000 65536"/>
              <a:gd name="T7" fmla="*/ 0 60000 65536"/>
              <a:gd name="T8" fmla="*/ 0 60000 65536"/>
              <a:gd name="T9" fmla="*/ 0 w 644"/>
              <a:gd name="T10" fmla="*/ 0 h 242"/>
              <a:gd name="T11" fmla="*/ 644 w 644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242">
                <a:moveTo>
                  <a:pt x="0" y="242"/>
                </a:moveTo>
                <a:lnTo>
                  <a:pt x="166" y="242"/>
                </a:lnTo>
                <a:lnTo>
                  <a:pt x="644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1042988" y="4913313"/>
            <a:ext cx="1022350" cy="384175"/>
          </a:xfrm>
          <a:custGeom>
            <a:avLst/>
            <a:gdLst>
              <a:gd name="T0" fmla="*/ 0 w 644"/>
              <a:gd name="T1" fmla="*/ 2147483647 h 242"/>
              <a:gd name="T2" fmla="*/ 2147483647 w 644"/>
              <a:gd name="T3" fmla="*/ 2147483647 h 242"/>
              <a:gd name="T4" fmla="*/ 2147483647 w 644"/>
              <a:gd name="T5" fmla="*/ 0 h 242"/>
              <a:gd name="T6" fmla="*/ 0 60000 65536"/>
              <a:gd name="T7" fmla="*/ 0 60000 65536"/>
              <a:gd name="T8" fmla="*/ 0 60000 65536"/>
              <a:gd name="T9" fmla="*/ 0 w 644"/>
              <a:gd name="T10" fmla="*/ 0 h 242"/>
              <a:gd name="T11" fmla="*/ 644 w 644"/>
              <a:gd name="T12" fmla="*/ 242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4" h="242">
                <a:moveTo>
                  <a:pt x="0" y="242"/>
                </a:moveTo>
                <a:lnTo>
                  <a:pt x="166" y="242"/>
                </a:lnTo>
                <a:lnTo>
                  <a:pt x="644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V="1">
            <a:off x="1306513" y="4786313"/>
            <a:ext cx="742950" cy="511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306513" y="4786313"/>
            <a:ext cx="742950" cy="511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6762750" y="4538663"/>
            <a:ext cx="8413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7010400" y="3275013"/>
            <a:ext cx="5937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6762750" y="4538663"/>
            <a:ext cx="869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7010400" y="3275013"/>
            <a:ext cx="622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5612" name="Rectangle 13"/>
          <p:cNvSpPr>
            <a:spLocks noChangeArrowheads="1"/>
          </p:cNvSpPr>
          <p:nvPr/>
        </p:nvSpPr>
        <p:spPr bwMode="auto">
          <a:xfrm>
            <a:off x="539750" y="928688"/>
            <a:ext cx="1787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Arial Black" pitchFamily="34" charset="0"/>
              </a:rPr>
              <a:t>(g)  Cartilage: hyaline</a:t>
            </a:r>
            <a:endParaRPr lang="en-US"/>
          </a:p>
        </p:txBody>
      </p:sp>
      <p:sp>
        <p:nvSpPr>
          <p:cNvPr id="25613" name="Rectangle 14"/>
          <p:cNvSpPr>
            <a:spLocks noChangeArrowheads="1"/>
          </p:cNvSpPr>
          <p:nvPr/>
        </p:nvSpPr>
        <p:spPr bwMode="auto">
          <a:xfrm>
            <a:off x="539750" y="1284288"/>
            <a:ext cx="2762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200" b="1">
                <a:solidFill>
                  <a:srgbClr val="231F20"/>
                </a:solidFill>
              </a:rPr>
              <a:t> Amorphous but firm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matrix; collagen fibers form an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imperceptible network; chondroblasts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produce the matrix and when mature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(chondrocytes) lie in lacunae.</a:t>
            </a:r>
            <a:endParaRPr lang="en-US"/>
          </a:p>
        </p:txBody>
      </p:sp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539750" y="2233613"/>
            <a:ext cx="26352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200" b="1">
                <a:solidFill>
                  <a:srgbClr val="231F20"/>
                </a:solidFill>
              </a:rPr>
              <a:t> Supports and reinforces;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has resilient cushioning properties;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resists compressive stress.</a:t>
            </a:r>
            <a:endParaRPr lang="en-US"/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539750" y="2967038"/>
            <a:ext cx="27765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200" b="1">
                <a:solidFill>
                  <a:srgbClr val="231F20"/>
                </a:solidFill>
              </a:rPr>
              <a:t> Forms most of the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embryonic skeleton; covers the ends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of long bones in joint cavities; forms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costal cartilages of the ribs; cartilages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of the nose, trachea, and larynx.</a:t>
            </a:r>
          </a:p>
        </p:txBody>
      </p:sp>
      <p:sp>
        <p:nvSpPr>
          <p:cNvPr id="25616" name="Rectangle 17"/>
          <p:cNvSpPr>
            <a:spLocks noChangeArrowheads="1"/>
          </p:cNvSpPr>
          <p:nvPr/>
        </p:nvSpPr>
        <p:spPr bwMode="auto">
          <a:xfrm>
            <a:off x="3721100" y="5265738"/>
            <a:ext cx="338772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200" b="1">
                <a:solidFill>
                  <a:srgbClr val="231F20"/>
                </a:solidFill>
              </a:rPr>
              <a:t> Hyaline cartilage from the</a:t>
            </a:r>
            <a:endParaRPr lang="en-US" b="1"/>
          </a:p>
          <a:p>
            <a:r>
              <a:rPr lang="en-US" sz="1200" b="1">
                <a:solidFill>
                  <a:srgbClr val="231F20"/>
                </a:solidFill>
              </a:rPr>
              <a:t>trachea (750x).</a:t>
            </a:r>
          </a:p>
        </p:txBody>
      </p:sp>
      <p:sp>
        <p:nvSpPr>
          <p:cNvPr id="25617" name="Rectangle 18"/>
          <p:cNvSpPr>
            <a:spLocks noChangeArrowheads="1"/>
          </p:cNvSpPr>
          <p:nvPr/>
        </p:nvSpPr>
        <p:spPr bwMode="auto">
          <a:xfrm>
            <a:off x="539750" y="5214938"/>
            <a:ext cx="7096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Costal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cartilages</a:t>
            </a:r>
            <a:endParaRPr lang="en-US" b="1"/>
          </a:p>
        </p:txBody>
      </p: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7661275" y="3186113"/>
            <a:ext cx="9398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Chondrocyte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</a:rPr>
              <a:t>in lacuna</a:t>
            </a:r>
            <a:endParaRPr lang="en-US" b="1"/>
          </a:p>
        </p:txBody>
      </p:sp>
      <p:sp>
        <p:nvSpPr>
          <p:cNvPr id="25619" name="Rectangle 20"/>
          <p:cNvSpPr>
            <a:spLocks noChangeArrowheads="1"/>
          </p:cNvSpPr>
          <p:nvPr/>
        </p:nvSpPr>
        <p:spPr bwMode="auto">
          <a:xfrm>
            <a:off x="7654925" y="4452938"/>
            <a:ext cx="447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31F20"/>
                </a:solidFill>
              </a:rPr>
              <a:t>Matrix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4.8h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627" name="Picture 4" descr="figure_04_08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9475"/>
            <a:ext cx="8231187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Line 5"/>
          <p:cNvSpPr>
            <a:spLocks noChangeShapeType="1"/>
          </p:cNvSpPr>
          <p:nvPr/>
        </p:nvSpPr>
        <p:spPr bwMode="auto">
          <a:xfrm flipH="1">
            <a:off x="6121400" y="2597150"/>
            <a:ext cx="133667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 flipH="1">
            <a:off x="6121400" y="2597150"/>
            <a:ext cx="13620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6788150" y="3452813"/>
            <a:ext cx="6889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 flipH="1">
            <a:off x="6788150" y="3452813"/>
            <a:ext cx="6953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539750" y="909638"/>
            <a:ext cx="20462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itchFamily="34" charset="0"/>
              </a:rPr>
              <a:t>(h)  Cartilage: elastic</a:t>
            </a:r>
            <a:endParaRPr lang="en-US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539750" y="1258888"/>
            <a:ext cx="2717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Similar to hyaline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cartilage, but more elastic fibers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in matrix.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39750" y="2290763"/>
            <a:ext cx="2651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Maintains the shape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of a structure while allowing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great flexibility.</a:t>
            </a:r>
            <a:endParaRPr lang="en-US"/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39750" y="3325813"/>
            <a:ext cx="2781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Supports the external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ear (pinna); epiglottis.</a:t>
            </a: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3698875" y="5227638"/>
            <a:ext cx="3576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>
                <a:solidFill>
                  <a:srgbClr val="231F20"/>
                </a:solidFill>
              </a:rPr>
              <a:t> Elastic cartilage from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the human ear pinna; forms the flexible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skeleton of the ear (800x).</a:t>
            </a:r>
            <a:endParaRPr lang="en-US"/>
          </a:p>
        </p:txBody>
      </p:sp>
      <p:sp>
        <p:nvSpPr>
          <p:cNvPr id="26637" name="Rectangle 14"/>
          <p:cNvSpPr>
            <a:spLocks noChangeArrowheads="1"/>
          </p:cNvSpPr>
          <p:nvPr/>
        </p:nvSpPr>
        <p:spPr bwMode="auto">
          <a:xfrm>
            <a:off x="7508875" y="2493963"/>
            <a:ext cx="1092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Chondrocyte</a:t>
            </a:r>
          </a:p>
          <a:p>
            <a:r>
              <a:rPr lang="en-US" sz="1400" b="1">
                <a:solidFill>
                  <a:srgbClr val="231F20"/>
                </a:solidFill>
              </a:rPr>
              <a:t>in lacuna</a:t>
            </a:r>
            <a:endParaRPr lang="en-US" b="1"/>
          </a:p>
        </p:txBody>
      </p:sp>
      <p:sp>
        <p:nvSpPr>
          <p:cNvPr id="26638" name="Rectangle 15"/>
          <p:cNvSpPr>
            <a:spLocks noChangeArrowheads="1"/>
          </p:cNvSpPr>
          <p:nvPr/>
        </p:nvSpPr>
        <p:spPr bwMode="auto">
          <a:xfrm>
            <a:off x="7512050" y="3354388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Matrix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4.8i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651" name="Picture 4" descr="figure_04_08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6300"/>
            <a:ext cx="82311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reeform 5"/>
          <p:cNvSpPr>
            <a:spLocks/>
          </p:cNvSpPr>
          <p:nvPr/>
        </p:nvSpPr>
        <p:spPr bwMode="auto">
          <a:xfrm>
            <a:off x="1046163" y="4067175"/>
            <a:ext cx="1282700" cy="314325"/>
          </a:xfrm>
          <a:custGeom>
            <a:avLst/>
            <a:gdLst>
              <a:gd name="T0" fmla="*/ 0 w 808"/>
              <a:gd name="T1" fmla="*/ 0 h 198"/>
              <a:gd name="T2" fmla="*/ 2147483647 w 808"/>
              <a:gd name="T3" fmla="*/ 0 h 198"/>
              <a:gd name="T4" fmla="*/ 2147483647 w 808"/>
              <a:gd name="T5" fmla="*/ 2147483647 h 198"/>
              <a:gd name="T6" fmla="*/ 0 60000 65536"/>
              <a:gd name="T7" fmla="*/ 0 60000 65536"/>
              <a:gd name="T8" fmla="*/ 0 60000 65536"/>
              <a:gd name="T9" fmla="*/ 0 w 808"/>
              <a:gd name="T10" fmla="*/ 0 h 198"/>
              <a:gd name="T11" fmla="*/ 808 w 808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198">
                <a:moveTo>
                  <a:pt x="0" y="0"/>
                </a:moveTo>
                <a:lnTo>
                  <a:pt x="226" y="0"/>
                </a:lnTo>
                <a:lnTo>
                  <a:pt x="808" y="198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1404938" y="4067175"/>
            <a:ext cx="968375" cy="6699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1404938" y="4067175"/>
            <a:ext cx="968375" cy="6699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5" name="Freeform 8"/>
          <p:cNvSpPr>
            <a:spLocks/>
          </p:cNvSpPr>
          <p:nvPr/>
        </p:nvSpPr>
        <p:spPr bwMode="auto">
          <a:xfrm>
            <a:off x="1046163" y="4067175"/>
            <a:ext cx="1282700" cy="314325"/>
          </a:xfrm>
          <a:custGeom>
            <a:avLst/>
            <a:gdLst>
              <a:gd name="T0" fmla="*/ 0 w 808"/>
              <a:gd name="T1" fmla="*/ 0 h 198"/>
              <a:gd name="T2" fmla="*/ 2147483647 w 808"/>
              <a:gd name="T3" fmla="*/ 0 h 198"/>
              <a:gd name="T4" fmla="*/ 2147483647 w 808"/>
              <a:gd name="T5" fmla="*/ 2147483647 h 198"/>
              <a:gd name="T6" fmla="*/ 0 60000 65536"/>
              <a:gd name="T7" fmla="*/ 0 60000 65536"/>
              <a:gd name="T8" fmla="*/ 0 60000 65536"/>
              <a:gd name="T9" fmla="*/ 0 w 808"/>
              <a:gd name="T10" fmla="*/ 0 h 198"/>
              <a:gd name="T11" fmla="*/ 808 w 808"/>
              <a:gd name="T12" fmla="*/ 198 h 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8" h="198">
                <a:moveTo>
                  <a:pt x="0" y="0"/>
                </a:moveTo>
                <a:lnTo>
                  <a:pt x="226" y="0"/>
                </a:lnTo>
                <a:lnTo>
                  <a:pt x="808" y="198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 flipH="1">
            <a:off x="6819900" y="3536950"/>
            <a:ext cx="523875" cy="1492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H="1">
            <a:off x="6067425" y="4327525"/>
            <a:ext cx="1336675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8" name="Freeform 11"/>
          <p:cNvSpPr>
            <a:spLocks/>
          </p:cNvSpPr>
          <p:nvPr/>
        </p:nvSpPr>
        <p:spPr bwMode="auto">
          <a:xfrm>
            <a:off x="5289550" y="2970213"/>
            <a:ext cx="2117725" cy="566737"/>
          </a:xfrm>
          <a:custGeom>
            <a:avLst/>
            <a:gdLst>
              <a:gd name="T0" fmla="*/ 2147483647 w 1334"/>
              <a:gd name="T1" fmla="*/ 2147483647 h 357"/>
              <a:gd name="T2" fmla="*/ 2147483647 w 1334"/>
              <a:gd name="T3" fmla="*/ 2147483647 h 357"/>
              <a:gd name="T4" fmla="*/ 0 w 1334"/>
              <a:gd name="T5" fmla="*/ 0 h 357"/>
              <a:gd name="T6" fmla="*/ 0 60000 65536"/>
              <a:gd name="T7" fmla="*/ 0 60000 65536"/>
              <a:gd name="T8" fmla="*/ 0 60000 65536"/>
              <a:gd name="T9" fmla="*/ 0 w 1334"/>
              <a:gd name="T10" fmla="*/ 0 h 357"/>
              <a:gd name="T11" fmla="*/ 1334 w 1334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4" h="357">
                <a:moveTo>
                  <a:pt x="1334" y="357"/>
                </a:moveTo>
                <a:lnTo>
                  <a:pt x="1296" y="357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 flipH="1">
            <a:off x="6819900" y="3536950"/>
            <a:ext cx="527050" cy="14922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 flipH="1">
            <a:off x="6067425" y="4327525"/>
            <a:ext cx="13430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1" name="Freeform 14"/>
          <p:cNvSpPr>
            <a:spLocks/>
          </p:cNvSpPr>
          <p:nvPr/>
        </p:nvSpPr>
        <p:spPr bwMode="auto">
          <a:xfrm>
            <a:off x="5292725" y="2970213"/>
            <a:ext cx="2117725" cy="566737"/>
          </a:xfrm>
          <a:custGeom>
            <a:avLst/>
            <a:gdLst>
              <a:gd name="T0" fmla="*/ 2147483647 w 1334"/>
              <a:gd name="T1" fmla="*/ 2147483647 h 357"/>
              <a:gd name="T2" fmla="*/ 2147483647 w 1334"/>
              <a:gd name="T3" fmla="*/ 2147483647 h 357"/>
              <a:gd name="T4" fmla="*/ 0 w 1334"/>
              <a:gd name="T5" fmla="*/ 0 h 357"/>
              <a:gd name="T6" fmla="*/ 0 60000 65536"/>
              <a:gd name="T7" fmla="*/ 0 60000 65536"/>
              <a:gd name="T8" fmla="*/ 0 60000 65536"/>
              <a:gd name="T9" fmla="*/ 0 w 1334"/>
              <a:gd name="T10" fmla="*/ 0 h 357"/>
              <a:gd name="T11" fmla="*/ 1334 w 1334"/>
              <a:gd name="T12" fmla="*/ 357 h 3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4" h="357">
                <a:moveTo>
                  <a:pt x="1334" y="357"/>
                </a:moveTo>
                <a:lnTo>
                  <a:pt x="1296" y="357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52450" y="895350"/>
            <a:ext cx="2641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itchFamily="34" charset="0"/>
              </a:rPr>
              <a:t>(i)  Cartilage: fibrocartilage</a:t>
            </a:r>
            <a:endParaRPr lang="en-US"/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552450" y="1270000"/>
            <a:ext cx="27146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Matrix similar to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but less firm than that in hyaline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cartilage; thick collagen fibers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predominate.</a:t>
            </a: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552450" y="2235200"/>
            <a:ext cx="232727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Tensile strength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with the ability to absorb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compressive shock.</a:t>
            </a:r>
          </a:p>
        </p:txBody>
      </p:sp>
      <p:sp>
        <p:nvSpPr>
          <p:cNvPr id="27665" name="Rectangle 18"/>
          <p:cNvSpPr>
            <a:spLocks noChangeArrowheads="1"/>
          </p:cNvSpPr>
          <p:nvPr/>
        </p:nvSpPr>
        <p:spPr bwMode="auto">
          <a:xfrm>
            <a:off x="552450" y="3016250"/>
            <a:ext cx="26654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Intervertebral discs;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pubic symphysis; discs of knee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joint.</a:t>
            </a:r>
          </a:p>
        </p:txBody>
      </p:sp>
      <p:sp>
        <p:nvSpPr>
          <p:cNvPr id="27666" name="Rectangle 19"/>
          <p:cNvSpPr>
            <a:spLocks noChangeArrowheads="1"/>
          </p:cNvSpPr>
          <p:nvPr/>
        </p:nvSpPr>
        <p:spPr bwMode="auto">
          <a:xfrm>
            <a:off x="3702050" y="5238750"/>
            <a:ext cx="3543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>
                <a:solidFill>
                  <a:srgbClr val="231F20"/>
                </a:solidFill>
              </a:rPr>
              <a:t> Fibrocartilage of an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intervertebral disc (125x). Special staining</a:t>
            </a:r>
            <a:endParaRPr lang="en-US" b="1"/>
          </a:p>
          <a:p>
            <a:r>
              <a:rPr lang="en-US" sz="1400" b="1">
                <a:solidFill>
                  <a:srgbClr val="231F20"/>
                </a:solidFill>
              </a:rPr>
              <a:t>produced the blue color seen.</a:t>
            </a:r>
            <a:endParaRPr lang="en-US"/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546100" y="3756025"/>
            <a:ext cx="1133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Intervertebral</a:t>
            </a:r>
          </a:p>
          <a:p>
            <a:r>
              <a:rPr lang="en-US" sz="1400" b="1">
                <a:solidFill>
                  <a:srgbClr val="231F20"/>
                </a:solidFill>
              </a:rPr>
              <a:t>discs</a:t>
            </a:r>
            <a:endParaRPr lang="en-US" b="1"/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7435850" y="3432175"/>
            <a:ext cx="1190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Chondrocytes</a:t>
            </a:r>
          </a:p>
          <a:p>
            <a:r>
              <a:rPr lang="en-US" sz="1400" b="1">
                <a:solidFill>
                  <a:srgbClr val="231F20"/>
                </a:solidFill>
              </a:rPr>
              <a:t>in lacunae</a:t>
            </a:r>
            <a:endParaRPr lang="en-US" b="1"/>
          </a:p>
        </p:txBody>
      </p:sp>
      <p:sp>
        <p:nvSpPr>
          <p:cNvPr id="27669" name="Rectangle 22"/>
          <p:cNvSpPr>
            <a:spLocks noChangeArrowheads="1"/>
          </p:cNvSpPr>
          <p:nvPr/>
        </p:nvSpPr>
        <p:spPr bwMode="auto">
          <a:xfrm>
            <a:off x="7439025" y="4229100"/>
            <a:ext cx="7477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Collagen</a:t>
            </a:r>
          </a:p>
          <a:p>
            <a:r>
              <a:rPr lang="en-US" sz="1400" b="1">
                <a:solidFill>
                  <a:srgbClr val="231F20"/>
                </a:solidFill>
              </a:rPr>
              <a:t>fiber</a:t>
            </a:r>
            <a:endParaRPr lang="en-US" b="1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117475"/>
            <a:ext cx="8864600" cy="274638"/>
          </a:xfrm>
        </p:spPr>
        <p:txBody>
          <a:bodyPr anchor="t"/>
          <a:lstStyle/>
          <a:p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Figure 4.8j  Connective tissues.</a:t>
            </a:r>
            <a:endParaRPr lang="en-US" sz="1300" b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8675" name="Picture 4" descr="figure_04_08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876300"/>
            <a:ext cx="8231187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5"/>
          <p:cNvSpPr>
            <a:spLocks noChangeShapeType="1"/>
          </p:cNvSpPr>
          <p:nvPr/>
        </p:nvSpPr>
        <p:spPr bwMode="auto">
          <a:xfrm flipH="1">
            <a:off x="5588000" y="2673350"/>
            <a:ext cx="1936750" cy="11636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5737225" y="2673350"/>
            <a:ext cx="19748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5588000" y="2673350"/>
            <a:ext cx="1936750" cy="116363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5734050" y="2673350"/>
            <a:ext cx="19907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731000" y="3487738"/>
            <a:ext cx="9874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81" name="Freeform 10"/>
          <p:cNvSpPr>
            <a:spLocks/>
          </p:cNvSpPr>
          <p:nvPr/>
        </p:nvSpPr>
        <p:spPr bwMode="auto">
          <a:xfrm>
            <a:off x="6270625" y="2184400"/>
            <a:ext cx="1447800" cy="349250"/>
          </a:xfrm>
          <a:custGeom>
            <a:avLst/>
            <a:gdLst>
              <a:gd name="T0" fmla="*/ 2147483647 w 912"/>
              <a:gd name="T1" fmla="*/ 0 h 220"/>
              <a:gd name="T2" fmla="*/ 2147483647 w 912"/>
              <a:gd name="T3" fmla="*/ 0 h 220"/>
              <a:gd name="T4" fmla="*/ 0 w 912"/>
              <a:gd name="T5" fmla="*/ 2147483647 h 220"/>
              <a:gd name="T6" fmla="*/ 0 60000 65536"/>
              <a:gd name="T7" fmla="*/ 0 60000 65536"/>
              <a:gd name="T8" fmla="*/ 0 60000 65536"/>
              <a:gd name="T9" fmla="*/ 0 w 912"/>
              <a:gd name="T10" fmla="*/ 0 h 220"/>
              <a:gd name="T11" fmla="*/ 912 w 91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220">
                <a:moveTo>
                  <a:pt x="912" y="0"/>
                </a:moveTo>
                <a:lnTo>
                  <a:pt x="310" y="0"/>
                </a:lnTo>
                <a:lnTo>
                  <a:pt x="0" y="22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82" name="Freeform 11"/>
          <p:cNvSpPr>
            <a:spLocks/>
          </p:cNvSpPr>
          <p:nvPr/>
        </p:nvSpPr>
        <p:spPr bwMode="auto">
          <a:xfrm>
            <a:off x="6270625" y="2184400"/>
            <a:ext cx="1444625" cy="349250"/>
          </a:xfrm>
          <a:custGeom>
            <a:avLst/>
            <a:gdLst>
              <a:gd name="T0" fmla="*/ 2147483647 w 910"/>
              <a:gd name="T1" fmla="*/ 0 h 220"/>
              <a:gd name="T2" fmla="*/ 2147483647 w 910"/>
              <a:gd name="T3" fmla="*/ 0 h 220"/>
              <a:gd name="T4" fmla="*/ 0 w 910"/>
              <a:gd name="T5" fmla="*/ 2147483647 h 220"/>
              <a:gd name="T6" fmla="*/ 0 60000 65536"/>
              <a:gd name="T7" fmla="*/ 0 60000 65536"/>
              <a:gd name="T8" fmla="*/ 0 60000 65536"/>
              <a:gd name="T9" fmla="*/ 0 w 910"/>
              <a:gd name="T10" fmla="*/ 0 h 220"/>
              <a:gd name="T11" fmla="*/ 910 w 910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0" h="220">
                <a:moveTo>
                  <a:pt x="910" y="0"/>
                </a:moveTo>
                <a:lnTo>
                  <a:pt x="308" y="0"/>
                </a:lnTo>
                <a:lnTo>
                  <a:pt x="0" y="22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523875" y="919163"/>
            <a:ext cx="32115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Arial Black" pitchFamily="34" charset="0"/>
              </a:rPr>
              <a:t>(j)  Others: bone (osseous tissue)</a:t>
            </a:r>
            <a:endParaRPr lang="en-US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523875" y="1281113"/>
            <a:ext cx="27559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Description:</a:t>
            </a:r>
            <a:r>
              <a:rPr lang="en-US" sz="1400" b="1">
                <a:solidFill>
                  <a:srgbClr val="231F20"/>
                </a:solidFill>
              </a:rPr>
              <a:t> Hard, calcified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matrix containing many collagen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fibers; osteocytes lie in lacunae.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Very well vascularized.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523875" y="2176463"/>
            <a:ext cx="2762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Function:</a:t>
            </a:r>
            <a:r>
              <a:rPr lang="en-US" sz="1400" b="1">
                <a:solidFill>
                  <a:srgbClr val="231F20"/>
                </a:solidFill>
              </a:rPr>
              <a:t> Bone supports and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protects (by enclosing);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provides levers for the muscles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to act on; stores calcium and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other minerals and fat; marrow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inside bones is the site for blood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cell formation (hematopoiesis).</a:t>
            </a:r>
            <a:endParaRPr lang="en-US"/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527050" y="3652838"/>
            <a:ext cx="15017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Location:</a:t>
            </a:r>
            <a:r>
              <a:rPr lang="en-US" sz="1400" b="1">
                <a:solidFill>
                  <a:srgbClr val="231F20"/>
                </a:solidFill>
              </a:rPr>
              <a:t> Bones</a:t>
            </a:r>
            <a:endParaRPr lang="en-US"/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02050" y="5243513"/>
            <a:ext cx="354488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pitchFamily="34" charset="0"/>
              </a:rPr>
              <a:t>Photomicrograph:</a:t>
            </a:r>
            <a:r>
              <a:rPr lang="en-US" sz="1400" b="1">
                <a:solidFill>
                  <a:srgbClr val="231F20"/>
                </a:solidFill>
              </a:rPr>
              <a:t> Cross-sectional view</a:t>
            </a:r>
            <a:endParaRPr lang="en-US" b="1"/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of bone (125x).</a:t>
            </a:r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6673850" y="3379788"/>
            <a:ext cx="47625" cy="212725"/>
          </a:xfrm>
          <a:custGeom>
            <a:avLst/>
            <a:gdLst>
              <a:gd name="T0" fmla="*/ 0 w 30"/>
              <a:gd name="T1" fmla="*/ 0 h 134"/>
              <a:gd name="T2" fmla="*/ 2147483647 w 30"/>
              <a:gd name="T3" fmla="*/ 0 h 134"/>
              <a:gd name="T4" fmla="*/ 2147483647 w 30"/>
              <a:gd name="T5" fmla="*/ 2147483647 h 134"/>
              <a:gd name="T6" fmla="*/ 2147483647 w 30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34"/>
              <a:gd name="T14" fmla="*/ 30 w 30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34">
                <a:moveTo>
                  <a:pt x="0" y="0"/>
                </a:moveTo>
                <a:lnTo>
                  <a:pt x="30" y="0"/>
                </a:lnTo>
                <a:lnTo>
                  <a:pt x="30" y="134"/>
                </a:lnTo>
                <a:lnTo>
                  <a:pt x="2" y="134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89" name="Rectangle 18"/>
          <p:cNvSpPr>
            <a:spLocks noChangeArrowheads="1"/>
          </p:cNvSpPr>
          <p:nvPr/>
        </p:nvSpPr>
        <p:spPr bwMode="auto">
          <a:xfrm>
            <a:off x="7753350" y="2570163"/>
            <a:ext cx="7175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Lacunae</a:t>
            </a:r>
            <a:endParaRPr lang="en-US" b="1"/>
          </a:p>
        </p:txBody>
      </p:sp>
      <p:sp>
        <p:nvSpPr>
          <p:cNvPr id="28690" name="Rectangle 19"/>
          <p:cNvSpPr>
            <a:spLocks noChangeArrowheads="1"/>
          </p:cNvSpPr>
          <p:nvPr/>
        </p:nvSpPr>
        <p:spPr bwMode="auto">
          <a:xfrm>
            <a:off x="7753350" y="3382963"/>
            <a:ext cx="660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Lamella</a:t>
            </a:r>
            <a:endParaRPr lang="en-US" b="1"/>
          </a:p>
        </p:txBody>
      </p:sp>
      <p:sp>
        <p:nvSpPr>
          <p:cNvPr id="28691" name="Rectangle 20"/>
          <p:cNvSpPr>
            <a:spLocks noChangeArrowheads="1"/>
          </p:cNvSpPr>
          <p:nvPr/>
        </p:nvSpPr>
        <p:spPr bwMode="auto">
          <a:xfrm>
            <a:off x="7753350" y="2081213"/>
            <a:ext cx="6111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231F20"/>
                </a:solidFill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231F20"/>
                </a:solidFill>
              </a:rPr>
              <a:t>canal</a:t>
            </a:r>
            <a:endParaRPr lang="en-US" b="1"/>
          </a:p>
        </p:txBody>
      </p:sp>
      <p:sp>
        <p:nvSpPr>
          <p:cNvPr id="28692" name="Freeform 21"/>
          <p:cNvSpPr>
            <a:spLocks/>
          </p:cNvSpPr>
          <p:nvPr/>
        </p:nvSpPr>
        <p:spPr bwMode="auto">
          <a:xfrm>
            <a:off x="6673850" y="3379788"/>
            <a:ext cx="47625" cy="212725"/>
          </a:xfrm>
          <a:custGeom>
            <a:avLst/>
            <a:gdLst>
              <a:gd name="T0" fmla="*/ 0 w 30"/>
              <a:gd name="T1" fmla="*/ 0 h 134"/>
              <a:gd name="T2" fmla="*/ 2147483647 w 30"/>
              <a:gd name="T3" fmla="*/ 0 h 134"/>
              <a:gd name="T4" fmla="*/ 2147483647 w 30"/>
              <a:gd name="T5" fmla="*/ 2147483647 h 134"/>
              <a:gd name="T6" fmla="*/ 2147483647 w 30"/>
              <a:gd name="T7" fmla="*/ 2147483647 h 134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134"/>
              <a:gd name="T14" fmla="*/ 30 w 30"/>
              <a:gd name="T15" fmla="*/ 134 h 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134">
                <a:moveTo>
                  <a:pt x="0" y="0"/>
                </a:moveTo>
                <a:lnTo>
                  <a:pt x="30" y="0"/>
                </a:lnTo>
                <a:lnTo>
                  <a:pt x="30" y="134"/>
                </a:lnTo>
                <a:lnTo>
                  <a:pt x="2" y="13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8693" name="Line 22"/>
          <p:cNvSpPr>
            <a:spLocks noChangeShapeType="1"/>
          </p:cNvSpPr>
          <p:nvPr/>
        </p:nvSpPr>
        <p:spPr bwMode="auto">
          <a:xfrm>
            <a:off x="6721475" y="3487738"/>
            <a:ext cx="10033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Co. T. Facts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Co. T. can be rigid (bone), flexible (adipose), or fluid (blood).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Unlike the tightly packed Epithelial tissues, living cells in Co.T are separated by a non-living extra-cellular matrix [</a:t>
            </a:r>
            <a:r>
              <a:rPr lang="en-US" b="1" smtClean="0">
                <a:solidFill>
                  <a:srgbClr val="FF0000"/>
                </a:solidFill>
              </a:rPr>
              <a:t>ECM</a:t>
            </a:r>
            <a:r>
              <a:rPr lang="en-US" b="1" smtClean="0"/>
              <a:t>](Ground Substance and Fibers).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Due to the matrix, Co.T are able to bear weight, withstand tension, and endure abuses that no other tissues could tolerate.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700" smtClean="0"/>
          </a:p>
          <a:p>
            <a:pPr eaLnBrk="1" hangingPunct="1">
              <a:lnSpc>
                <a:spcPct val="80000"/>
              </a:lnSpc>
            </a:pPr>
            <a:endParaRPr 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Function of Co.T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4000" b="1" smtClean="0"/>
              <a:t>Many specific functions.  Its major functions include 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4000" b="1" smtClean="0"/>
              <a:t> Binding and support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4000" b="1" smtClean="0"/>
              <a:t> Protection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4000" b="1" smtClean="0"/>
              <a:t> Insulation</a:t>
            </a:r>
          </a:p>
          <a:p>
            <a:pPr lvl="1" eaLnBrk="1" hangingPunct="1">
              <a:buFont typeface="Wingdings" pitchFamily="2" charset="2"/>
              <a:buAutoNum type="arabicPeriod"/>
            </a:pPr>
            <a:r>
              <a:rPr lang="en-US" sz="4000" b="1" smtClean="0"/>
              <a:t> Transportation of substances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Components of Co.T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590550" indent="-590550" eaLnBrk="1" hangingPunct="1"/>
            <a:r>
              <a:rPr lang="en-US" sz="4400" b="1" smtClean="0"/>
              <a:t>Connective Tissues are made of three main components:	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sz="4400" b="1" smtClean="0"/>
              <a:t>Ground Substance (Matrix)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sz="4400" b="1" smtClean="0"/>
              <a:t>Fibers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sz="4400" b="1" smtClean="0"/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Co.T Facts – Ground Substance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/>
            <a:r>
              <a:rPr lang="en-US" sz="3600" b="1" smtClean="0"/>
              <a:t>The </a:t>
            </a:r>
            <a:r>
              <a:rPr lang="en-US" sz="3600" b="1" smtClean="0">
                <a:solidFill>
                  <a:srgbClr val="FF0000"/>
                </a:solidFill>
              </a:rPr>
              <a:t>ground substance </a:t>
            </a:r>
            <a:r>
              <a:rPr lang="en-US" sz="3600" b="1" smtClean="0"/>
              <a:t>is the unstructured material between cells that contains the fibers.</a:t>
            </a:r>
          </a:p>
          <a:p>
            <a:pPr eaLnBrk="1" hangingPunct="1"/>
            <a:endParaRPr lang="en-US" sz="3600" b="1" smtClean="0"/>
          </a:p>
          <a:p>
            <a:pPr eaLnBrk="1" hangingPunct="1"/>
            <a:r>
              <a:rPr lang="en-US" sz="3600" b="1" smtClean="0"/>
              <a:t>The ground substance holds large amounts of fluid and serves as a medium through which nutrients and other substances can diffuse between blood vessels and the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Ground Substance</a:t>
            </a:r>
          </a:p>
        </p:txBody>
      </p:sp>
      <p:pic>
        <p:nvPicPr>
          <p:cNvPr id="11267" name="Picture 6" descr="Hyaline Cart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143000"/>
            <a:ext cx="8153400" cy="5486400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0" y="4379913"/>
            <a:ext cx="22860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Ground Substance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2286000" y="4648200"/>
            <a:ext cx="990600" cy="76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Co.T, Fibers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cs typeface="+mj-cs"/>
              </a:rPr>
              <a:t>There are 3 types of fibers prevalent in </a:t>
            </a:r>
            <a:r>
              <a:rPr lang="en-US" b="1" dirty="0" err="1" smtClean="0">
                <a:cs typeface="+mj-cs"/>
              </a:rPr>
              <a:t>Co.T</a:t>
            </a:r>
            <a:r>
              <a:rPr lang="en-US" b="1" dirty="0" smtClean="0">
                <a:cs typeface="+mj-cs"/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b="1" dirty="0" smtClean="0">
                <a:cs typeface="+mj-cs"/>
              </a:rPr>
              <a:t>A). Collagen fibers – are wide and wavy in appearance and generally stain pink.  79% of the protein in the body is collagen.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3200" b="1" dirty="0" smtClean="0">
              <a:cs typeface="+mj-cs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b="1" dirty="0" smtClean="0">
                <a:cs typeface="+mj-cs"/>
              </a:rPr>
              <a:t>B). Elastic fibers – are thin flexible fibers made of protein </a:t>
            </a:r>
            <a:r>
              <a:rPr lang="en-US" sz="3200" b="1" dirty="0" err="1" smtClean="0">
                <a:cs typeface="+mj-cs"/>
              </a:rPr>
              <a:t>elastin</a:t>
            </a:r>
            <a:r>
              <a:rPr lang="en-US" sz="3200" b="1" dirty="0" smtClean="0">
                <a:cs typeface="+mj-cs"/>
              </a:rPr>
              <a:t>, that generally stain black.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b="1" dirty="0" smtClean="0">
              <a:cs typeface="+mj-cs"/>
            </a:endParaRPr>
          </a:p>
          <a:p>
            <a:pPr lvl="1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US" sz="3200" b="1" dirty="0" smtClean="0">
                <a:cs typeface="+mj-cs"/>
              </a:rPr>
              <a:t>C). Reticular fibers – are actually thin collagen fibers.  They have a spider web appearance and appear black under stain.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Fiber Types</a:t>
            </a:r>
          </a:p>
        </p:txBody>
      </p:sp>
      <p:pic>
        <p:nvPicPr>
          <p:cNvPr id="13315" name="Picture 9" descr="Reticula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4267200" cy="3700463"/>
          </a:xfrm>
          <a:noFill/>
        </p:spPr>
      </p:pic>
      <p:pic>
        <p:nvPicPr>
          <p:cNvPr id="13316" name="Picture 10" descr="Aereol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6300" y="1676400"/>
            <a:ext cx="4229100" cy="3657600"/>
          </a:xfrm>
          <a:noFill/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746125" y="5181600"/>
            <a:ext cx="17843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Reticular Fibers</a:t>
            </a:r>
          </a:p>
        </p:txBody>
      </p:sp>
      <p:sp>
        <p:nvSpPr>
          <p:cNvPr id="13318" name="Line 12"/>
          <p:cNvSpPr>
            <a:spLocks noChangeShapeType="1"/>
          </p:cNvSpPr>
          <p:nvPr/>
        </p:nvSpPr>
        <p:spPr bwMode="auto">
          <a:xfrm flipV="1">
            <a:off x="1905000" y="3352800"/>
            <a:ext cx="13716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4784725" y="4876800"/>
            <a:ext cx="16700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Collagen Fiber</a:t>
            </a:r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6765925" y="1066800"/>
            <a:ext cx="144145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Elastic Fiber</a:t>
            </a:r>
          </a:p>
        </p:txBody>
      </p:sp>
      <p:sp>
        <p:nvSpPr>
          <p:cNvPr id="13321" name="Line 15"/>
          <p:cNvSpPr>
            <a:spLocks noChangeShapeType="1"/>
          </p:cNvSpPr>
          <p:nvPr/>
        </p:nvSpPr>
        <p:spPr bwMode="auto">
          <a:xfrm flipV="1">
            <a:off x="5410200" y="2286000"/>
            <a:ext cx="609600" cy="2590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3322" name="Line 16"/>
          <p:cNvSpPr>
            <a:spLocks noChangeShapeType="1"/>
          </p:cNvSpPr>
          <p:nvPr/>
        </p:nvSpPr>
        <p:spPr bwMode="auto">
          <a:xfrm flipH="1">
            <a:off x="7467600" y="1524000"/>
            <a:ext cx="304800" cy="914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IMAGE_TITLE" val="f:\fap7_unit_01\chapter_01\pict_files-pict\0102_1orgsysintegumentsk.pict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1395</Words>
  <Application>Microsoft Office PowerPoint</Application>
  <PresentationFormat>عرض على الشاشة (3:4)‏</PresentationFormat>
  <Paragraphs>289</Paragraphs>
  <Slides>24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2nd type of Basic tissues </vt:lpstr>
      <vt:lpstr>Co. T Facts</vt:lpstr>
      <vt:lpstr>Co. T. Facts</vt:lpstr>
      <vt:lpstr>Function of Co.T</vt:lpstr>
      <vt:lpstr>Components of Co.T</vt:lpstr>
      <vt:lpstr>Co.T Facts – Ground Substance</vt:lpstr>
      <vt:lpstr>Ground Substance</vt:lpstr>
      <vt:lpstr>Co.T, Fibers</vt:lpstr>
      <vt:lpstr>Fiber Types</vt:lpstr>
      <vt:lpstr>Co.T, The Cells</vt:lpstr>
      <vt:lpstr>الشريحة 11</vt:lpstr>
      <vt:lpstr>Table 4.1  Comparison of Classes of Connective Tissues (1 of 2)</vt:lpstr>
      <vt:lpstr>Table 4.1  Comparison of Classes of Connective Tissues (2 of 2)</vt:lpstr>
      <vt:lpstr>Figure 4.8a  Connective tissues.</vt:lpstr>
      <vt:lpstr>Figure 4.7  Areolar connective tissue: A prototype (model) connective tissue.</vt:lpstr>
      <vt:lpstr>Figure 4.8b  Connective tissues.</vt:lpstr>
      <vt:lpstr>Figure 4.8c  Connective tissues.</vt:lpstr>
      <vt:lpstr>Figure 4.8d  Connective tissues.</vt:lpstr>
      <vt:lpstr>Figure 4.8e  Connective tissues.</vt:lpstr>
      <vt:lpstr>Figure 4.8f  Connective tissues.</vt:lpstr>
      <vt:lpstr>Figure 4.8g  Connective tissues.</vt:lpstr>
      <vt:lpstr>Figure 4.8h  Connective tissues.</vt:lpstr>
      <vt:lpstr>Figure 4.8i  Connective tissues.</vt:lpstr>
      <vt:lpstr>Figure 4.8j  Connective tissues.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type of Basic tissues </dc:title>
  <dc:creator>Almasah</dc:creator>
  <cp:lastModifiedBy>Almasah</cp:lastModifiedBy>
  <cp:revision>1</cp:revision>
  <dcterms:created xsi:type="dcterms:W3CDTF">2016-10-30T09:18:41Z</dcterms:created>
  <dcterms:modified xsi:type="dcterms:W3CDTF">2016-10-30T09:19:39Z</dcterms:modified>
</cp:coreProperties>
</file>