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6" r:id="rId3"/>
    <p:sldId id="259" r:id="rId4"/>
    <p:sldId id="261" r:id="rId5"/>
    <p:sldId id="264" r:id="rId6"/>
    <p:sldId id="263" r:id="rId7"/>
    <p:sldId id="265" r:id="rId8"/>
    <p:sldId id="282" r:id="rId9"/>
    <p:sldId id="266" r:id="rId10"/>
    <p:sldId id="267" r:id="rId11"/>
    <p:sldId id="283" r:id="rId12"/>
    <p:sldId id="268" r:id="rId13"/>
    <p:sldId id="269" r:id="rId14"/>
    <p:sldId id="274" r:id="rId15"/>
    <p:sldId id="270" r:id="rId16"/>
    <p:sldId id="275" r:id="rId17"/>
    <p:sldId id="272" r:id="rId18"/>
    <p:sldId id="271" r:id="rId19"/>
    <p:sldId id="273" r:id="rId20"/>
    <p:sldId id="284" r:id="rId21"/>
    <p:sldId id="276" r:id="rId22"/>
    <p:sldId id="280" r:id="rId23"/>
    <p:sldId id="278" r:id="rId24"/>
    <p:sldId id="279" r:id="rId25"/>
    <p:sldId id="281" r:id="rId26"/>
    <p:sldId id="287" r:id="rId27"/>
    <p:sldId id="332" r:id="rId28"/>
    <p:sldId id="289" r:id="rId29"/>
    <p:sldId id="291" r:id="rId30"/>
    <p:sldId id="292" r:id="rId31"/>
    <p:sldId id="308" r:id="rId32"/>
    <p:sldId id="309" r:id="rId33"/>
    <p:sldId id="310" r:id="rId34"/>
    <p:sldId id="311" r:id="rId35"/>
    <p:sldId id="312" r:id="rId36"/>
    <p:sldId id="334"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F6"/>
    <a:srgbClr val="0104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28600"/>
            <a:ext cx="9129486" cy="6477000"/>
          </a:xfrm>
        </p:spPr>
      </p:pic>
      <p:sp>
        <p:nvSpPr>
          <p:cNvPr id="5" name="Rectangle 4"/>
          <p:cNvSpPr/>
          <p:nvPr/>
        </p:nvSpPr>
        <p:spPr>
          <a:xfrm>
            <a:off x="-10886" y="2743200"/>
            <a:ext cx="4735286" cy="2585323"/>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tx2">
                    <a:lumMod val="25000"/>
                  </a:schemeClr>
                </a:solidFill>
                <a:effectLst>
                  <a:outerShdw blurRad="41275" dist="20320" dir="1800000" algn="tl" rotWithShape="0">
                    <a:srgbClr val="000000">
                      <a:alpha val="40000"/>
                    </a:srgbClr>
                  </a:outerShdw>
                </a:effectLst>
                <a:latin typeface="Forte" panose="03060902040502070203" pitchFamily="66" charset="0"/>
              </a:rPr>
              <a:t>Morphology of primary teeth</a:t>
            </a:r>
            <a:endParaRPr lang="en-US" sz="5400" b="1" cap="none" spc="0" dirty="0">
              <a:ln w="12700">
                <a:solidFill>
                  <a:schemeClr val="tx2">
                    <a:satMod val="155000"/>
                  </a:schemeClr>
                </a:solidFill>
                <a:prstDash val="solid"/>
              </a:ln>
              <a:solidFill>
                <a:schemeClr val="tx2">
                  <a:lumMod val="25000"/>
                </a:schemeClr>
              </a:solidFill>
              <a:effectLst>
                <a:outerShdw blurRad="41275" dist="20320" dir="1800000" algn="tl" rotWithShape="0">
                  <a:srgbClr val="000000">
                    <a:alpha val="40000"/>
                  </a:srgbClr>
                </a:outerShdw>
              </a:effectLst>
              <a:latin typeface="Forte" panose="03060902040502070203" pitchFamily="66" charset="0"/>
            </a:endParaRPr>
          </a:p>
        </p:txBody>
      </p:sp>
    </p:spTree>
    <p:extLst>
      <p:ext uri="{BB962C8B-B14F-4D97-AF65-F5344CB8AC3E}">
        <p14:creationId xmlns:p14="http://schemas.microsoft.com/office/powerpoint/2010/main" xmlns="" val="324353048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8567"/>
            <a:ext cx="7125113"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Specific description of each </a:t>
            </a:r>
            <a:r>
              <a:rPr lang="en-US" dirty="0" smtClean="0">
                <a:solidFill>
                  <a:schemeClr val="tx2">
                    <a:lumMod val="10000"/>
                  </a:schemeClr>
                </a:solidFill>
                <a:latin typeface="Tw Cen MT Condensed Extra Bold" panose="020B0803020202020204" pitchFamily="34" charset="0"/>
              </a:rPr>
              <a:t>tooth :</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0" y="1295400"/>
            <a:ext cx="5105400" cy="5867400"/>
          </a:xfrm>
        </p:spPr>
        <p:txBody>
          <a:bodyPr anchor="t">
            <a:noAutofit/>
          </a:bodyPr>
          <a:lstStyle/>
          <a:p>
            <a:pPr algn="just" rtl="0">
              <a:lnSpc>
                <a:spcPct val="90000"/>
              </a:lnSpc>
              <a:buFont typeface="Arial" panose="020B0604020202020204" pitchFamily="34" charset="0"/>
              <a:buChar char="•"/>
            </a:pPr>
            <a:r>
              <a:rPr lang="en-US" altLang="ar-IQ" sz="2800" u="sng" dirty="0">
                <a:solidFill>
                  <a:schemeClr val="tx2">
                    <a:lumMod val="10000"/>
                  </a:schemeClr>
                </a:solidFill>
                <a:latin typeface="Tw Cen MT Condensed Extra Bold" panose="020B0803020202020204" pitchFamily="34" charset="0"/>
              </a:rPr>
              <a:t>Mandibular Central Incisors</a:t>
            </a:r>
            <a:r>
              <a:rPr lang="en-US" altLang="ar-IQ" sz="2800" dirty="0">
                <a:solidFill>
                  <a:schemeClr val="tx2">
                    <a:lumMod val="10000"/>
                  </a:schemeClr>
                </a:solidFill>
                <a:latin typeface="Tw Cen MT Condensed Extra Bold" panose="020B0803020202020204" pitchFamily="34" charset="0"/>
              </a:rPr>
              <a:t>-  </a:t>
            </a:r>
          </a:p>
          <a:p>
            <a:pPr lvl="1" algn="just" rtl="0">
              <a:lnSpc>
                <a:spcPct val="90000"/>
              </a:lnSpc>
              <a:buFont typeface="Arial" panose="020B0604020202020204" pitchFamily="34" charset="0"/>
              <a:buChar char="•"/>
            </a:pPr>
            <a:r>
              <a:rPr lang="en-US" altLang="ar-IQ" sz="3200" dirty="0">
                <a:solidFill>
                  <a:schemeClr val="tx2">
                    <a:lumMod val="10000"/>
                  </a:schemeClr>
                </a:solidFill>
                <a:latin typeface="Tw Cen MT Condensed Extra Bold" panose="020B0803020202020204" pitchFamily="34" charset="0"/>
              </a:rPr>
              <a:t>Symmetrically flat when viewed from buccal</a:t>
            </a:r>
          </a:p>
          <a:p>
            <a:pPr lvl="1" algn="just" rtl="0">
              <a:lnSpc>
                <a:spcPct val="90000"/>
              </a:lnSpc>
              <a:buFont typeface="Arial" panose="020B0604020202020204" pitchFamily="34" charset="0"/>
              <a:buChar char="•"/>
            </a:pPr>
            <a:r>
              <a:rPr lang="en-US" altLang="ar-IQ" sz="3200" dirty="0">
                <a:solidFill>
                  <a:schemeClr val="tx2">
                    <a:lumMod val="10000"/>
                  </a:schemeClr>
                </a:solidFill>
                <a:latin typeface="Tw Cen MT Condensed Extra Bold" panose="020B0803020202020204" pitchFamily="34" charset="0"/>
              </a:rPr>
              <a:t>Crown about 1/3 length of root</a:t>
            </a:r>
          </a:p>
          <a:p>
            <a:pPr lvl="1" algn="just" rtl="0">
              <a:lnSpc>
                <a:spcPct val="90000"/>
              </a:lnSpc>
              <a:buFont typeface="Arial" panose="020B0604020202020204" pitchFamily="34" charset="0"/>
              <a:buChar char="•"/>
            </a:pPr>
            <a:r>
              <a:rPr lang="en-US" altLang="ar-IQ" sz="3200" dirty="0" err="1">
                <a:solidFill>
                  <a:schemeClr val="tx2">
                    <a:lumMod val="10000"/>
                  </a:schemeClr>
                </a:solidFill>
                <a:latin typeface="Tw Cen MT Condensed Extra Bold" panose="020B0803020202020204" pitchFamily="34" charset="0"/>
              </a:rPr>
              <a:t>Cingulum</a:t>
            </a:r>
            <a:r>
              <a:rPr lang="en-US" altLang="ar-IQ" sz="3200" dirty="0">
                <a:solidFill>
                  <a:schemeClr val="tx2">
                    <a:lumMod val="10000"/>
                  </a:schemeClr>
                </a:solidFill>
                <a:latin typeface="Tw Cen MT Condensed Extra Bold" panose="020B0803020202020204" pitchFamily="34" charset="0"/>
              </a:rPr>
              <a:t> present on lingual </a:t>
            </a:r>
            <a:r>
              <a:rPr lang="en-US" altLang="ar-IQ" sz="3200" dirty="0" smtClean="0">
                <a:solidFill>
                  <a:schemeClr val="tx2">
                    <a:lumMod val="10000"/>
                  </a:schemeClr>
                </a:solidFill>
                <a:latin typeface="Tw Cen MT Condensed Extra Bold" panose="020B0803020202020204" pitchFamily="34" charset="0"/>
              </a:rPr>
              <a:t>surface</a:t>
            </a:r>
            <a:endParaRPr lang="en-US" altLang="ar-IQ" sz="3200" dirty="0">
              <a:solidFill>
                <a:schemeClr val="tx2">
                  <a:lumMod val="10000"/>
                </a:schemeClr>
              </a:solidFill>
              <a:latin typeface="Tw Cen MT Condensed Extra Bold" panose="020B0803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49931" r="35779" b="9434"/>
          <a:stretch/>
        </p:blipFill>
        <p:spPr>
          <a:xfrm>
            <a:off x="5181600" y="1676400"/>
            <a:ext cx="3820886" cy="4423229"/>
          </a:xfrm>
          <a:prstGeom prst="rect">
            <a:avLst/>
          </a:prstGeom>
          <a:ln>
            <a:noFill/>
          </a:ln>
          <a:effectLst>
            <a:outerShdw blurRad="50800" dist="38100" dir="2700000" algn="tl" rotWithShape="0">
              <a:prstClr val="black">
                <a:alpha val="40000"/>
              </a:prstClr>
            </a:outerShdw>
            <a:softEdge rad="112500"/>
          </a:effectLst>
        </p:spPr>
      </p:pic>
    </p:spTree>
    <p:extLst>
      <p:ext uri="{BB962C8B-B14F-4D97-AF65-F5344CB8AC3E}">
        <p14:creationId xmlns:p14="http://schemas.microsoft.com/office/powerpoint/2010/main" xmlns="" val="40168576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8567"/>
            <a:ext cx="7125113"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Specific description of each </a:t>
            </a:r>
            <a:r>
              <a:rPr lang="en-US" dirty="0" smtClean="0">
                <a:solidFill>
                  <a:schemeClr val="tx2">
                    <a:lumMod val="10000"/>
                  </a:schemeClr>
                </a:solidFill>
                <a:latin typeface="Tw Cen MT Condensed Extra Bold" panose="020B0803020202020204" pitchFamily="34" charset="0"/>
              </a:rPr>
              <a:t>tooth :</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21772" y="990600"/>
            <a:ext cx="5127172" cy="5867400"/>
          </a:xfrm>
        </p:spPr>
        <p:txBody>
          <a:bodyPr anchor="t">
            <a:noAutofit/>
          </a:bodyPr>
          <a:lstStyle/>
          <a:p>
            <a:pPr algn="just" rtl="0">
              <a:lnSpc>
                <a:spcPct val="90000"/>
              </a:lnSpc>
              <a:buFont typeface="Arial" panose="020B0604020202020204" pitchFamily="34" charset="0"/>
              <a:buChar char="•"/>
            </a:pPr>
            <a:endParaRPr lang="en-US" altLang="ar-IQ" sz="2800" dirty="0">
              <a:solidFill>
                <a:schemeClr val="tx2">
                  <a:lumMod val="10000"/>
                </a:schemeClr>
              </a:solidFill>
              <a:latin typeface="Tw Cen MT Condensed Extra Bold" panose="020B0803020202020204" pitchFamily="34" charset="0"/>
            </a:endParaRPr>
          </a:p>
          <a:p>
            <a:pPr algn="just" rtl="0">
              <a:lnSpc>
                <a:spcPct val="90000"/>
              </a:lnSpc>
              <a:buFont typeface="Arial" panose="020B0604020202020204" pitchFamily="34" charset="0"/>
              <a:buChar char="•"/>
            </a:pPr>
            <a:r>
              <a:rPr lang="en-US" altLang="ar-IQ" sz="2800" u="sng" dirty="0">
                <a:solidFill>
                  <a:schemeClr val="tx2">
                    <a:lumMod val="10000"/>
                  </a:schemeClr>
                </a:solidFill>
                <a:latin typeface="Tw Cen MT Condensed Extra Bold" panose="020B0803020202020204" pitchFamily="34" charset="0"/>
              </a:rPr>
              <a:t>Mandibular Lateral Incisor</a:t>
            </a:r>
          </a:p>
          <a:p>
            <a:pPr lvl="1" algn="just" rtl="0">
              <a:lnSpc>
                <a:spcPct val="90000"/>
              </a:lnSpc>
              <a:buFont typeface="Arial" panose="020B0604020202020204" pitchFamily="34" charset="0"/>
              <a:buChar char="•"/>
            </a:pPr>
            <a:r>
              <a:rPr lang="en-US" altLang="ar-IQ" sz="3200" dirty="0">
                <a:solidFill>
                  <a:schemeClr val="tx2">
                    <a:lumMod val="10000"/>
                  </a:schemeClr>
                </a:solidFill>
                <a:latin typeface="Tw Cen MT Condensed Extra Bold" panose="020B0803020202020204" pitchFamily="34" charset="0"/>
              </a:rPr>
              <a:t>Similar form to central </a:t>
            </a:r>
          </a:p>
          <a:p>
            <a:pPr lvl="1" algn="just" rtl="0">
              <a:lnSpc>
                <a:spcPct val="90000"/>
              </a:lnSpc>
              <a:buFont typeface="Arial" panose="020B0604020202020204" pitchFamily="34" charset="0"/>
              <a:buChar char="•"/>
            </a:pPr>
            <a:r>
              <a:rPr lang="en-US" altLang="ar-IQ" sz="3200" dirty="0">
                <a:solidFill>
                  <a:schemeClr val="tx2">
                    <a:lumMod val="10000"/>
                  </a:schemeClr>
                </a:solidFill>
                <a:latin typeface="Tw Cen MT Condensed Extra Bold" panose="020B0803020202020204" pitchFamily="34" charset="0"/>
              </a:rPr>
              <a:t>Usually longer</a:t>
            </a:r>
          </a:p>
          <a:p>
            <a:pPr lvl="1" algn="just" rtl="0">
              <a:lnSpc>
                <a:spcPct val="90000"/>
              </a:lnSpc>
              <a:buFont typeface="Arial" panose="020B0604020202020204" pitchFamily="34" charset="0"/>
              <a:buChar char="•"/>
            </a:pPr>
            <a:r>
              <a:rPr lang="en-US" altLang="ar-IQ" sz="3200" dirty="0" err="1">
                <a:solidFill>
                  <a:schemeClr val="tx2">
                    <a:lumMod val="10000"/>
                  </a:schemeClr>
                </a:solidFill>
                <a:latin typeface="Tw Cen MT Condensed Extra Bold" panose="020B0803020202020204" pitchFamily="34" charset="0"/>
              </a:rPr>
              <a:t>Incisal</a:t>
            </a:r>
            <a:r>
              <a:rPr lang="en-US" altLang="ar-IQ" sz="3200" dirty="0">
                <a:solidFill>
                  <a:schemeClr val="tx2">
                    <a:lumMod val="10000"/>
                  </a:schemeClr>
                </a:solidFill>
                <a:latin typeface="Tw Cen MT Condensed Extra Bold" panose="020B0803020202020204" pitchFamily="34" charset="0"/>
              </a:rPr>
              <a:t> edge slopes toward distal and DI angle more </a:t>
            </a:r>
            <a:r>
              <a:rPr lang="en-US" altLang="ar-IQ" sz="3200" dirty="0" smtClean="0">
                <a:solidFill>
                  <a:schemeClr val="tx2">
                    <a:lumMod val="10000"/>
                  </a:schemeClr>
                </a:solidFill>
                <a:latin typeface="Tw Cen MT Condensed Extra Bold" panose="020B0803020202020204" pitchFamily="34" charset="0"/>
              </a:rPr>
              <a:t>rounded</a:t>
            </a:r>
            <a:endParaRPr lang="en-US" altLang="ar-IQ" sz="3200" dirty="0">
              <a:solidFill>
                <a:schemeClr val="tx2">
                  <a:lumMod val="10000"/>
                </a:schemeClr>
              </a:solidFill>
              <a:latin typeface="Tw Cen MT Condensed Extra Bold" panose="020B08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t="49931" r="35779" b="9434"/>
          <a:stretch/>
        </p:blipFill>
        <p:spPr>
          <a:xfrm>
            <a:off x="5181600" y="1676400"/>
            <a:ext cx="3820886" cy="4423229"/>
          </a:xfrm>
          <a:prstGeom prst="rect">
            <a:avLst/>
          </a:prstGeom>
          <a:ln>
            <a:noFill/>
          </a:ln>
          <a:effectLst>
            <a:outerShdw blurRad="50800" dist="38100" dir="2700000" algn="tl" rotWithShape="0">
              <a:prstClr val="black">
                <a:alpha val="40000"/>
              </a:prstClr>
            </a:outerShdw>
            <a:softEdge rad="112500"/>
          </a:effectLst>
        </p:spPr>
      </p:pic>
    </p:spTree>
    <p:extLst>
      <p:ext uri="{BB962C8B-B14F-4D97-AF65-F5344CB8AC3E}">
        <p14:creationId xmlns:p14="http://schemas.microsoft.com/office/powerpoint/2010/main" xmlns="" val="266852665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8567"/>
            <a:ext cx="7125113"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Specific description of each </a:t>
            </a:r>
            <a:r>
              <a:rPr lang="en-US" dirty="0" smtClean="0">
                <a:solidFill>
                  <a:schemeClr val="tx2">
                    <a:lumMod val="10000"/>
                  </a:schemeClr>
                </a:solidFill>
                <a:latin typeface="Tw Cen MT Condensed Extra Bold" panose="020B0803020202020204" pitchFamily="34" charset="0"/>
              </a:rPr>
              <a:t>tooth :</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21772" y="990600"/>
            <a:ext cx="5508172" cy="5867400"/>
          </a:xfrm>
        </p:spPr>
        <p:txBody>
          <a:bodyPr anchor="t">
            <a:noAutofit/>
          </a:bodyPr>
          <a:lstStyle/>
          <a:p>
            <a:pPr algn="just" rtl="0">
              <a:lnSpc>
                <a:spcPct val="90000"/>
              </a:lnSpc>
              <a:buFont typeface="Arial" panose="020B0604020202020204" pitchFamily="34" charset="0"/>
              <a:buChar char="•"/>
            </a:pPr>
            <a:r>
              <a:rPr lang="en-US" altLang="ar-IQ" sz="3200" u="sng" dirty="0">
                <a:solidFill>
                  <a:schemeClr val="tx2">
                    <a:lumMod val="10000"/>
                  </a:schemeClr>
                </a:solidFill>
                <a:latin typeface="Tw Cen MT Condensed Extra Bold" panose="020B0803020202020204" pitchFamily="34" charset="0"/>
              </a:rPr>
              <a:t>Maxillary Canine</a:t>
            </a:r>
          </a:p>
          <a:p>
            <a:pPr lvl="1" algn="just"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Crown constricted at cervical region</a:t>
            </a:r>
          </a:p>
          <a:p>
            <a:pPr lvl="1" algn="just"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Well developed, sharp cusp</a:t>
            </a:r>
          </a:p>
          <a:p>
            <a:pPr lvl="1" algn="just"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Root is long, more than </a:t>
            </a:r>
            <a:r>
              <a:rPr lang="en-US" altLang="ar-IQ" sz="2800" dirty="0" smtClean="0">
                <a:solidFill>
                  <a:schemeClr val="tx2">
                    <a:lumMod val="10000"/>
                  </a:schemeClr>
                </a:solidFill>
                <a:latin typeface="Tw Cen MT Condensed Extra Bold" panose="020B0803020202020204" pitchFamily="34" charset="0"/>
              </a:rPr>
              <a:t>twice the length of the crown</a:t>
            </a:r>
            <a:endParaRPr lang="en-US" altLang="ar-IQ" sz="2800" dirty="0">
              <a:solidFill>
                <a:schemeClr val="tx2">
                  <a:lumMod val="10000"/>
                </a:schemeClr>
              </a:solidFill>
              <a:latin typeface="Tw Cen MT Condensed Extra Bold" panose="020B0803020202020204" pitchFamily="34" charset="0"/>
            </a:endParaRPr>
          </a:p>
          <a:p>
            <a:pPr algn="just" rtl="0">
              <a:lnSpc>
                <a:spcPct val="90000"/>
              </a:lnSpc>
              <a:buFont typeface="Arial" panose="020B0604020202020204" pitchFamily="34" charset="0"/>
              <a:buChar char="•"/>
            </a:pPr>
            <a:r>
              <a:rPr lang="en-US" altLang="ar-IQ" sz="3200" u="sng" dirty="0">
                <a:solidFill>
                  <a:schemeClr val="tx2">
                    <a:lumMod val="10000"/>
                  </a:schemeClr>
                </a:solidFill>
                <a:latin typeface="Tw Cen MT Condensed Extra Bold" panose="020B0803020202020204" pitchFamily="34" charset="0"/>
              </a:rPr>
              <a:t>Mandibular Canine</a:t>
            </a:r>
          </a:p>
          <a:p>
            <a:pPr lvl="1" algn="just"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Similar form to maxillary</a:t>
            </a:r>
          </a:p>
          <a:p>
            <a:pPr lvl="1" algn="just"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Crown shorter and narrower </a:t>
            </a:r>
            <a:r>
              <a:rPr lang="en-US" altLang="ar-IQ" sz="2800" dirty="0" err="1" smtClean="0">
                <a:solidFill>
                  <a:schemeClr val="tx2">
                    <a:lumMod val="10000"/>
                  </a:schemeClr>
                </a:solidFill>
                <a:latin typeface="Tw Cen MT Condensed Extra Bold" panose="020B0803020202020204" pitchFamily="34" charset="0"/>
              </a:rPr>
              <a:t>labiolingually</a:t>
            </a:r>
            <a:r>
              <a:rPr lang="en-US" altLang="ar-IQ" sz="2400" dirty="0" smtClean="0">
                <a:solidFill>
                  <a:schemeClr val="tx2">
                    <a:lumMod val="10000"/>
                  </a:schemeClr>
                </a:solidFill>
                <a:latin typeface="Tw Cen MT Condensed Extra Bold" panose="020B0803020202020204" pitchFamily="34" charset="0"/>
              </a:rPr>
              <a:t>.</a:t>
            </a:r>
            <a:endParaRPr lang="en-US" altLang="ar-IQ" sz="2800" u="sng" dirty="0">
              <a:solidFill>
                <a:schemeClr val="tx2">
                  <a:lumMod val="10000"/>
                </a:schemeClr>
              </a:solidFill>
              <a:latin typeface="Tw Cen MT Condensed Extra Bold" panose="020B080302020202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xmlns="">
                  <a14:imgLayer r:embed="rId3">
                    <a14:imgEffect>
                      <a14:colorTemperature colorTemp="5900"/>
                    </a14:imgEffect>
                    <a14:imgEffect>
                      <a14:saturation sat="300000"/>
                    </a14:imgEffect>
                    <a14:imgEffect>
                      <a14:brightnessContrast contrast="-20000"/>
                    </a14:imgEffect>
                  </a14:imgLayer>
                </a14:imgProps>
              </a:ext>
              <a:ext uri="{28A0092B-C50C-407E-A947-70E740481C1C}">
                <a14:useLocalDpi xmlns:a14="http://schemas.microsoft.com/office/drawing/2010/main" xmlns="" val="0"/>
              </a:ext>
            </a:extLst>
          </a:blip>
          <a:srcRect l="60768"/>
          <a:stretch/>
        </p:blipFill>
        <p:spPr>
          <a:xfrm>
            <a:off x="6799942" y="29029"/>
            <a:ext cx="1698399" cy="6781800"/>
          </a:xfrm>
          <a:prstGeom prst="rect">
            <a:avLst/>
          </a:prstGeom>
        </p:spPr>
      </p:pic>
    </p:spTree>
    <p:extLst>
      <p:ext uri="{BB962C8B-B14F-4D97-AF65-F5344CB8AC3E}">
        <p14:creationId xmlns:p14="http://schemas.microsoft.com/office/powerpoint/2010/main" xmlns="" val="46763994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6629400"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Specific description of each </a:t>
            </a:r>
            <a:r>
              <a:rPr lang="en-US" dirty="0" smtClean="0">
                <a:solidFill>
                  <a:schemeClr val="tx2">
                    <a:lumMod val="10000"/>
                  </a:schemeClr>
                </a:solidFill>
                <a:latin typeface="Tw Cen MT Condensed Extra Bold" panose="020B0803020202020204" pitchFamily="34" charset="0"/>
              </a:rPr>
              <a:t>tooth :</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21772" y="990600"/>
            <a:ext cx="4974772" cy="5867400"/>
          </a:xfrm>
        </p:spPr>
        <p:txBody>
          <a:bodyPr anchor="t">
            <a:noAutofit/>
          </a:bodyPr>
          <a:lstStyle/>
          <a:p>
            <a:pPr algn="just" rtl="0">
              <a:lnSpc>
                <a:spcPct val="90000"/>
              </a:lnSpc>
              <a:buFont typeface="Arial" panose="020B0604020202020204" pitchFamily="34" charset="0"/>
              <a:buChar char="•"/>
            </a:pPr>
            <a:r>
              <a:rPr lang="en-US" altLang="ar-IQ" sz="3600" u="sng" dirty="0">
                <a:solidFill>
                  <a:schemeClr val="tx2">
                    <a:lumMod val="10000"/>
                  </a:schemeClr>
                </a:solidFill>
                <a:latin typeface="Tw Cen MT Condensed Extra Bold" panose="020B0803020202020204" pitchFamily="34" charset="0"/>
              </a:rPr>
              <a:t>Maxillary First Molar</a:t>
            </a:r>
            <a:endParaRPr lang="en-US" altLang="ar-IQ" sz="3200" u="sng" dirty="0">
              <a:solidFill>
                <a:schemeClr val="tx2">
                  <a:lumMod val="10000"/>
                </a:schemeClr>
              </a:solidFill>
              <a:latin typeface="Tw Cen MT Condensed Extra Bold" panose="020B0803020202020204" pitchFamily="34" charset="0"/>
            </a:endParaRPr>
          </a:p>
          <a:p>
            <a:pPr lvl="1" algn="just" rtl="0">
              <a:lnSpc>
                <a:spcPct val="90000"/>
              </a:lnSpc>
              <a:buFont typeface="Arial" panose="020B0604020202020204" pitchFamily="34" charset="0"/>
              <a:buChar char="•"/>
            </a:pPr>
            <a:r>
              <a:rPr lang="en-US" altLang="ar-IQ" sz="3200" dirty="0">
                <a:solidFill>
                  <a:schemeClr val="tx2">
                    <a:lumMod val="10000"/>
                  </a:schemeClr>
                </a:solidFill>
                <a:latin typeface="Tw Cen MT Condensed Extra Bold" panose="020B0803020202020204" pitchFamily="34" charset="0"/>
              </a:rPr>
              <a:t>Unique appearance</a:t>
            </a:r>
          </a:p>
          <a:p>
            <a:pPr lvl="1" algn="just" rtl="0">
              <a:lnSpc>
                <a:spcPct val="90000"/>
              </a:lnSpc>
              <a:buFont typeface="Arial" panose="020B0604020202020204" pitchFamily="34" charset="0"/>
              <a:buChar char="•"/>
            </a:pPr>
            <a:r>
              <a:rPr lang="en-US" altLang="ar-IQ" sz="3200" dirty="0" smtClean="0">
                <a:solidFill>
                  <a:schemeClr val="tx2">
                    <a:lumMod val="10000"/>
                  </a:schemeClr>
                </a:solidFill>
                <a:latin typeface="Tw Cen MT Condensed Extra Bold" panose="020B0803020202020204" pitchFamily="34" charset="0"/>
              </a:rPr>
              <a:t>Has three </a:t>
            </a:r>
            <a:r>
              <a:rPr lang="en-US" altLang="ar-IQ" sz="3200" dirty="0">
                <a:solidFill>
                  <a:schemeClr val="tx2">
                    <a:lumMod val="10000"/>
                  </a:schemeClr>
                </a:solidFill>
                <a:latin typeface="Tw Cen MT Condensed Extra Bold" panose="020B0803020202020204" pitchFamily="34" charset="0"/>
              </a:rPr>
              <a:t>cusps-MB, DB and Lingual</a:t>
            </a:r>
          </a:p>
          <a:p>
            <a:pPr lvl="1" algn="just" rtl="0">
              <a:lnSpc>
                <a:spcPct val="90000"/>
              </a:lnSpc>
              <a:buFont typeface="Arial" panose="020B0604020202020204" pitchFamily="34" charset="0"/>
              <a:buChar char="•"/>
            </a:pPr>
            <a:r>
              <a:rPr lang="en-US" altLang="ar-IQ" sz="3200" dirty="0">
                <a:solidFill>
                  <a:schemeClr val="tx2">
                    <a:lumMod val="10000"/>
                  </a:schemeClr>
                </a:solidFill>
                <a:latin typeface="Tw Cen MT Condensed Extra Bold" panose="020B0803020202020204" pitchFamily="34" charset="0"/>
              </a:rPr>
              <a:t>Prominent MB cervical </a:t>
            </a:r>
            <a:r>
              <a:rPr lang="en-US" altLang="ar-IQ" sz="3200" dirty="0" smtClean="0">
                <a:solidFill>
                  <a:schemeClr val="tx2">
                    <a:lumMod val="10000"/>
                  </a:schemeClr>
                </a:solidFill>
                <a:latin typeface="Tw Cen MT Condensed Extra Bold" panose="020B0803020202020204" pitchFamily="34" charset="0"/>
              </a:rPr>
              <a:t>bulge</a:t>
            </a:r>
          </a:p>
          <a:p>
            <a:pPr lvl="1" algn="just" rtl="0">
              <a:lnSpc>
                <a:spcPct val="90000"/>
              </a:lnSpc>
              <a:buFont typeface="Arial" panose="020B0604020202020204" pitchFamily="34" charset="0"/>
              <a:buChar char="•"/>
            </a:pPr>
            <a:r>
              <a:rPr lang="en-US" altLang="ar-IQ" sz="3200" dirty="0" smtClean="0">
                <a:solidFill>
                  <a:schemeClr val="tx2">
                    <a:lumMod val="10000"/>
                  </a:schemeClr>
                </a:solidFill>
                <a:latin typeface="Tw Cen MT Condensed Extra Bold" panose="020B0803020202020204" pitchFamily="34" charset="0"/>
              </a:rPr>
              <a:t>Has three roots</a:t>
            </a:r>
            <a:endParaRPr lang="en-US" altLang="ar-IQ" sz="2800" dirty="0">
              <a:solidFill>
                <a:schemeClr val="tx2">
                  <a:lumMod val="10000"/>
                </a:schemeClr>
              </a:solidFill>
              <a:latin typeface="Tw Cen MT Condensed Extra Bold" panose="020B08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29200" y="1295400"/>
            <a:ext cx="406537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88544803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6629400" cy="924475"/>
          </a:xfrm>
        </p:spPr>
        <p:txBody>
          <a:bodyPr>
            <a:normAutofit fontScale="90000"/>
          </a:bodyPr>
          <a:lstStyle/>
          <a:p>
            <a:pPr marL="457200" indent="-457200" rtl="0"/>
            <a:r>
              <a:rPr lang="en-US" dirty="0">
                <a:solidFill>
                  <a:srgbClr val="002060"/>
                </a:solidFill>
                <a:latin typeface="Tw Cen MT Condensed Extra Bold" panose="020B0803020202020204" pitchFamily="34" charset="0"/>
              </a:rPr>
              <a:t>Specific description of each </a:t>
            </a:r>
            <a:r>
              <a:rPr lang="en-US" dirty="0" smtClean="0">
                <a:solidFill>
                  <a:srgbClr val="002060"/>
                </a:solidFill>
                <a:latin typeface="Tw Cen MT Condensed Extra Bold" panose="020B0803020202020204" pitchFamily="34" charset="0"/>
              </a:rPr>
              <a:t>tooth :</a:t>
            </a:r>
            <a:endParaRPr lang="en-US" dirty="0">
              <a:solidFill>
                <a:srgbClr val="002060"/>
              </a:solidFill>
              <a:latin typeface="Tw Cen MT Condensed Extra Bold" panose="020B0803020202020204" pitchFamily="34" charset="0"/>
            </a:endParaRPr>
          </a:p>
        </p:txBody>
      </p:sp>
      <p:sp>
        <p:nvSpPr>
          <p:cNvPr id="8" name="Content Placeholder 7"/>
          <p:cNvSpPr>
            <a:spLocks noGrp="1"/>
          </p:cNvSpPr>
          <p:nvPr>
            <p:ph idx="1"/>
          </p:nvPr>
        </p:nvSpPr>
        <p:spPr>
          <a:xfrm>
            <a:off x="-21772" y="990600"/>
            <a:ext cx="4974772" cy="5867400"/>
          </a:xfrm>
        </p:spPr>
        <p:txBody>
          <a:bodyPr anchor="t">
            <a:noAutofit/>
          </a:bodyPr>
          <a:lstStyle/>
          <a:p>
            <a:pPr algn="just" rtl="0">
              <a:lnSpc>
                <a:spcPct val="90000"/>
              </a:lnSpc>
              <a:buFont typeface="Arial" panose="020B0604020202020204" pitchFamily="34" charset="0"/>
              <a:buChar char="•"/>
            </a:pPr>
            <a:r>
              <a:rPr lang="en-US" altLang="ar-IQ" sz="3200" u="sng" dirty="0" smtClean="0">
                <a:solidFill>
                  <a:schemeClr val="tx2">
                    <a:lumMod val="10000"/>
                  </a:schemeClr>
                </a:solidFill>
                <a:latin typeface="Tw Cen MT Condensed Extra Bold" panose="020B0803020202020204" pitchFamily="34" charset="0"/>
              </a:rPr>
              <a:t>Mandibular </a:t>
            </a:r>
            <a:r>
              <a:rPr lang="en-US" altLang="ar-IQ" sz="3200" u="sng" dirty="0">
                <a:solidFill>
                  <a:schemeClr val="tx2">
                    <a:lumMod val="10000"/>
                  </a:schemeClr>
                </a:solidFill>
                <a:latin typeface="Tw Cen MT Condensed Extra Bold" panose="020B0803020202020204" pitchFamily="34" charset="0"/>
              </a:rPr>
              <a:t>First Molar</a:t>
            </a:r>
            <a:endParaRPr lang="en-US" altLang="ar-IQ" sz="2800" u="sng" dirty="0">
              <a:solidFill>
                <a:schemeClr val="tx2">
                  <a:lumMod val="10000"/>
                </a:schemeClr>
              </a:solidFill>
              <a:latin typeface="Tw Cen MT Condensed Extra Bold" panose="020B0803020202020204" pitchFamily="34" charset="0"/>
            </a:endParaRPr>
          </a:p>
          <a:p>
            <a:pPr lvl="1" algn="just"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Also unique in appearance</a:t>
            </a:r>
          </a:p>
          <a:p>
            <a:pPr lvl="1" algn="just"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Four cusps-MB, DB, ML and DL</a:t>
            </a:r>
          </a:p>
          <a:p>
            <a:pPr lvl="1" algn="just"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Prominent MB cervical bulge</a:t>
            </a:r>
          </a:p>
          <a:p>
            <a:pPr lvl="1" algn="just" rtl="0">
              <a:lnSpc>
                <a:spcPct val="90000"/>
              </a:lnSpc>
              <a:buFont typeface="Arial" panose="020B0604020202020204" pitchFamily="34" charset="0"/>
              <a:buChar char="•"/>
            </a:pPr>
            <a:r>
              <a:rPr lang="en-US" altLang="ar-IQ" sz="2800" dirty="0" smtClean="0">
                <a:solidFill>
                  <a:schemeClr val="tx2">
                    <a:lumMod val="10000"/>
                  </a:schemeClr>
                </a:solidFill>
                <a:latin typeface="Tw Cen MT Condensed Extra Bold" panose="020B0803020202020204" pitchFamily="34" charset="0"/>
              </a:rPr>
              <a:t>Has a transverse ridge</a:t>
            </a:r>
          </a:p>
          <a:p>
            <a:pPr lvl="1" algn="just" rtl="0">
              <a:lnSpc>
                <a:spcPct val="90000"/>
              </a:lnSpc>
              <a:buFont typeface="Arial" panose="020B0604020202020204" pitchFamily="34" charset="0"/>
              <a:buChar char="•"/>
            </a:pPr>
            <a:r>
              <a:rPr lang="en-US" altLang="ar-IQ" sz="2800" dirty="0" smtClean="0">
                <a:solidFill>
                  <a:schemeClr val="tx2">
                    <a:lumMod val="10000"/>
                  </a:schemeClr>
                </a:solidFill>
                <a:latin typeface="Tw Cen MT Condensed Extra Bold" panose="020B0803020202020204" pitchFamily="34" charset="0"/>
              </a:rPr>
              <a:t>Has two roots</a:t>
            </a:r>
            <a:endParaRPr lang="en-US" altLang="ar-IQ" sz="2400" dirty="0">
              <a:solidFill>
                <a:schemeClr val="tx2">
                  <a:lumMod val="10000"/>
                </a:schemeClr>
              </a:solidFill>
              <a:latin typeface="Tw Cen MT Condensed Extra Bold" panose="020B08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80429" y="1066800"/>
            <a:ext cx="41148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41124471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6629400" cy="924475"/>
          </a:xfrm>
        </p:spPr>
        <p:txBody>
          <a:bodyPr>
            <a:normAutofit fontScale="90000"/>
          </a:bodyPr>
          <a:lstStyle/>
          <a:p>
            <a:pPr marL="457200" indent="-457200" rtl="0"/>
            <a:r>
              <a:rPr lang="en-US" dirty="0">
                <a:solidFill>
                  <a:srgbClr val="002060"/>
                </a:solidFill>
                <a:latin typeface="Tw Cen MT Condensed Extra Bold" panose="020B0803020202020204" pitchFamily="34" charset="0"/>
              </a:rPr>
              <a:t>Specific description of each </a:t>
            </a:r>
            <a:r>
              <a:rPr lang="en-US" dirty="0" smtClean="0">
                <a:solidFill>
                  <a:srgbClr val="002060"/>
                </a:solidFill>
                <a:latin typeface="Tw Cen MT Condensed Extra Bold" panose="020B0803020202020204" pitchFamily="34" charset="0"/>
              </a:rPr>
              <a:t>tooth :</a:t>
            </a:r>
            <a:endParaRPr lang="en-US" dirty="0">
              <a:solidFill>
                <a:srgbClr val="002060"/>
              </a:solidFill>
              <a:latin typeface="Tw Cen MT Condensed Extra Bold" panose="020B0803020202020204" pitchFamily="34" charset="0"/>
            </a:endParaRPr>
          </a:p>
        </p:txBody>
      </p:sp>
      <p:sp>
        <p:nvSpPr>
          <p:cNvPr id="8" name="Content Placeholder 7"/>
          <p:cNvSpPr>
            <a:spLocks noGrp="1"/>
          </p:cNvSpPr>
          <p:nvPr>
            <p:ph idx="1"/>
          </p:nvPr>
        </p:nvSpPr>
        <p:spPr>
          <a:xfrm>
            <a:off x="0" y="685800"/>
            <a:ext cx="4898572" cy="6324600"/>
          </a:xfrm>
        </p:spPr>
        <p:txBody>
          <a:bodyPr anchor="t">
            <a:noAutofit/>
          </a:bodyPr>
          <a:lstStyle/>
          <a:p>
            <a:pPr algn="l" rtl="0">
              <a:buFont typeface="Arial" panose="020B0604020202020204" pitchFamily="34" charset="0"/>
              <a:buChar char="•"/>
            </a:pPr>
            <a:r>
              <a:rPr lang="en-US" altLang="ar-IQ" sz="4000" u="sng" dirty="0" smtClean="0">
                <a:solidFill>
                  <a:srgbClr val="010441"/>
                </a:solidFill>
                <a:latin typeface="Tw Cen MT Condensed Extra Bold" panose="020B0803020202020204" pitchFamily="34" charset="0"/>
              </a:rPr>
              <a:t>Maxillary 2nd molar</a:t>
            </a:r>
          </a:p>
          <a:p>
            <a:pPr lvl="1" algn="l" rtl="0">
              <a:buFont typeface="Arial" panose="020B0604020202020204" pitchFamily="34" charset="0"/>
              <a:buChar char="•"/>
            </a:pPr>
            <a:r>
              <a:rPr lang="en-US" altLang="ar-IQ" sz="3200" u="sng" dirty="0" smtClean="0">
                <a:solidFill>
                  <a:srgbClr val="010441"/>
                </a:solidFill>
                <a:latin typeface="Tw Cen MT Condensed Extra Bold" panose="020B0803020202020204" pitchFamily="34" charset="0"/>
              </a:rPr>
              <a:t> </a:t>
            </a:r>
            <a:r>
              <a:rPr lang="en-US" altLang="ar-IQ" sz="3200" dirty="0" smtClean="0">
                <a:solidFill>
                  <a:srgbClr val="010441"/>
                </a:solidFill>
                <a:latin typeface="Tw Cen MT Condensed Extra Bold" panose="020B0803020202020204" pitchFamily="34" charset="0"/>
              </a:rPr>
              <a:t>It is larger than maxillary 1</a:t>
            </a:r>
            <a:r>
              <a:rPr lang="en-US" altLang="ar-IQ" sz="2800" dirty="0" smtClean="0">
                <a:solidFill>
                  <a:srgbClr val="010441"/>
                </a:solidFill>
                <a:latin typeface="Tw Cen MT Condensed Extra Bold" panose="020B0803020202020204" pitchFamily="34" charset="0"/>
              </a:rPr>
              <a:t>st</a:t>
            </a:r>
            <a:r>
              <a:rPr lang="en-US" altLang="ar-IQ" sz="2400" dirty="0" smtClean="0">
                <a:solidFill>
                  <a:srgbClr val="010441"/>
                </a:solidFill>
                <a:latin typeface="Tw Cen MT Condensed Extra Bold" panose="020B0803020202020204" pitchFamily="34" charset="0"/>
              </a:rPr>
              <a:t> </a:t>
            </a:r>
            <a:r>
              <a:rPr lang="en-US" altLang="ar-IQ" sz="3200" dirty="0" smtClean="0">
                <a:solidFill>
                  <a:srgbClr val="010441"/>
                </a:solidFill>
                <a:latin typeface="Tw Cen MT Condensed Extra Bold" panose="020B0803020202020204" pitchFamily="34" charset="0"/>
              </a:rPr>
              <a:t>molar</a:t>
            </a:r>
          </a:p>
          <a:p>
            <a:pPr lvl="1" algn="l" rtl="0">
              <a:buFont typeface="Arial" panose="020B0604020202020204" pitchFamily="34" charset="0"/>
              <a:buChar char="•"/>
            </a:pPr>
            <a:r>
              <a:rPr lang="en-US" altLang="ar-IQ" sz="3200" dirty="0" smtClean="0">
                <a:solidFill>
                  <a:srgbClr val="010441"/>
                </a:solidFill>
                <a:latin typeface="Tw Cen MT Condensed Extra Bold" panose="020B0803020202020204" pitchFamily="34" charset="0"/>
              </a:rPr>
              <a:t>Resembles permanent maxillary first molar but smaller</a:t>
            </a:r>
            <a:endParaRPr lang="en-US" altLang="ar-IQ" sz="3200" u="sng" dirty="0" smtClean="0">
              <a:solidFill>
                <a:srgbClr val="010441"/>
              </a:solidFill>
              <a:latin typeface="Tw Cen MT Condensed Extra Bold" panose="020B0803020202020204" pitchFamily="34" charset="0"/>
            </a:endParaRPr>
          </a:p>
          <a:p>
            <a:pPr lvl="1" algn="l" rtl="0">
              <a:buFont typeface="Arial" panose="020B0604020202020204" pitchFamily="34" charset="0"/>
              <a:buChar char="•"/>
            </a:pPr>
            <a:r>
              <a:rPr lang="en-US" altLang="ar-IQ" sz="3200" dirty="0" smtClean="0">
                <a:solidFill>
                  <a:srgbClr val="010441"/>
                </a:solidFill>
                <a:latin typeface="Tw Cen MT Condensed Extra Bold" panose="020B0803020202020204" pitchFamily="34" charset="0"/>
              </a:rPr>
              <a:t>Has a minor 5</a:t>
            </a:r>
            <a:r>
              <a:rPr lang="en-US" altLang="ar-IQ" sz="3200" baseline="30000" dirty="0" smtClean="0">
                <a:solidFill>
                  <a:srgbClr val="010441"/>
                </a:solidFill>
                <a:latin typeface="Tw Cen MT Condensed Extra Bold" panose="020B0803020202020204" pitchFamily="34" charset="0"/>
              </a:rPr>
              <a:t>th</a:t>
            </a:r>
            <a:r>
              <a:rPr lang="en-US" altLang="ar-IQ" sz="3200" dirty="0" smtClean="0">
                <a:solidFill>
                  <a:srgbClr val="010441"/>
                </a:solidFill>
                <a:latin typeface="Tw Cen MT Condensed Extra Bold" panose="020B0803020202020204" pitchFamily="34" charset="0"/>
              </a:rPr>
              <a:t> cusp, cusp of </a:t>
            </a:r>
            <a:r>
              <a:rPr lang="en-US" altLang="ar-IQ" sz="3200" dirty="0" err="1" smtClean="0">
                <a:solidFill>
                  <a:srgbClr val="010441"/>
                </a:solidFill>
                <a:latin typeface="Tw Cen MT Condensed Extra Bold" panose="020B0803020202020204" pitchFamily="34" charset="0"/>
              </a:rPr>
              <a:t>carabelli</a:t>
            </a:r>
            <a:r>
              <a:rPr lang="en-US" altLang="ar-IQ" sz="3200" dirty="0" smtClean="0">
                <a:solidFill>
                  <a:srgbClr val="010441"/>
                </a:solidFill>
                <a:latin typeface="Tw Cen MT Condensed Extra Bold" panose="020B0803020202020204" pitchFamily="34"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24400" y="1066800"/>
            <a:ext cx="4326844" cy="4500625"/>
          </a:xfrm>
          <a:prstGeom prst="roundRect">
            <a:avLst>
              <a:gd name="adj" fmla="val 16667"/>
            </a:avLst>
          </a:prstGeom>
          <a:ln>
            <a:noFill/>
          </a:ln>
          <a:effectLst>
            <a:glow rad="101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66933509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6629400" cy="924475"/>
          </a:xfrm>
        </p:spPr>
        <p:txBody>
          <a:bodyPr>
            <a:normAutofit fontScale="90000"/>
          </a:bodyPr>
          <a:lstStyle/>
          <a:p>
            <a:pPr marL="457200" indent="-457200" rtl="0"/>
            <a:r>
              <a:rPr lang="en-US" dirty="0">
                <a:solidFill>
                  <a:srgbClr val="002060"/>
                </a:solidFill>
                <a:latin typeface="Tw Cen MT Condensed Extra Bold" panose="020B0803020202020204" pitchFamily="34" charset="0"/>
              </a:rPr>
              <a:t>Specific description of each </a:t>
            </a:r>
            <a:r>
              <a:rPr lang="en-US" dirty="0" smtClean="0">
                <a:solidFill>
                  <a:srgbClr val="002060"/>
                </a:solidFill>
                <a:latin typeface="Tw Cen MT Condensed Extra Bold" panose="020B0803020202020204" pitchFamily="34" charset="0"/>
              </a:rPr>
              <a:t>tooth :</a:t>
            </a:r>
            <a:endParaRPr lang="en-US" dirty="0">
              <a:solidFill>
                <a:srgbClr val="002060"/>
              </a:solidFill>
              <a:latin typeface="Tw Cen MT Condensed Extra Bold" panose="020B0803020202020204" pitchFamily="34" charset="0"/>
            </a:endParaRPr>
          </a:p>
        </p:txBody>
      </p:sp>
      <p:sp>
        <p:nvSpPr>
          <p:cNvPr id="8" name="Content Placeholder 7"/>
          <p:cNvSpPr>
            <a:spLocks noGrp="1"/>
          </p:cNvSpPr>
          <p:nvPr>
            <p:ph idx="1"/>
          </p:nvPr>
        </p:nvSpPr>
        <p:spPr>
          <a:xfrm>
            <a:off x="0" y="685800"/>
            <a:ext cx="4898572" cy="6324600"/>
          </a:xfrm>
        </p:spPr>
        <p:txBody>
          <a:bodyPr anchor="t">
            <a:noAutofit/>
          </a:bodyPr>
          <a:lstStyle/>
          <a:p>
            <a:pPr algn="l" rtl="0">
              <a:buFont typeface="Arial" panose="020B0604020202020204" pitchFamily="34" charset="0"/>
              <a:buChar char="•"/>
            </a:pPr>
            <a:r>
              <a:rPr lang="en-US" altLang="ar-IQ" sz="4000" u="sng" dirty="0" smtClean="0">
                <a:solidFill>
                  <a:srgbClr val="010441"/>
                </a:solidFill>
                <a:latin typeface="Tw Cen MT Condensed Extra Bold" panose="020B0803020202020204" pitchFamily="34" charset="0"/>
              </a:rPr>
              <a:t>Mandibular 2nd molar</a:t>
            </a:r>
            <a:endParaRPr lang="en-US" altLang="ar-IQ" sz="4000" dirty="0" smtClean="0">
              <a:solidFill>
                <a:srgbClr val="010441"/>
              </a:solidFill>
              <a:latin typeface="Tw Cen MT Condensed Extra Bold" panose="020B0803020202020204" pitchFamily="34" charset="0"/>
            </a:endParaRPr>
          </a:p>
          <a:p>
            <a:pPr lvl="1" algn="just" rtl="0">
              <a:lnSpc>
                <a:spcPct val="90000"/>
              </a:lnSpc>
              <a:buFont typeface="Arial" panose="020B0604020202020204" pitchFamily="34" charset="0"/>
              <a:buChar char="•"/>
            </a:pPr>
            <a:r>
              <a:rPr lang="en-US" altLang="ar-IQ" sz="3200" dirty="0" smtClean="0">
                <a:solidFill>
                  <a:srgbClr val="010441"/>
                </a:solidFill>
                <a:latin typeface="Tw Cen MT Condensed Extra Bold" panose="020B0803020202020204" pitchFamily="34" charset="0"/>
              </a:rPr>
              <a:t> Has an overall oval occlusal shape </a:t>
            </a:r>
          </a:p>
          <a:p>
            <a:pPr lvl="1" algn="just" rtl="0">
              <a:lnSpc>
                <a:spcPct val="90000"/>
              </a:lnSpc>
              <a:buFont typeface="Arial" panose="020B0604020202020204" pitchFamily="34" charset="0"/>
              <a:buChar char="•"/>
            </a:pPr>
            <a:r>
              <a:rPr lang="en-US" altLang="ar-IQ" sz="3200" dirty="0" smtClean="0">
                <a:solidFill>
                  <a:srgbClr val="010441"/>
                </a:solidFill>
                <a:latin typeface="Tw Cen MT Condensed Extra Bold" panose="020B0803020202020204" pitchFamily="34" charset="0"/>
              </a:rPr>
              <a:t> has five cusps</a:t>
            </a:r>
          </a:p>
          <a:p>
            <a:pPr lvl="1" algn="just" rtl="0">
              <a:lnSpc>
                <a:spcPct val="90000"/>
              </a:lnSpc>
              <a:buFont typeface="Arial" panose="020B0604020202020204" pitchFamily="34" charset="0"/>
              <a:buChar char="•"/>
            </a:pPr>
            <a:r>
              <a:rPr lang="en-US" altLang="ar-IQ" sz="3200" dirty="0" smtClean="0">
                <a:solidFill>
                  <a:srgbClr val="010441"/>
                </a:solidFill>
                <a:latin typeface="Tw Cen MT Condensed Extra Bold" panose="020B0803020202020204" pitchFamily="34" charset="0"/>
              </a:rPr>
              <a:t> Resembles permanent lower first </a:t>
            </a:r>
            <a:r>
              <a:rPr lang="en-US" altLang="ar-IQ" sz="3200" dirty="0">
                <a:solidFill>
                  <a:srgbClr val="010441"/>
                </a:solidFill>
                <a:latin typeface="Tw Cen MT Condensed Extra Bold" panose="020B0803020202020204" pitchFamily="34" charset="0"/>
              </a:rPr>
              <a:t>molar but smaller</a:t>
            </a:r>
          </a:p>
          <a:p>
            <a:pPr lvl="1" algn="just" rtl="0">
              <a:lnSpc>
                <a:spcPct val="90000"/>
              </a:lnSpc>
              <a:buFont typeface="Arial" panose="020B0604020202020204" pitchFamily="34" charset="0"/>
              <a:buChar char="•"/>
            </a:pPr>
            <a:endParaRPr lang="en-US" altLang="ar-IQ" sz="3200" dirty="0">
              <a:solidFill>
                <a:srgbClr val="010441"/>
              </a:solidFill>
              <a:latin typeface="Tw Cen MT Condensed Extra Bold" panose="020B08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76800" y="1143000"/>
            <a:ext cx="4267200" cy="4719264"/>
          </a:xfrm>
          <a:prstGeom prst="roundRect">
            <a:avLst>
              <a:gd name="adj" fmla="val 16667"/>
            </a:avLst>
          </a:prstGeom>
          <a:ln>
            <a:noFill/>
          </a:ln>
          <a:effectLst>
            <a:glow rad="101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79714892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nos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10001" t="35686" r="17499" b="12283"/>
          <a:stretch>
            <a:fillRect/>
          </a:stretch>
        </p:blipFill>
        <p:spPr bwMode="auto">
          <a:xfrm>
            <a:off x="1" y="533400"/>
            <a:ext cx="9143999" cy="57771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924927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735789"/>
          </a:xfrm>
        </p:spPr>
        <p:txBody>
          <a:bodyPr>
            <a:normAutofit fontScale="90000"/>
          </a:bodyPr>
          <a:lstStyle/>
          <a:p>
            <a:pPr marL="457200" indent="-457200" algn="ctr" rtl="0"/>
            <a:r>
              <a:rPr lang="en-US" dirty="0">
                <a:solidFill>
                  <a:srgbClr val="002060"/>
                </a:solidFill>
                <a:latin typeface="Tw Cen MT Condensed Extra Bold" panose="020B0803020202020204" pitchFamily="34" charset="0"/>
              </a:rPr>
              <a:t>Differences between primary &amp; permanent teeth </a:t>
            </a:r>
          </a:p>
        </p:txBody>
      </p:sp>
      <p:graphicFrame>
        <p:nvGraphicFramePr>
          <p:cNvPr id="5" name="Table 4"/>
          <p:cNvGraphicFramePr>
            <a:graphicFrameLocks noGrp="1"/>
          </p:cNvGraphicFramePr>
          <p:nvPr>
            <p:extLst>
              <p:ext uri="{D42A27DB-BD31-4B8C-83A1-F6EECF244321}">
                <p14:modId xmlns:p14="http://schemas.microsoft.com/office/powerpoint/2010/main" xmlns="" val="4229907559"/>
              </p:ext>
            </p:extLst>
          </p:nvPr>
        </p:nvGraphicFramePr>
        <p:xfrm>
          <a:off x="152400" y="762000"/>
          <a:ext cx="8839200" cy="5039751"/>
        </p:xfrm>
        <a:graphic>
          <a:graphicData uri="http://schemas.openxmlformats.org/drawingml/2006/table">
            <a:tbl>
              <a:tblPr rtl="1" firstRow="1" bandRow="1">
                <a:tableStyleId>{08FB837D-C827-4EFA-A057-4D05807E0F7C}</a:tableStyleId>
              </a:tblPr>
              <a:tblGrid>
                <a:gridCol w="3701142"/>
                <a:gridCol w="3766458"/>
                <a:gridCol w="1371600"/>
              </a:tblGrid>
              <a:tr h="351692">
                <a:tc>
                  <a:txBody>
                    <a:bodyPr/>
                    <a:lstStyle/>
                    <a:p>
                      <a:pPr algn="l" rtl="0"/>
                      <a:r>
                        <a:rPr lang="en-US" b="1" dirty="0" smtClean="0">
                          <a:solidFill>
                            <a:schemeClr val="tx2">
                              <a:lumMod val="10000"/>
                            </a:schemeClr>
                          </a:solidFill>
                          <a:effectLst/>
                        </a:rPr>
                        <a:t>Permanent dentition</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Primary dentition</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feature</a:t>
                      </a:r>
                      <a:endParaRPr lang="ar-IQ" b="1" dirty="0">
                        <a:solidFill>
                          <a:schemeClr val="tx2">
                            <a:lumMod val="10000"/>
                          </a:schemeClr>
                        </a:solidFill>
                        <a:effectLst/>
                      </a:endParaRPr>
                    </a:p>
                  </a:txBody>
                  <a:tcPr/>
                </a:tc>
              </a:tr>
              <a:tr h="351692">
                <a:tc>
                  <a:txBody>
                    <a:bodyPr/>
                    <a:lstStyle/>
                    <a:p>
                      <a:pPr algn="l" rtl="0"/>
                      <a:r>
                        <a:rPr lang="en-US" b="1" dirty="0" smtClean="0">
                          <a:solidFill>
                            <a:schemeClr val="tx2">
                              <a:lumMod val="10000"/>
                            </a:schemeClr>
                          </a:solidFill>
                          <a:effectLst/>
                        </a:rPr>
                        <a:t>32</a:t>
                      </a:r>
                    </a:p>
                  </a:txBody>
                  <a:tcPr/>
                </a:tc>
                <a:tc>
                  <a:txBody>
                    <a:bodyPr/>
                    <a:lstStyle/>
                    <a:p>
                      <a:pPr algn="l" rtl="0"/>
                      <a:r>
                        <a:rPr lang="en-US" b="1" dirty="0" smtClean="0">
                          <a:solidFill>
                            <a:schemeClr val="tx2">
                              <a:lumMod val="10000"/>
                            </a:schemeClr>
                          </a:solidFill>
                          <a:effectLst/>
                        </a:rPr>
                        <a:t>20</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number</a:t>
                      </a:r>
                      <a:endParaRPr lang="ar-IQ" b="1" dirty="0">
                        <a:solidFill>
                          <a:schemeClr val="tx2">
                            <a:lumMod val="10000"/>
                          </a:schemeClr>
                        </a:solidFill>
                        <a:effectLst/>
                      </a:endParaRPr>
                    </a:p>
                  </a:txBody>
                  <a:tcPr/>
                </a:tc>
              </a:tr>
              <a:tr h="351692">
                <a:tc>
                  <a:txBody>
                    <a:bodyPr/>
                    <a:lstStyle/>
                    <a:p>
                      <a:pPr algn="l" rtl="0"/>
                      <a:r>
                        <a:rPr lang="en-US" b="1" dirty="0" smtClean="0">
                          <a:solidFill>
                            <a:schemeClr val="tx2">
                              <a:lumMod val="10000"/>
                            </a:schemeClr>
                          </a:solidFill>
                          <a:effectLst/>
                        </a:rPr>
                        <a:t>I=2,C=1,P=2,M=3</a:t>
                      </a:r>
                      <a:r>
                        <a:rPr lang="en-US" b="1" baseline="0" dirty="0" smtClean="0">
                          <a:solidFill>
                            <a:schemeClr val="tx2">
                              <a:lumMod val="10000"/>
                            </a:schemeClr>
                          </a:solidFill>
                          <a:effectLst/>
                        </a:rPr>
                        <a:t> </a:t>
                      </a:r>
                      <a:endParaRPr lang="en-US" b="1" dirty="0" smtClean="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I=2,C=1,M=2 in each quad.</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formula</a:t>
                      </a:r>
                      <a:endParaRPr lang="ar-IQ" b="1" dirty="0">
                        <a:solidFill>
                          <a:schemeClr val="tx2">
                            <a:lumMod val="10000"/>
                          </a:schemeClr>
                        </a:solidFill>
                        <a:effectLst/>
                      </a:endParaRPr>
                    </a:p>
                  </a:txBody>
                  <a:tcPr/>
                </a:tc>
              </a:tr>
              <a:tr h="351692">
                <a:tc>
                  <a:txBody>
                    <a:bodyPr/>
                    <a:lstStyle/>
                    <a:p>
                      <a:pPr algn="l" rtl="0"/>
                      <a:r>
                        <a:rPr lang="en-US" b="1" dirty="0" smtClean="0">
                          <a:solidFill>
                            <a:schemeClr val="tx2">
                              <a:lumMod val="10000"/>
                            </a:schemeClr>
                          </a:solidFill>
                          <a:effectLst/>
                        </a:rPr>
                        <a:t>Larger in all dimension</a:t>
                      </a:r>
                    </a:p>
                  </a:txBody>
                  <a:tcPr/>
                </a:tc>
                <a:tc>
                  <a:txBody>
                    <a:bodyPr/>
                    <a:lstStyle/>
                    <a:p>
                      <a:pPr algn="l" rtl="0"/>
                      <a:r>
                        <a:rPr lang="en-US" b="1" dirty="0" smtClean="0">
                          <a:solidFill>
                            <a:schemeClr val="tx2">
                              <a:lumMod val="10000"/>
                            </a:schemeClr>
                          </a:solidFill>
                          <a:effectLst/>
                        </a:rPr>
                        <a:t>Smaller in all dimension</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size</a:t>
                      </a:r>
                      <a:endParaRPr lang="ar-IQ" b="1" dirty="0">
                        <a:solidFill>
                          <a:schemeClr val="tx2">
                            <a:lumMod val="10000"/>
                          </a:schemeClr>
                        </a:solidFill>
                        <a:effectLst/>
                      </a:endParaRPr>
                    </a:p>
                  </a:txBody>
                  <a:tcPr/>
                </a:tc>
              </a:tr>
              <a:tr h="1143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2">
                              <a:lumMod val="10000"/>
                            </a:schemeClr>
                          </a:solidFill>
                          <a:effectLst/>
                        </a:rPr>
                        <a:t>Darker ,</a:t>
                      </a:r>
                      <a:r>
                        <a:rPr lang="en-US" b="1" baseline="0" dirty="0" smtClean="0">
                          <a:solidFill>
                            <a:schemeClr val="tx2">
                              <a:lumMod val="10000"/>
                            </a:schemeClr>
                          </a:solidFill>
                          <a:effectLst/>
                        </a:rPr>
                        <a:t> </a:t>
                      </a:r>
                      <a:r>
                        <a:rPr lang="en-US" b="1" dirty="0" smtClean="0">
                          <a:solidFill>
                            <a:schemeClr val="tx2">
                              <a:lumMod val="10000"/>
                            </a:schemeClr>
                          </a:solidFill>
                          <a:effectLst/>
                        </a:rPr>
                        <a:t>more pigmented &amp; have</a:t>
                      </a:r>
                      <a:r>
                        <a:rPr lang="en-US" b="1" baseline="0" dirty="0" smtClean="0">
                          <a:solidFill>
                            <a:schemeClr val="tx2">
                              <a:lumMod val="10000"/>
                            </a:schemeClr>
                          </a:solidFill>
                          <a:effectLst/>
                        </a:rPr>
                        <a:t> less translucent enamel</a:t>
                      </a:r>
                      <a:endParaRPr lang="ar-IQ" b="1" dirty="0" smtClean="0">
                        <a:solidFill>
                          <a:schemeClr val="tx2">
                            <a:lumMod val="10000"/>
                          </a:schemeClr>
                        </a:solidFill>
                        <a:effectLst/>
                      </a:endParaRPr>
                    </a:p>
                    <a:p>
                      <a:pPr algn="l" rtl="0"/>
                      <a:endParaRPr lang="en-US" b="1" dirty="0" smtClean="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Whiter , less pigmented &amp; have</a:t>
                      </a:r>
                      <a:r>
                        <a:rPr lang="en-US" b="1" baseline="0" dirty="0" smtClean="0">
                          <a:solidFill>
                            <a:schemeClr val="tx2">
                              <a:lumMod val="10000"/>
                            </a:schemeClr>
                          </a:solidFill>
                          <a:effectLst/>
                        </a:rPr>
                        <a:t> more translucent enamel</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color</a:t>
                      </a:r>
                      <a:endParaRPr lang="ar-IQ" b="1" dirty="0">
                        <a:solidFill>
                          <a:schemeClr val="tx2">
                            <a:lumMod val="10000"/>
                          </a:schemeClr>
                        </a:solidFill>
                        <a:effectLst/>
                      </a:endParaRPr>
                    </a:p>
                  </a:txBody>
                  <a:tcPr/>
                </a:tc>
              </a:tr>
              <a:tr h="8792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2">
                              <a:lumMod val="10000"/>
                            </a:schemeClr>
                          </a:solidFill>
                          <a:effectLst/>
                        </a:rPr>
                        <a:t>Cusps are blunt &amp; the crowns are not bulbous</a:t>
                      </a:r>
                      <a:endParaRPr lang="ar-IQ" b="1" dirty="0" smtClean="0">
                        <a:solidFill>
                          <a:schemeClr val="tx2">
                            <a:lumMod val="10000"/>
                          </a:schemeClr>
                        </a:solidFill>
                        <a:effectLst/>
                      </a:endParaRPr>
                    </a:p>
                    <a:p>
                      <a:pPr algn="l" rtl="0"/>
                      <a:endParaRPr lang="en-US" b="1" dirty="0" smtClean="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Cusps are more pointed &amp; the crowns are bulbous</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shape</a:t>
                      </a:r>
                      <a:endParaRPr lang="ar-IQ" b="1" dirty="0">
                        <a:solidFill>
                          <a:schemeClr val="tx2">
                            <a:lumMod val="10000"/>
                          </a:schemeClr>
                        </a:solidFill>
                        <a:effectLst/>
                      </a:endParaRPr>
                    </a:p>
                  </a:txBody>
                  <a:tcPr/>
                </a:tc>
              </a:tr>
              <a:tr h="6154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2">
                              <a:lumMod val="10000"/>
                            </a:schemeClr>
                          </a:solidFill>
                          <a:effectLst/>
                        </a:rPr>
                        <a:t>The enamel ends gradually at the</a:t>
                      </a:r>
                      <a:r>
                        <a:rPr lang="en-US" b="1" baseline="0" dirty="0" smtClean="0">
                          <a:solidFill>
                            <a:schemeClr val="tx2">
                              <a:lumMod val="10000"/>
                            </a:schemeClr>
                          </a:solidFill>
                          <a:effectLst/>
                        </a:rPr>
                        <a:t> neck</a:t>
                      </a:r>
                      <a:endParaRPr lang="ar-IQ" b="1" dirty="0" smtClean="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The enamel ends abruptly at the</a:t>
                      </a:r>
                      <a:r>
                        <a:rPr lang="en-US" b="1" baseline="0" dirty="0" smtClean="0">
                          <a:solidFill>
                            <a:schemeClr val="tx2">
                              <a:lumMod val="10000"/>
                            </a:schemeClr>
                          </a:solidFill>
                          <a:effectLst/>
                        </a:rPr>
                        <a:t> neck</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Cervical area</a:t>
                      </a:r>
                      <a:endParaRPr lang="ar-IQ" b="1" dirty="0">
                        <a:solidFill>
                          <a:schemeClr val="tx2">
                            <a:lumMod val="10000"/>
                          </a:schemeClr>
                        </a:solidFill>
                        <a:effectLst/>
                      </a:endParaRPr>
                    </a:p>
                  </a:txBody>
                  <a:tcPr/>
                </a:tc>
              </a:tr>
              <a:tr h="879231">
                <a:tc>
                  <a:txBody>
                    <a:bodyPr/>
                    <a:lstStyle/>
                    <a:p>
                      <a:pPr algn="l" rtl="0"/>
                      <a:r>
                        <a:rPr lang="en-US" b="1" dirty="0" smtClean="0">
                          <a:solidFill>
                            <a:schemeClr val="tx2">
                              <a:lumMod val="10000"/>
                            </a:schemeClr>
                          </a:solidFill>
                          <a:effectLst/>
                        </a:rPr>
                        <a:t>Longer, stronger, less divergent</a:t>
                      </a:r>
                      <a:r>
                        <a:rPr lang="en-US" b="1" baseline="0" dirty="0" smtClean="0">
                          <a:solidFill>
                            <a:schemeClr val="tx2">
                              <a:lumMod val="10000"/>
                            </a:schemeClr>
                          </a:solidFill>
                          <a:effectLst/>
                        </a:rPr>
                        <a:t> away from the crown</a:t>
                      </a:r>
                      <a:endParaRPr lang="en-US" b="1" dirty="0" smtClean="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Shorter, weaker, more</a:t>
                      </a:r>
                      <a:r>
                        <a:rPr lang="en-US" b="1" baseline="0" dirty="0" smtClean="0">
                          <a:solidFill>
                            <a:schemeClr val="tx2">
                              <a:lumMod val="10000"/>
                            </a:schemeClr>
                          </a:solidFill>
                          <a:effectLst/>
                        </a:rPr>
                        <a:t> divergent close to the crown</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roots</a:t>
                      </a:r>
                      <a:endParaRPr lang="ar-IQ" b="1" dirty="0">
                        <a:solidFill>
                          <a:schemeClr val="tx2">
                            <a:lumMod val="10000"/>
                          </a:schemeClr>
                        </a:solidFill>
                        <a:effectLst/>
                      </a:endParaRPr>
                    </a:p>
                  </a:txBody>
                  <a:tcPr/>
                </a:tc>
              </a:tr>
            </a:tbl>
          </a:graphicData>
        </a:graphic>
      </p:graphicFrame>
    </p:spTree>
    <p:extLst>
      <p:ext uri="{BB962C8B-B14F-4D97-AF65-F5344CB8AC3E}">
        <p14:creationId xmlns:p14="http://schemas.microsoft.com/office/powerpoint/2010/main" xmlns="" val="367188436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735789"/>
          </a:xfrm>
        </p:spPr>
        <p:txBody>
          <a:bodyPr>
            <a:normAutofit fontScale="90000"/>
          </a:bodyPr>
          <a:lstStyle/>
          <a:p>
            <a:pPr marL="457200" indent="-457200" algn="ctr" rtl="0"/>
            <a:r>
              <a:rPr lang="en-US" dirty="0">
                <a:solidFill>
                  <a:srgbClr val="002060"/>
                </a:solidFill>
                <a:latin typeface="Tw Cen MT Condensed Extra Bold" panose="020B0803020202020204" pitchFamily="34" charset="0"/>
              </a:rPr>
              <a:t>Differences between primary &amp; permanent teeth </a:t>
            </a:r>
          </a:p>
        </p:txBody>
      </p:sp>
      <p:graphicFrame>
        <p:nvGraphicFramePr>
          <p:cNvPr id="5" name="Table 4"/>
          <p:cNvGraphicFramePr>
            <a:graphicFrameLocks noGrp="1"/>
          </p:cNvGraphicFramePr>
          <p:nvPr>
            <p:extLst>
              <p:ext uri="{D42A27DB-BD31-4B8C-83A1-F6EECF244321}">
                <p14:modId xmlns:p14="http://schemas.microsoft.com/office/powerpoint/2010/main" xmlns="" val="3404941106"/>
              </p:ext>
            </p:extLst>
          </p:nvPr>
        </p:nvGraphicFramePr>
        <p:xfrm>
          <a:off x="152400" y="762000"/>
          <a:ext cx="8839200" cy="4390292"/>
        </p:xfrm>
        <a:graphic>
          <a:graphicData uri="http://schemas.openxmlformats.org/drawingml/2006/table">
            <a:tbl>
              <a:tblPr rtl="1" firstRow="1" bandRow="1">
                <a:tableStyleId>{08FB837D-C827-4EFA-A057-4D05807E0F7C}</a:tableStyleId>
              </a:tblPr>
              <a:tblGrid>
                <a:gridCol w="3701142"/>
                <a:gridCol w="3559630"/>
                <a:gridCol w="1578428"/>
              </a:tblGrid>
              <a:tr h="351692">
                <a:tc>
                  <a:txBody>
                    <a:bodyPr/>
                    <a:lstStyle/>
                    <a:p>
                      <a:pPr algn="l" rtl="0"/>
                      <a:r>
                        <a:rPr lang="en-US" b="1" dirty="0" smtClean="0">
                          <a:solidFill>
                            <a:schemeClr val="tx2">
                              <a:lumMod val="10000"/>
                            </a:schemeClr>
                          </a:solidFill>
                          <a:effectLst/>
                        </a:rPr>
                        <a:t>Permanent dentition</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Primary dentition</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feature</a:t>
                      </a:r>
                      <a:endParaRPr lang="ar-IQ" b="1" dirty="0">
                        <a:solidFill>
                          <a:schemeClr val="tx2">
                            <a:lumMod val="10000"/>
                          </a:schemeClr>
                        </a:solidFill>
                        <a:effectLst/>
                      </a:endParaRPr>
                    </a:p>
                  </a:txBody>
                  <a:tcPr/>
                </a:tc>
              </a:tr>
              <a:tr h="351692">
                <a:tc>
                  <a:txBody>
                    <a:bodyPr/>
                    <a:lstStyle/>
                    <a:p>
                      <a:pPr algn="l" rtl="0"/>
                      <a:r>
                        <a:rPr lang="en-US" b="1" dirty="0" smtClean="0">
                          <a:solidFill>
                            <a:schemeClr val="tx2">
                              <a:lumMod val="10000"/>
                            </a:schemeClr>
                          </a:solidFill>
                          <a:effectLst/>
                        </a:rPr>
                        <a:t>Relatively smaller, the pulp horns are lower</a:t>
                      </a:r>
                    </a:p>
                  </a:txBody>
                  <a:tcPr/>
                </a:tc>
                <a:tc>
                  <a:txBody>
                    <a:bodyPr/>
                    <a:lstStyle/>
                    <a:p>
                      <a:pPr algn="l" rtl="0"/>
                      <a:r>
                        <a:rPr lang="en-US" b="1" dirty="0" smtClean="0">
                          <a:solidFill>
                            <a:schemeClr val="tx2">
                              <a:lumMod val="10000"/>
                            </a:schemeClr>
                          </a:solidFill>
                          <a:effectLst/>
                        </a:rPr>
                        <a:t>Relatively larger,</a:t>
                      </a:r>
                      <a:r>
                        <a:rPr lang="en-US" b="1" baseline="0" dirty="0" smtClean="0">
                          <a:solidFill>
                            <a:schemeClr val="tx2">
                              <a:lumMod val="10000"/>
                            </a:schemeClr>
                          </a:solidFill>
                          <a:effectLst/>
                        </a:rPr>
                        <a:t> pulp horns rise high in cusp region</a:t>
                      </a:r>
                      <a:endParaRPr lang="en-US" b="1" dirty="0" smtClean="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pulp</a:t>
                      </a:r>
                      <a:endParaRPr lang="ar-IQ" b="1" dirty="0">
                        <a:solidFill>
                          <a:schemeClr val="tx2">
                            <a:lumMod val="10000"/>
                          </a:schemeClr>
                        </a:solidFill>
                        <a:effectLst/>
                      </a:endParaRPr>
                    </a:p>
                  </a:txBody>
                  <a:tcPr/>
                </a:tc>
              </a:tr>
              <a:tr h="701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2">
                              <a:lumMod val="10000"/>
                            </a:schemeClr>
                          </a:solidFill>
                          <a:effectLst/>
                        </a:rPr>
                        <a:t>Placed</a:t>
                      </a:r>
                      <a:r>
                        <a:rPr lang="en-US" b="1" baseline="0" dirty="0" smtClean="0">
                          <a:solidFill>
                            <a:schemeClr val="tx2">
                              <a:lumMod val="10000"/>
                            </a:schemeClr>
                          </a:solidFill>
                          <a:effectLst/>
                        </a:rPr>
                        <a:t> obliquely </a:t>
                      </a:r>
                      <a:r>
                        <a:rPr lang="en-US" b="1" dirty="0" smtClean="0">
                          <a:solidFill>
                            <a:schemeClr val="tx2">
                              <a:lumMod val="10000"/>
                            </a:schemeClr>
                          </a:solidFill>
                          <a:effectLst/>
                        </a:rPr>
                        <a:t>on the jaws</a:t>
                      </a:r>
                      <a:endParaRPr lang="ar-IQ" b="1" dirty="0" smtClean="0">
                        <a:solidFill>
                          <a:schemeClr val="tx2">
                            <a:lumMod val="10000"/>
                          </a:schemeClr>
                        </a:solidFill>
                        <a:effectLst/>
                      </a:endParaRPr>
                    </a:p>
                    <a:p>
                      <a:pPr algn="l" rtl="0"/>
                      <a:endParaRPr lang="en-US" b="1" dirty="0" smtClean="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Placed perpendicularly on the jaws</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Placement in jaws</a:t>
                      </a:r>
                      <a:endParaRPr lang="ar-IQ" b="1" dirty="0">
                        <a:solidFill>
                          <a:schemeClr val="tx2">
                            <a:lumMod val="10000"/>
                          </a:schemeClr>
                        </a:solidFill>
                        <a:effectLst/>
                      </a:endParaRPr>
                    </a:p>
                  </a:txBody>
                  <a:tcPr/>
                </a:tc>
              </a:tr>
              <a:tr h="879231">
                <a:tc>
                  <a:txBody>
                    <a:bodyPr/>
                    <a:lstStyle/>
                    <a:p>
                      <a:pPr algn="l" rtl="0"/>
                      <a:r>
                        <a:rPr lang="en-US" b="1" dirty="0" err="1" smtClean="0">
                          <a:solidFill>
                            <a:schemeClr val="tx2">
                              <a:lumMod val="10000"/>
                            </a:schemeClr>
                          </a:solidFill>
                          <a:effectLst/>
                        </a:rPr>
                        <a:t>Mamelons</a:t>
                      </a:r>
                      <a:r>
                        <a:rPr lang="en-US" b="1" dirty="0" smtClean="0">
                          <a:solidFill>
                            <a:schemeClr val="tx2">
                              <a:lumMod val="10000"/>
                            </a:schemeClr>
                          </a:solidFill>
                          <a:effectLst/>
                        </a:rPr>
                        <a:t> may present</a:t>
                      </a:r>
                    </a:p>
                  </a:txBody>
                  <a:tcPr/>
                </a:tc>
                <a:tc>
                  <a:txBody>
                    <a:bodyPr/>
                    <a:lstStyle/>
                    <a:p>
                      <a:pPr algn="l" rtl="0"/>
                      <a:r>
                        <a:rPr lang="en-US" b="1" dirty="0" smtClean="0">
                          <a:solidFill>
                            <a:schemeClr val="tx2">
                              <a:lumMod val="10000"/>
                            </a:schemeClr>
                          </a:solidFill>
                          <a:effectLst/>
                        </a:rPr>
                        <a:t>No </a:t>
                      </a:r>
                      <a:r>
                        <a:rPr lang="en-US" b="1" dirty="0" err="1" smtClean="0">
                          <a:solidFill>
                            <a:schemeClr val="tx2">
                              <a:lumMod val="10000"/>
                            </a:schemeClr>
                          </a:solidFill>
                          <a:effectLst/>
                        </a:rPr>
                        <a:t>mamelons</a:t>
                      </a:r>
                      <a:endParaRPr lang="ar-IQ" b="1" dirty="0">
                        <a:solidFill>
                          <a:schemeClr val="tx2">
                            <a:lumMod val="10000"/>
                          </a:schemeClr>
                        </a:solidFill>
                        <a:effectLst/>
                      </a:endParaRPr>
                    </a:p>
                  </a:txBody>
                  <a:tcPr/>
                </a:tc>
                <a:tc>
                  <a:txBody>
                    <a:bodyPr/>
                    <a:lstStyle/>
                    <a:p>
                      <a:pPr algn="l" rtl="0"/>
                      <a:r>
                        <a:rPr lang="en-US" b="1" dirty="0" err="1" smtClean="0">
                          <a:solidFill>
                            <a:schemeClr val="tx2">
                              <a:lumMod val="10000"/>
                            </a:schemeClr>
                          </a:solidFill>
                          <a:effectLst/>
                        </a:rPr>
                        <a:t>Incisal</a:t>
                      </a:r>
                      <a:r>
                        <a:rPr lang="en-US" b="1" dirty="0" smtClean="0">
                          <a:solidFill>
                            <a:schemeClr val="tx2">
                              <a:lumMod val="10000"/>
                            </a:schemeClr>
                          </a:solidFill>
                          <a:effectLst/>
                        </a:rPr>
                        <a:t> edges</a:t>
                      </a:r>
                      <a:endParaRPr lang="ar-IQ" b="1" dirty="0">
                        <a:solidFill>
                          <a:schemeClr val="tx2">
                            <a:lumMod val="10000"/>
                          </a:schemeClr>
                        </a:solidFill>
                        <a:effectLst/>
                      </a:endParaRPr>
                    </a:p>
                  </a:txBody>
                  <a:tcPr/>
                </a:tc>
              </a:tr>
              <a:tr h="615461">
                <a:tc>
                  <a:txBody>
                    <a:bodyPr/>
                    <a:lstStyle/>
                    <a:p>
                      <a:pPr algn="l" rtl="0"/>
                      <a:r>
                        <a:rPr lang="en-US" b="1" dirty="0" smtClean="0">
                          <a:solidFill>
                            <a:schemeClr val="tx2">
                              <a:lumMod val="10000"/>
                            </a:schemeClr>
                          </a:solidFill>
                          <a:effectLst/>
                        </a:rPr>
                        <a:t>thicker</a:t>
                      </a:r>
                    </a:p>
                  </a:txBody>
                  <a:tcPr/>
                </a:tc>
                <a:tc>
                  <a:txBody>
                    <a:bodyPr/>
                    <a:lstStyle/>
                    <a:p>
                      <a:pPr algn="l" rtl="0"/>
                      <a:r>
                        <a:rPr lang="en-US" b="1" dirty="0" smtClean="0">
                          <a:solidFill>
                            <a:schemeClr val="tx2">
                              <a:lumMod val="10000"/>
                            </a:schemeClr>
                          </a:solidFill>
                          <a:effectLst/>
                        </a:rPr>
                        <a:t>thinner</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dentin</a:t>
                      </a:r>
                      <a:endParaRPr lang="ar-IQ" b="1" dirty="0">
                        <a:solidFill>
                          <a:schemeClr val="tx2">
                            <a:lumMod val="10000"/>
                          </a:schemeClr>
                        </a:solidFill>
                        <a:effectLst/>
                      </a:endParaRPr>
                    </a:p>
                  </a:txBody>
                  <a:tcPr/>
                </a:tc>
              </a:tr>
              <a:tr h="8792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2">
                              <a:lumMod val="10000"/>
                            </a:schemeClr>
                          </a:solidFill>
                          <a:effectLst/>
                        </a:rPr>
                        <a:t>more calcified,</a:t>
                      </a:r>
                      <a:r>
                        <a:rPr lang="en-US" b="1" baseline="0" dirty="0" smtClean="0">
                          <a:solidFill>
                            <a:schemeClr val="tx2">
                              <a:lumMod val="10000"/>
                            </a:schemeClr>
                          </a:solidFill>
                          <a:effectLst/>
                        </a:rPr>
                        <a:t> less permeable, rods near the cervical portion directed apically</a:t>
                      </a:r>
                      <a:endParaRPr lang="en-US" b="1" dirty="0" smtClean="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Less calcified,</a:t>
                      </a:r>
                      <a:r>
                        <a:rPr lang="en-US" b="1" baseline="0" dirty="0" smtClean="0">
                          <a:solidFill>
                            <a:schemeClr val="tx2">
                              <a:lumMod val="10000"/>
                            </a:schemeClr>
                          </a:solidFill>
                          <a:effectLst/>
                        </a:rPr>
                        <a:t> more permeable, rods near the cervical portion perpendicular to the DEJ</a:t>
                      </a:r>
                      <a:endParaRPr lang="ar-IQ" b="1" dirty="0">
                        <a:solidFill>
                          <a:schemeClr val="tx2">
                            <a:lumMod val="10000"/>
                          </a:schemeClr>
                        </a:solidFill>
                        <a:effectLst/>
                      </a:endParaRPr>
                    </a:p>
                  </a:txBody>
                  <a:tcPr/>
                </a:tc>
                <a:tc>
                  <a:txBody>
                    <a:bodyPr/>
                    <a:lstStyle/>
                    <a:p>
                      <a:pPr algn="l" rtl="0"/>
                      <a:r>
                        <a:rPr lang="en-US" b="1" dirty="0" smtClean="0">
                          <a:solidFill>
                            <a:schemeClr val="tx2">
                              <a:lumMod val="10000"/>
                            </a:schemeClr>
                          </a:solidFill>
                          <a:effectLst/>
                        </a:rPr>
                        <a:t>enamel</a:t>
                      </a:r>
                      <a:endParaRPr lang="ar-IQ" b="1" dirty="0">
                        <a:solidFill>
                          <a:schemeClr val="tx2">
                            <a:lumMod val="10000"/>
                          </a:schemeClr>
                        </a:solidFill>
                        <a:effectLst/>
                      </a:endParaRPr>
                    </a:p>
                  </a:txBody>
                  <a:tcPr/>
                </a:tc>
              </a:tr>
            </a:tbl>
          </a:graphicData>
        </a:graphic>
      </p:graphicFrame>
    </p:spTree>
    <p:extLst>
      <p:ext uri="{BB962C8B-B14F-4D97-AF65-F5344CB8AC3E}">
        <p14:creationId xmlns:p14="http://schemas.microsoft.com/office/powerpoint/2010/main" xmlns="" val="290428685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Importance of primary teeth</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lgn="l"/>
            <a:endParaRPr lang="en-US" dirty="0" smtClean="0"/>
          </a:p>
          <a:p>
            <a:pPr algn="l"/>
            <a:r>
              <a:rPr lang="en-US" dirty="0" smtClean="0"/>
              <a:t> </a:t>
            </a:r>
          </a:p>
          <a:p>
            <a:pPr algn="l"/>
            <a:r>
              <a:rPr lang="en-US" b="1" dirty="0" smtClean="0"/>
              <a:t>1- Efficient mastication of food. </a:t>
            </a:r>
          </a:p>
          <a:p>
            <a:pPr algn="l"/>
            <a:r>
              <a:rPr lang="en-US" b="1" dirty="0" smtClean="0"/>
              <a:t>2- Maintenance of a normal face appearance (aesthetics). </a:t>
            </a:r>
          </a:p>
          <a:p>
            <a:pPr algn="l"/>
            <a:r>
              <a:rPr lang="en-US" b="1" dirty="0" smtClean="0"/>
              <a:t>3- Formulation of clear speech (phonetics). </a:t>
            </a:r>
          </a:p>
          <a:p>
            <a:pPr algn="l"/>
            <a:r>
              <a:rPr lang="en-US" b="1" dirty="0" smtClean="0"/>
              <a:t>4- Prevent malocclusion. </a:t>
            </a:r>
          </a:p>
          <a:p>
            <a:pPr algn="l"/>
            <a:r>
              <a:rPr lang="en-US" b="1" dirty="0" smtClean="0"/>
              <a:t>5- Guide the eruption of permanent teeth and maintain of space and arch continuity for the emergence of permanent teeth. </a:t>
            </a:r>
          </a:p>
          <a:p>
            <a:pPr algn="l"/>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142" y="3581400"/>
            <a:ext cx="5849257" cy="31962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00400" y="29029"/>
            <a:ext cx="5802086" cy="32605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103047581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latin typeface="Tw Cen MT Condensed Extra Bold" panose="020B0803020202020204" pitchFamily="34" charset="0"/>
              </a:rPr>
              <a:t>Clinical significance of teeth morphology</a:t>
            </a:r>
            <a:br>
              <a:rPr lang="en-US" dirty="0">
                <a:solidFill>
                  <a:srgbClr val="002060"/>
                </a:solidFill>
                <a:latin typeface="Tw Cen MT Condensed Extra Bold" panose="020B0803020202020204" pitchFamily="34" charset="0"/>
              </a:rPr>
            </a:br>
            <a:endParaRPr lang="ar-IQ" dirty="0"/>
          </a:p>
        </p:txBody>
      </p:sp>
      <p:sp>
        <p:nvSpPr>
          <p:cNvPr id="3" name="Content Placeholder 2"/>
          <p:cNvSpPr>
            <a:spLocks noGrp="1"/>
          </p:cNvSpPr>
          <p:nvPr>
            <p:ph idx="1"/>
          </p:nvPr>
        </p:nvSpPr>
        <p:spPr>
          <a:xfrm>
            <a:off x="838200" y="1600200"/>
            <a:ext cx="7296355" cy="4724399"/>
          </a:xfrm>
        </p:spPr>
        <p:txBody>
          <a:bodyPr anchor="t">
            <a:normAutofit/>
          </a:bodyPr>
          <a:lstStyle/>
          <a:p>
            <a:pPr algn="just" rtl="0">
              <a:buFont typeface="Arial" panose="020B0604020202020204" pitchFamily="34" charset="0"/>
              <a:buChar char="•"/>
            </a:pPr>
            <a:r>
              <a:rPr lang="en-US" sz="2800" dirty="0" smtClean="0">
                <a:solidFill>
                  <a:srgbClr val="002060"/>
                </a:solidFill>
                <a:latin typeface="Tw Cen MT Condensed Extra Bold" panose="020B0803020202020204" pitchFamily="34" charset="0"/>
              </a:rPr>
              <a:t>Thickness of E &amp; D in primary teeth is less than in permanent teeth this means that the pulp chamber is very close to the external surface of the tooth. This should be kept in mind during cavity preparation .</a:t>
            </a:r>
          </a:p>
          <a:p>
            <a:pPr algn="just" rtl="0">
              <a:buFont typeface="Arial" panose="020B0604020202020204" pitchFamily="34" charset="0"/>
              <a:buChar char="•"/>
            </a:pPr>
            <a:r>
              <a:rPr lang="en-US" sz="2800" dirty="0" smtClean="0">
                <a:solidFill>
                  <a:srgbClr val="002060"/>
                </a:solidFill>
                <a:latin typeface="Tw Cen MT Condensed Extra Bold" panose="020B0803020202020204" pitchFamily="34" charset="0"/>
              </a:rPr>
              <a:t>Aggressive  removal of </a:t>
            </a:r>
            <a:r>
              <a:rPr lang="en-US" sz="2800" dirty="0" err="1" smtClean="0">
                <a:solidFill>
                  <a:srgbClr val="002060"/>
                </a:solidFill>
                <a:latin typeface="Tw Cen MT Condensed Extra Bold" panose="020B0803020202020204" pitchFamily="34" charset="0"/>
              </a:rPr>
              <a:t>careis</a:t>
            </a:r>
            <a:r>
              <a:rPr lang="en-US" sz="2800" dirty="0" smtClean="0">
                <a:solidFill>
                  <a:srgbClr val="002060"/>
                </a:solidFill>
                <a:latin typeface="Tw Cen MT Condensed Extra Bold" panose="020B0803020202020204" pitchFamily="34" charset="0"/>
              </a:rPr>
              <a:t> will lead to exposure .</a:t>
            </a:r>
          </a:p>
          <a:p>
            <a:pPr algn="just" rtl="0">
              <a:buFont typeface="Arial" panose="020B0604020202020204" pitchFamily="34" charset="0"/>
              <a:buChar char="•"/>
            </a:pPr>
            <a:endParaRPr lang="en-US" sz="2800" dirty="0">
              <a:solidFill>
                <a:srgbClr val="002060"/>
              </a:solidFill>
              <a:latin typeface="Tw Cen MT Condensed Extra Bold" panose="020B08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29200" y="4410075"/>
            <a:ext cx="4114800" cy="2447925"/>
          </a:xfrm>
          <a:prstGeom prst="rect">
            <a:avLst/>
          </a:prstGeom>
          <a:ln>
            <a:noFill/>
          </a:ln>
          <a:effectLst>
            <a:softEdge rad="112500"/>
          </a:effectLst>
        </p:spPr>
      </p:pic>
    </p:spTree>
    <p:extLst>
      <p:ext uri="{BB962C8B-B14F-4D97-AF65-F5344CB8AC3E}">
        <p14:creationId xmlns:p14="http://schemas.microsoft.com/office/powerpoint/2010/main" xmlns="" val="82106846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latin typeface="Tw Cen MT Condensed Extra Bold" panose="020B0803020202020204" pitchFamily="34" charset="0"/>
              </a:rPr>
              <a:t>Clinical significance of teeth morphology</a:t>
            </a:r>
            <a:br>
              <a:rPr lang="en-US" dirty="0">
                <a:solidFill>
                  <a:srgbClr val="002060"/>
                </a:solidFill>
                <a:latin typeface="Tw Cen MT Condensed Extra Bold" panose="020B0803020202020204" pitchFamily="34" charset="0"/>
              </a:rPr>
            </a:br>
            <a:endParaRPr lang="ar-IQ" dirty="0"/>
          </a:p>
        </p:txBody>
      </p:sp>
      <p:sp>
        <p:nvSpPr>
          <p:cNvPr id="3" name="Content Placeholder 2"/>
          <p:cNvSpPr>
            <a:spLocks noGrp="1"/>
          </p:cNvSpPr>
          <p:nvPr>
            <p:ph idx="1"/>
          </p:nvPr>
        </p:nvSpPr>
        <p:spPr>
          <a:xfrm>
            <a:off x="838200" y="1600200"/>
            <a:ext cx="7296355" cy="4724399"/>
          </a:xfrm>
        </p:spPr>
        <p:txBody>
          <a:bodyPr anchor="t">
            <a:normAutofit/>
          </a:bodyPr>
          <a:lstStyle/>
          <a:p>
            <a:pPr marL="0" indent="0" algn="just" rtl="0">
              <a:buNone/>
            </a:pPr>
            <a:r>
              <a:rPr lang="en-US" sz="2800" dirty="0" smtClean="0">
                <a:solidFill>
                  <a:srgbClr val="002060"/>
                </a:solidFill>
                <a:latin typeface="Tw Cen MT Condensed Extra Bold" panose="020B0803020202020204" pitchFamily="34" charset="0"/>
              </a:rPr>
              <a:t>Understanding tooth morphology is of great importance to restore the normal form of the tooth which is required for function .</a:t>
            </a:r>
          </a:p>
          <a:p>
            <a:pPr marL="0" indent="0" algn="just" rtl="0">
              <a:buNone/>
            </a:pPr>
            <a:endParaRPr lang="en-US" sz="2800" dirty="0">
              <a:solidFill>
                <a:srgbClr val="002060"/>
              </a:solidFill>
              <a:latin typeface="Tw Cen MT Condensed Extra Bold" panose="020B08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28799" y="3048000"/>
            <a:ext cx="5153025" cy="3432707"/>
          </a:xfrm>
          <a:prstGeom prst="roundRect">
            <a:avLst>
              <a:gd name="adj" fmla="val 1812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6106241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latin typeface="Tw Cen MT Condensed Extra Bold" panose="020B0803020202020204" pitchFamily="34" charset="0"/>
              </a:rPr>
              <a:t>Clinical significance of teeth morphology</a:t>
            </a:r>
            <a:br>
              <a:rPr lang="en-US" dirty="0">
                <a:solidFill>
                  <a:srgbClr val="002060"/>
                </a:solidFill>
                <a:latin typeface="Tw Cen MT Condensed Extra Bold" panose="020B0803020202020204" pitchFamily="34" charset="0"/>
              </a:rPr>
            </a:br>
            <a:endParaRPr lang="ar-IQ" dirty="0"/>
          </a:p>
        </p:txBody>
      </p:sp>
      <p:sp>
        <p:nvSpPr>
          <p:cNvPr id="3" name="Content Placeholder 2"/>
          <p:cNvSpPr>
            <a:spLocks noGrp="1"/>
          </p:cNvSpPr>
          <p:nvPr>
            <p:ph idx="1"/>
          </p:nvPr>
        </p:nvSpPr>
        <p:spPr>
          <a:xfrm>
            <a:off x="838200" y="1600200"/>
            <a:ext cx="7296355" cy="4724399"/>
          </a:xfrm>
        </p:spPr>
        <p:txBody>
          <a:bodyPr anchor="t">
            <a:normAutofit/>
          </a:bodyPr>
          <a:lstStyle/>
          <a:p>
            <a:pPr algn="just" rtl="0">
              <a:buFont typeface="Arial" panose="020B0604020202020204" pitchFamily="34" charset="0"/>
              <a:buChar char="•"/>
            </a:pPr>
            <a:r>
              <a:rPr lang="en-US" sz="2800" dirty="0" smtClean="0">
                <a:solidFill>
                  <a:srgbClr val="002060"/>
                </a:solidFill>
                <a:latin typeface="Tw Cen MT Condensed Extra Bold" panose="020B0803020202020204" pitchFamily="34" charset="0"/>
              </a:rPr>
              <a:t>Prominent buccal cervical ridge of </a:t>
            </a:r>
            <a:r>
              <a:rPr lang="en-US" sz="2800" dirty="0" err="1" smtClean="0">
                <a:solidFill>
                  <a:srgbClr val="002060"/>
                </a:solidFill>
                <a:latin typeface="Tw Cen MT Condensed Extra Bold" panose="020B0803020202020204" pitchFamily="34" charset="0"/>
              </a:rPr>
              <a:t>mand</a:t>
            </a:r>
            <a:r>
              <a:rPr lang="en-US" sz="2800" dirty="0" smtClean="0">
                <a:solidFill>
                  <a:srgbClr val="002060"/>
                </a:solidFill>
                <a:latin typeface="Tw Cen MT Condensed Extra Bold" panose="020B0803020202020204" pitchFamily="34" charset="0"/>
              </a:rPr>
              <a:t>. First molar provide resistance to the placement of crowns . So it requires more reduction .</a:t>
            </a:r>
          </a:p>
          <a:p>
            <a:pPr algn="just" rtl="0">
              <a:buFont typeface="Arial" panose="020B0604020202020204" pitchFamily="34" charset="0"/>
              <a:buChar char="•"/>
            </a:pPr>
            <a:endParaRPr lang="en-US" sz="2800" dirty="0">
              <a:solidFill>
                <a:srgbClr val="002060"/>
              </a:solidFill>
              <a:latin typeface="Tw Cen MT Condensed Extra Bold" panose="020B08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81200" y="2961732"/>
            <a:ext cx="5820713" cy="390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05420689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latin typeface="Tw Cen MT Condensed Extra Bold" panose="020B0803020202020204" pitchFamily="34" charset="0"/>
              </a:rPr>
              <a:t>Clinical significance of teeth morphology</a:t>
            </a:r>
            <a:br>
              <a:rPr lang="en-US" dirty="0">
                <a:solidFill>
                  <a:srgbClr val="002060"/>
                </a:solidFill>
                <a:latin typeface="Tw Cen MT Condensed Extra Bold" panose="020B0803020202020204" pitchFamily="34" charset="0"/>
              </a:rPr>
            </a:br>
            <a:endParaRPr lang="ar-IQ" dirty="0"/>
          </a:p>
        </p:txBody>
      </p:sp>
      <p:sp>
        <p:nvSpPr>
          <p:cNvPr id="3" name="Content Placeholder 2"/>
          <p:cNvSpPr>
            <a:spLocks noGrp="1"/>
          </p:cNvSpPr>
          <p:nvPr>
            <p:ph idx="1"/>
          </p:nvPr>
        </p:nvSpPr>
        <p:spPr>
          <a:xfrm>
            <a:off x="838200" y="1600200"/>
            <a:ext cx="7296355" cy="4724399"/>
          </a:xfrm>
        </p:spPr>
        <p:txBody>
          <a:bodyPr anchor="t">
            <a:normAutofit/>
          </a:bodyPr>
          <a:lstStyle/>
          <a:p>
            <a:pPr algn="just" rtl="0">
              <a:buFont typeface="Arial" panose="020B0604020202020204" pitchFamily="34" charset="0"/>
              <a:buChar char="•"/>
            </a:pPr>
            <a:r>
              <a:rPr lang="en-US" sz="2800" dirty="0" smtClean="0">
                <a:solidFill>
                  <a:srgbClr val="002060"/>
                </a:solidFill>
                <a:latin typeface="Tw Cen MT Condensed Extra Bold" panose="020B0803020202020204" pitchFamily="34" charset="0"/>
              </a:rPr>
              <a:t>flare roots of primary molars dictate the tooth therefore it require more caution during extraction .</a:t>
            </a:r>
          </a:p>
          <a:p>
            <a:pPr algn="just" rtl="0">
              <a:buFont typeface="Arial" panose="020B0604020202020204" pitchFamily="34" charset="0"/>
              <a:buChar char="•"/>
            </a:pPr>
            <a:endParaRPr lang="en-US" sz="2800" dirty="0">
              <a:solidFill>
                <a:srgbClr val="002060"/>
              </a:solidFill>
              <a:latin typeface="Tw Cen MT Condensed Extra Bold" panose="020B08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81200" y="2986314"/>
            <a:ext cx="54864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65219958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latin typeface="Tw Cen MT Condensed Extra Bold" panose="020B0803020202020204" pitchFamily="34" charset="0"/>
              </a:rPr>
              <a:t>Clinical significance of teeth morphology</a:t>
            </a:r>
            <a:br>
              <a:rPr lang="en-US" dirty="0">
                <a:solidFill>
                  <a:srgbClr val="002060"/>
                </a:solidFill>
                <a:latin typeface="Tw Cen MT Condensed Extra Bold" panose="020B0803020202020204" pitchFamily="34" charset="0"/>
              </a:rPr>
            </a:br>
            <a:endParaRPr lang="ar-IQ" dirty="0"/>
          </a:p>
        </p:txBody>
      </p:sp>
      <p:sp>
        <p:nvSpPr>
          <p:cNvPr id="3" name="Content Placeholder 2"/>
          <p:cNvSpPr>
            <a:spLocks noGrp="1"/>
          </p:cNvSpPr>
          <p:nvPr>
            <p:ph idx="1"/>
          </p:nvPr>
        </p:nvSpPr>
        <p:spPr>
          <a:xfrm>
            <a:off x="838200" y="1600200"/>
            <a:ext cx="7296355" cy="4724399"/>
          </a:xfrm>
        </p:spPr>
        <p:txBody>
          <a:bodyPr anchor="t">
            <a:normAutofit/>
          </a:bodyPr>
          <a:lstStyle/>
          <a:p>
            <a:pPr marL="0" indent="0" algn="just" rtl="0">
              <a:buNone/>
            </a:pPr>
            <a:r>
              <a:rPr lang="en-US" sz="2800" dirty="0" smtClean="0">
                <a:solidFill>
                  <a:srgbClr val="002060"/>
                </a:solidFill>
                <a:latin typeface="Tw Cen MT Condensed Extra Bold" panose="020B0803020202020204" pitchFamily="34" charset="0"/>
              </a:rPr>
              <a:t>Knowledge of teeth morphology can enable the dentist to identify the teeth when there are multiple extracted teeth , or in period of mixed dentition .</a:t>
            </a:r>
          </a:p>
          <a:p>
            <a:pPr marL="0" indent="0" algn="just" rtl="0">
              <a:buNone/>
            </a:pPr>
            <a:endParaRPr lang="en-US" sz="2800" dirty="0">
              <a:solidFill>
                <a:srgbClr val="002060"/>
              </a:solidFill>
              <a:latin typeface="Tw Cen MT Condensed Extra Bold" panose="020B08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12018" y="3124200"/>
            <a:ext cx="5800725" cy="3465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77540324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56" cy="6643709"/>
          </a:xfrm>
        </p:spPr>
        <p:txBody>
          <a:bodyPr>
            <a:normAutofit fontScale="92500" lnSpcReduction="20000"/>
          </a:bodyPr>
          <a:lstStyle/>
          <a:p>
            <a:pPr marL="1257300" lvl="2" indent="-342900" algn="l">
              <a:buNone/>
            </a:pPr>
            <a:endParaRPr lang="ar-IQ" b="1" dirty="0" smtClean="0"/>
          </a:p>
          <a:p>
            <a:pPr marL="1257300" lvl="2" indent="-342900" algn="l">
              <a:buNone/>
            </a:pPr>
            <a:endParaRPr lang="en-US" sz="1800" b="1" dirty="0" smtClean="0"/>
          </a:p>
          <a:p>
            <a:pPr marL="1257300" lvl="2" indent="-342900" algn="l">
              <a:buNone/>
            </a:pPr>
            <a:endParaRPr lang="en-US" sz="1800" b="1" dirty="0" smtClean="0"/>
          </a:p>
          <a:p>
            <a:pPr marL="1257300" lvl="2" indent="-342900" algn="l">
              <a:buNone/>
            </a:pPr>
            <a:r>
              <a:rPr lang="en-US" sz="2600" b="1" dirty="0" smtClean="0"/>
              <a:t>The factors that have been related to the eruption of teeth include:</a:t>
            </a:r>
          </a:p>
          <a:p>
            <a:pPr marL="514350" indent="-514350" algn="l">
              <a:buNone/>
            </a:pPr>
            <a:r>
              <a:rPr lang="en-US" dirty="0" smtClean="0"/>
              <a:t> </a:t>
            </a:r>
          </a:p>
          <a:p>
            <a:pPr marL="514350" indent="-514350" algn="l">
              <a:buNone/>
            </a:pPr>
            <a:endParaRPr lang="en-US" b="1" dirty="0" smtClean="0"/>
          </a:p>
          <a:p>
            <a:pPr marL="514350" indent="-514350" algn="l">
              <a:buNone/>
            </a:pPr>
            <a:endParaRPr lang="en-US" b="1" dirty="0" smtClean="0"/>
          </a:p>
          <a:p>
            <a:pPr marL="514350" indent="-514350" algn="l">
              <a:buNone/>
            </a:pPr>
            <a:r>
              <a:rPr lang="en-US" b="1" dirty="0" smtClean="0"/>
              <a:t>1. elongation of the root, </a:t>
            </a:r>
          </a:p>
          <a:p>
            <a:pPr marL="514350" indent="-514350" algn="l">
              <a:buNone/>
            </a:pPr>
            <a:r>
              <a:rPr lang="en-US" b="1" dirty="0" smtClean="0"/>
              <a:t>2. forces exerted by the vascular tissues around and beneath the root,</a:t>
            </a:r>
          </a:p>
          <a:p>
            <a:pPr marL="514350" indent="-514350" algn="l">
              <a:buNone/>
            </a:pPr>
            <a:r>
              <a:rPr lang="en-US" b="1" dirty="0" smtClean="0"/>
              <a:t>3. growth of the alveolar bone, </a:t>
            </a:r>
          </a:p>
          <a:p>
            <a:pPr marL="514350" indent="-514350" algn="l">
              <a:buNone/>
            </a:pPr>
            <a:r>
              <a:rPr lang="en-US" b="1" dirty="0" smtClean="0"/>
              <a:t>4. growth of dentin, </a:t>
            </a:r>
          </a:p>
          <a:p>
            <a:pPr marL="514350" indent="-514350" algn="l">
              <a:buNone/>
            </a:pPr>
            <a:r>
              <a:rPr lang="en-US" b="1" dirty="0" smtClean="0"/>
              <a:t>5. growth and pull of the periodontal membrane, </a:t>
            </a:r>
          </a:p>
          <a:p>
            <a:pPr marL="514350" indent="-514350" algn="l">
              <a:buNone/>
            </a:pPr>
            <a:r>
              <a:rPr lang="en-US" b="1" dirty="0" smtClean="0"/>
              <a:t>6. hormonal influences,</a:t>
            </a:r>
          </a:p>
          <a:p>
            <a:pPr marL="514350" indent="-514350" algn="l">
              <a:buNone/>
            </a:pPr>
            <a:r>
              <a:rPr lang="en-US" b="1" dirty="0" smtClean="0"/>
              <a:t>7. presence of a viable dental follicle, </a:t>
            </a:r>
          </a:p>
          <a:p>
            <a:pPr marL="514350" indent="-514350" algn="l">
              <a:buNone/>
            </a:pPr>
            <a:r>
              <a:rPr lang="en-US" b="1" dirty="0" smtClean="0"/>
              <a:t>8. pressure from the muscular action, and </a:t>
            </a:r>
          </a:p>
          <a:p>
            <a:pPr marL="514350" indent="-514350" algn="l">
              <a:buNone/>
            </a:pPr>
            <a:r>
              <a:rPr lang="en-US" b="1" dirty="0" smtClean="0"/>
              <a:t>9. </a:t>
            </a:r>
            <a:r>
              <a:rPr lang="en-US" b="1" dirty="0" err="1" smtClean="0"/>
              <a:t>resorption</a:t>
            </a:r>
            <a:r>
              <a:rPr lang="en-US" b="1" dirty="0" smtClean="0"/>
              <a:t> of the alveolar crest</a:t>
            </a:r>
            <a:endParaRPr lang="en-US" dirty="0" smtClean="0"/>
          </a:p>
          <a:p>
            <a:pPr algn="l">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eruption</a:t>
            </a:r>
            <a:endParaRPr lang="en-US" dirty="0"/>
          </a:p>
        </p:txBody>
      </p:sp>
      <p:sp>
        <p:nvSpPr>
          <p:cNvPr id="3" name="Content Placeholder 2"/>
          <p:cNvSpPr>
            <a:spLocks noGrp="1"/>
          </p:cNvSpPr>
          <p:nvPr>
            <p:ph idx="1"/>
          </p:nvPr>
        </p:nvSpPr>
        <p:spPr/>
        <p:txBody>
          <a:bodyPr/>
          <a:lstStyle/>
          <a:p>
            <a:r>
              <a:rPr lang="en-US" dirty="0" smtClean="0"/>
              <a:t>Primary teeth upper arch   ABDCE</a:t>
            </a:r>
          </a:p>
          <a:p>
            <a:r>
              <a:rPr lang="en-US" dirty="0" smtClean="0"/>
              <a:t>                         lower arch   ABDCE</a:t>
            </a:r>
          </a:p>
          <a:p>
            <a:endParaRPr lang="en-US" dirty="0" smtClean="0"/>
          </a:p>
          <a:p>
            <a:endParaRPr lang="en-US" dirty="0" smtClean="0"/>
          </a:p>
          <a:p>
            <a:r>
              <a:rPr lang="en-US" dirty="0" err="1" smtClean="0"/>
              <a:t>Permanat</a:t>
            </a:r>
            <a:r>
              <a:rPr lang="en-US" dirty="0" smtClean="0"/>
              <a:t> teeth  upper arch </a:t>
            </a:r>
            <a:r>
              <a:rPr lang="en-US" dirty="0" smtClean="0">
                <a:latin typeface="+mj-lt"/>
              </a:rPr>
              <a:t>61245378</a:t>
            </a:r>
            <a:endParaRPr lang="en-US" dirty="0" smtClean="0"/>
          </a:p>
          <a:p>
            <a:r>
              <a:rPr lang="en-US" dirty="0" smtClean="0"/>
              <a:t>                             lower arch </a:t>
            </a:r>
            <a:r>
              <a:rPr lang="en-US" dirty="0" smtClean="0">
                <a:latin typeface="+mj-lt"/>
              </a:rPr>
              <a:t>61234578</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TEETHING  AND  DIFFICULT  ERUPTION</a:t>
            </a:r>
            <a:endParaRPr lang="en-US" dirty="0"/>
          </a:p>
        </p:txBody>
      </p:sp>
      <p:sp>
        <p:nvSpPr>
          <p:cNvPr id="3" name="Content Placeholder 2"/>
          <p:cNvSpPr>
            <a:spLocks noGrp="1"/>
          </p:cNvSpPr>
          <p:nvPr>
            <p:ph idx="1"/>
          </p:nvPr>
        </p:nvSpPr>
        <p:spPr/>
        <p:txBody>
          <a:bodyPr>
            <a:normAutofit/>
          </a:bodyPr>
          <a:lstStyle/>
          <a:p>
            <a:pPr algn="l">
              <a:buNone/>
            </a:pPr>
            <a:r>
              <a:rPr lang="en-US" b="1" dirty="0" smtClean="0"/>
              <a:t>In most children the eruption of primary teeth is preceded by increased salivation, and the child will want to put the hand and fingers into the mouth. </a:t>
            </a:r>
          </a:p>
          <a:p>
            <a:pPr algn="l">
              <a:buNone/>
            </a:pPr>
            <a:r>
              <a:rPr lang="en-US" b="1" dirty="0" smtClean="0"/>
              <a:t>These observations may be the only indication that the teeth will soon erupt. </a:t>
            </a:r>
          </a:p>
          <a:p>
            <a:pPr algn="l">
              <a:buNone/>
            </a:pPr>
            <a:r>
              <a:rPr lang="en-US" b="1" dirty="0" smtClean="0"/>
              <a:t>Some young children become restless and anxious during the time of eruption of the primary teeth</a:t>
            </a:r>
          </a:p>
          <a:p>
            <a:pPr algn="l">
              <a:buNone/>
            </a:pPr>
            <a:r>
              <a:rPr lang="en-US" b="1" dirty="0" smtClean="0"/>
              <a:t>Conditions, including, diarrhea, fever, convulsions, have been incorrectly attributed to eruption</a:t>
            </a:r>
          </a:p>
          <a:p>
            <a:pPr algn="l">
              <a:buNone/>
            </a:pP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501122" cy="6286543"/>
          </a:xfrm>
        </p:spPr>
        <p:txBody>
          <a:bodyPr>
            <a:normAutofit/>
          </a:bodyPr>
          <a:lstStyle/>
          <a:p>
            <a:pPr algn="l">
              <a:buNone/>
            </a:pPr>
            <a:r>
              <a:rPr lang="en-US" b="1" dirty="0" smtClean="0"/>
              <a:t>Inflammation of the gingival tissues before complete emergence of the crown may cause a temporary painful condition that subsides within a few days</a:t>
            </a:r>
          </a:p>
          <a:p>
            <a:pPr algn="l">
              <a:buNone/>
            </a:pPr>
            <a:endParaRPr lang="en-US" b="1" dirty="0" smtClean="0"/>
          </a:p>
          <a:p>
            <a:pPr algn="l">
              <a:buNone/>
            </a:pPr>
            <a:r>
              <a:rPr lang="en-US" b="1" dirty="0" smtClean="0"/>
              <a:t>If the child is having extreme difficulty, the application of a nonirritating topical anesthetic may bring temporary relief</a:t>
            </a:r>
          </a:p>
          <a:p>
            <a:pPr algn="l">
              <a:buNone/>
            </a:pP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28600"/>
            <a:ext cx="7125113" cy="924475"/>
          </a:xfrm>
        </p:spPr>
        <p:txBody>
          <a:bodyPr/>
          <a:lstStyle/>
          <a:p>
            <a:r>
              <a:rPr lang="en-US" sz="4800" dirty="0" smtClean="0">
                <a:solidFill>
                  <a:schemeClr val="tx2">
                    <a:lumMod val="10000"/>
                  </a:schemeClr>
                </a:solidFill>
                <a:latin typeface="Tw Cen MT Condensed Extra Bold" panose="020B0803020202020204" pitchFamily="34" charset="0"/>
              </a:rPr>
              <a:t>Introduction</a:t>
            </a:r>
            <a:endParaRPr lang="ar-IQ" sz="4800"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152400" y="1143000"/>
            <a:ext cx="7125112" cy="5486400"/>
          </a:xfrm>
        </p:spPr>
        <p:txBody>
          <a:bodyPr anchor="t"/>
          <a:lstStyle/>
          <a:p>
            <a:pPr marL="0" indent="0" algn="l" rtl="0">
              <a:buNone/>
            </a:pPr>
            <a:r>
              <a:rPr lang="en-US" sz="2800" dirty="0" smtClean="0">
                <a:solidFill>
                  <a:schemeClr val="tx2">
                    <a:lumMod val="10000"/>
                  </a:schemeClr>
                </a:solidFill>
                <a:effectLst>
                  <a:outerShdw blurRad="38100" dist="38100" dir="2700000" algn="tl">
                    <a:srgbClr val="000000">
                      <a:alpha val="43137"/>
                    </a:srgbClr>
                  </a:outerShdw>
                </a:effectLst>
                <a:latin typeface="Tw Cen MT Condensed Extra Bold" panose="020B0803020202020204" pitchFamily="34" charset="0"/>
                <a:cs typeface="+mj-cs"/>
              </a:rPr>
              <a:t> The morphology of primary teeth is very important clinically during performing various procedures.</a:t>
            </a:r>
          </a:p>
          <a:p>
            <a:pPr marL="0" indent="0" algn="l" rtl="0">
              <a:buNone/>
            </a:pPr>
            <a:r>
              <a:rPr lang="en-US" sz="2800" dirty="0" smtClean="0">
                <a:solidFill>
                  <a:schemeClr val="tx2">
                    <a:lumMod val="10000"/>
                  </a:schemeClr>
                </a:solidFill>
                <a:effectLst>
                  <a:outerShdw blurRad="38100" dist="38100" dir="2700000" algn="tl">
                    <a:srgbClr val="000000">
                      <a:alpha val="43137"/>
                    </a:srgbClr>
                  </a:outerShdw>
                </a:effectLst>
                <a:latin typeface="Tw Cen MT Condensed Extra Bold" panose="020B0803020202020204" pitchFamily="34" charset="0"/>
                <a:cs typeface="+mj-cs"/>
              </a:rPr>
              <a:t>Cavity preparations must conform to the thickness of enamel &amp; dentin keeping in mind the size &amp; location of pulp horns .</a:t>
            </a:r>
          </a:p>
          <a:p>
            <a:pPr marL="0" indent="0" algn="l" rtl="0">
              <a:buNone/>
            </a:pPr>
            <a:r>
              <a:rPr lang="en-US" sz="2800" dirty="0" smtClean="0">
                <a:solidFill>
                  <a:schemeClr val="tx2">
                    <a:lumMod val="10000"/>
                  </a:schemeClr>
                </a:solidFill>
                <a:effectLst>
                  <a:outerShdw blurRad="38100" dist="38100" dir="2700000" algn="tl">
                    <a:srgbClr val="000000">
                      <a:alpha val="43137"/>
                    </a:srgbClr>
                  </a:outerShdw>
                </a:effectLst>
                <a:latin typeface="Tw Cen MT Condensed Extra Bold" panose="020B0803020202020204" pitchFamily="34" charset="0"/>
                <a:cs typeface="+mj-cs"/>
              </a:rPr>
              <a:t>Restoration of normal morphology of primary teeth is needed for function , this is can be achieved by good knowledge of morphology</a:t>
            </a: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smtClean="0">
              <a:solidFill>
                <a:schemeClr val="tx2">
                  <a:lumMod val="10000"/>
                </a:schemeClr>
              </a:solidFill>
            </a:endParaRPr>
          </a:p>
          <a:p>
            <a:pPr marL="0" indent="0" algn="l" rtl="0">
              <a:buNone/>
            </a:pPr>
            <a:endParaRPr lang="en-US" dirty="0">
              <a:solidFill>
                <a:schemeClr val="tx2">
                  <a:lumMod val="10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0" y="4572000"/>
            <a:ext cx="2095500" cy="2095500"/>
          </a:xfrm>
          <a:prstGeom prst="ellipse">
            <a:avLst/>
          </a:prstGeom>
          <a:ln>
            <a:noFill/>
          </a:ln>
          <a:effectLst>
            <a:softEdge rad="112500"/>
          </a:effectLst>
        </p:spPr>
      </p:pic>
    </p:spTree>
    <p:extLst>
      <p:ext uri="{BB962C8B-B14F-4D97-AF65-F5344CB8AC3E}">
        <p14:creationId xmlns:p14="http://schemas.microsoft.com/office/powerpoint/2010/main" xmlns="" val="241185362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25113" cy="924475"/>
          </a:xfrm>
        </p:spPr>
        <p:txBody>
          <a:bodyPr>
            <a:normAutofit fontScale="90000"/>
          </a:bodyPr>
          <a:lstStyle/>
          <a:p>
            <a:r>
              <a:rPr lang="en-US" sz="3600" dirty="0" smtClean="0"/>
              <a:t>ERUPTION HEMATOMA (ERUPTION  CYST)</a:t>
            </a:r>
            <a:endParaRPr lang="en-US" sz="3600" dirty="0"/>
          </a:p>
        </p:txBody>
      </p:sp>
      <p:sp>
        <p:nvSpPr>
          <p:cNvPr id="3" name="Content Placeholder 2"/>
          <p:cNvSpPr>
            <a:spLocks noGrp="1"/>
          </p:cNvSpPr>
          <p:nvPr>
            <p:ph idx="1"/>
          </p:nvPr>
        </p:nvSpPr>
        <p:spPr>
          <a:xfrm>
            <a:off x="0" y="1071546"/>
            <a:ext cx="9144000" cy="5786453"/>
          </a:xfrm>
        </p:spPr>
        <p:txBody>
          <a:bodyPr>
            <a:normAutofit/>
          </a:bodyPr>
          <a:lstStyle/>
          <a:p>
            <a:pPr algn="l">
              <a:buNone/>
            </a:pPr>
            <a:r>
              <a:rPr lang="en-US" b="1" dirty="0" smtClean="0"/>
              <a:t>A bluish purple, elevated area of tissue, commonly called an </a:t>
            </a:r>
            <a:r>
              <a:rPr lang="en-US" b="1" i="1" dirty="0" smtClean="0"/>
              <a:t>eruption hematoma, occasionally develops a few weeks </a:t>
            </a:r>
            <a:r>
              <a:rPr lang="en-US" b="1" dirty="0" smtClean="0"/>
              <a:t>before the eruption of a primary or permanent tooth. </a:t>
            </a:r>
          </a:p>
          <a:p>
            <a:pPr>
              <a:buNone/>
            </a:pPr>
            <a:r>
              <a:rPr lang="en-US" b="1" dirty="0" smtClean="0"/>
              <a:t>The blood-filled cyst is most frequently seen in the primary second</a:t>
            </a:r>
          </a:p>
          <a:p>
            <a:pPr algn="l">
              <a:buNone/>
            </a:pPr>
            <a:r>
              <a:rPr lang="en-US" b="1" dirty="0" smtClean="0"/>
              <a:t>molar or the first permanent molar regions</a:t>
            </a:r>
          </a:p>
          <a:p>
            <a:pPr algn="l">
              <a:buNone/>
            </a:pPr>
            <a:endParaRPr lang="en-US" b="1" dirty="0" smtClean="0"/>
          </a:p>
          <a:p>
            <a:pPr algn="l">
              <a:buNone/>
            </a:pPr>
            <a:endParaRPr lang="en-US" b="1" dirty="0" smtClean="0"/>
          </a:p>
          <a:p>
            <a:pPr algn="l">
              <a:buNone/>
            </a:pPr>
            <a:r>
              <a:rPr lang="en-US" b="1" dirty="0" smtClean="0"/>
              <a:t> Usually within a few days the tooth breaks through the tissue, and the hematoma subsides. </a:t>
            </a:r>
          </a:p>
          <a:p>
            <a:pPr algn="l">
              <a:buNone/>
            </a:pPr>
            <a:r>
              <a:rPr lang="en-US" b="1" dirty="0" smtClean="0"/>
              <a:t>Because the condition is almost always self-limited, treatment of an eruption hematoma is rarely necessar</a:t>
            </a:r>
            <a:r>
              <a:rPr lang="en-US" dirty="0" smtClean="0"/>
              <a: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ECTOPIC ERUPTION</a:t>
            </a:r>
            <a:endParaRPr lang="en-US" dirty="0"/>
          </a:p>
        </p:txBody>
      </p:sp>
      <p:sp>
        <p:nvSpPr>
          <p:cNvPr id="3" name="Content Placeholder 2"/>
          <p:cNvSpPr>
            <a:spLocks noGrp="1"/>
          </p:cNvSpPr>
          <p:nvPr>
            <p:ph idx="1"/>
          </p:nvPr>
        </p:nvSpPr>
        <p:spPr>
          <a:xfrm>
            <a:off x="428596" y="2000240"/>
            <a:ext cx="8358214" cy="4001435"/>
          </a:xfrm>
        </p:spPr>
        <p:txBody>
          <a:bodyPr>
            <a:normAutofit/>
          </a:bodyPr>
          <a:lstStyle/>
          <a:p>
            <a:pPr algn="l">
              <a:buNone/>
            </a:pPr>
            <a:r>
              <a:rPr lang="en-US" dirty="0" smtClean="0"/>
              <a:t>Arch length inadequacy, tooth mass redundancy, or a variety of local factors may influence a tooth to erupt or try to erupt in an abnormal position.</a:t>
            </a:r>
          </a:p>
          <a:p>
            <a:pPr algn="l">
              <a:buNone/>
            </a:pPr>
            <a:r>
              <a:rPr lang="en-US" dirty="0" smtClean="0"/>
              <a:t> Occasionally this condition may be so severe that actual transposition of teeth takes place.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N A T A L  A N D  N E O N A T A L TEETH</a:t>
            </a:r>
            <a:endParaRPr lang="en-US" dirty="0"/>
          </a:p>
        </p:txBody>
      </p:sp>
      <p:sp>
        <p:nvSpPr>
          <p:cNvPr id="3" name="Content Placeholder 2"/>
          <p:cNvSpPr>
            <a:spLocks noGrp="1"/>
          </p:cNvSpPr>
          <p:nvPr>
            <p:ph idx="1"/>
          </p:nvPr>
        </p:nvSpPr>
        <p:spPr/>
        <p:txBody>
          <a:bodyPr/>
          <a:lstStyle/>
          <a:p>
            <a:pPr algn="l">
              <a:buNone/>
            </a:pPr>
            <a:r>
              <a:rPr lang="en-US" dirty="0" smtClean="0"/>
              <a:t>The prevalence of natal teeth (teeth present at birth) and neonatal teeth (teeth that erupt during the first 30 days) is low.</a:t>
            </a:r>
          </a:p>
          <a:p>
            <a:pPr algn="l">
              <a:buNone/>
            </a:pPr>
            <a:r>
              <a:rPr lang="en-US" dirty="0" smtClean="0"/>
              <a:t>They found that about 85% of natal or neonatal teeth are </a:t>
            </a:r>
            <a:r>
              <a:rPr lang="en-US" dirty="0" err="1" smtClean="0"/>
              <a:t>mandibular</a:t>
            </a:r>
            <a:r>
              <a:rPr lang="en-US" dirty="0" smtClean="0"/>
              <a:t> primary incisors, and only small percentages are supernumerary teeth.</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l">
              <a:buNone/>
            </a:pPr>
            <a:r>
              <a:rPr lang="en-US" b="1" dirty="0" smtClean="0"/>
              <a:t>Most prematurely erupted teeth (immature type) are </a:t>
            </a:r>
            <a:r>
              <a:rPr lang="en-US" b="1" dirty="0" err="1" smtClean="0"/>
              <a:t>hypermobile</a:t>
            </a:r>
            <a:r>
              <a:rPr lang="en-US" b="1" dirty="0" smtClean="0"/>
              <a:t> because of the limited root development. </a:t>
            </a:r>
          </a:p>
          <a:p>
            <a:pPr algn="l">
              <a:buNone/>
            </a:pPr>
            <a:r>
              <a:rPr lang="en-US" b="1" dirty="0" smtClean="0"/>
              <a:t>Some teeth may be mobile to the extent that there is danger of displacement of the tooth and possible aspiration, in which case the removal of the tooth is indicated.</a:t>
            </a:r>
          </a:p>
          <a:p>
            <a:pPr algn="l">
              <a:buNone/>
            </a:pPr>
            <a:r>
              <a:rPr lang="en-US" b="1" dirty="0" smtClean="0"/>
              <a:t> In some cases, the sharp </a:t>
            </a:r>
            <a:r>
              <a:rPr lang="en-US" b="1" dirty="0" err="1" smtClean="0"/>
              <a:t>incisal</a:t>
            </a:r>
            <a:r>
              <a:rPr lang="en-US" b="1" dirty="0" smtClean="0"/>
              <a:t> edge of the tooth may cause laceration of the lingual surface of the tongue ( Riga-</a:t>
            </a:r>
            <a:r>
              <a:rPr lang="en-US" b="1" dirty="0" err="1" smtClean="0"/>
              <a:t>Fede</a:t>
            </a:r>
            <a:r>
              <a:rPr lang="en-US" b="1" dirty="0" smtClean="0"/>
              <a:t> disease), and the tooth may have to be removed.</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Extraction of such a tooth, if necessary, is a simple procedure but is </a:t>
            </a:r>
            <a:r>
              <a:rPr lang="en-US" dirty="0" smtClean="0">
                <a:solidFill>
                  <a:srgbClr val="FF0000"/>
                </a:solidFill>
              </a:rPr>
              <a:t>emotionally difficult </a:t>
            </a:r>
            <a:r>
              <a:rPr lang="en-US" dirty="0" smtClean="0"/>
              <a:t>for the parents.</a:t>
            </a:r>
          </a:p>
          <a:p>
            <a:r>
              <a:rPr lang="en-US" dirty="0" smtClean="0"/>
              <a:t>The preferable approach, however, is to leave the tooth in place and to explain to the parents the desirability of maintaining this tooth in the mouth because of its importance in the growth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buNone/>
            </a:pPr>
            <a:r>
              <a:rPr lang="en-US" dirty="0" smtClean="0"/>
              <a:t>A retained natal or neonatal tooth may cause difficulty for a mother who wishes to breast-feed her infant.</a:t>
            </a:r>
          </a:p>
          <a:p>
            <a:pPr algn="l">
              <a:buNone/>
            </a:pPr>
            <a:r>
              <a:rPr lang="en-US" dirty="0" smtClean="0"/>
              <a:t> If breast-feeding is too painful for the mother initially, the use of a breast pump and bottling of the milk are recommended.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LOCAL AND SYSTEMIC FACTORS THAT INFLUENCE ERUPTION</a:t>
            </a:r>
            <a:endParaRPr lang="en-US" dirty="0"/>
          </a:p>
        </p:txBody>
      </p:sp>
      <p:sp>
        <p:nvSpPr>
          <p:cNvPr id="3" name="Content Placeholder 2"/>
          <p:cNvSpPr>
            <a:spLocks noGrp="1"/>
          </p:cNvSpPr>
          <p:nvPr>
            <p:ph sz="quarter" idx="1"/>
          </p:nvPr>
        </p:nvSpPr>
        <p:spPr/>
        <p:txBody>
          <a:bodyPr>
            <a:normAutofit/>
          </a:bodyPr>
          <a:lstStyle/>
          <a:p>
            <a:r>
              <a:rPr lang="en-US" b="1" u="sng" dirty="0" smtClean="0">
                <a:solidFill>
                  <a:srgbClr val="FF0000"/>
                </a:solidFill>
              </a:rPr>
              <a:t>ANKYLOSED TEETH</a:t>
            </a:r>
          </a:p>
          <a:p>
            <a:r>
              <a:rPr lang="en-US" dirty="0" smtClean="0"/>
              <a:t>Application of the term </a:t>
            </a:r>
            <a:r>
              <a:rPr lang="en-US" i="1" dirty="0" smtClean="0">
                <a:solidFill>
                  <a:srgbClr val="FF0000"/>
                </a:solidFill>
              </a:rPr>
              <a:t>submerged</a:t>
            </a:r>
            <a:r>
              <a:rPr lang="en-US" i="1" dirty="0" smtClean="0"/>
              <a:t> molar to this condition is inaccurate</a:t>
            </a:r>
            <a:endParaRPr lang="en-US" dirty="0" smtClean="0"/>
          </a:p>
          <a:p>
            <a:r>
              <a:rPr lang="en-US" dirty="0" smtClean="0"/>
              <a:t>This misconception results from the fact that the </a:t>
            </a:r>
            <a:r>
              <a:rPr lang="en-US" dirty="0" err="1" smtClean="0"/>
              <a:t>ankylosed</a:t>
            </a:r>
            <a:r>
              <a:rPr lang="en-US" dirty="0" smtClean="0"/>
              <a:t> tooth is in a state of static retention, whereas in the adjacent areas eruption and  alveolar growth continue. </a:t>
            </a:r>
          </a:p>
          <a:p>
            <a:r>
              <a:rPr lang="en-US" dirty="0" smtClean="0"/>
              <a:t>The term </a:t>
            </a:r>
            <a:r>
              <a:rPr lang="en-US" i="1" dirty="0" err="1" smtClean="0">
                <a:solidFill>
                  <a:srgbClr val="FF0000"/>
                </a:solidFill>
              </a:rPr>
              <a:t>infraocclusion</a:t>
            </a:r>
            <a:r>
              <a:rPr lang="en-US" i="1" dirty="0" smtClean="0"/>
              <a:t>,  </a:t>
            </a:r>
            <a:r>
              <a:rPr lang="en-US" dirty="0" smtClean="0"/>
              <a:t>although commonly used today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normAutofit/>
          </a:bodyPr>
          <a:lstStyle/>
          <a:p>
            <a:r>
              <a:rPr lang="en-US" dirty="0" err="1" smtClean="0"/>
              <a:t>ankylosis</a:t>
            </a:r>
            <a:r>
              <a:rPr lang="en-US" dirty="0" smtClean="0"/>
              <a:t> should be considered an interruption in the rhythm of eruption and further observed that a patient who has one or two </a:t>
            </a:r>
            <a:r>
              <a:rPr lang="en-US" dirty="0" err="1" smtClean="0"/>
              <a:t>ankylosed</a:t>
            </a:r>
            <a:r>
              <a:rPr lang="en-US" dirty="0" smtClean="0"/>
              <a:t> teeth is more likely to have other teeth become </a:t>
            </a:r>
            <a:r>
              <a:rPr lang="en-US" dirty="0" err="1" smtClean="0"/>
              <a:t>ankylosed</a:t>
            </a:r>
            <a:r>
              <a:rPr lang="en-US" dirty="0" smtClean="0"/>
              <a:t>.</a:t>
            </a:r>
          </a:p>
          <a:p>
            <a:r>
              <a:rPr lang="en-US" dirty="0" smtClean="0"/>
              <a:t>The </a:t>
            </a:r>
            <a:r>
              <a:rPr lang="en-US" dirty="0" err="1" smtClean="0"/>
              <a:t>mandibular</a:t>
            </a:r>
            <a:r>
              <a:rPr lang="en-US" dirty="0" smtClean="0"/>
              <a:t> primary molars are the teeth most often observed to be </a:t>
            </a:r>
            <a:r>
              <a:rPr lang="en-US" dirty="0" err="1" smtClean="0"/>
              <a:t>ankylosed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Primary molars may become firmly attached to the alveolar bone before their normal exfoliation time</a:t>
            </a:r>
          </a:p>
          <a:p>
            <a:r>
              <a:rPr lang="en-US" dirty="0" err="1" smtClean="0"/>
              <a:t>Ankylosis</a:t>
            </a:r>
            <a:r>
              <a:rPr lang="en-US" dirty="0" smtClean="0"/>
              <a:t> of the anterior primary teeth does not occur unless there has been a trauma</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cause of </a:t>
            </a:r>
            <a:r>
              <a:rPr lang="en-US" dirty="0" err="1" smtClean="0"/>
              <a:t>ankylosis</a:t>
            </a:r>
            <a:r>
              <a:rPr lang="en-US" dirty="0" smtClean="0"/>
              <a:t> in the primary molar areas is unknown, but at least three theories have been proposed. </a:t>
            </a:r>
          </a:p>
          <a:p>
            <a:r>
              <a:rPr lang="en-US" dirty="0" smtClean="0"/>
              <a:t>The occurrence is noted to have a familial tendency</a:t>
            </a:r>
          </a:p>
          <a:p>
            <a:r>
              <a:rPr lang="en-US" smtClean="0"/>
              <a:t> There </a:t>
            </a:r>
            <a:r>
              <a:rPr lang="en-US" dirty="0" smtClean="0"/>
              <a:t>is a relationship between congenital absence of permanent teeth and </a:t>
            </a:r>
            <a:r>
              <a:rPr lang="en-US" dirty="0" err="1" smtClean="0"/>
              <a:t>ankylosed</a:t>
            </a:r>
            <a:r>
              <a:rPr lang="en-US" dirty="0" smtClean="0"/>
              <a:t> primary teeth.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28600"/>
            <a:ext cx="7125113"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General description of primary </a:t>
            </a:r>
            <a:r>
              <a:rPr lang="en-US" dirty="0" smtClean="0">
                <a:solidFill>
                  <a:schemeClr val="tx2">
                    <a:lumMod val="10000"/>
                  </a:schemeClr>
                </a:solidFill>
                <a:latin typeface="Tw Cen MT Condensed Extra Bold" panose="020B0803020202020204" pitchFamily="34" charset="0"/>
              </a:rPr>
              <a:t>teeth :</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21771" y="990600"/>
            <a:ext cx="4702629" cy="5715000"/>
          </a:xfrm>
        </p:spPr>
        <p:txBody>
          <a:bodyPr anchor="t">
            <a:normAutofit fontScale="85000" lnSpcReduction="10000"/>
          </a:bodyPr>
          <a:lstStyle/>
          <a:p>
            <a:pPr marL="0" indent="0" algn="just" rtl="0">
              <a:buNone/>
            </a:pPr>
            <a:r>
              <a:rPr lang="en-US" sz="3200" u="sng" dirty="0" smtClean="0">
                <a:solidFill>
                  <a:schemeClr val="tx2">
                    <a:lumMod val="10000"/>
                  </a:schemeClr>
                </a:solidFill>
                <a:latin typeface="Tw Cen MT Condensed Extra Bold" panose="020B0803020202020204" pitchFamily="34" charset="0"/>
              </a:rPr>
              <a:t>Crowns</a:t>
            </a:r>
            <a:r>
              <a:rPr lang="en-US" sz="3200" dirty="0" smtClean="0">
                <a:solidFill>
                  <a:schemeClr val="tx2">
                    <a:lumMod val="10000"/>
                  </a:schemeClr>
                </a:solidFill>
                <a:latin typeface="Tw Cen MT Condensed Extra Bold" panose="020B0803020202020204" pitchFamily="34" charset="0"/>
              </a:rPr>
              <a:t> :</a:t>
            </a:r>
          </a:p>
          <a:p>
            <a:pPr algn="just" rtl="0">
              <a:buFont typeface="Arial" panose="020B0604020202020204" pitchFamily="34" charset="0"/>
              <a:buChar char="•"/>
            </a:pPr>
            <a:r>
              <a:rPr lang="en-US" sz="3200" dirty="0" smtClean="0">
                <a:solidFill>
                  <a:schemeClr val="tx2">
                    <a:lumMod val="10000"/>
                  </a:schemeClr>
                </a:solidFill>
                <a:latin typeface="Tw Cen MT Condensed Extra Bold" panose="020B0803020202020204" pitchFamily="34" charset="0"/>
              </a:rPr>
              <a:t>They have short crowns</a:t>
            </a:r>
          </a:p>
          <a:p>
            <a:pPr algn="just" rtl="0">
              <a:buFont typeface="Arial" panose="020B0604020202020204" pitchFamily="34" charset="0"/>
              <a:buChar char="•"/>
            </a:pPr>
            <a:r>
              <a:rPr lang="en-US" sz="3200" dirty="0" smtClean="0">
                <a:solidFill>
                  <a:schemeClr val="tx2">
                    <a:lumMod val="10000"/>
                  </a:schemeClr>
                </a:solidFill>
                <a:latin typeface="Tw Cen MT Condensed Extra Bold" panose="020B0803020202020204" pitchFamily="34" charset="0"/>
              </a:rPr>
              <a:t>They are constricted at the cervical portion</a:t>
            </a:r>
          </a:p>
          <a:p>
            <a:pPr algn="just" rtl="0">
              <a:buFont typeface="Arial" panose="020B0604020202020204" pitchFamily="34" charset="0"/>
              <a:buChar char="•"/>
            </a:pPr>
            <a:r>
              <a:rPr lang="en-US" sz="3200" dirty="0" smtClean="0">
                <a:solidFill>
                  <a:schemeClr val="tx2">
                    <a:lumMod val="10000"/>
                  </a:schemeClr>
                </a:solidFill>
                <a:latin typeface="Tw Cen MT Condensed Extra Bold" panose="020B0803020202020204" pitchFamily="34" charset="0"/>
              </a:rPr>
              <a:t>They have thin enamel &amp; dentin layers </a:t>
            </a:r>
          </a:p>
          <a:p>
            <a:pPr algn="just" rtl="0">
              <a:buFont typeface="Arial" panose="020B0604020202020204" pitchFamily="34" charset="0"/>
              <a:buChar char="•"/>
            </a:pPr>
            <a:r>
              <a:rPr lang="en-US" sz="3200" dirty="0" smtClean="0">
                <a:solidFill>
                  <a:schemeClr val="tx2">
                    <a:lumMod val="10000"/>
                  </a:schemeClr>
                </a:solidFill>
                <a:latin typeface="Tw Cen MT Condensed Extra Bold" panose="020B0803020202020204" pitchFamily="34" charset="0"/>
              </a:rPr>
              <a:t>Enamel rods in the cervical portion extend slightly </a:t>
            </a:r>
            <a:r>
              <a:rPr lang="en-US" sz="3200" dirty="0" err="1" smtClean="0">
                <a:solidFill>
                  <a:schemeClr val="tx2">
                    <a:lumMod val="10000"/>
                  </a:schemeClr>
                </a:solidFill>
                <a:latin typeface="Tw Cen MT Condensed Extra Bold" panose="020B0803020202020204" pitchFamily="34" charset="0"/>
              </a:rPr>
              <a:t>occlusally</a:t>
            </a:r>
            <a:r>
              <a:rPr lang="en-US" sz="3200" dirty="0" smtClean="0">
                <a:solidFill>
                  <a:schemeClr val="tx2">
                    <a:lumMod val="10000"/>
                  </a:schemeClr>
                </a:solidFill>
                <a:latin typeface="Tw Cen MT Condensed Extra Bold" panose="020B0803020202020204" pitchFamily="34" charset="0"/>
              </a:rPr>
              <a:t> from the CEJ</a:t>
            </a:r>
          </a:p>
          <a:p>
            <a:pPr algn="just" rtl="0">
              <a:buFont typeface="Arial" panose="020B0604020202020204" pitchFamily="34" charset="0"/>
              <a:buChar char="•"/>
            </a:pPr>
            <a:r>
              <a:rPr lang="en-US" sz="3200" dirty="0" smtClean="0">
                <a:solidFill>
                  <a:schemeClr val="tx2">
                    <a:lumMod val="10000"/>
                  </a:schemeClr>
                </a:solidFill>
                <a:latin typeface="Tw Cen MT Condensed Extra Bold" panose="020B0803020202020204" pitchFamily="34" charset="0"/>
              </a:rPr>
              <a:t>The occlusal surface is narrow </a:t>
            </a:r>
            <a:r>
              <a:rPr lang="en-US" sz="3200" dirty="0" err="1" smtClean="0">
                <a:solidFill>
                  <a:schemeClr val="tx2">
                    <a:lumMod val="10000"/>
                  </a:schemeClr>
                </a:solidFill>
                <a:latin typeface="Tw Cen MT Condensed Extra Bold" panose="020B0803020202020204" pitchFamily="34" charset="0"/>
              </a:rPr>
              <a:t>labiolingually</a:t>
            </a:r>
            <a:endParaRPr lang="en-US" sz="3200" dirty="0" smtClean="0">
              <a:solidFill>
                <a:schemeClr val="tx2">
                  <a:lumMod val="10000"/>
                </a:schemeClr>
              </a:solidFill>
              <a:latin typeface="Tw Cen MT Condensed Extra Bold" panose="020B0803020202020204" pitchFamily="34" charset="0"/>
            </a:endParaRPr>
          </a:p>
          <a:p>
            <a:pPr algn="just" rtl="0">
              <a:buFont typeface="Arial" panose="020B0604020202020204" pitchFamily="34" charset="0"/>
              <a:buChar char="•"/>
            </a:pPr>
            <a:r>
              <a:rPr lang="en-US" sz="3200" dirty="0" smtClean="0">
                <a:solidFill>
                  <a:schemeClr val="tx2">
                    <a:lumMod val="10000"/>
                  </a:schemeClr>
                </a:solidFill>
                <a:latin typeface="Tw Cen MT Condensed Extra Bold" panose="020B0803020202020204" pitchFamily="34" charset="0"/>
              </a:rPr>
              <a:t>The color of primary teeth is whiter than the permanent teeth</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03626" y="1981200"/>
            <a:ext cx="4240373" cy="3162312"/>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340622016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500042"/>
            <a:ext cx="7186634" cy="3981464"/>
          </a:xfrm>
        </p:spPr>
        <p:txBody>
          <a:bodyPr/>
          <a:lstStyle/>
          <a:p>
            <a:r>
              <a:rPr lang="en-US" dirty="0" smtClean="0"/>
              <a:t>Normal </a:t>
            </a:r>
            <a:r>
              <a:rPr lang="en-US" dirty="0" err="1" smtClean="0"/>
              <a:t>resorption</a:t>
            </a:r>
            <a:r>
              <a:rPr lang="en-US" dirty="0" smtClean="0"/>
              <a:t> of the primary molar begins on the inner surface or the lingual surface of the roots. </a:t>
            </a:r>
          </a:p>
          <a:p>
            <a:r>
              <a:rPr lang="en-US" dirty="0" smtClean="0"/>
              <a:t>The </a:t>
            </a:r>
            <a:r>
              <a:rPr lang="en-US" dirty="0" err="1" smtClean="0"/>
              <a:t>resorption</a:t>
            </a:r>
            <a:r>
              <a:rPr lang="en-US" dirty="0" smtClean="0"/>
              <a:t> process is not continuous but is interrupted by periods of inactivity or rest.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143108" y="3000372"/>
            <a:ext cx="5200664" cy="357829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reparative process follows periods of </a:t>
            </a:r>
            <a:r>
              <a:rPr lang="en-US" dirty="0" err="1" smtClean="0"/>
              <a:t>resorption</a:t>
            </a:r>
            <a:r>
              <a:rPr lang="en-US" dirty="0" smtClean="0"/>
              <a:t>. </a:t>
            </a:r>
          </a:p>
          <a:p>
            <a:r>
              <a:rPr lang="en-US" dirty="0" smtClean="0"/>
              <a:t>In the course of this reparative phase a solid union often develops between the bone and the primary tooth. </a:t>
            </a:r>
          </a:p>
          <a:p>
            <a:r>
              <a:rPr lang="en-US" dirty="0" smtClean="0"/>
              <a:t>This intermittent </a:t>
            </a:r>
            <a:r>
              <a:rPr lang="en-US" dirty="0" err="1" smtClean="0"/>
              <a:t>resorption</a:t>
            </a:r>
            <a:r>
              <a:rPr lang="en-US" dirty="0" smtClean="0"/>
              <a:t> and repair may explain the varying degrees of firmness of the primary teeth before their exfoliation.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Extensive bony </a:t>
            </a:r>
            <a:r>
              <a:rPr lang="en-US" dirty="0" err="1" smtClean="0"/>
              <a:t>ankylosis</a:t>
            </a:r>
            <a:r>
              <a:rPr lang="en-US" dirty="0" smtClean="0"/>
              <a:t> of the primary tooth may prevent normal exfoliation, as well as the eruption of the permanent successor</a:t>
            </a:r>
          </a:p>
          <a:p>
            <a:r>
              <a:rPr lang="en-US" dirty="0" err="1" smtClean="0"/>
              <a:t>Ankylosis</a:t>
            </a:r>
            <a:r>
              <a:rPr lang="en-US" dirty="0" smtClean="0"/>
              <a:t> of the primary molar to the alveolar bone does not usually occur until after its root </a:t>
            </a:r>
            <a:r>
              <a:rPr lang="en-US" dirty="0" err="1" smtClean="0"/>
              <a:t>resorption</a:t>
            </a:r>
            <a:r>
              <a:rPr lang="en-US" dirty="0" smtClean="0"/>
              <a:t> begins.</a:t>
            </a:r>
          </a:p>
          <a:p>
            <a:r>
              <a:rPr lang="en-US" dirty="0" smtClean="0"/>
              <a:t> If </a:t>
            </a:r>
            <a:r>
              <a:rPr lang="en-US" dirty="0" err="1" smtClean="0"/>
              <a:t>ankylosis</a:t>
            </a:r>
            <a:r>
              <a:rPr lang="en-US" dirty="0" smtClean="0"/>
              <a:t> occurs early, eruption of adjacent teeth may progress enough that the </a:t>
            </a:r>
            <a:r>
              <a:rPr lang="en-US" dirty="0" err="1" smtClean="0"/>
              <a:t>ankylosed</a:t>
            </a:r>
            <a:r>
              <a:rPr lang="en-US" dirty="0" smtClean="0"/>
              <a:t> tooth is far below the normal plane of occlusion and may even be partially covered with soft tissue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diagnosis of an </a:t>
            </a:r>
            <a:r>
              <a:rPr lang="en-US" dirty="0" err="1" smtClean="0"/>
              <a:t>ankylosed</a:t>
            </a:r>
            <a:r>
              <a:rPr lang="en-US" dirty="0" smtClean="0"/>
              <a:t> tooth is not difficult to make.</a:t>
            </a:r>
          </a:p>
          <a:p>
            <a:pPr>
              <a:buNone/>
            </a:pPr>
            <a:r>
              <a:rPr lang="en-US" dirty="0" smtClean="0"/>
              <a:t>1-Because eruption has not occurred and the alveolar process has not developed in normal occlusion, the opposing molars in the area seem to be out of occlusion. </a:t>
            </a:r>
          </a:p>
          <a:p>
            <a:pPr>
              <a:buNone/>
            </a:pPr>
            <a:r>
              <a:rPr lang="en-US" dirty="0" smtClean="0"/>
              <a:t>2-The </a:t>
            </a:r>
            <a:r>
              <a:rPr lang="en-US" dirty="0" err="1" smtClean="0"/>
              <a:t>ankylosed</a:t>
            </a:r>
            <a:r>
              <a:rPr lang="en-US" dirty="0" smtClean="0"/>
              <a:t> tooth is not mobile, even in cases of advanced root </a:t>
            </a:r>
            <a:r>
              <a:rPr lang="en-US" dirty="0" err="1" smtClean="0"/>
              <a:t>resorption</a:t>
            </a:r>
            <a:r>
              <a:rPr lang="en-US" dirty="0" smtClean="0"/>
              <a:t>. </a:t>
            </a:r>
          </a:p>
          <a:p>
            <a:pPr>
              <a:buNone/>
            </a:pPr>
            <a:r>
              <a:rPr lang="en-US" dirty="0" smtClean="0"/>
              <a:t>3-The </a:t>
            </a:r>
            <a:r>
              <a:rPr lang="en-US" dirty="0" err="1" smtClean="0"/>
              <a:t>ankylosed</a:t>
            </a:r>
            <a:r>
              <a:rPr lang="en-US" dirty="0" smtClean="0"/>
              <a:t> tooth will have a solid sound, whereas the normal tooth will have a cushioned sound because it has an intact periodontal membrane that absorbs some of the shock of the blow.</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radiograph is often a valuable aid in making a diagnosis. </a:t>
            </a:r>
          </a:p>
          <a:p>
            <a:r>
              <a:rPr lang="en-US" dirty="0" smtClean="0"/>
              <a:t>A break in the continuity of the periodontal membrane indicating an area of </a:t>
            </a:r>
            <a:r>
              <a:rPr lang="en-US" dirty="0" err="1" smtClean="0"/>
              <a:t>ankylosis</a:t>
            </a:r>
            <a:r>
              <a:rPr lang="en-US" dirty="0" smtClean="0"/>
              <a:t> is often evident </a:t>
            </a:r>
            <a:r>
              <a:rPr lang="en-US" dirty="0" err="1" smtClean="0"/>
              <a:t>radiographically</a:t>
            </a:r>
            <a:r>
              <a:rPr lang="en-US" dirty="0" smtClean="0"/>
              <a:t>.</a:t>
            </a:r>
          </a:p>
          <a:p>
            <a:r>
              <a:rPr lang="en-US" dirty="0" smtClean="0"/>
              <a:t>In the </a:t>
            </a:r>
            <a:r>
              <a:rPr lang="en-US" b="1" dirty="0" smtClean="0"/>
              <a:t>management</a:t>
            </a:r>
            <a:r>
              <a:rPr lang="en-US" dirty="0" smtClean="0"/>
              <a:t> of an </a:t>
            </a:r>
            <a:r>
              <a:rPr lang="en-US" dirty="0" err="1" smtClean="0"/>
              <a:t>ankylosed</a:t>
            </a:r>
            <a:r>
              <a:rPr lang="en-US" dirty="0" smtClean="0"/>
              <a:t> tooth, early recognition and diagnosis are extremely important. </a:t>
            </a:r>
          </a:p>
          <a:p>
            <a:r>
              <a:rPr lang="en-US" dirty="0" smtClean="0"/>
              <a:t>The eventual treatment may involve </a:t>
            </a:r>
            <a:r>
              <a:rPr lang="en-US" dirty="0" smtClean="0">
                <a:solidFill>
                  <a:srgbClr val="FF0000"/>
                </a:solidFill>
              </a:rPr>
              <a:t>surgical removal</a:t>
            </a: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tooth that is definitely </a:t>
            </a:r>
            <a:r>
              <a:rPr lang="en-US" dirty="0" err="1" smtClean="0"/>
              <a:t>ankylosed</a:t>
            </a:r>
            <a:r>
              <a:rPr lang="en-US" dirty="0" smtClean="0"/>
              <a:t> may at some future time undergo root </a:t>
            </a:r>
            <a:r>
              <a:rPr lang="en-US" dirty="0" err="1" smtClean="0"/>
              <a:t>resorption</a:t>
            </a:r>
            <a:r>
              <a:rPr lang="en-US" dirty="0" smtClean="0"/>
              <a:t> and be normally exfoliated.  </a:t>
            </a:r>
          </a:p>
          <a:p>
            <a:endParaRPr lang="en-US" dirty="0" smtClean="0"/>
          </a:p>
          <a:p>
            <a:r>
              <a:rPr lang="en-US" dirty="0" smtClean="0"/>
              <a:t>When patient cooperation is good and recall periods are regular, a watchful waiting approach is best.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ANKYLOSIS OF PRIMARY MOLARS WITH ABSENCE OF PERMANENT SUCCESSORS</a:t>
            </a:r>
          </a:p>
          <a:p>
            <a:r>
              <a:rPr lang="en-US" dirty="0" err="1" smtClean="0"/>
              <a:t>Kurol</a:t>
            </a:r>
            <a:r>
              <a:rPr lang="en-US" dirty="0" smtClean="0"/>
              <a:t> and </a:t>
            </a:r>
            <a:r>
              <a:rPr lang="en-US" dirty="0" err="1" smtClean="0"/>
              <a:t>Thilander</a:t>
            </a:r>
            <a:r>
              <a:rPr lang="en-US" dirty="0" smtClean="0"/>
              <a:t> emphasize the importance of the presence of a permanent successor for normal exfoliation of a primary molar. </a:t>
            </a:r>
          </a:p>
          <a:p>
            <a:r>
              <a:rPr lang="en-US" dirty="0" smtClean="0"/>
              <a:t>In their longitudinal study no </a:t>
            </a:r>
            <a:r>
              <a:rPr lang="en-US" dirty="0" err="1" smtClean="0"/>
              <a:t>ankylosed</a:t>
            </a:r>
            <a:r>
              <a:rPr lang="en-US" dirty="0" smtClean="0"/>
              <a:t> primary molars without permanent successors were found to exfoliate spontaneously.</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situations in which permanent successors of </a:t>
            </a:r>
            <a:r>
              <a:rPr lang="en-US" dirty="0" err="1" smtClean="0"/>
              <a:t>ankylosed</a:t>
            </a:r>
            <a:r>
              <a:rPr lang="en-US" dirty="0" smtClean="0"/>
              <a:t> primary molars are missing, attempts have been made to </a:t>
            </a:r>
            <a:r>
              <a:rPr lang="en-US" dirty="0" smtClean="0">
                <a:solidFill>
                  <a:srgbClr val="FF0000"/>
                </a:solidFill>
              </a:rPr>
              <a:t>establish functional occlusion using stainless steel crowns</a:t>
            </a:r>
            <a:r>
              <a:rPr lang="en-US" dirty="0" smtClean="0"/>
              <a:t>, </a:t>
            </a:r>
            <a:r>
              <a:rPr lang="en-US" dirty="0" smtClean="0">
                <a:solidFill>
                  <a:srgbClr val="FF0000"/>
                </a:solidFill>
              </a:rPr>
              <a:t>overlays, or bonded composite resins </a:t>
            </a:r>
            <a:r>
              <a:rPr lang="en-US" dirty="0" smtClean="0"/>
              <a:t>on the affected primary molars.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treatment is successful only if maximum eruption of permanent teeth in the arch has occurred. If adjacent teeth are still in a state of active eruption, they will soon bypass the </a:t>
            </a:r>
            <a:r>
              <a:rPr lang="en-US" dirty="0" err="1" smtClean="0"/>
              <a:t>ankylosed</a:t>
            </a:r>
            <a:r>
              <a:rPr lang="en-US" dirty="0" smtClean="0"/>
              <a:t> tooth</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fontScale="90000"/>
          </a:bodyPr>
          <a:lstStyle/>
          <a:p>
            <a:r>
              <a:rPr lang="en-US" b="1" dirty="0" smtClean="0"/>
              <a:t>ANKYLOSED PERMANENT TEETH</a:t>
            </a:r>
            <a:endParaRPr lang="en-US" b="1" dirty="0"/>
          </a:p>
        </p:txBody>
      </p:sp>
      <p:sp>
        <p:nvSpPr>
          <p:cNvPr id="3" name="Content Placeholder 2"/>
          <p:cNvSpPr>
            <a:spLocks noGrp="1"/>
          </p:cNvSpPr>
          <p:nvPr>
            <p:ph idx="1"/>
          </p:nvPr>
        </p:nvSpPr>
        <p:spPr/>
        <p:txBody>
          <a:bodyPr>
            <a:normAutofit/>
          </a:bodyPr>
          <a:lstStyle/>
          <a:p>
            <a:r>
              <a:rPr lang="en-US" dirty="0" smtClean="0"/>
              <a:t>The incomplete eruption of a permanent molar may be related to a small area of root </a:t>
            </a:r>
            <a:r>
              <a:rPr lang="en-US" dirty="0" err="1" smtClean="0"/>
              <a:t>ankylosis</a:t>
            </a:r>
            <a:r>
              <a:rPr lang="en-US" dirty="0" smtClean="0"/>
              <a:t>.</a:t>
            </a:r>
          </a:p>
          <a:p>
            <a:r>
              <a:rPr lang="en-US" dirty="0" smtClean="0"/>
              <a:t> The removal of soft tissue and bone covering the </a:t>
            </a:r>
            <a:r>
              <a:rPr lang="en-US" dirty="0" err="1" smtClean="0"/>
              <a:t>occlusal</a:t>
            </a:r>
            <a:r>
              <a:rPr lang="en-US" dirty="0" smtClean="0"/>
              <a:t> aspect of the crown should be attempted first, and the area should be packed with surgical cement to provide a pathway for the developing permanent tooth </a:t>
            </a:r>
          </a:p>
          <a:p>
            <a:r>
              <a:rPr lang="en-US" dirty="0" smtClean="0"/>
              <a:t>If the permanent tooth is exposed in the oral cavity and at a lower </a:t>
            </a:r>
            <a:r>
              <a:rPr lang="en-US" dirty="0" err="1" smtClean="0"/>
              <a:t>occlusal</a:t>
            </a:r>
            <a:r>
              <a:rPr lang="en-US" dirty="0" smtClean="0"/>
              <a:t> plane than the adjacent teeth, </a:t>
            </a:r>
            <a:r>
              <a:rPr lang="en-US" dirty="0" err="1" smtClean="0"/>
              <a:t>ankylosis</a:t>
            </a:r>
            <a:r>
              <a:rPr lang="en-US" dirty="0" smtClean="0"/>
              <a:t> is the probable cause.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381000"/>
            <a:ext cx="8120743" cy="6131949"/>
          </a:xfrm>
          <a:prstGeom prst="rect">
            <a:avLst/>
          </a:prstGeom>
        </p:spPr>
      </p:pic>
    </p:spTree>
    <p:extLst>
      <p:ext uri="{BB962C8B-B14F-4D97-AF65-F5344CB8AC3E}">
        <p14:creationId xmlns:p14="http://schemas.microsoft.com/office/powerpoint/2010/main" xmlns="" val="361349139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Unerupted</a:t>
            </a:r>
            <a:r>
              <a:rPr lang="en-US" dirty="0" smtClean="0"/>
              <a:t> permanent teeth may become </a:t>
            </a:r>
            <a:r>
              <a:rPr lang="en-US" dirty="0" err="1" smtClean="0"/>
              <a:t>ankylosed</a:t>
            </a:r>
            <a:r>
              <a:rPr lang="en-US" smtClean="0"/>
              <a:t>.</a:t>
            </a:r>
            <a:endParaRPr lang="en-US" dirty="0" smtClean="0"/>
          </a:p>
          <a:p>
            <a:r>
              <a:rPr lang="en-US" dirty="0" smtClean="0"/>
              <a:t>The close association of an infected apex to an </a:t>
            </a:r>
            <a:r>
              <a:rPr lang="en-US" dirty="0" err="1" smtClean="0"/>
              <a:t>unerupted</a:t>
            </a:r>
            <a:r>
              <a:rPr lang="en-US" dirty="0" smtClean="0"/>
              <a:t> tooth may give rise to the process. In the </a:t>
            </a:r>
            <a:r>
              <a:rPr lang="en-US" dirty="0" err="1" smtClean="0"/>
              <a:t>unerupted</a:t>
            </a:r>
            <a:r>
              <a:rPr lang="en-US" dirty="0" smtClean="0"/>
              <a:t> tooth, enamel is protected by enamel epithelium.</a:t>
            </a:r>
          </a:p>
          <a:p>
            <a:r>
              <a:rPr lang="en-US" dirty="0" smtClean="0"/>
              <a:t> The enamel epithelium may disintegrate as a result of infection (or trauma), the enamel may subsequently be </a:t>
            </a:r>
            <a:r>
              <a:rPr lang="en-US" dirty="0" err="1" smtClean="0"/>
              <a:t>resorbed</a:t>
            </a:r>
            <a:r>
              <a:rPr lang="en-US" dirty="0" smtClean="0"/>
              <a:t>, and bone or coronal </a:t>
            </a:r>
            <a:r>
              <a:rPr lang="en-US" dirty="0" err="1" smtClean="0"/>
              <a:t>cementum</a:t>
            </a:r>
            <a:r>
              <a:rPr lang="en-US" dirty="0" smtClean="0"/>
              <a:t> may be deposited in its place.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r>
              <a:rPr lang="en-US" dirty="0" err="1" smtClean="0"/>
              <a:t>Trisomy</a:t>
            </a:r>
            <a:r>
              <a:rPr lang="en-US" dirty="0" smtClean="0"/>
              <a:t> 21 syndrome (Down syndrome [DS]) is one of the congenital anomalies in which delayed eruption of the teeth frequently occurs. </a:t>
            </a:r>
          </a:p>
          <a:p>
            <a:r>
              <a:rPr lang="en-US" dirty="0" smtClean="0"/>
              <a:t>The first primary teeth may not appear until 2 years of age, and the dentition may not be complete until 5 years of age. The eruption often follows an abnormal sequence, and some of the primary teeth may be retained until 15 years of age.</a:t>
            </a:r>
          </a:p>
          <a:p>
            <a:r>
              <a:rPr lang="en-US" dirty="0" smtClean="0"/>
              <a:t>These studies seem to confirm that delayed tooth eruption is common but sporadic in children with DS.</a:t>
            </a:r>
          </a:p>
          <a:p>
            <a:endParaRPr lang="en-US" dirty="0"/>
          </a:p>
        </p:txBody>
      </p:sp>
      <p:sp>
        <p:nvSpPr>
          <p:cNvPr id="4" name="Rectangle 3"/>
          <p:cNvSpPr/>
          <p:nvPr/>
        </p:nvSpPr>
        <p:spPr>
          <a:xfrm>
            <a:off x="990600" y="180727"/>
            <a:ext cx="4065588" cy="892552"/>
          </a:xfrm>
          <a:prstGeom prst="rect">
            <a:avLst/>
          </a:prstGeom>
        </p:spPr>
        <p:txBody>
          <a:bodyPr wrap="square">
            <a:spAutoFit/>
          </a:bodyPr>
          <a:lstStyle/>
          <a:p>
            <a:pPr marL="274320" lvl="0" indent="-274320">
              <a:spcBef>
                <a:spcPts val="580"/>
              </a:spcBef>
              <a:buClr>
                <a:srgbClr val="D34817"/>
              </a:buClr>
              <a:buSzPct val="85000"/>
              <a:buFont typeface="Wingdings 2"/>
              <a:buChar char=""/>
            </a:pPr>
            <a:r>
              <a:rPr lang="sv-SE" sz="2600" dirty="0" smtClean="0">
                <a:solidFill>
                  <a:prstClr val="black"/>
                </a:solidFill>
              </a:rPr>
              <a:t>TRISOMY 21 SYNDROME (DOWN SYNDROME)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8567"/>
            <a:ext cx="7125113"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General description of primary </a:t>
            </a:r>
            <a:r>
              <a:rPr lang="en-US" dirty="0" smtClean="0">
                <a:solidFill>
                  <a:schemeClr val="tx2">
                    <a:lumMod val="10000"/>
                  </a:schemeClr>
                </a:solidFill>
                <a:latin typeface="Tw Cen MT Condensed Extra Bold" panose="020B0803020202020204" pitchFamily="34" charset="0"/>
              </a:rPr>
              <a:t>teeth:</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0" y="838200"/>
            <a:ext cx="4702629" cy="5410200"/>
          </a:xfrm>
        </p:spPr>
        <p:txBody>
          <a:bodyPr anchor="t">
            <a:normAutofit/>
          </a:bodyPr>
          <a:lstStyle/>
          <a:p>
            <a:pPr marL="0" indent="0" algn="just" rtl="0">
              <a:buNone/>
            </a:pPr>
            <a:r>
              <a:rPr lang="en-US" sz="2800" u="sng" dirty="0" smtClean="0">
                <a:solidFill>
                  <a:schemeClr val="tx2">
                    <a:lumMod val="10000"/>
                  </a:schemeClr>
                </a:solidFill>
                <a:latin typeface="Tw Cen MT Condensed Extra Bold" panose="020B0803020202020204" pitchFamily="34" charset="0"/>
              </a:rPr>
              <a:t>Roots</a:t>
            </a:r>
            <a:r>
              <a:rPr lang="en-US" sz="2800" dirty="0" smtClean="0">
                <a:solidFill>
                  <a:schemeClr val="tx2">
                    <a:lumMod val="10000"/>
                  </a:schemeClr>
                </a:solidFill>
                <a:latin typeface="Tw Cen MT Condensed Extra Bold" panose="020B0803020202020204" pitchFamily="34" charset="0"/>
              </a:rPr>
              <a:t> :</a:t>
            </a:r>
          </a:p>
          <a:p>
            <a:pPr algn="just" rtl="0">
              <a:buFont typeface="Arial" panose="020B0604020202020204" pitchFamily="34" charset="0"/>
              <a:buChar char="•"/>
            </a:pPr>
            <a:r>
              <a:rPr lang="en-US" sz="2800" dirty="0" smtClean="0">
                <a:solidFill>
                  <a:schemeClr val="tx2">
                    <a:lumMod val="10000"/>
                  </a:schemeClr>
                </a:solidFill>
                <a:latin typeface="Tw Cen MT Condensed Extra Bold" panose="020B0803020202020204" pitchFamily="34" charset="0"/>
              </a:rPr>
              <a:t>The roots of primary anterior teeth are narrow </a:t>
            </a:r>
            <a:r>
              <a:rPr lang="en-US" sz="2800" dirty="0" err="1" smtClean="0">
                <a:solidFill>
                  <a:schemeClr val="tx2">
                    <a:lumMod val="10000"/>
                  </a:schemeClr>
                </a:solidFill>
                <a:latin typeface="Tw Cen MT Condensed Extra Bold" panose="020B0803020202020204" pitchFamily="34" charset="0"/>
              </a:rPr>
              <a:t>mesiodistally</a:t>
            </a:r>
            <a:endParaRPr lang="en-US" sz="2800" dirty="0" smtClean="0">
              <a:solidFill>
                <a:schemeClr val="tx2">
                  <a:lumMod val="10000"/>
                </a:schemeClr>
              </a:solidFill>
              <a:latin typeface="Tw Cen MT Condensed Extra Bold" panose="020B0803020202020204" pitchFamily="34" charset="0"/>
            </a:endParaRPr>
          </a:p>
          <a:p>
            <a:pPr algn="just" rtl="0">
              <a:buFont typeface="Arial" panose="020B0604020202020204" pitchFamily="34" charset="0"/>
              <a:buChar char="•"/>
            </a:pPr>
            <a:r>
              <a:rPr lang="en-US" sz="2800" dirty="0" smtClean="0">
                <a:solidFill>
                  <a:schemeClr val="tx2">
                    <a:lumMod val="10000"/>
                  </a:schemeClr>
                </a:solidFill>
                <a:latin typeface="Tw Cen MT Condensed Extra Bold" panose="020B0803020202020204" pitchFamily="34" charset="0"/>
              </a:rPr>
              <a:t>The roots of primary molars are longer &amp; more slender in relation to their crowns </a:t>
            </a:r>
          </a:p>
          <a:p>
            <a:pPr algn="just" rtl="0">
              <a:buFont typeface="Arial" panose="020B0604020202020204" pitchFamily="34" charset="0"/>
              <a:buChar char="•"/>
            </a:pPr>
            <a:r>
              <a:rPr lang="en-US" sz="2800" dirty="0" smtClean="0">
                <a:solidFill>
                  <a:schemeClr val="tx2">
                    <a:lumMod val="10000"/>
                  </a:schemeClr>
                </a:solidFill>
                <a:latin typeface="Tw Cen MT Condensed Extra Bold" panose="020B0803020202020204" pitchFamily="34" charset="0"/>
              </a:rPr>
              <a:t>The roots of primary molars are more flare when approach to the apex (this provides a room for development of the buds of their successors)</a:t>
            </a:r>
          </a:p>
          <a:p>
            <a:pPr marL="0" indent="0" algn="just" rtl="0">
              <a:buNone/>
            </a:pPr>
            <a:endParaRPr lang="en-US" sz="2800" dirty="0" smtClean="0">
              <a:solidFill>
                <a:schemeClr val="tx2">
                  <a:lumMod val="10000"/>
                </a:schemeClr>
              </a:solidFill>
              <a:latin typeface="Tw Cen MT Condensed Extra Bold" panose="020B08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91200" y="2246086"/>
            <a:ext cx="3352800" cy="2209800"/>
          </a:xfrm>
          <a:prstGeom prst="rect">
            <a:avLst/>
          </a:prstGeom>
          <a:ln>
            <a:noFill/>
          </a:ln>
          <a:effectLst>
            <a:glow rad="63500">
              <a:schemeClr val="accent5">
                <a:satMod val="175000"/>
                <a:alpha val="40000"/>
              </a:schemeClr>
            </a:glow>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91200" y="4419601"/>
            <a:ext cx="3352800" cy="2438400"/>
          </a:xfrm>
          <a:prstGeom prst="rect">
            <a:avLst/>
          </a:prstGeom>
          <a:ln>
            <a:noFill/>
          </a:ln>
          <a:effectLst>
            <a:glow rad="63500">
              <a:schemeClr val="accent5">
                <a:satMod val="175000"/>
                <a:alpha val="40000"/>
              </a:schemeClr>
            </a:glow>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91200" y="-1"/>
            <a:ext cx="3352800" cy="2246087"/>
          </a:xfrm>
          <a:prstGeom prst="rect">
            <a:avLst/>
          </a:prstGeom>
          <a:ln>
            <a:noFill/>
          </a:ln>
          <a:effectLst>
            <a:glow rad="63500">
              <a:schemeClr val="accent5">
                <a:satMod val="175000"/>
                <a:alpha val="40000"/>
              </a:schemeClr>
            </a:glow>
            <a:softEdge rad="112500"/>
          </a:effectLst>
        </p:spPr>
      </p:pic>
    </p:spTree>
    <p:extLst>
      <p:ext uri="{BB962C8B-B14F-4D97-AF65-F5344CB8AC3E}">
        <p14:creationId xmlns:p14="http://schemas.microsoft.com/office/powerpoint/2010/main" xmlns="" val="135453125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8567"/>
            <a:ext cx="7125113"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General description of primary </a:t>
            </a:r>
            <a:r>
              <a:rPr lang="en-US" dirty="0" smtClean="0">
                <a:solidFill>
                  <a:schemeClr val="tx2">
                    <a:lumMod val="10000"/>
                  </a:schemeClr>
                </a:solidFill>
                <a:latin typeface="Tw Cen MT Condensed Extra Bold" panose="020B0803020202020204" pitchFamily="34" charset="0"/>
              </a:rPr>
              <a:t>teeth:</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0" y="838200"/>
            <a:ext cx="4702629" cy="5410200"/>
          </a:xfrm>
        </p:spPr>
        <p:txBody>
          <a:bodyPr anchor="t">
            <a:noAutofit/>
          </a:bodyPr>
          <a:lstStyle/>
          <a:p>
            <a:pPr marL="0" indent="0" algn="l" rtl="0">
              <a:buNone/>
            </a:pPr>
            <a:r>
              <a:rPr lang="en-US" sz="2800" u="sng" dirty="0" smtClean="0">
                <a:solidFill>
                  <a:schemeClr val="tx2">
                    <a:lumMod val="10000"/>
                  </a:schemeClr>
                </a:solidFill>
                <a:latin typeface="Tw Cen MT Condensed Extra Bold" panose="020B0803020202020204" pitchFamily="34" charset="0"/>
              </a:rPr>
              <a:t>Pulp</a:t>
            </a:r>
            <a:r>
              <a:rPr lang="en-US" sz="2800" dirty="0" smtClean="0">
                <a:solidFill>
                  <a:schemeClr val="tx2">
                    <a:lumMod val="10000"/>
                  </a:schemeClr>
                </a:solidFill>
                <a:latin typeface="Tw Cen MT Condensed Extra Bold" panose="020B0803020202020204" pitchFamily="34" charset="0"/>
              </a:rPr>
              <a:t> :</a:t>
            </a:r>
          </a:p>
          <a:p>
            <a:pPr algn="l"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Relatively larger</a:t>
            </a:r>
          </a:p>
          <a:p>
            <a:pPr algn="l"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Pulp horns are closer to the outer surface</a:t>
            </a:r>
          </a:p>
          <a:p>
            <a:pPr algn="l"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Great variation in size and location</a:t>
            </a:r>
          </a:p>
          <a:p>
            <a:pPr algn="l" rtl="0">
              <a:lnSpc>
                <a:spcPct val="90000"/>
              </a:lnSpc>
              <a:buFont typeface="Arial" panose="020B0604020202020204" pitchFamily="34" charset="0"/>
              <a:buChar char="•"/>
            </a:pPr>
            <a:r>
              <a:rPr lang="en-US" altLang="ar-IQ" sz="2800" dirty="0">
                <a:solidFill>
                  <a:schemeClr val="tx2">
                    <a:lumMod val="10000"/>
                  </a:schemeClr>
                </a:solidFill>
                <a:latin typeface="Tw Cen MT Condensed Extra Bold" panose="020B0803020202020204" pitchFamily="34" charset="0"/>
              </a:rPr>
              <a:t>Mesial pulp horn is higher </a:t>
            </a:r>
          </a:p>
          <a:p>
            <a:pPr algn="l" rtl="0">
              <a:lnSpc>
                <a:spcPct val="90000"/>
              </a:lnSpc>
              <a:buFont typeface="Arial" panose="020B0604020202020204" pitchFamily="34" charset="0"/>
              <a:buChar char="•"/>
            </a:pPr>
            <a:r>
              <a:rPr lang="en-US" altLang="ar-IQ" sz="2800" dirty="0" smtClean="0">
                <a:solidFill>
                  <a:schemeClr val="tx2">
                    <a:lumMod val="10000"/>
                  </a:schemeClr>
                </a:solidFill>
                <a:latin typeface="Tw Cen MT Condensed Extra Bold" panose="020B0803020202020204" pitchFamily="34" charset="0"/>
              </a:rPr>
              <a:t>Form </a:t>
            </a:r>
            <a:r>
              <a:rPr lang="en-US" altLang="ar-IQ" sz="2800" dirty="0">
                <a:solidFill>
                  <a:schemeClr val="tx2">
                    <a:lumMod val="10000"/>
                  </a:schemeClr>
                </a:solidFill>
                <a:latin typeface="Tw Cen MT Condensed Extra Bold" panose="020B0803020202020204" pitchFamily="34" charset="0"/>
              </a:rPr>
              <a:t>of the pulp follows the external </a:t>
            </a:r>
            <a:r>
              <a:rPr lang="en-US" altLang="ar-IQ" sz="2800" dirty="0" smtClean="0">
                <a:solidFill>
                  <a:schemeClr val="tx2">
                    <a:lumMod val="10000"/>
                  </a:schemeClr>
                </a:solidFill>
                <a:latin typeface="Tw Cen MT Condensed Extra Bold" panose="020B0803020202020204" pitchFamily="34" charset="0"/>
              </a:rPr>
              <a:t>anatomy , Usually </a:t>
            </a:r>
            <a:r>
              <a:rPr lang="en-US" altLang="ar-IQ" sz="2800" dirty="0">
                <a:solidFill>
                  <a:schemeClr val="tx2">
                    <a:lumMod val="10000"/>
                  </a:schemeClr>
                </a:solidFill>
                <a:latin typeface="Tw Cen MT Condensed Extra Bold" panose="020B0803020202020204" pitchFamily="34" charset="0"/>
              </a:rPr>
              <a:t>a pulp horn under each cusp</a:t>
            </a:r>
          </a:p>
          <a:p>
            <a:pPr algn="l" rtl="0">
              <a:buFont typeface="Arial" panose="020B0604020202020204" pitchFamily="34" charset="0"/>
              <a:buChar char="•"/>
            </a:pPr>
            <a:endParaRPr lang="en-US" sz="2800" dirty="0" smtClean="0">
              <a:solidFill>
                <a:schemeClr val="tx2">
                  <a:lumMod val="10000"/>
                </a:schemeClr>
              </a:solidFill>
              <a:latin typeface="Tw Cen MT Condensed Extra Bold" panose="020B08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5800" y="1959429"/>
            <a:ext cx="4495800" cy="3603171"/>
          </a:xfrm>
          <a:prstGeom prst="rect">
            <a:avLst/>
          </a:prstGeom>
          <a:ln w="127000" cap="sq">
            <a:solidFill>
              <a:schemeClr val="accent5">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 val="350349268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8567"/>
            <a:ext cx="7125113"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Specific description of each </a:t>
            </a:r>
            <a:r>
              <a:rPr lang="en-US" dirty="0" smtClean="0">
                <a:solidFill>
                  <a:schemeClr val="tx2">
                    <a:lumMod val="10000"/>
                  </a:schemeClr>
                </a:solidFill>
                <a:latin typeface="Tw Cen MT Condensed Extra Bold" panose="020B0803020202020204" pitchFamily="34" charset="0"/>
              </a:rPr>
              <a:t>tooth :</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0" y="1355158"/>
            <a:ext cx="4702629" cy="5410200"/>
          </a:xfrm>
        </p:spPr>
        <p:txBody>
          <a:bodyPr anchor="t">
            <a:noAutofit/>
          </a:bodyPr>
          <a:lstStyle/>
          <a:p>
            <a:pPr algn="just" rtl="0">
              <a:lnSpc>
                <a:spcPct val="90000"/>
              </a:lnSpc>
              <a:buFont typeface="Arial" panose="020B0604020202020204" pitchFamily="34" charset="0"/>
              <a:buChar char="•"/>
            </a:pPr>
            <a:r>
              <a:rPr lang="en-US" altLang="ar-IQ" sz="3200" u="sng" dirty="0">
                <a:solidFill>
                  <a:schemeClr val="tx2">
                    <a:lumMod val="10000"/>
                  </a:schemeClr>
                </a:solidFill>
                <a:latin typeface="Tw Cen MT Condensed Extra Bold" panose="020B0803020202020204" pitchFamily="34" charset="0"/>
              </a:rPr>
              <a:t>Maxillary Central Incisor</a:t>
            </a:r>
          </a:p>
          <a:p>
            <a:pPr lvl="1" algn="just" rtl="0">
              <a:lnSpc>
                <a:spcPct val="90000"/>
              </a:lnSpc>
              <a:buFont typeface="Arial" panose="020B0604020202020204" pitchFamily="34" charset="0"/>
              <a:buChar char="•"/>
            </a:pPr>
            <a:r>
              <a:rPr lang="en-US" altLang="ar-IQ" sz="3600" dirty="0">
                <a:solidFill>
                  <a:schemeClr val="tx2">
                    <a:lumMod val="10000"/>
                  </a:schemeClr>
                </a:solidFill>
                <a:latin typeface="Tw Cen MT Condensed Extra Bold" panose="020B0803020202020204" pitchFamily="34" charset="0"/>
              </a:rPr>
              <a:t>Only tooth that has a greater </a:t>
            </a:r>
            <a:r>
              <a:rPr lang="en-US" altLang="ar-IQ" sz="3600" dirty="0" err="1">
                <a:solidFill>
                  <a:schemeClr val="tx2">
                    <a:lumMod val="10000"/>
                  </a:schemeClr>
                </a:solidFill>
                <a:latin typeface="Tw Cen MT Condensed Extra Bold" panose="020B0803020202020204" pitchFamily="34" charset="0"/>
              </a:rPr>
              <a:t>mesiodistal</a:t>
            </a:r>
            <a:r>
              <a:rPr lang="en-US" altLang="ar-IQ" sz="3600" dirty="0">
                <a:solidFill>
                  <a:schemeClr val="tx2">
                    <a:lumMod val="10000"/>
                  </a:schemeClr>
                </a:solidFill>
                <a:latin typeface="Tw Cen MT Condensed Extra Bold" panose="020B0803020202020204" pitchFamily="34" charset="0"/>
              </a:rPr>
              <a:t> width than height</a:t>
            </a:r>
          </a:p>
          <a:p>
            <a:pPr lvl="1" algn="just" rtl="0">
              <a:lnSpc>
                <a:spcPct val="90000"/>
              </a:lnSpc>
              <a:buFont typeface="Arial" panose="020B0604020202020204" pitchFamily="34" charset="0"/>
              <a:buChar char="•"/>
            </a:pPr>
            <a:r>
              <a:rPr lang="en-US" altLang="ar-IQ" sz="3600" dirty="0">
                <a:solidFill>
                  <a:schemeClr val="tx2">
                    <a:lumMod val="10000"/>
                  </a:schemeClr>
                </a:solidFill>
                <a:latin typeface="Tw Cen MT Condensed Extra Bold" panose="020B0803020202020204" pitchFamily="34" charset="0"/>
              </a:rPr>
              <a:t>Prominent </a:t>
            </a:r>
            <a:r>
              <a:rPr lang="en-US" altLang="ar-IQ" sz="3600" dirty="0" err="1">
                <a:solidFill>
                  <a:schemeClr val="tx2">
                    <a:lumMod val="10000"/>
                  </a:schemeClr>
                </a:solidFill>
                <a:latin typeface="Tw Cen MT Condensed Extra Bold" panose="020B0803020202020204" pitchFamily="34" charset="0"/>
              </a:rPr>
              <a:t>cingulum</a:t>
            </a:r>
            <a:endParaRPr lang="en-US" altLang="ar-IQ" sz="3600" dirty="0">
              <a:solidFill>
                <a:schemeClr val="tx2">
                  <a:lumMod val="10000"/>
                </a:schemeClr>
              </a:solidFill>
              <a:latin typeface="Tw Cen MT Condensed Extra Bold" panose="020B0803020202020204" pitchFamily="34" charset="0"/>
            </a:endParaRPr>
          </a:p>
          <a:p>
            <a:pPr lvl="1" algn="just" rtl="0">
              <a:lnSpc>
                <a:spcPct val="90000"/>
              </a:lnSpc>
              <a:buFont typeface="Arial" panose="020B0604020202020204" pitchFamily="34" charset="0"/>
              <a:buChar char="•"/>
            </a:pPr>
            <a:r>
              <a:rPr lang="en-US" altLang="ar-IQ" sz="3600" dirty="0" err="1">
                <a:solidFill>
                  <a:schemeClr val="tx2">
                    <a:lumMod val="10000"/>
                  </a:schemeClr>
                </a:solidFill>
                <a:latin typeface="Tw Cen MT Condensed Extra Bold" panose="020B0803020202020204" pitchFamily="34" charset="0"/>
              </a:rPr>
              <a:t>Incisal</a:t>
            </a:r>
            <a:r>
              <a:rPr lang="en-US" altLang="ar-IQ" sz="3600" dirty="0">
                <a:solidFill>
                  <a:schemeClr val="tx2">
                    <a:lumMod val="10000"/>
                  </a:schemeClr>
                </a:solidFill>
                <a:latin typeface="Tw Cen MT Condensed Extra Bold" panose="020B0803020202020204" pitchFamily="34" charset="0"/>
              </a:rPr>
              <a:t> edge </a:t>
            </a:r>
            <a:r>
              <a:rPr lang="en-US" altLang="ar-IQ" sz="3600" dirty="0" smtClean="0">
                <a:solidFill>
                  <a:schemeClr val="tx2">
                    <a:lumMod val="10000"/>
                  </a:schemeClr>
                </a:solidFill>
                <a:latin typeface="Tw Cen MT Condensed Extra Bold" panose="020B0803020202020204" pitchFamily="34" charset="0"/>
              </a:rPr>
              <a:t>straight</a:t>
            </a:r>
            <a:endParaRPr lang="en-US" altLang="ar-IQ" sz="3600" dirty="0">
              <a:solidFill>
                <a:schemeClr val="tx2">
                  <a:lumMod val="10000"/>
                </a:schemeClr>
              </a:solidFill>
              <a:latin typeface="Tw Cen MT Condensed Extra Bold" panose="020B0803020202020204" pitchFamily="34" charset="0"/>
            </a:endParaRPr>
          </a:p>
        </p:txBody>
      </p:sp>
      <p:pic>
        <p:nvPicPr>
          <p:cNvPr id="6" name="Picture 5" descr="ep7"/>
          <p:cNvPicPr>
            <a:picLocks noChangeAspect="1" noChangeArrowheads="1"/>
          </p:cNvPicPr>
          <p:nvPr/>
        </p:nvPicPr>
        <p:blipFill>
          <a:blip r:embed="rId2">
            <a:extLst>
              <a:ext uri="{28A0092B-C50C-407E-A947-70E740481C1C}">
                <a14:useLocalDpi xmlns:a14="http://schemas.microsoft.com/office/drawing/2010/main" xmlns="" val="0"/>
              </a:ext>
            </a:extLst>
          </a:blip>
          <a:srcRect l="33063" t="26685" r="31937" b="18356"/>
          <a:stretch>
            <a:fillRect/>
          </a:stretch>
        </p:blipFill>
        <p:spPr bwMode="auto">
          <a:xfrm>
            <a:off x="4833257" y="1355158"/>
            <a:ext cx="4000500" cy="4364944"/>
          </a:xfrm>
          <a:prstGeom prst="roundRect">
            <a:avLst>
              <a:gd name="adj" fmla="val 1585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682814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8567"/>
            <a:ext cx="7125113" cy="924475"/>
          </a:xfrm>
        </p:spPr>
        <p:txBody>
          <a:bodyPr>
            <a:normAutofit fontScale="90000"/>
          </a:bodyPr>
          <a:lstStyle/>
          <a:p>
            <a:pPr marL="457200" indent="-457200" rtl="0"/>
            <a:r>
              <a:rPr lang="en-US" dirty="0">
                <a:solidFill>
                  <a:schemeClr val="tx2">
                    <a:lumMod val="10000"/>
                  </a:schemeClr>
                </a:solidFill>
                <a:latin typeface="Tw Cen MT Condensed Extra Bold" panose="020B0803020202020204" pitchFamily="34" charset="0"/>
              </a:rPr>
              <a:t>Specific description of each </a:t>
            </a:r>
            <a:r>
              <a:rPr lang="en-US" dirty="0" smtClean="0">
                <a:solidFill>
                  <a:schemeClr val="tx2">
                    <a:lumMod val="10000"/>
                  </a:schemeClr>
                </a:solidFill>
                <a:latin typeface="Tw Cen MT Condensed Extra Bold" panose="020B0803020202020204" pitchFamily="34" charset="0"/>
              </a:rPr>
              <a:t>tooth :</a:t>
            </a:r>
            <a:endParaRPr lang="en-US" dirty="0">
              <a:solidFill>
                <a:schemeClr val="tx2">
                  <a:lumMod val="10000"/>
                </a:schemeClr>
              </a:solidFill>
              <a:latin typeface="Tw Cen MT Condensed Extra Bold" panose="020B0803020202020204" pitchFamily="34" charset="0"/>
            </a:endParaRPr>
          </a:p>
        </p:txBody>
      </p:sp>
      <p:sp>
        <p:nvSpPr>
          <p:cNvPr id="8" name="Content Placeholder 7"/>
          <p:cNvSpPr>
            <a:spLocks noGrp="1"/>
          </p:cNvSpPr>
          <p:nvPr>
            <p:ph idx="1"/>
          </p:nvPr>
        </p:nvSpPr>
        <p:spPr>
          <a:xfrm>
            <a:off x="0" y="1355158"/>
            <a:ext cx="4702629" cy="5410200"/>
          </a:xfrm>
        </p:spPr>
        <p:txBody>
          <a:bodyPr anchor="t">
            <a:noAutofit/>
          </a:bodyPr>
          <a:lstStyle/>
          <a:p>
            <a:pPr algn="just" rtl="0">
              <a:lnSpc>
                <a:spcPct val="90000"/>
              </a:lnSpc>
              <a:buFont typeface="Arial" panose="020B0604020202020204" pitchFamily="34" charset="0"/>
              <a:buChar char="•"/>
            </a:pPr>
            <a:r>
              <a:rPr lang="en-US" altLang="ar-IQ" sz="3200" u="sng" dirty="0" smtClean="0">
                <a:solidFill>
                  <a:schemeClr val="tx2">
                    <a:lumMod val="10000"/>
                  </a:schemeClr>
                </a:solidFill>
                <a:latin typeface="Tw Cen MT Condensed Extra Bold" panose="020B0803020202020204" pitchFamily="34" charset="0"/>
              </a:rPr>
              <a:t>Maxillary </a:t>
            </a:r>
            <a:r>
              <a:rPr lang="en-US" altLang="ar-IQ" sz="3200" u="sng" dirty="0">
                <a:solidFill>
                  <a:schemeClr val="tx2">
                    <a:lumMod val="10000"/>
                  </a:schemeClr>
                </a:solidFill>
                <a:latin typeface="Tw Cen MT Condensed Extra Bold" panose="020B0803020202020204" pitchFamily="34" charset="0"/>
              </a:rPr>
              <a:t>Lateral Incisor</a:t>
            </a:r>
          </a:p>
          <a:p>
            <a:pPr lvl="1" algn="just" rtl="0">
              <a:lnSpc>
                <a:spcPct val="90000"/>
              </a:lnSpc>
              <a:buFont typeface="Arial" panose="020B0604020202020204" pitchFamily="34" charset="0"/>
              <a:buChar char="•"/>
            </a:pPr>
            <a:r>
              <a:rPr lang="en-US" altLang="ar-IQ" sz="3600" dirty="0">
                <a:solidFill>
                  <a:schemeClr val="tx2">
                    <a:lumMod val="10000"/>
                  </a:schemeClr>
                </a:solidFill>
                <a:latin typeface="Tw Cen MT Condensed Extra Bold" panose="020B0803020202020204" pitchFamily="34" charset="0"/>
              </a:rPr>
              <a:t>Similar form to </a:t>
            </a:r>
            <a:r>
              <a:rPr lang="en-US" altLang="ar-IQ" sz="3600" dirty="0" smtClean="0">
                <a:solidFill>
                  <a:schemeClr val="tx2">
                    <a:lumMod val="10000"/>
                  </a:schemeClr>
                </a:solidFill>
                <a:latin typeface="Tw Cen MT Condensed Extra Bold" panose="020B0803020202020204" pitchFamily="34" charset="0"/>
              </a:rPr>
              <a:t>central but smaller </a:t>
            </a:r>
          </a:p>
          <a:p>
            <a:pPr lvl="1" algn="just" rtl="0">
              <a:lnSpc>
                <a:spcPct val="90000"/>
              </a:lnSpc>
              <a:buFont typeface="Arial" panose="020B0604020202020204" pitchFamily="34" charset="0"/>
              <a:buChar char="•"/>
            </a:pPr>
            <a:r>
              <a:rPr lang="en-US" altLang="ar-IQ" sz="3600" dirty="0" err="1" smtClean="0">
                <a:solidFill>
                  <a:schemeClr val="tx2">
                    <a:lumMod val="10000"/>
                  </a:schemeClr>
                </a:solidFill>
                <a:latin typeface="Tw Cen MT Condensed Extra Bold" panose="020B0803020202020204" pitchFamily="34" charset="0"/>
              </a:rPr>
              <a:t>distoincisal</a:t>
            </a:r>
            <a:r>
              <a:rPr lang="en-US" altLang="ar-IQ" sz="3600" dirty="0" smtClean="0">
                <a:solidFill>
                  <a:schemeClr val="tx2">
                    <a:lumMod val="10000"/>
                  </a:schemeClr>
                </a:solidFill>
                <a:latin typeface="Tw Cen MT Condensed Extra Bold" panose="020B0803020202020204" pitchFamily="34" charset="0"/>
              </a:rPr>
              <a:t> angle is more  rounded</a:t>
            </a:r>
            <a:endParaRPr lang="en-US" altLang="ar-IQ" sz="3600" dirty="0">
              <a:solidFill>
                <a:schemeClr val="tx2">
                  <a:lumMod val="10000"/>
                </a:schemeClr>
              </a:solidFill>
              <a:latin typeface="Tw Cen MT Condensed Extra Bold" panose="020B0803020202020204" pitchFamily="34" charset="0"/>
            </a:endParaRPr>
          </a:p>
        </p:txBody>
      </p:sp>
      <p:pic>
        <p:nvPicPr>
          <p:cNvPr id="6" name="Picture 5" descr="ep7"/>
          <p:cNvPicPr>
            <a:picLocks noChangeAspect="1" noChangeArrowheads="1"/>
          </p:cNvPicPr>
          <p:nvPr/>
        </p:nvPicPr>
        <p:blipFill>
          <a:blip r:embed="rId2">
            <a:extLst>
              <a:ext uri="{28A0092B-C50C-407E-A947-70E740481C1C}">
                <a14:useLocalDpi xmlns:a14="http://schemas.microsoft.com/office/drawing/2010/main" xmlns="" val="0"/>
              </a:ext>
            </a:extLst>
          </a:blip>
          <a:srcRect l="33063" t="26685" r="31937" b="18356"/>
          <a:stretch>
            <a:fillRect/>
          </a:stretch>
        </p:blipFill>
        <p:spPr bwMode="auto">
          <a:xfrm>
            <a:off x="4833257" y="1355158"/>
            <a:ext cx="4000500" cy="4364944"/>
          </a:xfrm>
          <a:prstGeom prst="roundRect">
            <a:avLst>
              <a:gd name="adj" fmla="val 1585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366434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759</TotalTime>
  <Words>2396</Words>
  <Application>Microsoft Office PowerPoint</Application>
  <PresentationFormat>On-screen Show (4:3)</PresentationFormat>
  <Paragraphs>249</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Flow</vt:lpstr>
      <vt:lpstr>Slide 1</vt:lpstr>
      <vt:lpstr>Importance of primary teeth</vt:lpstr>
      <vt:lpstr>Introduction</vt:lpstr>
      <vt:lpstr>General description of primary teeth :</vt:lpstr>
      <vt:lpstr>Slide 5</vt:lpstr>
      <vt:lpstr>General description of primary teeth:</vt:lpstr>
      <vt:lpstr>General description of primary teeth:</vt:lpstr>
      <vt:lpstr>Specific description of each tooth :</vt:lpstr>
      <vt:lpstr>Specific description of each tooth :</vt:lpstr>
      <vt:lpstr>Specific description of each tooth :</vt:lpstr>
      <vt:lpstr>Specific description of each tooth :</vt:lpstr>
      <vt:lpstr>Specific description of each tooth :</vt:lpstr>
      <vt:lpstr>Specific description of each tooth :</vt:lpstr>
      <vt:lpstr>Specific description of each tooth :</vt:lpstr>
      <vt:lpstr>Specific description of each tooth :</vt:lpstr>
      <vt:lpstr>Specific description of each tooth :</vt:lpstr>
      <vt:lpstr>Slide 17</vt:lpstr>
      <vt:lpstr>Differences between primary &amp; permanent teeth </vt:lpstr>
      <vt:lpstr>Differences between primary &amp; permanent teeth </vt:lpstr>
      <vt:lpstr>Slide 20</vt:lpstr>
      <vt:lpstr>Clinical significance of teeth morphology </vt:lpstr>
      <vt:lpstr>Clinical significance of teeth morphology </vt:lpstr>
      <vt:lpstr>Clinical significance of teeth morphology </vt:lpstr>
      <vt:lpstr>Clinical significance of teeth morphology </vt:lpstr>
      <vt:lpstr>Clinical significance of teeth morphology </vt:lpstr>
      <vt:lpstr>Slide 26</vt:lpstr>
      <vt:lpstr>Sequence of eruption</vt:lpstr>
      <vt:lpstr>TEETHING  AND  DIFFICULT  ERUPTION</vt:lpstr>
      <vt:lpstr>Slide 29</vt:lpstr>
      <vt:lpstr>ERUPTION HEMATOMA (ERUPTION  CYST)</vt:lpstr>
      <vt:lpstr>ECTOPIC ERUPTION</vt:lpstr>
      <vt:lpstr>N A T A L  A N D  N E O N A T A L TEETH</vt:lpstr>
      <vt:lpstr>Slide 33</vt:lpstr>
      <vt:lpstr>Slide 34</vt:lpstr>
      <vt:lpstr>Slide 35</vt:lpstr>
      <vt:lpstr>LOCAL AND SYSTEMIC FACTORS THAT INFLUENCE ERUPTION</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ANKYLOSED PERMANENT TEETH</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MORPHOLOGY OF PRIMARY TEETH</dc:title>
  <dc:creator>today</dc:creator>
  <cp:lastModifiedBy>xman</cp:lastModifiedBy>
  <cp:revision>70</cp:revision>
  <cp:lastPrinted>2014-12-01T20:57:51Z</cp:lastPrinted>
  <dcterms:created xsi:type="dcterms:W3CDTF">2006-08-16T00:00:00Z</dcterms:created>
  <dcterms:modified xsi:type="dcterms:W3CDTF">2016-11-05T19:19:32Z</dcterms:modified>
</cp:coreProperties>
</file>