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6" r:id="rId5"/>
    <p:sldId id="297" r:id="rId6"/>
    <p:sldId id="298" r:id="rId7"/>
    <p:sldId id="299" r:id="rId8"/>
    <p:sldId id="265" r:id="rId9"/>
    <p:sldId id="260" r:id="rId10"/>
    <p:sldId id="300" r:id="rId11"/>
    <p:sldId id="301" r:id="rId12"/>
    <p:sldId id="302" r:id="rId13"/>
    <p:sldId id="303" r:id="rId14"/>
    <p:sldId id="266" r:id="rId15"/>
    <p:sldId id="261" r:id="rId16"/>
    <p:sldId id="262" r:id="rId17"/>
    <p:sldId id="263" r:id="rId18"/>
    <p:sldId id="267" r:id="rId19"/>
    <p:sldId id="268" r:id="rId20"/>
    <p:sldId id="258" r:id="rId21"/>
    <p:sldId id="264" r:id="rId22"/>
    <p:sldId id="269" r:id="rId23"/>
    <p:sldId id="270" r:id="rId24"/>
    <p:sldId id="271" r:id="rId25"/>
    <p:sldId id="273" r:id="rId26"/>
    <p:sldId id="274" r:id="rId27"/>
    <p:sldId id="275" r:id="rId28"/>
    <p:sldId id="276" r:id="rId29"/>
    <p:sldId id="277" r:id="rId30"/>
    <p:sldId id="278" r:id="rId31"/>
    <p:sldId id="279" r:id="rId32"/>
    <p:sldId id="280" r:id="rId33"/>
    <p:sldId id="281" r:id="rId34"/>
    <p:sldId id="283" r:id="rId35"/>
    <p:sldId id="284" r:id="rId36"/>
    <p:sldId id="285" r:id="rId37"/>
    <p:sldId id="286" r:id="rId38"/>
    <p:sldId id="287" r:id="rId39"/>
    <p:sldId id="288" r:id="rId40"/>
    <p:sldId id="289" r:id="rId41"/>
    <p:sldId id="291" r:id="rId42"/>
    <p:sldId id="292" r:id="rId43"/>
    <p:sldId id="29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99585-A924-442A-88A0-1E36DE750FEF}"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309206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99585-A924-442A-88A0-1E36DE750FEF}"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148125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99585-A924-442A-88A0-1E36DE750FEF}"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167884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99585-A924-442A-88A0-1E36DE750FEF}"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428887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99585-A924-442A-88A0-1E36DE750FEF}"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35875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99585-A924-442A-88A0-1E36DE750FEF}"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301672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99585-A924-442A-88A0-1E36DE750FEF}"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117079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99585-A924-442A-88A0-1E36DE750FEF}"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392613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99585-A924-442A-88A0-1E36DE750FEF}"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51938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99585-A924-442A-88A0-1E36DE750FEF}"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143695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99585-A924-442A-88A0-1E36DE750FEF}"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16376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99585-A924-442A-88A0-1E36DE750FEF}" type="datetimeFigureOut">
              <a:rPr lang="en-US" smtClean="0"/>
              <a:pPr/>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35E15-59D3-4A7F-81CA-F2B7DEC920CF}" type="slidenum">
              <a:rPr lang="en-US" smtClean="0"/>
              <a:pPr/>
              <a:t>‹#›</a:t>
            </a:fld>
            <a:endParaRPr lang="en-US"/>
          </a:p>
        </p:txBody>
      </p:sp>
    </p:spTree>
    <p:extLst>
      <p:ext uri="{BB962C8B-B14F-4D97-AF65-F5344CB8AC3E}">
        <p14:creationId xmlns:p14="http://schemas.microsoft.com/office/powerpoint/2010/main" xmlns="" val="68817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HEART FAILURE</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t>Prof. Dr. </a:t>
            </a:r>
            <a:r>
              <a:rPr lang="en-US" b="1" dirty="0" err="1" smtClean="0"/>
              <a:t>Najah</a:t>
            </a:r>
            <a:r>
              <a:rPr lang="en-US" b="1" dirty="0" smtClean="0"/>
              <a:t> R </a:t>
            </a:r>
            <a:r>
              <a:rPr lang="en-US" b="1" dirty="0" err="1" smtClean="0"/>
              <a:t>Hadi</a:t>
            </a:r>
            <a:endParaRPr lang="en-US" b="1" dirty="0" smtClean="0"/>
          </a:p>
          <a:p>
            <a:r>
              <a:rPr lang="en-US" b="1" smtClean="0"/>
              <a:t>MRCP,FRCP, FACP,FACC, </a:t>
            </a:r>
            <a:r>
              <a:rPr lang="en-US" b="1" dirty="0" smtClean="0"/>
              <a:t>PhD</a:t>
            </a:r>
            <a:endParaRPr lang="en-US" b="1" dirty="0"/>
          </a:p>
        </p:txBody>
      </p:sp>
    </p:spTree>
    <p:extLst>
      <p:ext uri="{BB962C8B-B14F-4D97-AF65-F5344CB8AC3E}">
        <p14:creationId xmlns:p14="http://schemas.microsoft.com/office/powerpoint/2010/main" xmlns="" val="29148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err="1">
                <a:solidFill>
                  <a:srgbClr val="FF0000"/>
                </a:solidFill>
              </a:rPr>
              <a:t>Neurohormonal</a:t>
            </a:r>
            <a:r>
              <a:rPr lang="en-US" sz="3100" b="1" dirty="0">
                <a:solidFill>
                  <a:srgbClr val="FF0000"/>
                </a:solidFill>
              </a:rPr>
              <a:t> imbalance contributes to the pathophysiology of chronic heart </a:t>
            </a:r>
            <a:r>
              <a:rPr lang="en-US" sz="3100" b="1" dirty="0" smtClean="0">
                <a:solidFill>
                  <a:srgbClr val="FF0000"/>
                </a:solidFill>
              </a:rPr>
              <a:t>failure</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In patients with heart failure, </a:t>
            </a:r>
            <a:r>
              <a:rPr lang="en-US" b="1" u="sng" dirty="0">
                <a:solidFill>
                  <a:srgbClr val="7030A0"/>
                </a:solidFill>
              </a:rPr>
              <a:t>left ventricular remodeling </a:t>
            </a:r>
            <a:r>
              <a:rPr lang="en-US" dirty="0"/>
              <a:t>leads to changes in cardiac volume and wall thickness. The abnormality in cardiac structure or function contributes </a:t>
            </a:r>
            <a:r>
              <a:rPr lang="en-US" dirty="0" smtClean="0"/>
              <a:t>to:</a:t>
            </a:r>
            <a:endParaRPr lang="en-US" dirty="0"/>
          </a:p>
          <a:p>
            <a:pPr marL="514350" indent="-514350">
              <a:buFont typeface="+mj-lt"/>
              <a:buAutoNum type="arabicPeriod"/>
            </a:pPr>
            <a:r>
              <a:rPr lang="en-US" dirty="0"/>
              <a:t>Inadequate cardiac output</a:t>
            </a:r>
          </a:p>
          <a:p>
            <a:pPr marL="514350" indent="-514350">
              <a:buFont typeface="+mj-lt"/>
              <a:buAutoNum type="arabicPeriod"/>
            </a:pPr>
            <a:r>
              <a:rPr lang="en-US" dirty="0"/>
              <a:t>Poor organ perfusion</a:t>
            </a:r>
          </a:p>
          <a:p>
            <a:pPr marL="514350" indent="-514350">
              <a:buFont typeface="+mj-lt"/>
              <a:buAutoNum type="arabicPeriod"/>
            </a:pPr>
            <a:r>
              <a:rPr lang="en-US" dirty="0"/>
              <a:t>Activation of the renin-angiotensin-aldosterone system (RAAS) and sympathetic nervous system (SNS)</a:t>
            </a:r>
          </a:p>
          <a:p>
            <a:r>
              <a:rPr lang="en-US" b="1" u="sng" dirty="0">
                <a:solidFill>
                  <a:srgbClr val="7030A0"/>
                </a:solidFill>
              </a:rPr>
              <a:t>Activation of the RAAS</a:t>
            </a:r>
            <a:r>
              <a:rPr lang="en-US" dirty="0"/>
              <a:t> gives rise </a:t>
            </a:r>
            <a:r>
              <a:rPr lang="en-US" dirty="0" smtClean="0"/>
              <a:t>to:</a:t>
            </a:r>
            <a:endParaRPr lang="en-US" dirty="0"/>
          </a:p>
          <a:p>
            <a:pPr marL="514350" indent="-514350">
              <a:buFont typeface="+mj-lt"/>
              <a:buAutoNum type="arabicPeriod"/>
            </a:pPr>
            <a:r>
              <a:rPr lang="en-US" dirty="0"/>
              <a:t>Vasoconstriction</a:t>
            </a:r>
          </a:p>
          <a:p>
            <a:pPr marL="514350" indent="-514350">
              <a:buFont typeface="+mj-lt"/>
              <a:buAutoNum type="arabicPeriod"/>
            </a:pPr>
            <a:r>
              <a:rPr lang="en-US" dirty="0"/>
              <a:t>Increased sodium and water retention</a:t>
            </a:r>
          </a:p>
          <a:p>
            <a:pPr marL="514350" indent="-514350">
              <a:buFont typeface="+mj-lt"/>
              <a:buAutoNum type="arabicPeriod"/>
            </a:pPr>
            <a:r>
              <a:rPr lang="en-US" dirty="0"/>
              <a:t>Fibrosis</a:t>
            </a:r>
          </a:p>
          <a:p>
            <a:pPr marL="514350" indent="-514350">
              <a:buFont typeface="+mj-lt"/>
              <a:buAutoNum type="arabicPeriod"/>
            </a:pPr>
            <a:r>
              <a:rPr lang="en-US" dirty="0"/>
              <a:t>Hypertrophy</a:t>
            </a:r>
          </a:p>
          <a:p>
            <a:pPr marL="514350" indent="-514350">
              <a:buFont typeface="+mj-lt"/>
              <a:buAutoNum type="arabicPeriod"/>
            </a:pPr>
            <a:r>
              <a:rPr lang="en-US" dirty="0"/>
              <a:t>Increased blood pressure</a:t>
            </a:r>
          </a:p>
          <a:p>
            <a:endParaRPr lang="en-US" dirty="0"/>
          </a:p>
        </p:txBody>
      </p:sp>
    </p:spTree>
    <p:extLst>
      <p:ext uri="{BB962C8B-B14F-4D97-AF65-F5344CB8AC3E}">
        <p14:creationId xmlns:p14="http://schemas.microsoft.com/office/powerpoint/2010/main" xmlns="" val="33122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solidFill>
                  <a:srgbClr val="7030A0"/>
                </a:solidFill>
              </a:rPr>
              <a:t>Activation of the SNS leads </a:t>
            </a:r>
            <a:r>
              <a:rPr lang="en-US" b="1" u="sng" dirty="0" smtClean="0">
                <a:solidFill>
                  <a:srgbClr val="7030A0"/>
                </a:solidFill>
              </a:rPr>
              <a:t>to</a:t>
            </a:r>
            <a:r>
              <a:rPr lang="en-US" dirty="0" smtClean="0"/>
              <a:t>:</a:t>
            </a:r>
            <a:endParaRPr lang="en-US" dirty="0"/>
          </a:p>
          <a:p>
            <a:r>
              <a:rPr lang="en-US" dirty="0"/>
              <a:t>Vasoconstriction</a:t>
            </a:r>
          </a:p>
          <a:p>
            <a:r>
              <a:rPr lang="en-US" dirty="0"/>
              <a:t>Increased heart rate and myocardial contractility</a:t>
            </a:r>
          </a:p>
          <a:p>
            <a:r>
              <a:rPr lang="en-US" dirty="0"/>
              <a:t>Sodium retention</a:t>
            </a:r>
          </a:p>
          <a:p>
            <a:r>
              <a:rPr lang="en-US" dirty="0"/>
              <a:t>Renin release</a:t>
            </a:r>
          </a:p>
          <a:p>
            <a:endParaRPr lang="en-US" dirty="0"/>
          </a:p>
        </p:txBody>
      </p:sp>
    </p:spTree>
    <p:extLst>
      <p:ext uri="{BB962C8B-B14F-4D97-AF65-F5344CB8AC3E}">
        <p14:creationId xmlns:p14="http://schemas.microsoft.com/office/powerpoint/2010/main" xmlns="" val="315923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Natriuretic Peptides</a:t>
            </a:r>
            <a:endParaRPr lang="en-US" b="1" dirty="0">
              <a:solidFill>
                <a:srgbClr val="7030A0"/>
              </a:solidFill>
            </a:endParaRPr>
          </a:p>
        </p:txBody>
      </p:sp>
      <p:sp>
        <p:nvSpPr>
          <p:cNvPr id="3" name="Content Placeholder 2"/>
          <p:cNvSpPr>
            <a:spLocks noGrp="1"/>
          </p:cNvSpPr>
          <p:nvPr>
            <p:ph idx="1"/>
          </p:nvPr>
        </p:nvSpPr>
        <p:spPr/>
        <p:txBody>
          <a:bodyPr/>
          <a:lstStyle/>
          <a:p>
            <a:r>
              <a:rPr lang="en-US" dirty="0"/>
              <a:t>Natriuretic peptides help counter the effects of the RAAS and SNS in chronic heart failure but this balancing effect is diminished as heart failure progresses. </a:t>
            </a:r>
            <a:endParaRPr lang="en-US" dirty="0" smtClean="0"/>
          </a:p>
          <a:p>
            <a:r>
              <a:rPr lang="en-US" dirty="0" smtClean="0"/>
              <a:t>Sustained </a:t>
            </a:r>
            <a:r>
              <a:rPr lang="en-US" dirty="0" err="1"/>
              <a:t>overactivation</a:t>
            </a:r>
            <a:r>
              <a:rPr lang="en-US" dirty="0"/>
              <a:t> of the RAAS and SNS with attenuation of the effects of the natriuretic peptide system leads to </a:t>
            </a:r>
            <a:r>
              <a:rPr lang="en-US" dirty="0" err="1"/>
              <a:t>neurohormonal</a:t>
            </a:r>
            <a:r>
              <a:rPr lang="en-US" dirty="0"/>
              <a:t> imbalance in heart failure</a:t>
            </a:r>
          </a:p>
        </p:txBody>
      </p:sp>
    </p:spTree>
    <p:extLst>
      <p:ext uri="{BB962C8B-B14F-4D97-AF65-F5344CB8AC3E}">
        <p14:creationId xmlns:p14="http://schemas.microsoft.com/office/powerpoint/2010/main" xmlns="" val="1834406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482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Only when compensatory mechanisms overwhelmed symptoms and signs appear.</a:t>
            </a:r>
            <a:endParaRPr lang="en-US" b="1" dirty="0"/>
          </a:p>
        </p:txBody>
      </p:sp>
    </p:spTree>
    <p:extLst>
      <p:ext uri="{BB962C8B-B14F-4D97-AF65-F5344CB8AC3E}">
        <p14:creationId xmlns:p14="http://schemas.microsoft.com/office/powerpoint/2010/main" xmlns="" val="3235598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Clinical presentation </a:t>
            </a:r>
            <a:endParaRPr lang="en-US" b="1" dirty="0">
              <a:solidFill>
                <a:srgbClr val="FF0000"/>
              </a:solidFill>
            </a:endParaRPr>
          </a:p>
        </p:txBody>
      </p:sp>
      <p:sp>
        <p:nvSpPr>
          <p:cNvPr id="3" name="Content Placeholder 2"/>
          <p:cNvSpPr>
            <a:spLocks noGrp="1"/>
          </p:cNvSpPr>
          <p:nvPr>
            <p:ph idx="1"/>
          </p:nvPr>
        </p:nvSpPr>
        <p:spPr/>
        <p:txBody>
          <a:bodyPr/>
          <a:lstStyle/>
          <a:p>
            <a:r>
              <a:rPr lang="en-US" b="1" dirty="0">
                <a:solidFill>
                  <a:srgbClr val="00B0F0"/>
                </a:solidFill>
              </a:rPr>
              <a:t>Breathlessness</a:t>
            </a:r>
            <a:r>
              <a:rPr lang="en-US" dirty="0"/>
              <a:t>, a cardinal symptom of LV failure, may manifest with progressively increasing severity as the following:</a:t>
            </a:r>
          </a:p>
          <a:p>
            <a:pPr lvl="1"/>
            <a:r>
              <a:rPr lang="en-US" dirty="0" err="1"/>
              <a:t>Exertional</a:t>
            </a:r>
            <a:r>
              <a:rPr lang="en-US" dirty="0"/>
              <a:t> dyspnea</a:t>
            </a:r>
          </a:p>
          <a:p>
            <a:pPr lvl="1"/>
            <a:r>
              <a:rPr lang="en-US" dirty="0"/>
              <a:t>Orthopnea</a:t>
            </a:r>
          </a:p>
          <a:p>
            <a:pPr lvl="1"/>
            <a:r>
              <a:rPr lang="en-US" dirty="0"/>
              <a:t>Paroxysmal nocturnal dyspnea</a:t>
            </a:r>
          </a:p>
          <a:p>
            <a:pPr lvl="1"/>
            <a:r>
              <a:rPr lang="en-US" dirty="0"/>
              <a:t>Dyspnea at rest</a:t>
            </a:r>
          </a:p>
          <a:p>
            <a:pPr lvl="1"/>
            <a:r>
              <a:rPr lang="en-US" dirty="0"/>
              <a:t>Acute pulmonary edema</a:t>
            </a:r>
          </a:p>
          <a:p>
            <a:pPr lvl="1"/>
            <a:endParaRPr lang="en-US" dirty="0"/>
          </a:p>
        </p:txBody>
      </p:sp>
    </p:spTree>
    <p:extLst>
      <p:ext uri="{BB962C8B-B14F-4D97-AF65-F5344CB8AC3E}">
        <p14:creationId xmlns:p14="http://schemas.microsoft.com/office/powerpoint/2010/main" xmlns="" val="332835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 cardiac symptoms of heart failure include chest pain/pressure and palpitations. </a:t>
            </a:r>
            <a:endParaRPr lang="en-US" dirty="0" smtClean="0"/>
          </a:p>
          <a:p>
            <a:r>
              <a:rPr lang="en-US" dirty="0" smtClean="0"/>
              <a:t>Common </a:t>
            </a:r>
            <a:r>
              <a:rPr lang="en-US" b="1" dirty="0" err="1">
                <a:solidFill>
                  <a:srgbClr val="00B0F0"/>
                </a:solidFill>
              </a:rPr>
              <a:t>noncardiac</a:t>
            </a:r>
            <a:r>
              <a:rPr lang="en-US" dirty="0"/>
              <a:t> signs and symptoms of heart failure include anorexia, nausea, weight loss, bloating, fatigue, weakness, oliguria, </a:t>
            </a:r>
            <a:r>
              <a:rPr lang="en-US" dirty="0" err="1"/>
              <a:t>nocturia</a:t>
            </a:r>
            <a:r>
              <a:rPr lang="en-US" dirty="0"/>
              <a:t>, and cerebral symptoms of varying severity, ranging from anxiety to memory impairment and confusion.</a:t>
            </a:r>
          </a:p>
        </p:txBody>
      </p:sp>
    </p:spTree>
    <p:extLst>
      <p:ext uri="{BB962C8B-B14F-4D97-AF65-F5344CB8AC3E}">
        <p14:creationId xmlns:p14="http://schemas.microsoft.com/office/powerpoint/2010/main" xmlns="" val="2862703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Distention of neck veins</a:t>
            </a:r>
          </a:p>
          <a:p>
            <a:r>
              <a:rPr lang="en-US" dirty="0"/>
              <a:t>Weak, rapid, and </a:t>
            </a:r>
            <a:r>
              <a:rPr lang="en-US" dirty="0" err="1"/>
              <a:t>thready</a:t>
            </a:r>
            <a:r>
              <a:rPr lang="en-US" dirty="0"/>
              <a:t> pulse</a:t>
            </a:r>
          </a:p>
          <a:p>
            <a:r>
              <a:rPr lang="en-US" dirty="0" err="1"/>
              <a:t>Rales</a:t>
            </a:r>
            <a:r>
              <a:rPr lang="en-US" dirty="0"/>
              <a:t>, wheezing</a:t>
            </a:r>
          </a:p>
          <a:p>
            <a:r>
              <a:rPr lang="en-US" dirty="0"/>
              <a:t>S </a:t>
            </a:r>
            <a:r>
              <a:rPr lang="en-US" baseline="-25000" dirty="0"/>
              <a:t>3</a:t>
            </a:r>
            <a:r>
              <a:rPr lang="en-US" dirty="0"/>
              <a:t> gallop and/or </a:t>
            </a:r>
            <a:r>
              <a:rPr lang="en-US" dirty="0" err="1"/>
              <a:t>pulsus</a:t>
            </a:r>
            <a:r>
              <a:rPr lang="en-US" dirty="0"/>
              <a:t> </a:t>
            </a:r>
            <a:r>
              <a:rPr lang="en-US" dirty="0" err="1"/>
              <a:t>alternans</a:t>
            </a:r>
            <a:endParaRPr lang="en-US" dirty="0"/>
          </a:p>
          <a:p>
            <a:r>
              <a:rPr lang="en-US" dirty="0"/>
              <a:t>Increased intensity of P </a:t>
            </a:r>
            <a:r>
              <a:rPr lang="en-US" baseline="-25000" dirty="0"/>
              <a:t>2</a:t>
            </a:r>
            <a:r>
              <a:rPr lang="en-US" dirty="0"/>
              <a:t> heart sound</a:t>
            </a:r>
          </a:p>
          <a:p>
            <a:r>
              <a:rPr lang="en-US" dirty="0" err="1"/>
              <a:t>Hepatojugular</a:t>
            </a:r>
            <a:r>
              <a:rPr lang="en-US" dirty="0"/>
              <a:t> reflux</a:t>
            </a:r>
          </a:p>
          <a:p>
            <a:r>
              <a:rPr lang="en-US" dirty="0"/>
              <a:t>Ascites, hepatomegaly, and/or </a:t>
            </a:r>
            <a:r>
              <a:rPr lang="en-US" dirty="0" err="1"/>
              <a:t>anasarca</a:t>
            </a:r>
            <a:endParaRPr lang="en-US" dirty="0"/>
          </a:p>
          <a:p>
            <a:r>
              <a:rPr lang="en-US" dirty="0"/>
              <a:t>Central or peripheral cyanosis, pallor</a:t>
            </a:r>
          </a:p>
          <a:p>
            <a:endParaRPr lang="en-US" dirty="0"/>
          </a:p>
        </p:txBody>
      </p:sp>
    </p:spTree>
    <p:extLst>
      <p:ext uri="{BB962C8B-B14F-4D97-AF65-F5344CB8AC3E}">
        <p14:creationId xmlns:p14="http://schemas.microsoft.com/office/powerpoint/2010/main" xmlns="" val="428798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Left Side Heart Failure</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Breathlessness</a:t>
            </a:r>
          </a:p>
          <a:p>
            <a:r>
              <a:rPr lang="en-US" dirty="0" smtClean="0"/>
              <a:t>Basal lung crackles</a:t>
            </a:r>
          </a:p>
          <a:p>
            <a:r>
              <a:rPr lang="en-US" dirty="0" smtClean="0"/>
              <a:t>Acute pulmonary </a:t>
            </a:r>
            <a:r>
              <a:rPr lang="en-US" dirty="0" err="1" smtClean="0"/>
              <a:t>oedema</a:t>
            </a:r>
            <a:endParaRPr lang="en-US" dirty="0" smtClean="0"/>
          </a:p>
          <a:p>
            <a:r>
              <a:rPr lang="en-US" dirty="0" smtClean="0"/>
              <a:t>Cold extremities</a:t>
            </a:r>
          </a:p>
          <a:p>
            <a:r>
              <a:rPr lang="en-US" dirty="0" smtClean="0"/>
              <a:t>Easy fatigability </a:t>
            </a:r>
            <a:endParaRPr lang="en-US" dirty="0"/>
          </a:p>
        </p:txBody>
      </p:sp>
    </p:spTree>
    <p:extLst>
      <p:ext uri="{BB962C8B-B14F-4D97-AF65-F5344CB8AC3E}">
        <p14:creationId xmlns:p14="http://schemas.microsoft.com/office/powerpoint/2010/main" xmlns="" val="292413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Right Side Heart Failure</a:t>
            </a:r>
            <a:endParaRPr lang="en-US" b="1" dirty="0">
              <a:solidFill>
                <a:srgbClr val="FF0000"/>
              </a:solidFill>
            </a:endParaRPr>
          </a:p>
        </p:txBody>
      </p:sp>
      <p:sp>
        <p:nvSpPr>
          <p:cNvPr id="3" name="Content Placeholder 2"/>
          <p:cNvSpPr>
            <a:spLocks noGrp="1"/>
          </p:cNvSpPr>
          <p:nvPr>
            <p:ph idx="1"/>
          </p:nvPr>
        </p:nvSpPr>
        <p:spPr/>
        <p:txBody>
          <a:bodyPr/>
          <a:lstStyle/>
          <a:p>
            <a:r>
              <a:rPr lang="en-US" dirty="0"/>
              <a:t>Ascites, congestive hepatomegaly, and </a:t>
            </a:r>
            <a:r>
              <a:rPr lang="en-US" dirty="0" err="1"/>
              <a:t>anasarca</a:t>
            </a:r>
            <a:r>
              <a:rPr lang="en-US" dirty="0"/>
              <a:t> due to elevated right-sided heart pressures transmitted backward into the portal vein circulation may result in increased abdominal girth and </a:t>
            </a:r>
            <a:r>
              <a:rPr lang="en-US" dirty="0" err="1"/>
              <a:t>epigastric</a:t>
            </a:r>
            <a:r>
              <a:rPr lang="en-US" dirty="0"/>
              <a:t> and right upper quadrant (RUQ) abdominal </a:t>
            </a:r>
            <a:r>
              <a:rPr lang="en-US" dirty="0" smtClean="0"/>
              <a:t>pain</a:t>
            </a:r>
          </a:p>
          <a:p>
            <a:r>
              <a:rPr lang="en-US" dirty="0" smtClean="0"/>
              <a:t>Bilateral leg </a:t>
            </a:r>
            <a:r>
              <a:rPr lang="en-US" dirty="0" err="1" smtClean="0"/>
              <a:t>oedema</a:t>
            </a:r>
            <a:r>
              <a:rPr lang="en-US" dirty="0" smtClean="0"/>
              <a:t>.</a:t>
            </a:r>
            <a:endParaRPr lang="en-US" dirty="0"/>
          </a:p>
        </p:txBody>
      </p:sp>
    </p:spTree>
    <p:extLst>
      <p:ext uri="{BB962C8B-B14F-4D97-AF65-F5344CB8AC3E}">
        <p14:creationId xmlns:p14="http://schemas.microsoft.com/office/powerpoint/2010/main" xmlns="" val="12853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Overview </a:t>
            </a:r>
            <a:endParaRPr lang="en-US" b="1" dirty="0">
              <a:solidFill>
                <a:srgbClr val="FF0000"/>
              </a:solidFill>
            </a:endParaRPr>
          </a:p>
        </p:txBody>
      </p:sp>
      <p:sp>
        <p:nvSpPr>
          <p:cNvPr id="3" name="Content Placeholder 2"/>
          <p:cNvSpPr>
            <a:spLocks noGrp="1"/>
          </p:cNvSpPr>
          <p:nvPr>
            <p:ph idx="1"/>
          </p:nvPr>
        </p:nvSpPr>
        <p:spPr/>
        <p:txBody>
          <a:bodyPr/>
          <a:lstStyle/>
          <a:p>
            <a:r>
              <a:rPr lang="en-US" dirty="0"/>
              <a:t>Heart failure develops when the heart, via an abnormality of cardiac function (detectable or not), fails to </a:t>
            </a:r>
            <a:r>
              <a:rPr lang="en-US" dirty="0" smtClean="0"/>
              <a:t>pump enough </a:t>
            </a:r>
            <a:r>
              <a:rPr lang="en-US" dirty="0"/>
              <a:t>blood </a:t>
            </a:r>
            <a:r>
              <a:rPr lang="en-US" dirty="0" smtClean="0"/>
              <a:t>to meet the metabolic </a:t>
            </a:r>
            <a:r>
              <a:rPr lang="en-US" dirty="0"/>
              <a:t>requirements of the metabolizing tissues or is able to do so only with an elevated diastolic filling pressure</a:t>
            </a:r>
          </a:p>
        </p:txBody>
      </p:sp>
    </p:spTree>
    <p:extLst>
      <p:ext uri="{BB962C8B-B14F-4D97-AF65-F5344CB8AC3E}">
        <p14:creationId xmlns:p14="http://schemas.microsoft.com/office/powerpoint/2010/main" xmlns="" val="1752912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The New York Heart Association (NYHA) classification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solidFill>
                  <a:schemeClr val="tx2">
                    <a:lumMod val="60000"/>
                    <a:lumOff val="40000"/>
                  </a:schemeClr>
                </a:solidFill>
              </a:rPr>
              <a:t>Class </a:t>
            </a:r>
            <a:r>
              <a:rPr lang="en-US" b="1" dirty="0">
                <a:solidFill>
                  <a:schemeClr val="tx2">
                    <a:lumMod val="60000"/>
                    <a:lumOff val="40000"/>
                  </a:schemeClr>
                </a:solidFill>
              </a:rPr>
              <a:t>I</a:t>
            </a:r>
            <a:r>
              <a:rPr lang="en-US" dirty="0"/>
              <a:t> patients have no limitation of physical activity</a:t>
            </a:r>
          </a:p>
          <a:p>
            <a:r>
              <a:rPr lang="en-US" b="1" dirty="0">
                <a:solidFill>
                  <a:schemeClr val="tx2">
                    <a:lumMod val="60000"/>
                    <a:lumOff val="40000"/>
                  </a:schemeClr>
                </a:solidFill>
              </a:rPr>
              <a:t>Class II </a:t>
            </a:r>
            <a:r>
              <a:rPr lang="en-US" dirty="0"/>
              <a:t>patients have slight limitation of physical activity</a:t>
            </a:r>
          </a:p>
          <a:p>
            <a:r>
              <a:rPr lang="en-US" b="1" dirty="0">
                <a:solidFill>
                  <a:schemeClr val="tx2">
                    <a:lumMod val="60000"/>
                    <a:lumOff val="40000"/>
                  </a:schemeClr>
                </a:solidFill>
              </a:rPr>
              <a:t>Class III </a:t>
            </a:r>
            <a:r>
              <a:rPr lang="en-US" dirty="0"/>
              <a:t>patients have marked limitation of physical activity</a:t>
            </a:r>
          </a:p>
          <a:p>
            <a:r>
              <a:rPr lang="en-US" b="1" dirty="0">
                <a:solidFill>
                  <a:schemeClr val="tx2">
                    <a:lumMod val="60000"/>
                    <a:lumOff val="40000"/>
                  </a:schemeClr>
                </a:solidFill>
              </a:rPr>
              <a:t>Class IV </a:t>
            </a:r>
            <a:r>
              <a:rPr lang="en-US" dirty="0"/>
              <a:t>patients have symptoms even at rest and are unable to carry on any physical activity without discomfort</a:t>
            </a:r>
          </a:p>
          <a:p>
            <a:endParaRPr lang="en-US" dirty="0"/>
          </a:p>
        </p:txBody>
      </p:sp>
    </p:spTree>
    <p:extLst>
      <p:ext uri="{BB962C8B-B14F-4D97-AF65-F5344CB8AC3E}">
        <p14:creationId xmlns:p14="http://schemas.microsoft.com/office/powerpoint/2010/main" xmlns="" val="97800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Differential Diagnosis</a:t>
            </a:r>
            <a:endParaRPr lang="en-US" b="1" dirty="0">
              <a:solidFill>
                <a:srgbClr val="FF0000"/>
              </a:solidFill>
            </a:endParaRPr>
          </a:p>
        </p:txBody>
      </p:sp>
      <p:sp>
        <p:nvSpPr>
          <p:cNvPr id="3" name="Content Placeholder 2"/>
          <p:cNvSpPr>
            <a:spLocks noGrp="1"/>
          </p:cNvSpPr>
          <p:nvPr>
            <p:ph sz="half" idx="1"/>
          </p:nvPr>
        </p:nvSpPr>
        <p:spPr/>
        <p:txBody>
          <a:bodyPr>
            <a:normAutofit fontScale="77500" lnSpcReduction="20000"/>
          </a:bodyPr>
          <a:lstStyle/>
          <a:p>
            <a:r>
              <a:rPr lang="en-US" b="1" dirty="0">
                <a:solidFill>
                  <a:schemeClr val="tx1">
                    <a:lumMod val="95000"/>
                    <a:lumOff val="5000"/>
                  </a:schemeClr>
                </a:solidFill>
              </a:rPr>
              <a:t>Acute Kidney Injury</a:t>
            </a:r>
          </a:p>
          <a:p>
            <a:r>
              <a:rPr lang="en-US" b="1" dirty="0">
                <a:solidFill>
                  <a:schemeClr val="tx1">
                    <a:lumMod val="95000"/>
                    <a:lumOff val="5000"/>
                  </a:schemeClr>
                </a:solidFill>
              </a:rPr>
              <a:t>Acute Respiratory Distress Syndrome</a:t>
            </a:r>
          </a:p>
          <a:p>
            <a:r>
              <a:rPr lang="en-US" b="1" dirty="0">
                <a:solidFill>
                  <a:schemeClr val="tx1">
                    <a:lumMod val="95000"/>
                    <a:lumOff val="5000"/>
                  </a:schemeClr>
                </a:solidFill>
              </a:rPr>
              <a:t>Bacterial Pneumonia</a:t>
            </a:r>
          </a:p>
          <a:p>
            <a:r>
              <a:rPr lang="en-US" b="1" dirty="0">
                <a:solidFill>
                  <a:schemeClr val="tx1">
                    <a:lumMod val="95000"/>
                    <a:lumOff val="5000"/>
                  </a:schemeClr>
                </a:solidFill>
              </a:rPr>
              <a:t>Cardiogenic Pulmonary Edema</a:t>
            </a:r>
          </a:p>
          <a:p>
            <a:r>
              <a:rPr lang="en-US" b="1" dirty="0">
                <a:solidFill>
                  <a:schemeClr val="tx1">
                    <a:lumMod val="95000"/>
                    <a:lumOff val="5000"/>
                  </a:schemeClr>
                </a:solidFill>
              </a:rPr>
              <a:t>Chronic Obstructive Pulmonary Disease (COPD)</a:t>
            </a:r>
          </a:p>
          <a:p>
            <a:r>
              <a:rPr lang="en-US" b="1" dirty="0">
                <a:solidFill>
                  <a:schemeClr val="tx1">
                    <a:lumMod val="95000"/>
                    <a:lumOff val="5000"/>
                  </a:schemeClr>
                </a:solidFill>
              </a:rPr>
              <a:t>Cirrhosis</a:t>
            </a:r>
          </a:p>
          <a:p>
            <a:r>
              <a:rPr lang="en-US" b="1" dirty="0">
                <a:solidFill>
                  <a:schemeClr val="tx1">
                    <a:lumMod val="95000"/>
                    <a:lumOff val="5000"/>
                  </a:schemeClr>
                </a:solidFill>
              </a:rPr>
              <a:t>Community-Acquired Pneumonia (CAP)</a:t>
            </a:r>
          </a:p>
          <a:p>
            <a:r>
              <a:rPr lang="en-US" b="1" dirty="0">
                <a:solidFill>
                  <a:schemeClr val="tx1">
                    <a:lumMod val="95000"/>
                    <a:lumOff val="5000"/>
                  </a:schemeClr>
                </a:solidFill>
              </a:rPr>
              <a:t>Emphysema</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err="1" smtClean="0">
                <a:solidFill>
                  <a:schemeClr val="tx1">
                    <a:lumMod val="95000"/>
                    <a:lumOff val="5000"/>
                  </a:schemeClr>
                </a:solidFill>
              </a:rPr>
              <a:t>Goodpasture</a:t>
            </a:r>
            <a:r>
              <a:rPr lang="en-US" b="1" dirty="0" smtClean="0">
                <a:solidFill>
                  <a:schemeClr val="tx1">
                    <a:lumMod val="95000"/>
                    <a:lumOff val="5000"/>
                  </a:schemeClr>
                </a:solidFill>
              </a:rPr>
              <a:t> Syndrome</a:t>
            </a:r>
          </a:p>
          <a:p>
            <a:r>
              <a:rPr lang="en-US" b="1" dirty="0" smtClean="0">
                <a:solidFill>
                  <a:schemeClr val="tx1">
                    <a:lumMod val="95000"/>
                    <a:lumOff val="5000"/>
                  </a:schemeClr>
                </a:solidFill>
              </a:rPr>
              <a:t>Idiopathic Pulmonary Fibrosis</a:t>
            </a:r>
          </a:p>
          <a:p>
            <a:r>
              <a:rPr lang="en-US" b="1" dirty="0" smtClean="0">
                <a:solidFill>
                  <a:schemeClr val="tx1">
                    <a:lumMod val="95000"/>
                    <a:lumOff val="5000"/>
                  </a:schemeClr>
                </a:solidFill>
              </a:rPr>
              <a:t>Interstitial (</a:t>
            </a:r>
            <a:r>
              <a:rPr lang="en-US" b="1" dirty="0" err="1" smtClean="0">
                <a:solidFill>
                  <a:schemeClr val="tx1">
                    <a:lumMod val="95000"/>
                    <a:lumOff val="5000"/>
                  </a:schemeClr>
                </a:solidFill>
              </a:rPr>
              <a:t>Nonidiopathic</a:t>
            </a:r>
            <a:r>
              <a:rPr lang="en-US" b="1" dirty="0" smtClean="0">
                <a:solidFill>
                  <a:schemeClr val="tx1">
                    <a:lumMod val="95000"/>
                    <a:lumOff val="5000"/>
                  </a:schemeClr>
                </a:solidFill>
              </a:rPr>
              <a:t>) Pulmonary Fibrosis</a:t>
            </a:r>
          </a:p>
          <a:p>
            <a:r>
              <a:rPr lang="en-US" b="1" dirty="0" smtClean="0">
                <a:solidFill>
                  <a:schemeClr val="tx1">
                    <a:lumMod val="95000"/>
                    <a:lumOff val="5000"/>
                  </a:schemeClr>
                </a:solidFill>
              </a:rPr>
              <a:t>Myocardial Infarction</a:t>
            </a:r>
          </a:p>
          <a:p>
            <a:r>
              <a:rPr lang="en-US" b="1" dirty="0" err="1" smtClean="0">
                <a:solidFill>
                  <a:schemeClr val="tx1">
                    <a:lumMod val="95000"/>
                    <a:lumOff val="5000"/>
                  </a:schemeClr>
                </a:solidFill>
              </a:rPr>
              <a:t>Nephrotic</a:t>
            </a:r>
            <a:r>
              <a:rPr lang="en-US" b="1" dirty="0" smtClean="0">
                <a:solidFill>
                  <a:schemeClr val="tx1">
                    <a:lumMod val="95000"/>
                    <a:lumOff val="5000"/>
                  </a:schemeClr>
                </a:solidFill>
              </a:rPr>
              <a:t> Syndrome</a:t>
            </a:r>
          </a:p>
          <a:p>
            <a:r>
              <a:rPr lang="en-US" b="1" dirty="0" smtClean="0">
                <a:solidFill>
                  <a:schemeClr val="tx1">
                    <a:lumMod val="95000"/>
                    <a:lumOff val="5000"/>
                  </a:schemeClr>
                </a:solidFill>
              </a:rPr>
              <a:t>Neurogenic Pulmonary Edema</a:t>
            </a:r>
          </a:p>
          <a:p>
            <a:r>
              <a:rPr lang="en-US" b="1" dirty="0" smtClean="0">
                <a:solidFill>
                  <a:schemeClr val="tx1">
                    <a:lumMod val="95000"/>
                    <a:lumOff val="5000"/>
                  </a:schemeClr>
                </a:solidFill>
              </a:rPr>
              <a:t>Pneumothorax Imaging</a:t>
            </a:r>
          </a:p>
          <a:p>
            <a:r>
              <a:rPr lang="en-US" b="1" dirty="0" smtClean="0">
                <a:solidFill>
                  <a:schemeClr val="tx1">
                    <a:lumMod val="95000"/>
                    <a:lumOff val="5000"/>
                  </a:schemeClr>
                </a:solidFill>
              </a:rPr>
              <a:t>Pulmonary Embolism</a:t>
            </a:r>
          </a:p>
          <a:p>
            <a:r>
              <a:rPr lang="en-US" b="1" dirty="0" smtClean="0">
                <a:solidFill>
                  <a:schemeClr val="tx1">
                    <a:lumMod val="95000"/>
                    <a:lumOff val="5000"/>
                  </a:schemeClr>
                </a:solidFill>
              </a:rPr>
              <a:t>Respiratory Failure</a:t>
            </a:r>
          </a:p>
          <a:p>
            <a:r>
              <a:rPr lang="en-US" b="1" dirty="0" smtClean="0">
                <a:solidFill>
                  <a:schemeClr val="tx1">
                    <a:lumMod val="95000"/>
                    <a:lumOff val="5000"/>
                  </a:schemeClr>
                </a:solidFill>
              </a:rPr>
              <a:t>Venous Insufficiency</a:t>
            </a:r>
          </a:p>
          <a:p>
            <a:r>
              <a:rPr lang="en-US" b="1" dirty="0" smtClean="0">
                <a:solidFill>
                  <a:schemeClr val="tx1">
                    <a:lumMod val="95000"/>
                    <a:lumOff val="5000"/>
                  </a:schemeClr>
                </a:solidFill>
              </a:rPr>
              <a:t>Viral Pneumonia</a:t>
            </a:r>
          </a:p>
          <a:p>
            <a:endParaRPr lang="en-US" dirty="0"/>
          </a:p>
        </p:txBody>
      </p:sp>
    </p:spTree>
    <p:extLst>
      <p:ext uri="{BB962C8B-B14F-4D97-AF65-F5344CB8AC3E}">
        <p14:creationId xmlns:p14="http://schemas.microsoft.com/office/powerpoint/2010/main" xmlns="" val="3838331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342900" lvl="0" indent="-342900" algn="l">
              <a:spcBef>
                <a:spcPct val="20000"/>
              </a:spcBef>
            </a:pPr>
            <a:r>
              <a:rPr lang="en-US" b="1" dirty="0" smtClean="0">
                <a:solidFill>
                  <a:srgbClr val="FF0000"/>
                </a:solidFill>
              </a:rPr>
              <a:t>Work Up: </a:t>
            </a:r>
            <a:r>
              <a:rPr lang="en-US" sz="1800" u="sng" dirty="0">
                <a:solidFill>
                  <a:prstClr val="black"/>
                </a:solidFill>
                <a:ea typeface="+mn-ea"/>
                <a:cs typeface="+mn-cs"/>
              </a:rPr>
              <a:t>The American College of Cardiology/American Heart Association </a:t>
            </a:r>
            <a:r>
              <a:rPr lang="en-US" sz="1800" dirty="0">
                <a:solidFill>
                  <a:prstClr val="black"/>
                </a:solidFill>
                <a:ea typeface="+mn-ea"/>
                <a:cs typeface="+mn-cs"/>
              </a:rPr>
              <a:t>(</a:t>
            </a:r>
            <a:r>
              <a:rPr lang="en-US" sz="1800" dirty="0" smtClean="0">
                <a:solidFill>
                  <a:prstClr val="black"/>
                </a:solidFill>
                <a:ea typeface="+mn-ea"/>
                <a:cs typeface="+mn-cs"/>
              </a:rPr>
              <a:t>ACC/AHA\</a:t>
            </a:r>
            <a:r>
              <a:rPr lang="en-US" sz="1800" baseline="30000" dirty="0" smtClean="0">
                <a:solidFill>
                  <a:prstClr val="black"/>
                </a:solidFill>
                <a:ea typeface="+mn-ea"/>
                <a:cs typeface="+mn-cs"/>
              </a:rPr>
              <a:t>,</a:t>
            </a:r>
            <a:r>
              <a:rPr lang="en-US" sz="1800" dirty="0" smtClean="0">
                <a:solidFill>
                  <a:prstClr val="black"/>
                </a:solidFill>
                <a:ea typeface="+mn-ea"/>
                <a:cs typeface="+mn-cs"/>
              </a:rPr>
              <a:t> Heart </a:t>
            </a:r>
            <a:r>
              <a:rPr lang="en-US" sz="1800" dirty="0">
                <a:solidFill>
                  <a:prstClr val="black"/>
                </a:solidFill>
                <a:ea typeface="+mn-ea"/>
                <a:cs typeface="+mn-cs"/>
              </a:rPr>
              <a:t>Failure Society of America (</a:t>
            </a:r>
            <a:r>
              <a:rPr lang="en-US" sz="1800" dirty="0" smtClean="0">
                <a:solidFill>
                  <a:prstClr val="black"/>
                </a:solidFill>
                <a:ea typeface="+mn-ea"/>
                <a:cs typeface="+mn-cs"/>
              </a:rPr>
              <a:t>HFSA</a:t>
            </a:r>
            <a:r>
              <a:rPr lang="en-US" sz="1800" baseline="30000" dirty="0">
                <a:solidFill>
                  <a:prstClr val="black"/>
                </a:solidFill>
                <a:ea typeface="+mn-ea"/>
                <a:cs typeface="+mn-cs"/>
              </a:rPr>
              <a:t> </a:t>
            </a:r>
            <a:r>
              <a:rPr lang="en-US" sz="1800" baseline="30000" dirty="0" smtClean="0">
                <a:solidFill>
                  <a:prstClr val="black"/>
                </a:solidFill>
                <a:ea typeface="+mn-ea"/>
                <a:cs typeface="+mn-cs"/>
              </a:rPr>
              <a:t>)</a:t>
            </a:r>
            <a:r>
              <a:rPr lang="en-US" sz="1800" dirty="0" smtClean="0">
                <a:solidFill>
                  <a:prstClr val="black"/>
                </a:solidFill>
                <a:ea typeface="+mn-ea"/>
                <a:cs typeface="+mn-cs"/>
              </a:rPr>
              <a:t>and </a:t>
            </a:r>
            <a:r>
              <a:rPr lang="en-US" sz="1800" dirty="0">
                <a:solidFill>
                  <a:prstClr val="black"/>
                </a:solidFill>
                <a:ea typeface="+mn-ea"/>
                <a:cs typeface="+mn-cs"/>
              </a:rPr>
              <a:t>European Society of Cardiology (ESC</a:t>
            </a:r>
            <a:r>
              <a:rPr lang="en-US" sz="1800" dirty="0" smtClean="0">
                <a:solidFill>
                  <a:prstClr val="black"/>
                </a:solidFill>
                <a:ea typeface="+mn-ea"/>
                <a:cs typeface="+mn-cs"/>
              </a:rPr>
              <a:t>)</a:t>
            </a:r>
            <a:r>
              <a:rPr lang="en-US" sz="1800" baseline="30000" dirty="0">
                <a:solidFill>
                  <a:prstClr val="black"/>
                </a:solidFill>
                <a:ea typeface="+mn-ea"/>
                <a:cs typeface="+mn-cs"/>
              </a:rPr>
              <a:t> </a:t>
            </a:r>
            <a:r>
              <a:rPr lang="en-US" sz="1800" dirty="0">
                <a:solidFill>
                  <a:prstClr val="black"/>
                </a:solidFill>
                <a:ea typeface="+mn-ea"/>
                <a:cs typeface="+mn-cs"/>
              </a:rPr>
              <a:t>recommend the following basic laboratory tests and studies in the initial evaluation of patients with suspected heart failure:</a:t>
            </a:r>
            <a:br>
              <a:rPr lang="en-US" sz="1800" dirty="0">
                <a:solidFill>
                  <a:prstClr val="black"/>
                </a:solidFill>
                <a:ea typeface="+mn-ea"/>
                <a:cs typeface="+mn-cs"/>
              </a:rPr>
            </a:br>
            <a:endParaRPr lang="en-US" sz="1800" b="1" dirty="0">
              <a:solidFill>
                <a:srgbClr val="FF0000"/>
              </a:solidFill>
            </a:endParaRPr>
          </a:p>
        </p:txBody>
      </p:sp>
      <p:sp>
        <p:nvSpPr>
          <p:cNvPr id="6" name="Content Placeholder 5"/>
          <p:cNvSpPr>
            <a:spLocks noGrp="1"/>
          </p:cNvSpPr>
          <p:nvPr>
            <p:ph idx="1"/>
          </p:nvPr>
        </p:nvSpPr>
        <p:spPr/>
        <p:txBody>
          <a:bodyPr>
            <a:normAutofit fontScale="55000" lnSpcReduction="20000"/>
          </a:bodyPr>
          <a:lstStyle/>
          <a:p>
            <a:pPr marL="514350" indent="-514350">
              <a:buFont typeface="+mj-lt"/>
              <a:buAutoNum type="arabicPeriod"/>
            </a:pPr>
            <a:r>
              <a:rPr lang="en-US" b="1" dirty="0" smtClean="0">
                <a:solidFill>
                  <a:srgbClr val="0070C0"/>
                </a:solidFill>
              </a:rPr>
              <a:t>Complete </a:t>
            </a:r>
            <a:r>
              <a:rPr lang="en-US" b="1" dirty="0">
                <a:solidFill>
                  <a:srgbClr val="0070C0"/>
                </a:solidFill>
              </a:rPr>
              <a:t>blood count (CBC), </a:t>
            </a:r>
            <a:r>
              <a:rPr lang="en-US" dirty="0"/>
              <a:t>which may indicate anemia or infection as potential causes of heart failure</a:t>
            </a:r>
          </a:p>
          <a:p>
            <a:pPr marL="514350" indent="-514350">
              <a:buFont typeface="+mj-lt"/>
              <a:buAutoNum type="arabicPeriod"/>
            </a:pPr>
            <a:r>
              <a:rPr lang="en-US" b="1" dirty="0">
                <a:solidFill>
                  <a:srgbClr val="0070C0"/>
                </a:solidFill>
              </a:rPr>
              <a:t>Urinalysis (UA)</a:t>
            </a:r>
            <a:r>
              <a:rPr lang="en-US" dirty="0"/>
              <a:t>, which may reveal proteinuria, which is associated with cardiovascular disease</a:t>
            </a:r>
          </a:p>
          <a:p>
            <a:pPr marL="514350" indent="-514350">
              <a:buFont typeface="+mj-lt"/>
              <a:buAutoNum type="arabicPeriod"/>
            </a:pPr>
            <a:r>
              <a:rPr lang="en-US" b="1" dirty="0">
                <a:solidFill>
                  <a:srgbClr val="0070C0"/>
                </a:solidFill>
              </a:rPr>
              <a:t>Serum electrolyte levels</a:t>
            </a:r>
            <a:r>
              <a:rPr lang="en-US" dirty="0"/>
              <a:t>, which may be abnormal owing to causes such as fluid retention or renal dysfunction</a:t>
            </a:r>
          </a:p>
          <a:p>
            <a:pPr marL="514350" indent="-514350">
              <a:buFont typeface="+mj-lt"/>
              <a:buAutoNum type="arabicPeriod"/>
            </a:pPr>
            <a:r>
              <a:rPr lang="en-US" b="1" dirty="0">
                <a:solidFill>
                  <a:srgbClr val="0070C0"/>
                </a:solidFill>
              </a:rPr>
              <a:t>Blood urea nitrogen (BUN) and creatinine levels</a:t>
            </a:r>
            <a:r>
              <a:rPr lang="en-US" dirty="0"/>
              <a:t>, which may indicate decreased renal blood flow</a:t>
            </a:r>
          </a:p>
          <a:p>
            <a:pPr marL="514350" indent="-514350">
              <a:buFont typeface="+mj-lt"/>
              <a:buAutoNum type="arabicPeriod"/>
            </a:pPr>
            <a:r>
              <a:rPr lang="en-US" b="1" dirty="0">
                <a:solidFill>
                  <a:srgbClr val="0070C0"/>
                </a:solidFill>
              </a:rPr>
              <a:t>Fasting blood glucose levels</a:t>
            </a:r>
            <a:r>
              <a:rPr lang="en-US" dirty="0"/>
              <a:t>, because elevated levels indicate a significantly increased risk for heart failure (diabetic and </a:t>
            </a:r>
            <a:r>
              <a:rPr lang="en-US" dirty="0" err="1"/>
              <a:t>nondiabetic</a:t>
            </a:r>
            <a:r>
              <a:rPr lang="en-US" dirty="0"/>
              <a:t> patients)</a:t>
            </a:r>
          </a:p>
          <a:p>
            <a:pPr marL="514350" indent="-514350">
              <a:buFont typeface="+mj-lt"/>
              <a:buAutoNum type="arabicPeriod"/>
            </a:pPr>
            <a:r>
              <a:rPr lang="en-US" b="1" dirty="0">
                <a:solidFill>
                  <a:srgbClr val="0070C0"/>
                </a:solidFill>
              </a:rPr>
              <a:t>Liver function tests (LFTs), </a:t>
            </a:r>
            <a:r>
              <a:rPr lang="en-US" dirty="0"/>
              <a:t>which may show elevated liver enzyme levels and indicate liver dysfunction due to heart failure</a:t>
            </a:r>
          </a:p>
          <a:p>
            <a:pPr marL="514350" indent="-514350">
              <a:buFont typeface="+mj-lt"/>
              <a:buAutoNum type="arabicPeriod"/>
            </a:pPr>
            <a:r>
              <a:rPr lang="en-US" b="1" dirty="0">
                <a:solidFill>
                  <a:srgbClr val="0070C0"/>
                </a:solidFill>
              </a:rPr>
              <a:t>B-type natriuretic peptide (BNP) and N-terminal pro-B-type (NT-</a:t>
            </a:r>
            <a:r>
              <a:rPr lang="en-US" b="1" dirty="0" err="1">
                <a:solidFill>
                  <a:srgbClr val="0070C0"/>
                </a:solidFill>
              </a:rPr>
              <a:t>proBNP</a:t>
            </a:r>
            <a:r>
              <a:rPr lang="en-US" b="1" dirty="0">
                <a:solidFill>
                  <a:srgbClr val="0070C0"/>
                </a:solidFill>
              </a:rPr>
              <a:t>) </a:t>
            </a:r>
            <a:r>
              <a:rPr lang="en-US" dirty="0"/>
              <a:t>natriuretic peptide levels, which are increased in heart failure; these measurements are closely correlated with the NYHA heart failure classification</a:t>
            </a:r>
          </a:p>
          <a:p>
            <a:pPr marL="514350" indent="-514350">
              <a:buFont typeface="+mj-lt"/>
              <a:buAutoNum type="arabicPeriod"/>
            </a:pPr>
            <a:r>
              <a:rPr lang="en-US" b="1" dirty="0">
                <a:solidFill>
                  <a:srgbClr val="0070C0"/>
                </a:solidFill>
              </a:rPr>
              <a:t>Electrocardiogram (ECG) (12-lead), </a:t>
            </a:r>
            <a:r>
              <a:rPr lang="en-US" dirty="0"/>
              <a:t>which may reveal arrhythmias, ischemia/infarction, and coronary artery disease as possible causes of heart failure</a:t>
            </a:r>
          </a:p>
          <a:p>
            <a:endParaRPr lang="en-US" dirty="0"/>
          </a:p>
        </p:txBody>
      </p:sp>
    </p:spTree>
    <p:extLst>
      <p:ext uri="{BB962C8B-B14F-4D97-AF65-F5344CB8AC3E}">
        <p14:creationId xmlns:p14="http://schemas.microsoft.com/office/powerpoint/2010/main" xmlns="" val="935665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solidFill>
                  <a:srgbClr val="FF0000"/>
                </a:solidFill>
              </a:rPr>
              <a:t>The ACC/AHA, HFSA, and ESC also recommend the following imaging studies and procedures</a:t>
            </a:r>
            <a:r>
              <a:rPr lang="en-US" sz="2000" baseline="30000" dirty="0" smtClean="0">
                <a:solidFill>
                  <a:srgbClr val="FF0000"/>
                </a:solidFill>
              </a:rPr>
              <a:t> </a:t>
            </a:r>
            <a:r>
              <a:rPr lang="en-US" sz="2000" dirty="0" smtClean="0">
                <a:solidFill>
                  <a:srgbClr val="FF0000"/>
                </a:solidFill>
              </a:rPr>
              <a:t>:</a:t>
            </a:r>
            <a:br>
              <a:rPr lang="en-US" sz="2000" dirty="0" smtClean="0">
                <a:solidFill>
                  <a:srgbClr val="FF0000"/>
                </a:solidFill>
              </a:rPr>
            </a:br>
            <a:endParaRPr lang="en-US" sz="20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b="1" dirty="0" smtClean="0">
                <a:solidFill>
                  <a:srgbClr val="0070C0"/>
                </a:solidFill>
              </a:rPr>
              <a:t>Chest </a:t>
            </a:r>
            <a:r>
              <a:rPr lang="en-US" b="1" dirty="0">
                <a:solidFill>
                  <a:srgbClr val="0070C0"/>
                </a:solidFill>
              </a:rPr>
              <a:t>radiography </a:t>
            </a:r>
            <a:r>
              <a:rPr lang="en-US" dirty="0"/>
              <a:t>(posterior-anterior, lateral), which may show pulmonary congestion, an enlarged cardiac silhouette, or other potential causes of the patient's symptoms</a:t>
            </a:r>
          </a:p>
          <a:p>
            <a:pPr marL="514350" indent="-514350">
              <a:buFont typeface="+mj-lt"/>
              <a:buAutoNum type="arabicPeriod"/>
            </a:pPr>
            <a:r>
              <a:rPr lang="en-US" b="1" dirty="0">
                <a:solidFill>
                  <a:srgbClr val="0070C0"/>
                </a:solidFill>
              </a:rPr>
              <a:t>2-D echocardiographic and Doppler flow </a:t>
            </a:r>
            <a:r>
              <a:rPr lang="en-US" b="1" dirty="0" err="1">
                <a:solidFill>
                  <a:srgbClr val="0070C0"/>
                </a:solidFill>
              </a:rPr>
              <a:t>ultrasonographic</a:t>
            </a:r>
            <a:r>
              <a:rPr lang="en-US" b="1" dirty="0">
                <a:solidFill>
                  <a:srgbClr val="0070C0"/>
                </a:solidFill>
              </a:rPr>
              <a:t> studies</a:t>
            </a:r>
            <a:r>
              <a:rPr lang="en-US" dirty="0"/>
              <a:t>, which may reveal ventricular dysfunction and/or </a:t>
            </a:r>
            <a:r>
              <a:rPr lang="en-US" dirty="0" err="1"/>
              <a:t>valvular</a:t>
            </a:r>
            <a:r>
              <a:rPr lang="en-US" dirty="0"/>
              <a:t> abnormalities </a:t>
            </a:r>
            <a:r>
              <a:rPr lang="en-US" baseline="30000" dirty="0"/>
              <a:t>[65, 66]</a:t>
            </a:r>
            <a:endParaRPr lang="en-US" dirty="0"/>
          </a:p>
          <a:p>
            <a:pPr marL="514350" indent="-514350">
              <a:buFont typeface="+mj-lt"/>
              <a:buAutoNum type="arabicPeriod"/>
            </a:pPr>
            <a:r>
              <a:rPr lang="en-US" b="1" dirty="0">
                <a:solidFill>
                  <a:srgbClr val="0070C0"/>
                </a:solidFill>
              </a:rPr>
              <a:t>Coronary arteriography </a:t>
            </a:r>
            <a:r>
              <a:rPr lang="en-US" dirty="0"/>
              <a:t>in patients with a history of </a:t>
            </a:r>
            <a:r>
              <a:rPr lang="en-US" dirty="0" err="1"/>
              <a:t>exertional</a:t>
            </a:r>
            <a:r>
              <a:rPr lang="en-US" dirty="0"/>
              <a:t> angina or suspected ischemic LV dysfunction, which may reveal coronary artery disease</a:t>
            </a:r>
          </a:p>
          <a:p>
            <a:pPr marL="514350" indent="-514350">
              <a:buFont typeface="+mj-lt"/>
              <a:buAutoNum type="arabicPeriod"/>
            </a:pPr>
            <a:r>
              <a:rPr lang="en-US" b="1" dirty="0">
                <a:solidFill>
                  <a:srgbClr val="0070C0"/>
                </a:solidFill>
              </a:rPr>
              <a:t>Maximal exercise testing </a:t>
            </a:r>
            <a:r>
              <a:rPr lang="en-US" dirty="0"/>
              <a:t>with/without respiratory gas exchange and/or blood oxygen saturation, which assesses cardiac and pulmonary function with activity, the inability to walk more than short distances, and a decreased peak oxygen consumption reflect more severe disease</a:t>
            </a:r>
          </a:p>
          <a:p>
            <a:endParaRPr lang="en-US" dirty="0"/>
          </a:p>
        </p:txBody>
      </p:sp>
    </p:spTree>
    <p:extLst>
      <p:ext uri="{BB962C8B-B14F-4D97-AF65-F5344CB8AC3E}">
        <p14:creationId xmlns:p14="http://schemas.microsoft.com/office/powerpoint/2010/main" xmlns="" val="360870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en-US" sz="2000" b="1" dirty="0">
                <a:solidFill>
                  <a:srgbClr val="FF0000"/>
                </a:solidFill>
                <a:ea typeface="+mn-ea"/>
                <a:cs typeface="+mn-cs"/>
              </a:rPr>
              <a:t>Other studies may be indicated in selected </a:t>
            </a:r>
            <a:r>
              <a:rPr lang="en-US" sz="2000" b="1" dirty="0" smtClean="0">
                <a:solidFill>
                  <a:srgbClr val="FF0000"/>
                </a:solidFill>
                <a:ea typeface="+mn-ea"/>
                <a:cs typeface="+mn-cs"/>
              </a:rPr>
              <a:t>patients , such </a:t>
            </a:r>
            <a:r>
              <a:rPr lang="en-US" sz="2000" b="1" dirty="0">
                <a:solidFill>
                  <a:srgbClr val="FF0000"/>
                </a:solidFill>
                <a:ea typeface="+mn-ea"/>
                <a:cs typeface="+mn-cs"/>
              </a:rPr>
              <a:t>as the following:</a:t>
            </a:r>
            <a:br>
              <a:rPr lang="en-US" sz="2000" b="1" dirty="0">
                <a:solidFill>
                  <a:srgbClr val="FF0000"/>
                </a:solidFill>
                <a:ea typeface="+mn-ea"/>
                <a:cs typeface="+mn-cs"/>
              </a:rPr>
            </a:br>
            <a:endParaRPr lang="en-US" sz="2000" b="1" dirty="0">
              <a:solidFill>
                <a:srgbClr val="FF0000"/>
              </a:solidFill>
            </a:endParaRPr>
          </a:p>
        </p:txBody>
      </p:sp>
      <p:sp>
        <p:nvSpPr>
          <p:cNvPr id="3" name="Content Placeholder 2"/>
          <p:cNvSpPr>
            <a:spLocks noGrp="1"/>
          </p:cNvSpPr>
          <p:nvPr>
            <p:ph idx="1"/>
          </p:nvPr>
        </p:nvSpPr>
        <p:spPr>
          <a:xfrm>
            <a:off x="457200" y="1143000"/>
            <a:ext cx="8229600" cy="5334000"/>
          </a:xfrm>
        </p:spPr>
        <p:txBody>
          <a:bodyPr>
            <a:normAutofit fontScale="70000" lnSpcReduction="20000"/>
          </a:bodyPr>
          <a:lstStyle/>
          <a:p>
            <a:pPr marL="514350" indent="-514350">
              <a:buFont typeface="+mj-lt"/>
              <a:buAutoNum type="arabicPeriod"/>
            </a:pPr>
            <a:r>
              <a:rPr lang="en-US" b="1" dirty="0" smtClean="0">
                <a:solidFill>
                  <a:srgbClr val="0070C0"/>
                </a:solidFill>
              </a:rPr>
              <a:t>Screening </a:t>
            </a:r>
            <a:r>
              <a:rPr lang="en-US" b="1" dirty="0">
                <a:solidFill>
                  <a:srgbClr val="0070C0"/>
                </a:solidFill>
              </a:rPr>
              <a:t>for hemochromatosis</a:t>
            </a:r>
            <a:r>
              <a:rPr lang="en-US" dirty="0"/>
              <a:t>, in which iron overload affects cardiac function</a:t>
            </a:r>
          </a:p>
          <a:p>
            <a:pPr marL="514350" indent="-514350">
              <a:buFont typeface="+mj-lt"/>
              <a:buAutoNum type="arabicPeriod"/>
            </a:pPr>
            <a:r>
              <a:rPr lang="en-US" b="1" dirty="0">
                <a:solidFill>
                  <a:srgbClr val="0070C0"/>
                </a:solidFill>
              </a:rPr>
              <a:t>Screening for sleep-disturbed breathing</a:t>
            </a:r>
            <a:r>
              <a:rPr lang="en-US" dirty="0"/>
              <a:t>, which affects </a:t>
            </a:r>
            <a:r>
              <a:rPr lang="en-US" dirty="0" err="1"/>
              <a:t>neurohormonal</a:t>
            </a:r>
            <a:r>
              <a:rPr lang="en-US" dirty="0"/>
              <a:t> activation</a:t>
            </a:r>
          </a:p>
          <a:p>
            <a:pPr marL="514350" indent="-514350">
              <a:buFont typeface="+mj-lt"/>
              <a:buAutoNum type="arabicPeriod"/>
            </a:pPr>
            <a:r>
              <a:rPr lang="en-US" b="1" dirty="0">
                <a:solidFill>
                  <a:srgbClr val="0070C0"/>
                </a:solidFill>
              </a:rPr>
              <a:t>Screening for human immunodeficiency virus (HIV), </a:t>
            </a:r>
            <a:r>
              <a:rPr lang="en-US" dirty="0"/>
              <a:t>which may result in heart failure from possible direct infectious effects, from disease treatment effects causing CAD, or from other causes</a:t>
            </a:r>
          </a:p>
          <a:p>
            <a:pPr marL="514350" indent="-514350">
              <a:buFont typeface="+mj-lt"/>
              <a:buAutoNum type="arabicPeriod"/>
            </a:pPr>
            <a:r>
              <a:rPr lang="en-US" b="1" dirty="0">
                <a:solidFill>
                  <a:srgbClr val="0070C0"/>
                </a:solidFill>
              </a:rPr>
              <a:t>Testing for rheumatologic diseases, amyloidosis, or </a:t>
            </a:r>
            <a:r>
              <a:rPr lang="en-US" b="1" dirty="0" err="1">
                <a:solidFill>
                  <a:srgbClr val="0070C0"/>
                </a:solidFill>
              </a:rPr>
              <a:t>pheochromocytoma</a:t>
            </a:r>
            <a:r>
              <a:rPr lang="en-US" dirty="0"/>
              <a:t>, all of which may cause cardiomyopathy</a:t>
            </a:r>
          </a:p>
          <a:p>
            <a:pPr marL="514350" indent="-514350">
              <a:buFont typeface="+mj-lt"/>
              <a:buAutoNum type="arabicPeriod"/>
            </a:pPr>
            <a:r>
              <a:rPr lang="en-US" b="1" dirty="0">
                <a:solidFill>
                  <a:srgbClr val="0070C0"/>
                </a:solidFill>
              </a:rPr>
              <a:t>Serum and urine electrophoresis for light-chain disease</a:t>
            </a:r>
          </a:p>
          <a:p>
            <a:pPr marL="514350" indent="-514350">
              <a:buFont typeface="+mj-lt"/>
              <a:buAutoNum type="arabicPeriod"/>
            </a:pPr>
            <a:r>
              <a:rPr lang="en-US" b="1" dirty="0">
                <a:solidFill>
                  <a:srgbClr val="0070C0"/>
                </a:solidFill>
              </a:rPr>
              <a:t>Genetic testing </a:t>
            </a:r>
            <a:r>
              <a:rPr lang="en-US" dirty="0"/>
              <a:t>for at-risk patients with a first-degree relative who has been diagnosed with a cardiomyopathy leading to heart failure, which may aid in detecting early disease onset and guide treatment </a:t>
            </a:r>
          </a:p>
          <a:p>
            <a:pPr marL="514350" indent="-514350">
              <a:buFont typeface="+mj-lt"/>
              <a:buAutoNum type="arabicPeriod"/>
            </a:pPr>
            <a:r>
              <a:rPr lang="en-US" b="1" dirty="0" err="1">
                <a:solidFill>
                  <a:srgbClr val="0070C0"/>
                </a:solidFill>
              </a:rPr>
              <a:t>Holter</a:t>
            </a:r>
            <a:r>
              <a:rPr lang="en-US" b="1" dirty="0">
                <a:solidFill>
                  <a:srgbClr val="0070C0"/>
                </a:solidFill>
              </a:rPr>
              <a:t> monitoring</a:t>
            </a:r>
            <a:r>
              <a:rPr lang="en-US" dirty="0"/>
              <a:t>, which may reveal arrhythmias or abnormal electrical activity (</a:t>
            </a:r>
            <a:r>
              <a:rPr lang="en-US" dirty="0" err="1"/>
              <a:t>eg</a:t>
            </a:r>
            <a:r>
              <a:rPr lang="en-US" dirty="0"/>
              <a:t>, in patients with heart failure and a history of MI who are being considered for </a:t>
            </a:r>
            <a:r>
              <a:rPr lang="en-US" dirty="0" err="1"/>
              <a:t>electrophysiologic</a:t>
            </a:r>
            <a:r>
              <a:rPr lang="en-US" dirty="0"/>
              <a:t> study to document ventricular tachycardia [VT] </a:t>
            </a:r>
            <a:r>
              <a:rPr lang="en-US" dirty="0" err="1"/>
              <a:t>inducibility</a:t>
            </a:r>
            <a:r>
              <a:rPr lang="en-US" dirty="0" smtClean="0"/>
              <a:t>)</a:t>
            </a:r>
            <a:endParaRPr lang="en-US" dirty="0"/>
          </a:p>
          <a:p>
            <a:endParaRPr lang="en-US" dirty="0"/>
          </a:p>
        </p:txBody>
      </p:sp>
    </p:spTree>
    <p:extLst>
      <p:ext uri="{BB962C8B-B14F-4D97-AF65-F5344CB8AC3E}">
        <p14:creationId xmlns:p14="http://schemas.microsoft.com/office/powerpoint/2010/main" xmlns="" val="702733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Treatment </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smtClean="0"/>
              <a:t>Non-pharmacological</a:t>
            </a:r>
          </a:p>
          <a:p>
            <a:endParaRPr lang="en-US" b="1" u="sng" dirty="0" smtClean="0"/>
          </a:p>
          <a:p>
            <a:r>
              <a:rPr lang="en-US" b="1" u="sng" dirty="0" smtClean="0"/>
              <a:t>Pharmacological</a:t>
            </a:r>
          </a:p>
          <a:p>
            <a:endParaRPr lang="en-US" b="1" u="sng" dirty="0" smtClean="0"/>
          </a:p>
          <a:p>
            <a:r>
              <a:rPr lang="en-US" b="1" u="sng" dirty="0" smtClean="0"/>
              <a:t>Invasive procedures</a:t>
            </a:r>
            <a:endParaRPr lang="en-US" b="1" u="sng" dirty="0"/>
          </a:p>
        </p:txBody>
      </p:sp>
    </p:spTree>
    <p:extLst>
      <p:ext uri="{BB962C8B-B14F-4D97-AF65-F5344CB8AC3E}">
        <p14:creationId xmlns:p14="http://schemas.microsoft.com/office/powerpoint/2010/main" xmlns="" val="388416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Non-pharmacological</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Dietary salt (sodium) restriction</a:t>
            </a:r>
          </a:p>
          <a:p>
            <a:pPr marL="514350" indent="-514350">
              <a:buFont typeface="+mj-lt"/>
              <a:buAutoNum type="arabicPeriod"/>
            </a:pPr>
            <a:r>
              <a:rPr lang="en-US" dirty="0" smtClean="0"/>
              <a:t>Aerobic regular exercise</a:t>
            </a:r>
          </a:p>
          <a:p>
            <a:pPr marL="514350" indent="-514350">
              <a:buFont typeface="+mj-lt"/>
              <a:buAutoNum type="arabicPeriod"/>
            </a:pPr>
            <a:r>
              <a:rPr lang="en-US" dirty="0" smtClean="0"/>
              <a:t>Omega-3 supplementation</a:t>
            </a:r>
          </a:p>
          <a:p>
            <a:pPr marL="514350" indent="-514350">
              <a:buFont typeface="+mj-lt"/>
              <a:buAutoNum type="arabicPeriod"/>
            </a:pPr>
            <a:endParaRPr lang="en-US" dirty="0"/>
          </a:p>
        </p:txBody>
      </p:sp>
    </p:spTree>
    <p:extLst>
      <p:ext uri="{BB962C8B-B14F-4D97-AF65-F5344CB8AC3E}">
        <p14:creationId xmlns:p14="http://schemas.microsoft.com/office/powerpoint/2010/main" xmlns="" val="110462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Medications </a:t>
            </a:r>
            <a:endParaRPr lang="en-US" b="1" dirty="0">
              <a:solidFill>
                <a:srgbClr val="FF0000"/>
              </a:solidFill>
            </a:endParaRP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pPr marL="514350" indent="-514350">
              <a:buFont typeface="+mj-lt"/>
              <a:buAutoNum type="arabicPeriod"/>
            </a:pPr>
            <a:r>
              <a:rPr lang="en-US" b="1" dirty="0">
                <a:solidFill>
                  <a:srgbClr val="0070C0"/>
                </a:solidFill>
              </a:rPr>
              <a:t>Diuretics</a:t>
            </a:r>
            <a:r>
              <a:rPr lang="en-US" dirty="0"/>
              <a:t> (to reduce edema by reduction of blood volume and venous pressures) and salt restriction (to reduce fluid retention) in patients with current or previous heart failure symptoms and reduced left ventricular ejection fraction (LVEF) for symptomatic relief</a:t>
            </a:r>
          </a:p>
          <a:p>
            <a:pPr marL="514350" indent="-514350">
              <a:buFont typeface="+mj-lt"/>
              <a:buAutoNum type="arabicPeriod"/>
            </a:pPr>
            <a:r>
              <a:rPr lang="en-US" b="1" dirty="0">
                <a:solidFill>
                  <a:srgbClr val="0070C0"/>
                </a:solidFill>
              </a:rPr>
              <a:t>Angiotensin-converting enzyme inhibitors (ACEIs) </a:t>
            </a:r>
            <a:r>
              <a:rPr lang="en-US" dirty="0"/>
              <a:t>for </a:t>
            </a:r>
            <a:r>
              <a:rPr lang="en-US" dirty="0" err="1"/>
              <a:t>neurohormonal</a:t>
            </a:r>
            <a:r>
              <a:rPr lang="en-US" dirty="0"/>
              <a:t> modification, vasodilatation, improvement in LVEF, and survival benefit</a:t>
            </a:r>
          </a:p>
          <a:p>
            <a:pPr marL="514350" indent="-514350">
              <a:buFont typeface="+mj-lt"/>
              <a:buAutoNum type="arabicPeriod"/>
            </a:pPr>
            <a:r>
              <a:rPr lang="en-US" b="1" dirty="0">
                <a:solidFill>
                  <a:srgbClr val="0070C0"/>
                </a:solidFill>
              </a:rPr>
              <a:t>Angiotensin receptor blockers (ARBs)</a:t>
            </a:r>
            <a:r>
              <a:rPr lang="en-US" dirty="0"/>
              <a:t> for </a:t>
            </a:r>
            <a:r>
              <a:rPr lang="en-US" dirty="0" err="1"/>
              <a:t>neurohormonal</a:t>
            </a:r>
            <a:r>
              <a:rPr lang="en-US" dirty="0"/>
              <a:t> modification, vasodilatation, improvement in LVEF, and survival benefit</a:t>
            </a:r>
          </a:p>
          <a:p>
            <a:pPr marL="514350" indent="-514350">
              <a:buFont typeface="+mj-lt"/>
              <a:buAutoNum type="arabicPeriod"/>
            </a:pPr>
            <a:r>
              <a:rPr lang="en-US" b="1" dirty="0">
                <a:solidFill>
                  <a:srgbClr val="0070C0"/>
                </a:solidFill>
              </a:rPr>
              <a:t>Hydralazine and nitrates</a:t>
            </a:r>
            <a:r>
              <a:rPr lang="en-US" dirty="0"/>
              <a:t> to improve symptoms, ventricular function, exercise capacity, and survival in patients who cannot tolerate an ACEI/ARB or as an add-on therapy to ACEI/ARB and beta-blockers in the black population for survival </a:t>
            </a:r>
            <a:r>
              <a:rPr lang="en-US" dirty="0" smtClean="0"/>
              <a:t>benefit</a:t>
            </a:r>
            <a:endParaRPr lang="en-US" dirty="0"/>
          </a:p>
        </p:txBody>
      </p:sp>
    </p:spTree>
    <p:extLst>
      <p:ext uri="{BB962C8B-B14F-4D97-AF65-F5344CB8AC3E}">
        <p14:creationId xmlns:p14="http://schemas.microsoft.com/office/powerpoint/2010/main" xmlns="" val="230939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Medications</a:t>
            </a:r>
            <a:endParaRPr lang="en-US" b="1" dirty="0">
              <a:solidFill>
                <a:srgbClr val="FF0000"/>
              </a:solidFill>
            </a:endParaRP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r>
              <a:rPr lang="en-US" b="1" dirty="0" smtClean="0">
                <a:solidFill>
                  <a:srgbClr val="0070C0"/>
                </a:solidFill>
              </a:rPr>
              <a:t>Beta-adrenergic blockers</a:t>
            </a:r>
            <a:r>
              <a:rPr lang="en-US" dirty="0" smtClean="0"/>
              <a:t> for </a:t>
            </a:r>
            <a:r>
              <a:rPr lang="en-US" dirty="0" err="1" smtClean="0"/>
              <a:t>neurohormonal</a:t>
            </a:r>
            <a:r>
              <a:rPr lang="en-US" dirty="0" smtClean="0"/>
              <a:t> modification, improvement in symptoms and LVEF, survival benefit, arrhythmia prevention, and control of ventricular rate</a:t>
            </a:r>
          </a:p>
          <a:p>
            <a:r>
              <a:rPr lang="en-US" b="1" dirty="0" smtClean="0">
                <a:solidFill>
                  <a:srgbClr val="0070C0"/>
                </a:solidFill>
              </a:rPr>
              <a:t>Aldosterone antagonists</a:t>
            </a:r>
            <a:r>
              <a:rPr lang="en-US" dirty="0" smtClean="0"/>
              <a:t>, as an adjunct to other drugs for additive diuresis, heart failure symptom control, improved heart rate variability, decreased ventricular arrhythmias, reduction in cardiac workload, improved LVEF, and increase in survival</a:t>
            </a:r>
          </a:p>
          <a:p>
            <a:r>
              <a:rPr lang="en-US" b="1" dirty="0" smtClean="0">
                <a:solidFill>
                  <a:srgbClr val="0070C0"/>
                </a:solidFill>
              </a:rPr>
              <a:t>Digoxin</a:t>
            </a:r>
            <a:r>
              <a:rPr lang="en-US" dirty="0" smtClean="0"/>
              <a:t>, which can lead to a small increase in cardiac output, improvement in heart failure symptoms, and decreased rate of heart failure hospitalizations</a:t>
            </a:r>
          </a:p>
          <a:p>
            <a:r>
              <a:rPr lang="en-US" b="1" dirty="0" smtClean="0">
                <a:solidFill>
                  <a:srgbClr val="0070C0"/>
                </a:solidFill>
              </a:rPr>
              <a:t>Anticoagulants</a:t>
            </a:r>
            <a:r>
              <a:rPr lang="en-US" dirty="0" smtClean="0"/>
              <a:t> to decrease the risk of thromboembolism</a:t>
            </a:r>
          </a:p>
          <a:p>
            <a:r>
              <a:rPr lang="en-US" b="1" dirty="0" smtClean="0">
                <a:solidFill>
                  <a:srgbClr val="0070C0"/>
                </a:solidFill>
              </a:rPr>
              <a:t>Inotropic agents</a:t>
            </a:r>
            <a:r>
              <a:rPr lang="en-US" dirty="0" smtClean="0"/>
              <a:t> to restore organ perfusion and reduce congestion</a:t>
            </a:r>
          </a:p>
          <a:p>
            <a:endParaRPr lang="en-US" dirty="0"/>
          </a:p>
        </p:txBody>
      </p:sp>
    </p:spTree>
    <p:extLst>
      <p:ext uri="{BB962C8B-B14F-4D97-AF65-F5344CB8AC3E}">
        <p14:creationId xmlns:p14="http://schemas.microsoft.com/office/powerpoint/2010/main" xmlns="" val="332315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Acute heart failure treatment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buClr>
                <a:srgbClr val="FF0000"/>
              </a:buClr>
              <a:buFont typeface="Wingdings" pitchFamily="2" charset="2"/>
              <a:buChar char="§"/>
            </a:pPr>
            <a:r>
              <a:rPr lang="en-US" dirty="0"/>
              <a:t>Stabilize the patients’ clinical condition</a:t>
            </a:r>
          </a:p>
          <a:p>
            <a:pPr>
              <a:buClr>
                <a:srgbClr val="FF0000"/>
              </a:buClr>
              <a:buFont typeface="Wingdings" pitchFamily="2" charset="2"/>
              <a:buChar char="§"/>
            </a:pPr>
            <a:r>
              <a:rPr lang="en-US" dirty="0"/>
              <a:t>Establish the diagnosis, etiology, and precipitating factors</a:t>
            </a:r>
          </a:p>
          <a:p>
            <a:pPr>
              <a:buClr>
                <a:srgbClr val="FF0000"/>
              </a:buClr>
              <a:buFont typeface="Wingdings" pitchFamily="2" charset="2"/>
              <a:buChar char="§"/>
            </a:pPr>
            <a:r>
              <a:rPr lang="en-US" dirty="0"/>
              <a:t>Initiate therapies to rapidly provide symptom relief</a:t>
            </a:r>
          </a:p>
          <a:p>
            <a:pPr>
              <a:buClr>
                <a:srgbClr val="FF0000"/>
              </a:buClr>
              <a:buFont typeface="Wingdings" pitchFamily="2" charset="2"/>
              <a:buChar char="§"/>
            </a:pPr>
            <a:r>
              <a:rPr lang="en-US" dirty="0"/>
              <a:t>Administration of oxygen, if oxygen saturation is less than 90%, and noninvasive positive pressure ventilation (NIPPV) provides patients with respiratory support to avoid intubation.</a:t>
            </a:r>
          </a:p>
          <a:p>
            <a:pPr>
              <a:buClr>
                <a:srgbClr val="FF0000"/>
              </a:buClr>
              <a:buFont typeface="Wingdings" pitchFamily="2" charset="2"/>
              <a:buChar char="§"/>
            </a:pPr>
            <a:endParaRPr lang="en-US" dirty="0"/>
          </a:p>
        </p:txBody>
      </p:sp>
    </p:spTree>
    <p:extLst>
      <p:ext uri="{BB962C8B-B14F-4D97-AF65-F5344CB8AC3E}">
        <p14:creationId xmlns:p14="http://schemas.microsoft.com/office/powerpoint/2010/main" xmlns="" val="85395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Etiology </a:t>
            </a:r>
            <a:endParaRPr lang="en-US"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a:t>C</a:t>
            </a:r>
            <a:r>
              <a:rPr lang="en-US" dirty="0" smtClean="0"/>
              <a:t>auses </a:t>
            </a:r>
            <a:r>
              <a:rPr lang="en-US" dirty="0"/>
              <a:t>of heart failure </a:t>
            </a:r>
            <a:r>
              <a:rPr lang="en-US" dirty="0" smtClean="0"/>
              <a:t>fall into </a:t>
            </a:r>
            <a:r>
              <a:rPr lang="en-US" dirty="0"/>
              <a:t>the following 4 broad categories </a:t>
            </a:r>
            <a:r>
              <a:rPr lang="en-US" dirty="0" smtClean="0"/>
              <a:t>:</a:t>
            </a:r>
            <a:endParaRPr lang="en-US" dirty="0"/>
          </a:p>
          <a:p>
            <a:pPr marL="514350" indent="-514350">
              <a:buFont typeface="+mj-lt"/>
              <a:buAutoNum type="arabicPeriod"/>
            </a:pPr>
            <a:r>
              <a:rPr lang="en-US" b="1" u="sng" dirty="0">
                <a:solidFill>
                  <a:schemeClr val="tx2">
                    <a:lumMod val="60000"/>
                    <a:lumOff val="40000"/>
                  </a:schemeClr>
                </a:solidFill>
              </a:rPr>
              <a:t>Underlying causes: </a:t>
            </a:r>
            <a:r>
              <a:rPr lang="en-US" dirty="0"/>
              <a:t>Underlying causes of heart failure include structural abnormalities (congenital or acquired) that affect the peripheral and coronary arterial circulation, pericardium, myocardium, or cardiac valves, thus leading to increased hemodynamic burden or myocardial or coronary insufficiency</a:t>
            </a:r>
          </a:p>
          <a:p>
            <a:pPr marL="514350" indent="-514350">
              <a:buFont typeface="+mj-lt"/>
              <a:buAutoNum type="arabicPeriod"/>
            </a:pPr>
            <a:r>
              <a:rPr lang="en-US" b="1" u="sng" dirty="0">
                <a:solidFill>
                  <a:schemeClr val="tx2">
                    <a:lumMod val="60000"/>
                    <a:lumOff val="40000"/>
                  </a:schemeClr>
                </a:solidFill>
              </a:rPr>
              <a:t>Fundamental causes: </a:t>
            </a:r>
            <a:r>
              <a:rPr lang="en-US" dirty="0"/>
              <a:t>Fundamental causes include the biochemical and physiologic mechanisms, through which either an increased hemodynamic burden or a reduction in oxygen delivery to the myocardium results in impairment of myocardial contraction</a:t>
            </a:r>
          </a:p>
          <a:p>
            <a:pPr marL="514350" indent="-514350">
              <a:buFont typeface="+mj-lt"/>
              <a:buAutoNum type="arabicPeriod"/>
            </a:pPr>
            <a:r>
              <a:rPr lang="en-US" b="1" u="sng" dirty="0">
                <a:solidFill>
                  <a:schemeClr val="tx2">
                    <a:lumMod val="60000"/>
                    <a:lumOff val="40000"/>
                  </a:schemeClr>
                </a:solidFill>
              </a:rPr>
              <a:t>Precipitating causes: </a:t>
            </a:r>
            <a:r>
              <a:rPr lang="en-US" dirty="0"/>
              <a:t>Overt heart failure may be precipitated by progression of the underlying heart disease (</a:t>
            </a:r>
            <a:r>
              <a:rPr lang="en-US" dirty="0" err="1"/>
              <a:t>eg</a:t>
            </a:r>
            <a:r>
              <a:rPr lang="en-US" dirty="0"/>
              <a:t>, further narrowing of a </a:t>
            </a:r>
            <a:r>
              <a:rPr lang="en-US" dirty="0" err="1"/>
              <a:t>stenotic</a:t>
            </a:r>
            <a:r>
              <a:rPr lang="en-US" dirty="0"/>
              <a:t> aortic valve or mitral valve) or various conditions (fever, anemia, infection) or medications (chemotherapy, NSAIDs) that alter the homeostasis of heart failure patients</a:t>
            </a:r>
          </a:p>
          <a:p>
            <a:pPr marL="514350" indent="-514350">
              <a:buFont typeface="+mj-lt"/>
              <a:buAutoNum type="arabicPeriod"/>
            </a:pPr>
            <a:r>
              <a:rPr lang="en-US" b="1" u="sng" dirty="0">
                <a:solidFill>
                  <a:schemeClr val="tx2">
                    <a:lumMod val="60000"/>
                    <a:lumOff val="40000"/>
                  </a:schemeClr>
                </a:solidFill>
              </a:rPr>
              <a:t>Genetics of cardiomyopathy: </a:t>
            </a:r>
            <a:r>
              <a:rPr lang="en-US" dirty="0"/>
              <a:t>Dilated, arrhythmic right ventricular and restrictive cardiomyopathies are known genetic causes of heart failure.</a:t>
            </a:r>
          </a:p>
          <a:p>
            <a:endParaRPr lang="en-US" dirty="0"/>
          </a:p>
        </p:txBody>
      </p:sp>
    </p:spTree>
    <p:extLst>
      <p:ext uri="{BB962C8B-B14F-4D97-AF65-F5344CB8AC3E}">
        <p14:creationId xmlns:p14="http://schemas.microsoft.com/office/powerpoint/2010/main" xmlns="" val="109126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Medical therapy for heart failure patients, the majority who present with normal perfusion and evidence of congestion, focuses on the following goals:</a:t>
            </a:r>
          </a:p>
        </p:txBody>
      </p:sp>
      <p:sp>
        <p:nvSpPr>
          <p:cNvPr id="3" name="Content Placeholder 2"/>
          <p:cNvSpPr>
            <a:spLocks noGrp="1"/>
          </p:cNvSpPr>
          <p:nvPr>
            <p:ph idx="1"/>
          </p:nvPr>
        </p:nvSpPr>
        <p:spPr/>
        <p:txBody>
          <a:bodyPr>
            <a:normAutofit fontScale="92500"/>
          </a:bodyPr>
          <a:lstStyle/>
          <a:p>
            <a:r>
              <a:rPr lang="en-US" dirty="0"/>
              <a:t>Preload and afterload reduction for symptomatic relief using vasodilators (nitrates, hydralazine, </a:t>
            </a:r>
            <a:r>
              <a:rPr lang="en-US" dirty="0" err="1"/>
              <a:t>nipride</a:t>
            </a:r>
            <a:r>
              <a:rPr lang="en-US" dirty="0"/>
              <a:t>, </a:t>
            </a:r>
            <a:r>
              <a:rPr lang="en-US" dirty="0" err="1"/>
              <a:t>nesiritide</a:t>
            </a:r>
            <a:r>
              <a:rPr lang="en-US" dirty="0"/>
              <a:t>, ACEI/ARB) and diuretics</a:t>
            </a:r>
          </a:p>
          <a:p>
            <a:r>
              <a:rPr lang="en-US" dirty="0"/>
              <a:t>Inhibition of deleterious </a:t>
            </a:r>
            <a:r>
              <a:rPr lang="en-US" dirty="0" err="1"/>
              <a:t>neurohormonal</a:t>
            </a:r>
            <a:r>
              <a:rPr lang="en-US" dirty="0"/>
              <a:t> activation (renin-angiotensin-aldosterone system [RAAS] and sympathetic nervous system) using ACEI/ARB, beta-blockers, and aldosterone antagonists resulting in long-term survival benefit</a:t>
            </a:r>
          </a:p>
          <a:p>
            <a:endParaRPr lang="en-US" dirty="0"/>
          </a:p>
        </p:txBody>
      </p:sp>
    </p:spTree>
    <p:extLst>
      <p:ext uri="{BB962C8B-B14F-4D97-AF65-F5344CB8AC3E}">
        <p14:creationId xmlns:p14="http://schemas.microsoft.com/office/powerpoint/2010/main" xmlns="" val="39320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2800" b="1" dirty="0">
                <a:solidFill>
                  <a:srgbClr val="FF0000"/>
                </a:solidFill>
              </a:rPr>
              <a:t>Treatment of Heart Failure with Normal </a:t>
            </a:r>
            <a:r>
              <a:rPr lang="en-US" sz="2800" b="1" dirty="0" smtClean="0">
                <a:solidFill>
                  <a:srgbClr val="FF0000"/>
                </a:solidFill>
              </a:rPr>
              <a:t>LVEF</a:t>
            </a:r>
            <a:endParaRPr lang="en-US" sz="2800"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0" i="0" dirty="0" smtClean="0">
                <a:solidFill>
                  <a:srgbClr val="000000"/>
                </a:solidFill>
                <a:effectLst/>
                <a:latin typeface="arial"/>
              </a:rPr>
              <a:t>Low-sodium diet</a:t>
            </a:r>
          </a:p>
          <a:p>
            <a:pPr marL="514350" indent="-514350">
              <a:buFont typeface="+mj-lt"/>
              <a:buAutoNum type="arabicPeriod"/>
            </a:pPr>
            <a:r>
              <a:rPr lang="en-US" b="0" i="0" dirty="0" smtClean="0">
                <a:solidFill>
                  <a:srgbClr val="000000"/>
                </a:solidFill>
                <a:effectLst/>
                <a:latin typeface="arial"/>
              </a:rPr>
              <a:t>Restricted fluid intake</a:t>
            </a:r>
          </a:p>
          <a:p>
            <a:pPr marL="514350" indent="-514350">
              <a:buFont typeface="+mj-lt"/>
              <a:buAutoNum type="arabicPeriod"/>
            </a:pPr>
            <a:r>
              <a:rPr lang="en-US" b="0" i="0" dirty="0" smtClean="0">
                <a:solidFill>
                  <a:srgbClr val="000000"/>
                </a:solidFill>
                <a:effectLst/>
                <a:latin typeface="arial"/>
              </a:rPr>
              <a:t>Daily measurement of weight</a:t>
            </a:r>
          </a:p>
          <a:p>
            <a:pPr marL="514350" indent="-514350">
              <a:buFont typeface="+mj-lt"/>
              <a:buAutoNum type="arabicPeriod"/>
            </a:pPr>
            <a:r>
              <a:rPr lang="en-US" b="0" i="0" dirty="0" smtClean="0">
                <a:solidFill>
                  <a:srgbClr val="000000"/>
                </a:solidFill>
                <a:effectLst/>
                <a:latin typeface="arial"/>
              </a:rPr>
              <a:t>Exercise</a:t>
            </a:r>
          </a:p>
          <a:p>
            <a:pPr marL="514350" indent="-514350">
              <a:buFont typeface="+mj-lt"/>
              <a:buAutoNum type="arabicPeriod"/>
            </a:pPr>
            <a:r>
              <a:rPr lang="en-US" b="0" i="0" dirty="0" smtClean="0">
                <a:solidFill>
                  <a:srgbClr val="000000"/>
                </a:solidFill>
                <a:effectLst/>
                <a:latin typeface="arial"/>
              </a:rPr>
              <a:t>Weight loss</a:t>
            </a:r>
          </a:p>
          <a:p>
            <a:pPr marL="514350" indent="-514350">
              <a:buFont typeface="+mj-lt"/>
              <a:buAutoNum type="arabicPeriod"/>
            </a:pPr>
            <a:r>
              <a:rPr lang="en-US" b="0" i="0" dirty="0" smtClean="0">
                <a:solidFill>
                  <a:srgbClr val="000000"/>
                </a:solidFill>
                <a:effectLst/>
                <a:latin typeface="arial"/>
              </a:rPr>
              <a:t>Diuretic therapy is recommended to reduce fluid retention. However, patients must be monitored carefully to avoid hypotension.</a:t>
            </a:r>
          </a:p>
          <a:p>
            <a:pPr marL="514350" indent="-514350">
              <a:buFont typeface="+mj-lt"/>
              <a:buAutoNum type="arabicPeriod"/>
            </a:pPr>
            <a:r>
              <a:rPr lang="en-US" b="0" i="0" dirty="0" smtClean="0">
                <a:solidFill>
                  <a:srgbClr val="000000"/>
                </a:solidFill>
                <a:effectLst/>
                <a:latin typeface="arial"/>
              </a:rPr>
              <a:t>ACEI/ARBs are used as indicated for patients with atherosclerotic disease, prior MI, diabetes mellitus, or hypertension.</a:t>
            </a:r>
          </a:p>
          <a:p>
            <a:endParaRPr lang="en-US" dirty="0"/>
          </a:p>
        </p:txBody>
      </p:sp>
    </p:spTree>
    <p:extLst>
      <p:ext uri="{BB962C8B-B14F-4D97-AF65-F5344CB8AC3E}">
        <p14:creationId xmlns:p14="http://schemas.microsoft.com/office/powerpoint/2010/main" xmlns="" val="262134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8"/>
            </a:pPr>
            <a:r>
              <a:rPr lang="en-US" dirty="0"/>
              <a:t>Beta-blockers are indicated for patients with prior MI or hypertension and for control of ventricular rate in those with atrial </a:t>
            </a:r>
            <a:r>
              <a:rPr lang="en-US" dirty="0" smtClean="0"/>
              <a:t>fibrillation</a:t>
            </a:r>
          </a:p>
          <a:p>
            <a:pPr marL="514350" indent="-514350">
              <a:buFont typeface="+mj-lt"/>
              <a:buAutoNum type="arabicPeriod" startAt="8"/>
            </a:pPr>
            <a:r>
              <a:rPr lang="en-US" b="0" i="0" dirty="0" smtClean="0">
                <a:solidFill>
                  <a:srgbClr val="000000"/>
                </a:solidFill>
                <a:effectLst/>
                <a:latin typeface="arial"/>
              </a:rPr>
              <a:t>Aldosterone receptor blockers are indicated for hypertension and to reduce myocardial fibrosis</a:t>
            </a:r>
            <a:endParaRPr lang="en-US" dirty="0"/>
          </a:p>
        </p:txBody>
      </p:sp>
    </p:spTree>
    <p:extLst>
      <p:ext uri="{BB962C8B-B14F-4D97-AF65-F5344CB8AC3E}">
        <p14:creationId xmlns:p14="http://schemas.microsoft.com/office/powerpoint/2010/main" xmlns="" val="143054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Treatment of Right Ventricular Heart </a:t>
            </a:r>
            <a:r>
              <a:rPr lang="en-US" sz="3600" b="1" dirty="0" smtClean="0">
                <a:solidFill>
                  <a:srgbClr val="FF0000"/>
                </a:solidFill>
              </a:rPr>
              <a:t>Failure</a:t>
            </a:r>
            <a:endParaRPr lang="en-US" sz="3600" b="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a:t>General measures should be applied, as follows:</a:t>
            </a:r>
          </a:p>
          <a:p>
            <a:r>
              <a:rPr lang="en-US" dirty="0"/>
              <a:t>Sodium and fluid restriction</a:t>
            </a:r>
          </a:p>
          <a:p>
            <a:r>
              <a:rPr lang="en-US" dirty="0"/>
              <a:t>Moderate physical activity, with avoidance of isometric exercises</a:t>
            </a:r>
          </a:p>
          <a:p>
            <a:r>
              <a:rPr lang="en-US" dirty="0"/>
              <a:t>Avoidance of pregnancy</a:t>
            </a:r>
          </a:p>
          <a:p>
            <a:r>
              <a:rPr lang="en-US" dirty="0"/>
              <a:t>Compliance with medications</a:t>
            </a:r>
          </a:p>
          <a:p>
            <a:r>
              <a:rPr lang="en-US" dirty="0"/>
              <a:t>Avoidance, or rapid treatment of, precipitating factors</a:t>
            </a:r>
          </a:p>
          <a:p>
            <a:r>
              <a:rPr lang="en-US" dirty="0"/>
              <a:t>Precipitating factors include the following:</a:t>
            </a:r>
          </a:p>
          <a:p>
            <a:r>
              <a:rPr lang="en-US" dirty="0"/>
              <a:t>Sleep apnea</a:t>
            </a:r>
          </a:p>
          <a:p>
            <a:r>
              <a:rPr lang="en-US" dirty="0"/>
              <a:t>Pulmonary embolism</a:t>
            </a:r>
          </a:p>
          <a:p>
            <a:r>
              <a:rPr lang="en-US" dirty="0"/>
              <a:t>Sepsis</a:t>
            </a:r>
          </a:p>
          <a:p>
            <a:r>
              <a:rPr lang="en-US" dirty="0"/>
              <a:t>Arrhythmia</a:t>
            </a:r>
          </a:p>
          <a:p>
            <a:r>
              <a:rPr lang="en-US" dirty="0"/>
              <a:t>Ischemia</a:t>
            </a:r>
          </a:p>
          <a:p>
            <a:r>
              <a:rPr lang="en-US" dirty="0"/>
              <a:t>High altitude</a:t>
            </a:r>
          </a:p>
          <a:p>
            <a:r>
              <a:rPr lang="en-US" dirty="0"/>
              <a:t>Anemia</a:t>
            </a:r>
          </a:p>
          <a:p>
            <a:r>
              <a:rPr lang="en-US" dirty="0"/>
              <a:t>Hypoxemia</a:t>
            </a:r>
          </a:p>
          <a:p>
            <a:endParaRPr lang="en-US" dirty="0"/>
          </a:p>
        </p:txBody>
      </p:sp>
    </p:spTree>
    <p:extLst>
      <p:ext uri="{BB962C8B-B14F-4D97-AF65-F5344CB8AC3E}">
        <p14:creationId xmlns:p14="http://schemas.microsoft.com/office/powerpoint/2010/main" xmlns="" val="353072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Use of an ACEI/ARB is beneficial if RV failure is secondary to LV failure; the efficacy of these agents in isolated RV failure is not known. </a:t>
            </a:r>
            <a:endParaRPr lang="en-US" dirty="0" smtClean="0"/>
          </a:p>
          <a:p>
            <a:r>
              <a:rPr lang="en-US" dirty="0" smtClean="0"/>
              <a:t>The </a:t>
            </a:r>
            <a:r>
              <a:rPr lang="en-US" dirty="0"/>
              <a:t>same recommendation applies for use of beta-blockers. </a:t>
            </a:r>
            <a:endParaRPr lang="en-US" dirty="0" smtClean="0"/>
          </a:p>
          <a:p>
            <a:r>
              <a:rPr lang="en-US" dirty="0" smtClean="0"/>
              <a:t>The </a:t>
            </a:r>
            <a:r>
              <a:rPr lang="en-US" dirty="0"/>
              <a:t>role of </a:t>
            </a:r>
            <a:r>
              <a:rPr lang="en-US" dirty="0" err="1"/>
              <a:t>nesiritide</a:t>
            </a:r>
            <a:r>
              <a:rPr lang="en-US" dirty="0"/>
              <a:t> in RV failure is not well defined. </a:t>
            </a:r>
            <a:endParaRPr lang="en-US" dirty="0" smtClean="0"/>
          </a:p>
          <a:p>
            <a:r>
              <a:rPr lang="en-US" dirty="0" smtClean="0"/>
              <a:t>Use </a:t>
            </a:r>
            <a:r>
              <a:rPr lang="en-US" dirty="0"/>
              <a:t>of digoxin in RV failure associated with chronic obstructive pulmonary disease (COPD) not associated with LV dysfunction appears not to improve exercise tolerance or RV ejection fraction. </a:t>
            </a:r>
            <a:endParaRPr lang="en-US" dirty="0" smtClean="0"/>
          </a:p>
          <a:p>
            <a:r>
              <a:rPr lang="en-US" dirty="0" smtClean="0"/>
              <a:t>Treatment </a:t>
            </a:r>
            <a:r>
              <a:rPr lang="en-US" dirty="0"/>
              <a:t>of pulmonary-induced RV failure is to address the correction of a primary pulmonary etiology and a decrease in RV afterload via specific pulmonary artery vasodilatory therapies (please see Primary Pulmonary Hypertension for treatment).</a:t>
            </a:r>
          </a:p>
        </p:txBody>
      </p:sp>
    </p:spTree>
    <p:extLst>
      <p:ext uri="{BB962C8B-B14F-4D97-AF65-F5344CB8AC3E}">
        <p14:creationId xmlns:p14="http://schemas.microsoft.com/office/powerpoint/2010/main" xmlns="" val="2697824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In patients with severe, </a:t>
            </a:r>
            <a:r>
              <a:rPr lang="en-US" dirty="0" err="1"/>
              <a:t>hemodynamically</a:t>
            </a:r>
            <a:r>
              <a:rPr lang="en-US" dirty="0"/>
              <a:t> compromising RV failure, inotropic therapy is administered, using dobutamine (2-5 mcg/kg/min), dobutamine and inhaled nitric oxide, or dopamine alone. </a:t>
            </a:r>
            <a:r>
              <a:rPr lang="en-US" dirty="0" err="1"/>
              <a:t>Milrinone</a:t>
            </a:r>
            <a:r>
              <a:rPr lang="en-US" dirty="0"/>
              <a:t> is preferred if the patient is </a:t>
            </a:r>
            <a:r>
              <a:rPr lang="en-US" dirty="0" err="1"/>
              <a:t>tachycardic</a:t>
            </a:r>
            <a:r>
              <a:rPr lang="en-US" dirty="0"/>
              <a:t> or on beta-blockers</a:t>
            </a:r>
            <a:r>
              <a:rPr lang="en-US" dirty="0" smtClean="0"/>
              <a:t>.</a:t>
            </a:r>
          </a:p>
          <a:p>
            <a:r>
              <a:rPr lang="en-US" dirty="0"/>
              <a:t>Anticoagulation indications are standard for evidence of </a:t>
            </a:r>
            <a:r>
              <a:rPr lang="en-US" dirty="0" err="1"/>
              <a:t>intracardiac</a:t>
            </a:r>
            <a:r>
              <a:rPr lang="en-US" dirty="0"/>
              <a:t> thrombus, thromboembolic events, pulmonary arterial hypertension, paroxysmal or persistent atrial fibrillation/flutter, and mechanical right-sided valves</a:t>
            </a:r>
            <a:r>
              <a:rPr lang="en-US" dirty="0" smtClean="0"/>
              <a:t>.</a:t>
            </a:r>
          </a:p>
          <a:p>
            <a:r>
              <a:rPr lang="en-US" dirty="0" smtClean="0"/>
              <a:t>Hypoxemia </a:t>
            </a:r>
            <a:r>
              <a:rPr lang="en-US" dirty="0"/>
              <a:t>should be corrected, and positive pressure should be avoided when mechanical ventilation is needed.</a:t>
            </a:r>
          </a:p>
        </p:txBody>
      </p:sp>
    </p:spTree>
    <p:extLst>
      <p:ext uri="{BB962C8B-B14F-4D97-AF65-F5344CB8AC3E}">
        <p14:creationId xmlns:p14="http://schemas.microsoft.com/office/powerpoint/2010/main" xmlns="" val="388231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FF0000"/>
                </a:solidFill>
              </a:rPr>
              <a:t>Electrophysiologic</a:t>
            </a:r>
            <a:r>
              <a:rPr lang="en-US" b="1" dirty="0">
                <a:solidFill>
                  <a:srgbClr val="FF0000"/>
                </a:solidFill>
              </a:rPr>
              <a:t> </a:t>
            </a:r>
            <a:r>
              <a:rPr lang="en-US" b="1" dirty="0" smtClean="0">
                <a:solidFill>
                  <a:srgbClr val="FF0000"/>
                </a:solidFill>
              </a:rPr>
              <a:t>Intervention</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Devices for </a:t>
            </a:r>
            <a:r>
              <a:rPr lang="en-US" dirty="0" err="1"/>
              <a:t>electrophysiologic</a:t>
            </a:r>
            <a:r>
              <a:rPr lang="en-US" dirty="0"/>
              <a:t> intervention in heart failure include pacemakers, cardiac resynchronization therapy (CRT) devices, and implantable </a:t>
            </a:r>
            <a:r>
              <a:rPr lang="en-US" dirty="0" err="1"/>
              <a:t>cardioverter</a:t>
            </a:r>
            <a:r>
              <a:rPr lang="en-US" dirty="0"/>
              <a:t>-defibrillators (ICDs</a:t>
            </a:r>
            <a:r>
              <a:rPr lang="en-US" dirty="0" smtClean="0"/>
              <a:t>).</a:t>
            </a:r>
          </a:p>
          <a:p>
            <a:r>
              <a:rPr lang="en-US" dirty="0"/>
              <a:t>Maintaining a normal </a:t>
            </a:r>
            <a:r>
              <a:rPr lang="en-US" dirty="0" err="1"/>
              <a:t>chronotropic</a:t>
            </a:r>
            <a:r>
              <a:rPr lang="en-US" dirty="0"/>
              <a:t> response and AV synchrony may be particularly significant for patients with heart failure.</a:t>
            </a:r>
            <a:r>
              <a:rPr lang="en-US" baseline="30000" dirty="0"/>
              <a:t>[5] </a:t>
            </a:r>
            <a:r>
              <a:rPr lang="en-US" dirty="0"/>
              <a:t>Because RV pacing may worsen heart failure due to an increase in ventricular </a:t>
            </a:r>
            <a:r>
              <a:rPr lang="en-US" dirty="0" err="1"/>
              <a:t>dysynchrony</a:t>
            </a:r>
            <a:r>
              <a:rPr lang="en-US" dirty="0"/>
              <a:t>, the current 2010 HFSA Practice Guidelines recommend against placement of a dual-chamber pacemaker in heart failure patients in the absence of symptomatic </a:t>
            </a:r>
            <a:r>
              <a:rPr lang="en-US" dirty="0" err="1"/>
              <a:t>bradycardia</a:t>
            </a:r>
            <a:r>
              <a:rPr lang="en-US" dirty="0"/>
              <a:t> or high-degree AV block.</a:t>
            </a:r>
          </a:p>
        </p:txBody>
      </p:sp>
    </p:spTree>
    <p:extLst>
      <p:ext uri="{BB962C8B-B14F-4D97-AF65-F5344CB8AC3E}">
        <p14:creationId xmlns:p14="http://schemas.microsoft.com/office/powerpoint/2010/main" xmlns="" val="3525548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Implantable </a:t>
            </a:r>
            <a:r>
              <a:rPr lang="en-US" b="1" dirty="0" err="1" smtClean="0">
                <a:solidFill>
                  <a:srgbClr val="FF0000"/>
                </a:solidFill>
              </a:rPr>
              <a:t>cardioverter</a:t>
            </a:r>
            <a:r>
              <a:rPr lang="en-US" b="1" dirty="0" smtClean="0">
                <a:solidFill>
                  <a:srgbClr val="FF0000"/>
                </a:solidFill>
              </a:rPr>
              <a:t>-defibrillators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The AHA/ACC and ESC recommend ICD placement for the following categories of heart failure </a:t>
            </a:r>
            <a:r>
              <a:rPr lang="en-US" dirty="0" smtClean="0"/>
              <a:t>patients</a:t>
            </a:r>
          </a:p>
          <a:p>
            <a:pPr marL="514350" indent="-514350">
              <a:buFont typeface="+mj-lt"/>
              <a:buAutoNum type="arabicPeriod"/>
            </a:pPr>
            <a:r>
              <a:rPr lang="en-US" dirty="0"/>
              <a:t>Patients with LV dysfunction (LVEF ≤35%) from a previous MI who are at least 40 days post-Ml</a:t>
            </a:r>
          </a:p>
          <a:p>
            <a:pPr marL="514350" indent="-514350">
              <a:buFont typeface="+mj-lt"/>
              <a:buAutoNum type="arabicPeriod"/>
            </a:pPr>
            <a:r>
              <a:rPr lang="en-US" dirty="0"/>
              <a:t>Patients with </a:t>
            </a:r>
            <a:r>
              <a:rPr lang="en-US" dirty="0" err="1"/>
              <a:t>nonischemic</a:t>
            </a:r>
            <a:r>
              <a:rPr lang="en-US" dirty="0"/>
              <a:t> cardiomyopathy; with an LVEF of 35% or less; in NYHA class II or III; receiving optimal medical therapy; and expected to survive longer than 1 year with good functional status </a:t>
            </a:r>
            <a:r>
              <a:rPr lang="en-US" baseline="30000" dirty="0"/>
              <a:t>[3, 5]</a:t>
            </a:r>
            <a:endParaRPr lang="en-US" dirty="0"/>
          </a:p>
          <a:p>
            <a:pPr marL="514350" indent="-514350">
              <a:buFont typeface="+mj-lt"/>
              <a:buAutoNum type="arabicPeriod"/>
            </a:pPr>
            <a:r>
              <a:rPr lang="en-US" dirty="0"/>
              <a:t>Patients with ischemic cardiomyopathy who are at least 40 days post-MI; have an LVEF of 30% or less; are in NYHA functional class I; are on chronic optimal medical therapy; and are expected to survive longer than 1 year with good functional </a:t>
            </a:r>
            <a:r>
              <a:rPr lang="en-US" dirty="0" smtClean="0"/>
              <a:t>status</a:t>
            </a:r>
            <a:endParaRPr lang="en-US" dirty="0"/>
          </a:p>
        </p:txBody>
      </p:sp>
    </p:spTree>
    <p:extLst>
      <p:ext uri="{BB962C8B-B14F-4D97-AF65-F5344CB8AC3E}">
        <p14:creationId xmlns:p14="http://schemas.microsoft.com/office/powerpoint/2010/main" xmlns="" val="6256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4"/>
            </a:pPr>
            <a:r>
              <a:rPr lang="en-US" dirty="0" smtClean="0"/>
              <a:t>Patients who have had ventricular fibrillation (VF)</a:t>
            </a:r>
          </a:p>
          <a:p>
            <a:pPr marL="514350" indent="-514350">
              <a:buFont typeface="+mj-lt"/>
              <a:buAutoNum type="arabicPeriod" startAt="4"/>
            </a:pPr>
            <a:r>
              <a:rPr lang="en-US" dirty="0" smtClean="0"/>
              <a:t>Patients with documented </a:t>
            </a:r>
            <a:r>
              <a:rPr lang="en-US" dirty="0" err="1" smtClean="0"/>
              <a:t>hemodynamically</a:t>
            </a:r>
            <a:r>
              <a:rPr lang="en-US" dirty="0" smtClean="0"/>
              <a:t> unstable ventricular tachycardia (VT) and/or VT with syncope; with an LVEF less than 40%; on optimal medical therapy; and expected to survive longer than 1 year with good functional status</a:t>
            </a:r>
            <a:br>
              <a:rPr lang="en-US" dirty="0" smtClean="0"/>
            </a:br>
            <a:endParaRPr lang="en-US" dirty="0" smtClean="0"/>
          </a:p>
          <a:p>
            <a:endParaRPr lang="en-US" dirty="0"/>
          </a:p>
        </p:txBody>
      </p:sp>
    </p:spTree>
    <p:extLst>
      <p:ext uri="{BB962C8B-B14F-4D97-AF65-F5344CB8AC3E}">
        <p14:creationId xmlns:p14="http://schemas.microsoft.com/office/powerpoint/2010/main" xmlns="" val="3324847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Revascularization </a:t>
            </a:r>
            <a:r>
              <a:rPr lang="en-US" b="1" dirty="0" smtClean="0">
                <a:solidFill>
                  <a:srgbClr val="FF0000"/>
                </a:solidFill>
              </a:rPr>
              <a:t>Procedures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Percutaneous intervention (PCI)</a:t>
            </a:r>
          </a:p>
          <a:p>
            <a:r>
              <a:rPr lang="en-US" dirty="0" smtClean="0"/>
              <a:t>Coronary artery bypass graft (CABG)</a:t>
            </a:r>
            <a:endParaRPr lang="en-US" dirty="0"/>
          </a:p>
        </p:txBody>
      </p:sp>
    </p:spTree>
    <p:extLst>
      <p:ext uri="{BB962C8B-B14F-4D97-AF65-F5344CB8AC3E}">
        <p14:creationId xmlns:p14="http://schemas.microsoft.com/office/powerpoint/2010/main" xmlns="" val="138342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lumMod val="60000"/>
                    <a:lumOff val="40000"/>
                  </a:schemeClr>
                </a:solidFill>
              </a:rPr>
              <a:t>Underlying </a:t>
            </a:r>
            <a:r>
              <a:rPr lang="en-US" b="1" u="sng" dirty="0">
                <a:solidFill>
                  <a:schemeClr val="tx2">
                    <a:lumMod val="60000"/>
                    <a:lumOff val="40000"/>
                  </a:schemeClr>
                </a:solidFill>
              </a:rPr>
              <a:t>causes:</a:t>
            </a:r>
            <a:endParaRPr lang="en-US" dirty="0"/>
          </a:p>
        </p:txBody>
      </p:sp>
      <p:sp>
        <p:nvSpPr>
          <p:cNvPr id="4" name="Content Placeholder 3"/>
          <p:cNvSpPr>
            <a:spLocks noGrp="1"/>
          </p:cNvSpPr>
          <p:nvPr>
            <p:ph sz="half" idx="1"/>
          </p:nvPr>
        </p:nvSpPr>
        <p:spPr>
          <a:xfrm>
            <a:off x="457200" y="1371600"/>
            <a:ext cx="4038600" cy="5029200"/>
          </a:xfrm>
        </p:spPr>
        <p:txBody>
          <a:bodyPr>
            <a:normAutofit fontScale="55000" lnSpcReduction="20000"/>
          </a:bodyPr>
          <a:lstStyle/>
          <a:p>
            <a:r>
              <a:rPr lang="en-US" b="1" u="sng" dirty="0">
                <a:solidFill>
                  <a:schemeClr val="tx2">
                    <a:lumMod val="60000"/>
                    <a:lumOff val="40000"/>
                  </a:schemeClr>
                </a:solidFill>
              </a:rPr>
              <a:t>Underlying causes of systolic heart failure include the following:</a:t>
            </a:r>
          </a:p>
          <a:p>
            <a:pPr marL="514350" indent="-514350">
              <a:buFont typeface="+mj-lt"/>
              <a:buAutoNum type="arabicPeriod"/>
            </a:pPr>
            <a:r>
              <a:rPr lang="en-US" dirty="0"/>
              <a:t>Coronary artery disease</a:t>
            </a:r>
          </a:p>
          <a:p>
            <a:pPr marL="514350" indent="-514350">
              <a:buFont typeface="+mj-lt"/>
              <a:buAutoNum type="arabicPeriod"/>
            </a:pPr>
            <a:r>
              <a:rPr lang="en-US" dirty="0"/>
              <a:t>Diabetes mellitus</a:t>
            </a:r>
          </a:p>
          <a:p>
            <a:pPr marL="514350" indent="-514350">
              <a:buFont typeface="+mj-lt"/>
              <a:buAutoNum type="arabicPeriod"/>
            </a:pPr>
            <a:r>
              <a:rPr lang="en-US" dirty="0"/>
              <a:t>Hypertension</a:t>
            </a:r>
          </a:p>
          <a:p>
            <a:pPr marL="514350" indent="-514350">
              <a:buFont typeface="+mj-lt"/>
              <a:buAutoNum type="arabicPeriod"/>
            </a:pPr>
            <a:r>
              <a:rPr lang="en-US" dirty="0" err="1"/>
              <a:t>Valvular</a:t>
            </a:r>
            <a:r>
              <a:rPr lang="en-US" dirty="0"/>
              <a:t> heart disease (stenosis or </a:t>
            </a:r>
            <a:r>
              <a:rPr lang="en-US" dirty="0" err="1"/>
              <a:t>regurgitant</a:t>
            </a:r>
            <a:r>
              <a:rPr lang="en-US" dirty="0"/>
              <a:t> lesions)</a:t>
            </a:r>
          </a:p>
          <a:p>
            <a:pPr marL="514350" indent="-514350">
              <a:buFont typeface="+mj-lt"/>
              <a:buAutoNum type="arabicPeriod"/>
            </a:pPr>
            <a:r>
              <a:rPr lang="en-US" dirty="0"/>
              <a:t>Arrhythmia (supraventricular or ventricular)</a:t>
            </a:r>
          </a:p>
          <a:p>
            <a:pPr marL="514350" indent="-514350">
              <a:buFont typeface="+mj-lt"/>
              <a:buAutoNum type="arabicPeriod"/>
            </a:pPr>
            <a:r>
              <a:rPr lang="en-US" dirty="0"/>
              <a:t>Infections and inflammation (myocarditis)</a:t>
            </a:r>
          </a:p>
          <a:p>
            <a:pPr marL="514350" indent="-514350">
              <a:buFont typeface="+mj-lt"/>
              <a:buAutoNum type="arabicPeriod"/>
            </a:pPr>
            <a:r>
              <a:rPr lang="en-US" dirty="0" err="1"/>
              <a:t>Peripartum</a:t>
            </a:r>
            <a:r>
              <a:rPr lang="en-US" dirty="0"/>
              <a:t> cardiomyopathy</a:t>
            </a:r>
          </a:p>
          <a:p>
            <a:pPr marL="514350" indent="-514350">
              <a:buFont typeface="+mj-lt"/>
              <a:buAutoNum type="arabicPeriod"/>
            </a:pPr>
            <a:r>
              <a:rPr lang="en-US" dirty="0"/>
              <a:t>Congenital heart disease</a:t>
            </a:r>
          </a:p>
          <a:p>
            <a:pPr marL="514350" indent="-514350">
              <a:buFont typeface="+mj-lt"/>
              <a:buAutoNum type="arabicPeriod"/>
            </a:pPr>
            <a:r>
              <a:rPr lang="en-US" dirty="0"/>
              <a:t>Drugs (either recreational, such as alcohol and cocaine, or therapeutic drugs with cardiac side effects, such as doxorubicin)</a:t>
            </a:r>
          </a:p>
          <a:p>
            <a:pPr marL="514350" indent="-514350">
              <a:buFont typeface="+mj-lt"/>
              <a:buAutoNum type="arabicPeriod"/>
            </a:pPr>
            <a:r>
              <a:rPr lang="en-US" dirty="0"/>
              <a:t>Idiopathic cardiomyopathy</a:t>
            </a:r>
          </a:p>
          <a:p>
            <a:pPr marL="514350" indent="-514350">
              <a:buFont typeface="+mj-lt"/>
              <a:buAutoNum type="arabicPeriod"/>
            </a:pPr>
            <a:r>
              <a:rPr lang="en-US" dirty="0"/>
              <a:t>Rare conditions (endocrine abnormalities, rheumatologic disease, neuromuscular conditions</a:t>
            </a:r>
            <a:r>
              <a:rPr lang="en-US" dirty="0" smtClean="0"/>
              <a:t>)</a:t>
            </a:r>
            <a:endParaRPr lang="en-US" dirty="0"/>
          </a:p>
        </p:txBody>
      </p:sp>
      <p:sp>
        <p:nvSpPr>
          <p:cNvPr id="5" name="Content Placeholder 4"/>
          <p:cNvSpPr>
            <a:spLocks noGrp="1"/>
          </p:cNvSpPr>
          <p:nvPr>
            <p:ph sz="half" idx="2"/>
          </p:nvPr>
        </p:nvSpPr>
        <p:spPr>
          <a:xfrm>
            <a:off x="4648200" y="1295400"/>
            <a:ext cx="4038600" cy="4830763"/>
          </a:xfrm>
        </p:spPr>
        <p:txBody>
          <a:bodyPr>
            <a:normAutofit fontScale="55000" lnSpcReduction="20000"/>
          </a:bodyPr>
          <a:lstStyle/>
          <a:p>
            <a:r>
              <a:rPr lang="en-US" b="1" u="sng" dirty="0">
                <a:solidFill>
                  <a:schemeClr val="tx2">
                    <a:lumMod val="60000"/>
                    <a:lumOff val="40000"/>
                  </a:schemeClr>
                </a:solidFill>
              </a:rPr>
              <a:t>Underlying causes of diastolic heart failure include the following:</a:t>
            </a:r>
          </a:p>
          <a:p>
            <a:pPr marL="514350" indent="-514350">
              <a:buFont typeface="+mj-lt"/>
              <a:buAutoNum type="arabicPeriod"/>
            </a:pPr>
            <a:r>
              <a:rPr lang="en-US" dirty="0"/>
              <a:t>Coronary artery disease</a:t>
            </a:r>
          </a:p>
          <a:p>
            <a:pPr marL="514350" indent="-514350">
              <a:buFont typeface="+mj-lt"/>
              <a:buAutoNum type="arabicPeriod"/>
            </a:pPr>
            <a:r>
              <a:rPr lang="en-US" dirty="0"/>
              <a:t>Diabetes mellitus</a:t>
            </a:r>
          </a:p>
          <a:p>
            <a:pPr marL="514350" indent="-514350">
              <a:buFont typeface="+mj-lt"/>
              <a:buAutoNum type="arabicPeriod"/>
            </a:pPr>
            <a:r>
              <a:rPr lang="en-US" dirty="0"/>
              <a:t>Hypertension</a:t>
            </a:r>
          </a:p>
          <a:p>
            <a:pPr marL="514350" indent="-514350">
              <a:buFont typeface="+mj-lt"/>
              <a:buAutoNum type="arabicPeriod"/>
            </a:pPr>
            <a:r>
              <a:rPr lang="en-US" dirty="0" err="1"/>
              <a:t>Valvular</a:t>
            </a:r>
            <a:r>
              <a:rPr lang="en-US" dirty="0"/>
              <a:t> heart disease (aortic stenosis)</a:t>
            </a:r>
          </a:p>
          <a:p>
            <a:pPr marL="514350" indent="-514350">
              <a:buFont typeface="+mj-lt"/>
              <a:buAutoNum type="arabicPeriod"/>
            </a:pPr>
            <a:r>
              <a:rPr lang="en-US" dirty="0"/>
              <a:t>Hypertrophic cardiomyopathy</a:t>
            </a:r>
          </a:p>
          <a:p>
            <a:pPr marL="514350" indent="-514350">
              <a:buFont typeface="+mj-lt"/>
              <a:buAutoNum type="arabicPeriod"/>
            </a:pPr>
            <a:r>
              <a:rPr lang="en-US" dirty="0"/>
              <a:t>Restrictive cardiomyopathy (amyloidosis, </a:t>
            </a:r>
            <a:r>
              <a:rPr lang="en-US" dirty="0" err="1"/>
              <a:t>sarcoidosis</a:t>
            </a:r>
            <a:r>
              <a:rPr lang="en-US" dirty="0"/>
              <a:t>)</a:t>
            </a:r>
          </a:p>
          <a:p>
            <a:pPr marL="514350" indent="-514350">
              <a:buFont typeface="+mj-lt"/>
              <a:buAutoNum type="arabicPeriod"/>
            </a:pPr>
            <a:r>
              <a:rPr lang="en-US" dirty="0"/>
              <a:t>Constrictive pericarditis</a:t>
            </a:r>
          </a:p>
          <a:p>
            <a:endParaRPr lang="en-US" dirty="0"/>
          </a:p>
        </p:txBody>
      </p:sp>
    </p:spTree>
    <p:extLst>
      <p:ext uri="{BB962C8B-B14F-4D97-AF65-F5344CB8AC3E}">
        <p14:creationId xmlns:p14="http://schemas.microsoft.com/office/powerpoint/2010/main" xmlns="" val="399493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Valvular</a:t>
            </a:r>
            <a:r>
              <a:rPr lang="en-US" b="1" dirty="0" smtClean="0">
                <a:solidFill>
                  <a:srgbClr val="FF0000"/>
                </a:solidFill>
              </a:rPr>
              <a:t> Surgery</a:t>
            </a:r>
            <a:endParaRPr lang="en-US" b="1"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Aortic valve replacement</a:t>
            </a:r>
          </a:p>
          <a:p>
            <a:pPr marL="514350" indent="-514350">
              <a:buFont typeface="+mj-lt"/>
              <a:buAutoNum type="arabicPeriod"/>
            </a:pPr>
            <a:r>
              <a:rPr lang="en-US" dirty="0" smtClean="0"/>
              <a:t>Mitral valve repair</a:t>
            </a:r>
          </a:p>
          <a:p>
            <a:pPr marL="514350" indent="-514350">
              <a:buFont typeface="+mj-lt"/>
              <a:buAutoNum type="arabicPeriod"/>
            </a:pPr>
            <a:r>
              <a:rPr lang="en-US" dirty="0" smtClean="0"/>
              <a:t>Mitral valve replacement</a:t>
            </a:r>
            <a:endParaRPr lang="en-US" dirty="0"/>
          </a:p>
        </p:txBody>
      </p:sp>
    </p:spTree>
    <p:extLst>
      <p:ext uri="{BB962C8B-B14F-4D97-AF65-F5344CB8AC3E}">
        <p14:creationId xmlns:p14="http://schemas.microsoft.com/office/powerpoint/2010/main" xmlns="" val="1042129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Ventricular Assist Devices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Ventricular assist devices (VADs) are invaluable tools in the treatment of heart failure. A number of these devices are available to support the acutely or chronically decompensated heart (</a:t>
            </a:r>
            <a:r>
              <a:rPr lang="en-US" dirty="0" err="1"/>
              <a:t>ie</a:t>
            </a:r>
            <a:r>
              <a:rPr lang="en-US" dirty="0"/>
              <a:t>, ACC/AHA stage D). Depending on the particular device used, the right ventricle and left ventricle can be assisted with a left ventricular assist device (LVAD), a right VAD (RVAD), or a biventricular assist device (</a:t>
            </a:r>
            <a:r>
              <a:rPr lang="en-US" dirty="0" err="1"/>
              <a:t>BiVAD</a:t>
            </a:r>
            <a:r>
              <a:rPr lang="en-US" dirty="0"/>
              <a:t>). An alternative term for a VAD is a ventricular assist system (VAS</a:t>
            </a:r>
            <a:r>
              <a:rPr lang="en-US" dirty="0" smtClean="0"/>
              <a:t>).</a:t>
            </a:r>
            <a:endParaRPr lang="en-US" dirty="0"/>
          </a:p>
        </p:txBody>
      </p:sp>
    </p:spTree>
    <p:extLst>
      <p:ext uri="{BB962C8B-B14F-4D97-AF65-F5344CB8AC3E}">
        <p14:creationId xmlns:p14="http://schemas.microsoft.com/office/powerpoint/2010/main" xmlns="" val="3139184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LVADs, RVADs, and </a:t>
            </a:r>
            <a:r>
              <a:rPr lang="en-US" dirty="0" err="1" smtClean="0"/>
              <a:t>BiVADs</a:t>
            </a:r>
            <a:r>
              <a:rPr lang="en-US" dirty="0" smtClean="0"/>
              <a:t> are similar. Blood is removed from the failing ventricle and diverted into a pump that delivers blood to either the aorta (in the case of an LVAD) or the pulmonary artery (in the case of an RVAD). An exception is the </a:t>
            </a:r>
            <a:r>
              <a:rPr lang="en-US" dirty="0" err="1" smtClean="0"/>
              <a:t>Impella</a:t>
            </a:r>
            <a:r>
              <a:rPr lang="en-US" dirty="0" smtClean="0"/>
              <a:t> (</a:t>
            </a:r>
            <a:r>
              <a:rPr lang="en-US" dirty="0" err="1" smtClean="0"/>
              <a:t>Abiomed</a:t>
            </a:r>
            <a:r>
              <a:rPr lang="en-US" dirty="0" smtClean="0"/>
              <a:t>, </a:t>
            </a:r>
            <a:r>
              <a:rPr lang="en-US" dirty="0" err="1" smtClean="0"/>
              <a:t>Inc</a:t>
            </a:r>
            <a:r>
              <a:rPr lang="en-US" dirty="0" smtClean="0"/>
              <a:t>). This device is inserted </a:t>
            </a:r>
            <a:r>
              <a:rPr lang="en-US" dirty="0" err="1" smtClean="0"/>
              <a:t>percutaneously</a:t>
            </a:r>
            <a:r>
              <a:rPr lang="en-US" dirty="0" smtClean="0"/>
              <a:t> into the left ventricle; it draws blood from the left ventricle and expels it into the ascending aorta.</a:t>
            </a:r>
          </a:p>
          <a:p>
            <a:endParaRPr lang="en-US" dirty="0" smtClean="0"/>
          </a:p>
          <a:p>
            <a:endParaRPr lang="en-US" dirty="0"/>
          </a:p>
        </p:txBody>
      </p:sp>
    </p:spTree>
    <p:extLst>
      <p:ext uri="{BB962C8B-B14F-4D97-AF65-F5344CB8AC3E}">
        <p14:creationId xmlns:p14="http://schemas.microsoft.com/office/powerpoint/2010/main" xmlns="" val="1987695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Heart Transplantation: indications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Refractory cardiogenic shock</a:t>
            </a:r>
          </a:p>
          <a:p>
            <a:pPr marL="514350" indent="-514350">
              <a:buFont typeface="+mj-lt"/>
              <a:buAutoNum type="arabicPeriod"/>
            </a:pPr>
            <a:r>
              <a:rPr lang="en-US" dirty="0"/>
              <a:t>Dependence on IV inotropic support for adequacy of organ perfusion</a:t>
            </a:r>
          </a:p>
          <a:p>
            <a:pPr marL="514350" indent="-514350">
              <a:buFont typeface="+mj-lt"/>
              <a:buAutoNum type="arabicPeriod"/>
            </a:pPr>
            <a:r>
              <a:rPr lang="en-US" dirty="0"/>
              <a:t>Peak oxygen consumption per unit time (VO </a:t>
            </a:r>
            <a:r>
              <a:rPr lang="en-US" baseline="-25000" dirty="0"/>
              <a:t>2</a:t>
            </a:r>
            <a:r>
              <a:rPr lang="en-US" dirty="0"/>
              <a:t>) less than 10 mL/kg/min</a:t>
            </a:r>
          </a:p>
          <a:p>
            <a:pPr marL="514350" indent="-514350">
              <a:buFont typeface="+mj-lt"/>
              <a:buAutoNum type="arabicPeriod"/>
            </a:pPr>
            <a:r>
              <a:rPr lang="en-US" dirty="0"/>
              <a:t>Severe ischemic symptoms with consistent limitations of routine activity that are not amenable to revascularization procedures (CABG, percutaneous coronary intervention)</a:t>
            </a:r>
          </a:p>
          <a:p>
            <a:pPr marL="514350" indent="-514350">
              <a:buFont typeface="+mj-lt"/>
              <a:buAutoNum type="arabicPeriod"/>
            </a:pPr>
            <a:r>
              <a:rPr lang="en-US" dirty="0"/>
              <a:t>Recurrent symptomatic ventricular arrhythmias despite all therapeutic interventions</a:t>
            </a:r>
          </a:p>
          <a:p>
            <a:endParaRPr lang="en-US" dirty="0"/>
          </a:p>
        </p:txBody>
      </p:sp>
    </p:spTree>
    <p:extLst>
      <p:ext uri="{BB962C8B-B14F-4D97-AF65-F5344CB8AC3E}">
        <p14:creationId xmlns:p14="http://schemas.microsoft.com/office/powerpoint/2010/main" xmlns="" val="613293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88983" y="2967335"/>
            <a:ext cx="636603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98423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038600" cy="5440363"/>
          </a:xfrm>
        </p:spPr>
        <p:txBody>
          <a:bodyPr>
            <a:normAutofit fontScale="77500" lnSpcReduction="20000"/>
          </a:bodyPr>
          <a:lstStyle/>
          <a:p>
            <a:r>
              <a:rPr lang="en-US" b="1" u="sng" dirty="0">
                <a:solidFill>
                  <a:schemeClr val="tx2">
                    <a:lumMod val="60000"/>
                    <a:lumOff val="40000"/>
                  </a:schemeClr>
                </a:solidFill>
              </a:rPr>
              <a:t>Underlying causes of acute heart failure include the following:</a:t>
            </a:r>
          </a:p>
          <a:p>
            <a:pPr marL="514350" indent="-514350">
              <a:buFont typeface="+mj-lt"/>
              <a:buAutoNum type="arabicPeriod"/>
            </a:pPr>
            <a:r>
              <a:rPr lang="en-US" dirty="0"/>
              <a:t>Acute </a:t>
            </a:r>
            <a:r>
              <a:rPr lang="en-US" dirty="0" err="1"/>
              <a:t>valvular</a:t>
            </a:r>
            <a:r>
              <a:rPr lang="en-US" dirty="0"/>
              <a:t> (mitral or aortic) regurgitation</a:t>
            </a:r>
          </a:p>
          <a:p>
            <a:pPr marL="514350" indent="-514350">
              <a:buFont typeface="+mj-lt"/>
              <a:buAutoNum type="arabicPeriod"/>
            </a:pPr>
            <a:r>
              <a:rPr lang="en-US" dirty="0"/>
              <a:t>Myocardial infarction</a:t>
            </a:r>
          </a:p>
          <a:p>
            <a:pPr marL="514350" indent="-514350">
              <a:buFont typeface="+mj-lt"/>
              <a:buAutoNum type="arabicPeriod"/>
            </a:pPr>
            <a:r>
              <a:rPr lang="en-US" dirty="0"/>
              <a:t>Myocarditis</a:t>
            </a:r>
          </a:p>
          <a:p>
            <a:pPr marL="514350" indent="-514350">
              <a:buFont typeface="+mj-lt"/>
              <a:buAutoNum type="arabicPeriod"/>
            </a:pPr>
            <a:r>
              <a:rPr lang="en-US" dirty="0"/>
              <a:t>Arrhythmia</a:t>
            </a:r>
          </a:p>
          <a:p>
            <a:pPr marL="514350" indent="-514350">
              <a:buFont typeface="+mj-lt"/>
              <a:buAutoNum type="arabicPeriod"/>
            </a:pPr>
            <a:r>
              <a:rPr lang="en-US" dirty="0"/>
              <a:t>Drugs (</a:t>
            </a:r>
            <a:r>
              <a:rPr lang="en-US" dirty="0" err="1"/>
              <a:t>eg</a:t>
            </a:r>
            <a:r>
              <a:rPr lang="en-US" dirty="0"/>
              <a:t>, cocaine, calcium channel blockers, or beta-blocker overdose)</a:t>
            </a:r>
          </a:p>
          <a:p>
            <a:pPr marL="514350" indent="-514350">
              <a:buFont typeface="+mj-lt"/>
              <a:buAutoNum type="arabicPeriod"/>
            </a:pPr>
            <a:r>
              <a:rPr lang="en-US" dirty="0"/>
              <a:t>Sepsis</a:t>
            </a:r>
          </a:p>
          <a:p>
            <a:endParaRPr lang="en-US" dirty="0"/>
          </a:p>
        </p:txBody>
      </p:sp>
      <p:sp>
        <p:nvSpPr>
          <p:cNvPr id="4" name="Content Placeholder 3"/>
          <p:cNvSpPr>
            <a:spLocks noGrp="1"/>
          </p:cNvSpPr>
          <p:nvPr>
            <p:ph sz="half" idx="2"/>
          </p:nvPr>
        </p:nvSpPr>
        <p:spPr>
          <a:xfrm>
            <a:off x="4648200" y="609600"/>
            <a:ext cx="4038600" cy="5516563"/>
          </a:xfrm>
        </p:spPr>
        <p:txBody>
          <a:bodyPr>
            <a:normAutofit fontScale="77500" lnSpcReduction="20000"/>
          </a:bodyPr>
          <a:lstStyle/>
          <a:p>
            <a:r>
              <a:rPr lang="en-US" b="1" u="sng" dirty="0">
                <a:solidFill>
                  <a:schemeClr val="tx2">
                    <a:lumMod val="60000"/>
                    <a:lumOff val="40000"/>
                  </a:schemeClr>
                </a:solidFill>
              </a:rPr>
              <a:t>Underlying causes of high-output heart failure include the following:</a:t>
            </a:r>
          </a:p>
          <a:p>
            <a:pPr marL="514350" indent="-514350">
              <a:buFont typeface="+mj-lt"/>
              <a:buAutoNum type="arabicPeriod"/>
            </a:pPr>
            <a:r>
              <a:rPr lang="en-US" dirty="0"/>
              <a:t>Anemia</a:t>
            </a:r>
          </a:p>
          <a:p>
            <a:pPr marL="514350" indent="-514350">
              <a:buFont typeface="+mj-lt"/>
              <a:buAutoNum type="arabicPeriod"/>
            </a:pPr>
            <a:r>
              <a:rPr lang="en-US" dirty="0"/>
              <a:t>Systemic </a:t>
            </a:r>
            <a:r>
              <a:rPr lang="en-US" dirty="0" err="1"/>
              <a:t>arteriovenous</a:t>
            </a:r>
            <a:r>
              <a:rPr lang="en-US" dirty="0"/>
              <a:t> fistulas</a:t>
            </a:r>
          </a:p>
          <a:p>
            <a:pPr marL="514350" indent="-514350">
              <a:buFont typeface="+mj-lt"/>
              <a:buAutoNum type="arabicPeriod"/>
            </a:pPr>
            <a:r>
              <a:rPr lang="en-US" dirty="0"/>
              <a:t>Hyperthyroidism</a:t>
            </a:r>
          </a:p>
          <a:p>
            <a:pPr marL="514350" indent="-514350">
              <a:buFont typeface="+mj-lt"/>
              <a:buAutoNum type="arabicPeriod"/>
            </a:pPr>
            <a:r>
              <a:rPr lang="en-US" dirty="0"/>
              <a:t>Beriberi heart disease</a:t>
            </a:r>
          </a:p>
          <a:p>
            <a:pPr marL="514350" indent="-514350">
              <a:buFont typeface="+mj-lt"/>
              <a:buAutoNum type="arabicPeriod"/>
            </a:pPr>
            <a:r>
              <a:rPr lang="en-US" dirty="0"/>
              <a:t>Paget disease of bone</a:t>
            </a:r>
          </a:p>
          <a:p>
            <a:pPr marL="514350" indent="-514350">
              <a:buFont typeface="+mj-lt"/>
              <a:buAutoNum type="arabicPeriod"/>
            </a:pPr>
            <a:r>
              <a:rPr lang="en-US" dirty="0"/>
              <a:t>Albright syndrome (fibrous dysplasia)</a:t>
            </a:r>
          </a:p>
          <a:p>
            <a:pPr marL="514350" indent="-514350">
              <a:buFont typeface="+mj-lt"/>
              <a:buAutoNum type="arabicPeriod"/>
            </a:pPr>
            <a:r>
              <a:rPr lang="en-US" dirty="0"/>
              <a:t>Multiple myeloma</a:t>
            </a:r>
          </a:p>
          <a:p>
            <a:pPr marL="514350" indent="-514350">
              <a:buFont typeface="+mj-lt"/>
              <a:buAutoNum type="arabicPeriod"/>
            </a:pPr>
            <a:r>
              <a:rPr lang="en-US" dirty="0"/>
              <a:t>Pregnancy</a:t>
            </a:r>
          </a:p>
          <a:p>
            <a:pPr marL="514350" indent="-514350">
              <a:buFont typeface="+mj-lt"/>
              <a:buAutoNum type="arabicPeriod"/>
            </a:pPr>
            <a:r>
              <a:rPr lang="en-US" dirty="0"/>
              <a:t>Glomerulonephritis</a:t>
            </a:r>
          </a:p>
          <a:p>
            <a:pPr marL="514350" indent="-514350">
              <a:buFont typeface="+mj-lt"/>
              <a:buAutoNum type="arabicPeriod"/>
            </a:pPr>
            <a:r>
              <a:rPr lang="en-US" dirty="0"/>
              <a:t>Polycythemia </a:t>
            </a:r>
            <a:r>
              <a:rPr lang="en-US" dirty="0" err="1"/>
              <a:t>vera</a:t>
            </a:r>
            <a:endParaRPr lang="en-US" dirty="0"/>
          </a:p>
          <a:p>
            <a:pPr marL="514350" indent="-514350">
              <a:buFont typeface="+mj-lt"/>
              <a:buAutoNum type="arabicPeriod"/>
            </a:pPr>
            <a:r>
              <a:rPr lang="en-US" dirty="0"/>
              <a:t>Carcinoid syndrome</a:t>
            </a:r>
          </a:p>
          <a:p>
            <a:pPr marL="514350" indent="-514350">
              <a:buFont typeface="+mj-lt"/>
              <a:buAutoNum type="arabicPeriod"/>
            </a:pPr>
            <a:endParaRPr lang="en-US" dirty="0"/>
          </a:p>
        </p:txBody>
      </p:sp>
    </p:spTree>
    <p:extLst>
      <p:ext uri="{BB962C8B-B14F-4D97-AF65-F5344CB8AC3E}">
        <p14:creationId xmlns:p14="http://schemas.microsoft.com/office/powerpoint/2010/main" xmlns="" val="408674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n-US" b="1" u="sng" dirty="0">
                <a:solidFill>
                  <a:schemeClr val="tx2">
                    <a:lumMod val="60000"/>
                    <a:lumOff val="40000"/>
                  </a:schemeClr>
                </a:solidFill>
              </a:rPr>
              <a:t>Underlying causes of right heart failure include the following:</a:t>
            </a:r>
          </a:p>
          <a:p>
            <a:pPr marL="514350" indent="-514350">
              <a:buFont typeface="+mj-lt"/>
              <a:buAutoNum type="arabicPeriod"/>
            </a:pPr>
            <a:r>
              <a:rPr lang="en-US" dirty="0"/>
              <a:t>Left ventricular failure</a:t>
            </a:r>
          </a:p>
          <a:p>
            <a:pPr marL="514350" indent="-514350">
              <a:buFont typeface="+mj-lt"/>
              <a:buAutoNum type="arabicPeriod"/>
            </a:pPr>
            <a:r>
              <a:rPr lang="en-US" dirty="0"/>
              <a:t>Coronary artery disease (ischemia)</a:t>
            </a:r>
          </a:p>
          <a:p>
            <a:pPr marL="514350" indent="-514350">
              <a:buFont typeface="+mj-lt"/>
              <a:buAutoNum type="arabicPeriod"/>
            </a:pPr>
            <a:r>
              <a:rPr lang="en-US" dirty="0"/>
              <a:t>Pulmonary hypertension</a:t>
            </a:r>
          </a:p>
          <a:p>
            <a:pPr marL="514350" indent="-514350">
              <a:buFont typeface="+mj-lt"/>
              <a:buAutoNum type="arabicPeriod"/>
            </a:pPr>
            <a:r>
              <a:rPr lang="en-US" dirty="0"/>
              <a:t>Pulmonary valve stenosis</a:t>
            </a:r>
          </a:p>
          <a:p>
            <a:pPr marL="514350" indent="-514350">
              <a:buFont typeface="+mj-lt"/>
              <a:buAutoNum type="arabicPeriod"/>
            </a:pPr>
            <a:r>
              <a:rPr lang="en-US" dirty="0"/>
              <a:t>Pulmonary embolism</a:t>
            </a:r>
          </a:p>
          <a:p>
            <a:pPr marL="514350" indent="-514350">
              <a:buFont typeface="+mj-lt"/>
              <a:buAutoNum type="arabicPeriod"/>
            </a:pPr>
            <a:r>
              <a:rPr lang="en-US" dirty="0"/>
              <a:t>Chronic pulmonary disease</a:t>
            </a:r>
          </a:p>
          <a:p>
            <a:pPr marL="514350" indent="-514350">
              <a:buFont typeface="+mj-lt"/>
              <a:buAutoNum type="arabicPeriod"/>
            </a:pPr>
            <a:r>
              <a:rPr lang="en-US" dirty="0"/>
              <a:t>Neuromuscular disease</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spTree>
    <p:extLst>
      <p:ext uri="{BB962C8B-B14F-4D97-AF65-F5344CB8AC3E}">
        <p14:creationId xmlns:p14="http://schemas.microsoft.com/office/powerpoint/2010/main" xmlns="" val="366605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60000"/>
                    <a:lumOff val="40000"/>
                  </a:schemeClr>
                </a:solidFill>
              </a:rPr>
              <a:t>Precipitating causes of heart </a:t>
            </a:r>
            <a:r>
              <a:rPr lang="en-US" b="1" dirty="0" smtClean="0">
                <a:solidFill>
                  <a:schemeClr val="tx2">
                    <a:lumMod val="60000"/>
                    <a:lumOff val="40000"/>
                  </a:schemeClr>
                </a:solidFill>
              </a:rPr>
              <a:t>failure</a:t>
            </a:r>
            <a:endParaRPr lang="en-US" dirty="0">
              <a:solidFill>
                <a:schemeClr val="tx2">
                  <a:lumMod val="60000"/>
                  <a:lumOff val="40000"/>
                </a:schemeClr>
              </a:solidFill>
            </a:endParaRPr>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dirty="0"/>
              <a:t>Profound anemia</a:t>
            </a:r>
          </a:p>
          <a:p>
            <a:pPr marL="514350" indent="-514350">
              <a:buFont typeface="+mj-lt"/>
              <a:buAutoNum type="arabicPeriod"/>
            </a:pPr>
            <a:r>
              <a:rPr lang="en-US" dirty="0"/>
              <a:t>Thyrotoxicosis</a:t>
            </a:r>
          </a:p>
          <a:p>
            <a:pPr marL="514350" indent="-514350">
              <a:buFont typeface="+mj-lt"/>
              <a:buAutoNum type="arabicPeriod"/>
            </a:pPr>
            <a:r>
              <a:rPr lang="en-US" dirty="0"/>
              <a:t>Myxedema</a:t>
            </a:r>
          </a:p>
          <a:p>
            <a:pPr marL="514350" indent="-514350">
              <a:buFont typeface="+mj-lt"/>
              <a:buAutoNum type="arabicPeriod"/>
            </a:pPr>
            <a:r>
              <a:rPr lang="en-US" dirty="0"/>
              <a:t>Paget disease of bone</a:t>
            </a:r>
          </a:p>
          <a:p>
            <a:pPr marL="514350" indent="-514350">
              <a:buFont typeface="+mj-lt"/>
              <a:buAutoNum type="arabicPeriod"/>
            </a:pPr>
            <a:r>
              <a:rPr lang="en-US" dirty="0"/>
              <a:t>Albright syndrome</a:t>
            </a:r>
          </a:p>
          <a:p>
            <a:pPr marL="514350" indent="-514350">
              <a:buFont typeface="+mj-lt"/>
              <a:buAutoNum type="arabicPeriod"/>
            </a:pPr>
            <a:r>
              <a:rPr lang="en-US" dirty="0"/>
              <a:t>Multiple myeloma</a:t>
            </a:r>
          </a:p>
          <a:p>
            <a:pPr marL="514350" indent="-514350">
              <a:buFont typeface="+mj-lt"/>
              <a:buAutoNum type="arabicPeriod"/>
            </a:pPr>
            <a:r>
              <a:rPr lang="en-US" dirty="0"/>
              <a:t>Glomerulonephritis</a:t>
            </a:r>
          </a:p>
          <a:p>
            <a:endParaRPr lang="en-US" dirty="0"/>
          </a:p>
        </p:txBody>
      </p:sp>
      <p:sp>
        <p:nvSpPr>
          <p:cNvPr id="4" name="Content Placeholder 3"/>
          <p:cNvSpPr>
            <a:spLocks noGrp="1"/>
          </p:cNvSpPr>
          <p:nvPr>
            <p:ph sz="half" idx="2"/>
          </p:nvPr>
        </p:nvSpPr>
        <p:spPr/>
        <p:txBody>
          <a:bodyPr>
            <a:normAutofit/>
          </a:bodyPr>
          <a:lstStyle/>
          <a:p>
            <a:pPr marL="514350" indent="-514350">
              <a:buFont typeface="+mj-lt"/>
              <a:buAutoNum type="arabicPeriod" startAt="8"/>
            </a:pPr>
            <a:r>
              <a:rPr lang="en-US" dirty="0" err="1"/>
              <a:t>Cor</a:t>
            </a:r>
            <a:r>
              <a:rPr lang="en-US" dirty="0"/>
              <a:t> </a:t>
            </a:r>
            <a:r>
              <a:rPr lang="en-US" dirty="0" err="1"/>
              <a:t>pulmonale</a:t>
            </a:r>
            <a:endParaRPr lang="en-US" dirty="0"/>
          </a:p>
          <a:p>
            <a:pPr marL="514350" indent="-514350">
              <a:buFont typeface="+mj-lt"/>
              <a:buAutoNum type="arabicPeriod" startAt="8"/>
            </a:pPr>
            <a:r>
              <a:rPr lang="en-US" dirty="0"/>
              <a:t>Polycythemia </a:t>
            </a:r>
            <a:r>
              <a:rPr lang="en-US" dirty="0" err="1"/>
              <a:t>vera</a:t>
            </a:r>
            <a:endParaRPr lang="en-US" dirty="0"/>
          </a:p>
          <a:p>
            <a:pPr marL="514350" indent="-514350">
              <a:buFont typeface="+mj-lt"/>
              <a:buAutoNum type="arabicPeriod" startAt="8"/>
            </a:pPr>
            <a:r>
              <a:rPr lang="en-US" dirty="0"/>
              <a:t>Obesity</a:t>
            </a:r>
          </a:p>
          <a:p>
            <a:pPr marL="514350" indent="-514350">
              <a:buFont typeface="+mj-lt"/>
              <a:buAutoNum type="arabicPeriod" startAt="8"/>
            </a:pPr>
            <a:r>
              <a:rPr lang="en-US" dirty="0"/>
              <a:t>Carcinoid syndrome</a:t>
            </a:r>
          </a:p>
          <a:p>
            <a:pPr marL="514350" indent="-514350">
              <a:buFont typeface="+mj-lt"/>
              <a:buAutoNum type="arabicPeriod" startAt="8"/>
            </a:pPr>
            <a:r>
              <a:rPr lang="en-US" dirty="0"/>
              <a:t>Pregnancy</a:t>
            </a:r>
          </a:p>
          <a:p>
            <a:pPr marL="514350" indent="-514350">
              <a:buFont typeface="+mj-lt"/>
              <a:buAutoNum type="arabicPeriod" startAt="8"/>
            </a:pPr>
            <a:r>
              <a:rPr lang="en-US" dirty="0"/>
              <a:t>Nutritional deficiencies (</a:t>
            </a:r>
            <a:r>
              <a:rPr lang="en-US" dirty="0" err="1"/>
              <a:t>eg</a:t>
            </a:r>
            <a:r>
              <a:rPr lang="en-US" dirty="0"/>
              <a:t>, thiamine deficiency, beriberi)</a:t>
            </a:r>
          </a:p>
          <a:p>
            <a:endParaRPr lang="en-US" dirty="0"/>
          </a:p>
        </p:txBody>
      </p:sp>
    </p:spTree>
    <p:extLst>
      <p:ext uri="{BB962C8B-B14F-4D97-AF65-F5344CB8AC3E}">
        <p14:creationId xmlns:p14="http://schemas.microsoft.com/office/powerpoint/2010/main" xmlns="" val="329043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Compensatory mechanisms</a:t>
            </a:r>
            <a:endParaRPr lang="en-US" b="1" dirty="0">
              <a:solidFill>
                <a:srgbClr val="FF0000"/>
              </a:solidFill>
            </a:endParaRPr>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pPr>
              <a:buFont typeface="Arial"/>
              <a:buChar char="•"/>
            </a:pPr>
            <a:r>
              <a:rPr lang="en-US" b="1" i="0" u="sng" dirty="0" smtClean="0">
                <a:solidFill>
                  <a:schemeClr val="tx2">
                    <a:lumMod val="60000"/>
                    <a:lumOff val="40000"/>
                  </a:schemeClr>
                </a:solidFill>
                <a:effectLst/>
                <a:latin typeface="arial"/>
              </a:rPr>
              <a:t>The Frank-Starling mechanism</a:t>
            </a:r>
            <a:r>
              <a:rPr lang="en-US" b="0" i="0" dirty="0" smtClean="0">
                <a:solidFill>
                  <a:srgbClr val="000000"/>
                </a:solidFill>
                <a:effectLst/>
                <a:latin typeface="arial"/>
              </a:rPr>
              <a:t>, in which an increased preload helps to sustain cardiac performance</a:t>
            </a:r>
          </a:p>
          <a:p>
            <a:pPr>
              <a:buFont typeface="Arial"/>
              <a:buChar char="•"/>
            </a:pPr>
            <a:r>
              <a:rPr lang="en-US" b="1" i="0" u="sng" dirty="0" smtClean="0">
                <a:solidFill>
                  <a:schemeClr val="tx2">
                    <a:lumMod val="60000"/>
                    <a:lumOff val="40000"/>
                  </a:schemeClr>
                </a:solidFill>
                <a:effectLst/>
                <a:latin typeface="arial"/>
              </a:rPr>
              <a:t>Alterations in </a:t>
            </a:r>
            <a:r>
              <a:rPr lang="en-US" b="1" i="0" u="sng" dirty="0" err="1" smtClean="0">
                <a:solidFill>
                  <a:schemeClr val="tx2">
                    <a:lumMod val="60000"/>
                    <a:lumOff val="40000"/>
                  </a:schemeClr>
                </a:solidFill>
                <a:effectLst/>
                <a:latin typeface="arial"/>
              </a:rPr>
              <a:t>myocyte</a:t>
            </a:r>
            <a:r>
              <a:rPr lang="en-US" b="1" i="0" u="sng" dirty="0" smtClean="0">
                <a:solidFill>
                  <a:schemeClr val="tx2">
                    <a:lumMod val="60000"/>
                    <a:lumOff val="40000"/>
                  </a:schemeClr>
                </a:solidFill>
                <a:effectLst/>
                <a:latin typeface="arial"/>
              </a:rPr>
              <a:t> regeneration and death</a:t>
            </a:r>
          </a:p>
          <a:p>
            <a:pPr>
              <a:buFont typeface="Arial"/>
              <a:buChar char="•"/>
            </a:pPr>
            <a:r>
              <a:rPr lang="en-US" b="1" i="0" u="sng" dirty="0" smtClean="0">
                <a:solidFill>
                  <a:schemeClr val="tx2">
                    <a:lumMod val="60000"/>
                    <a:lumOff val="40000"/>
                  </a:schemeClr>
                </a:solidFill>
                <a:effectLst/>
                <a:latin typeface="arial"/>
              </a:rPr>
              <a:t>Myocardial hypertrophy </a:t>
            </a:r>
            <a:r>
              <a:rPr lang="en-US" b="0" i="0" dirty="0" smtClean="0">
                <a:solidFill>
                  <a:srgbClr val="000000"/>
                </a:solidFill>
                <a:effectLst/>
                <a:latin typeface="arial"/>
              </a:rPr>
              <a:t>with or without cardiac chamber dilatation, in which the mass of contractile tissue is augmented</a:t>
            </a:r>
          </a:p>
          <a:p>
            <a:pPr>
              <a:buFont typeface="Arial"/>
              <a:buChar char="•"/>
            </a:pPr>
            <a:r>
              <a:rPr lang="en-US" b="1" i="0" u="sng" dirty="0" smtClean="0">
                <a:solidFill>
                  <a:schemeClr val="tx2">
                    <a:lumMod val="60000"/>
                    <a:lumOff val="40000"/>
                  </a:schemeClr>
                </a:solidFill>
                <a:effectLst/>
                <a:latin typeface="arial"/>
              </a:rPr>
              <a:t>Activation of </a:t>
            </a:r>
            <a:r>
              <a:rPr lang="en-US" b="1" i="0" u="sng" dirty="0" err="1" smtClean="0">
                <a:solidFill>
                  <a:schemeClr val="tx2">
                    <a:lumMod val="60000"/>
                    <a:lumOff val="40000"/>
                  </a:schemeClr>
                </a:solidFill>
                <a:effectLst/>
                <a:latin typeface="arial"/>
              </a:rPr>
              <a:t>neurohumoral</a:t>
            </a:r>
            <a:r>
              <a:rPr lang="en-US" b="1" i="0" u="sng" dirty="0" smtClean="0">
                <a:solidFill>
                  <a:schemeClr val="tx2">
                    <a:lumMod val="60000"/>
                    <a:lumOff val="40000"/>
                  </a:schemeClr>
                </a:solidFill>
                <a:effectLst/>
                <a:latin typeface="arial"/>
              </a:rPr>
              <a:t> systems</a:t>
            </a:r>
          </a:p>
          <a:p>
            <a:endParaRPr lang="en-US" dirty="0"/>
          </a:p>
        </p:txBody>
      </p:sp>
    </p:spTree>
    <p:extLst>
      <p:ext uri="{BB962C8B-B14F-4D97-AF65-F5344CB8AC3E}">
        <p14:creationId xmlns:p14="http://schemas.microsoft.com/office/powerpoint/2010/main" xmlns="" val="1442357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FF0000"/>
                </a:solidFill>
              </a:rPr>
              <a:t>Pathophysiology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9200"/>
            <a:ext cx="91440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595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2462</Words>
  <Application>Microsoft Office PowerPoint</Application>
  <PresentationFormat>عرض على الشاشة (3:4)‏</PresentationFormat>
  <Paragraphs>263</Paragraphs>
  <Slides>44</Slides>
  <Notes>0</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Office Theme</vt:lpstr>
      <vt:lpstr>HEART FAILURE</vt:lpstr>
      <vt:lpstr>Overview </vt:lpstr>
      <vt:lpstr>Etiology </vt:lpstr>
      <vt:lpstr>Underlying causes:</vt:lpstr>
      <vt:lpstr>الشريحة 5</vt:lpstr>
      <vt:lpstr>الشريحة 6</vt:lpstr>
      <vt:lpstr>Precipitating causes of heart failure</vt:lpstr>
      <vt:lpstr>Compensatory mechanisms</vt:lpstr>
      <vt:lpstr>Pathophysiology </vt:lpstr>
      <vt:lpstr>Neurohormonal imbalance contributes to the pathophysiology of chronic heart failure</vt:lpstr>
      <vt:lpstr>الشريحة 11</vt:lpstr>
      <vt:lpstr>Natriuretic Peptides</vt:lpstr>
      <vt:lpstr>الشريحة 13</vt:lpstr>
      <vt:lpstr>الشريحة 14</vt:lpstr>
      <vt:lpstr>Clinical presentation </vt:lpstr>
      <vt:lpstr>الشريحة 16</vt:lpstr>
      <vt:lpstr>الشريحة 17</vt:lpstr>
      <vt:lpstr>Left Side Heart Failure</vt:lpstr>
      <vt:lpstr>Right Side Heart Failure</vt:lpstr>
      <vt:lpstr>The New York Heart Association (NYHA) classification </vt:lpstr>
      <vt:lpstr>Differential Diagnosis</vt:lpstr>
      <vt:lpstr>Work Up: The American College of Cardiology/American Heart Association (ACC/AHA\, Heart Failure Society of America (HFSA )and European Society of Cardiology (ESC) recommend the following basic laboratory tests and studies in the initial evaluation of patients with suspected heart failure: </vt:lpstr>
      <vt:lpstr>The ACC/AHA, HFSA, and ESC also recommend the following imaging studies and procedures : </vt:lpstr>
      <vt:lpstr>Other studies may be indicated in selected patients , such as the following: </vt:lpstr>
      <vt:lpstr>Treatment </vt:lpstr>
      <vt:lpstr>Non-pharmacological</vt:lpstr>
      <vt:lpstr>Medications </vt:lpstr>
      <vt:lpstr>Medications</vt:lpstr>
      <vt:lpstr>Acute heart failure treatment</vt:lpstr>
      <vt:lpstr>Medical therapy for heart failure patients, the majority who present with normal perfusion and evidence of congestion, focuses on the following goals:</vt:lpstr>
      <vt:lpstr>Treatment of Heart Failure with Normal LVEF</vt:lpstr>
      <vt:lpstr>الشريحة 32</vt:lpstr>
      <vt:lpstr>Treatment of Right Ventricular Heart Failure</vt:lpstr>
      <vt:lpstr>الشريحة 34</vt:lpstr>
      <vt:lpstr>الشريحة 35</vt:lpstr>
      <vt:lpstr>Electrophysiologic Intervention</vt:lpstr>
      <vt:lpstr>Implantable cardioverter-defibrillators</vt:lpstr>
      <vt:lpstr>الشريحة 38</vt:lpstr>
      <vt:lpstr>Revascularization Procedures</vt:lpstr>
      <vt:lpstr>Valvular Surgery</vt:lpstr>
      <vt:lpstr>Ventricular Assist Devices</vt:lpstr>
      <vt:lpstr>الشريحة 42</vt:lpstr>
      <vt:lpstr>Heart Transplantation: indications</vt:lpstr>
      <vt:lpstr>الشريحة 44</vt:lpstr>
    </vt:vector>
  </TitlesOfParts>
  <Company>Enjoy My Fine Releases.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dc:title>
  <dc:creator>hp</dc:creator>
  <cp:lastModifiedBy>aa</cp:lastModifiedBy>
  <cp:revision>20</cp:revision>
  <dcterms:created xsi:type="dcterms:W3CDTF">2016-10-30T18:17:41Z</dcterms:created>
  <dcterms:modified xsi:type="dcterms:W3CDTF">2016-11-01T07:13:42Z</dcterms:modified>
</cp:coreProperties>
</file>