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94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6" r:id="rId20"/>
    <p:sldId id="267" r:id="rId21"/>
    <p:sldId id="268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657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921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588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955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972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759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27/02/1438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597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27/02/1438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714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27/02/1438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523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696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77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27/02/1438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920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mayoclinic.org/tmj/enlargeimage2663.html" TargetMode="External"/><Relationship Id="rId7" Type="http://schemas.openxmlformats.org/officeDocument/2006/relationships/hyperlink" Target="http://www.mayoclinic.org/tmj/enlargeimage1146.html" TargetMode="Externa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hyperlink" Target="http://www.mayoclinic.org/tmj/enlargeimage2151.html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://www.mayoclinic.org/tmj/enlargeimage2869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3278"/>
            <a:ext cx="8424936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2123728" y="4581128"/>
            <a:ext cx="27363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 smtClean="0">
                <a:latin typeface="Freestyle Script" pitchFamily="66" charset="0"/>
              </a:rPr>
              <a:t>Dr. Wafaa Khalil</a:t>
            </a:r>
            <a:endParaRPr lang="ar-IQ" sz="3600" b="1" dirty="0">
              <a:latin typeface="Freestyle Script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080" y="404664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3200" b="1" dirty="0" smtClean="0"/>
              <a:t>جراحة فم \ خامس اسنان </a:t>
            </a:r>
          </a:p>
          <a:p>
            <a:pPr algn="ctr"/>
            <a:r>
              <a:rPr lang="ar-IQ" sz="3200" b="1" dirty="0" err="1" smtClean="0"/>
              <a:t>د.وفاء</a:t>
            </a:r>
            <a:r>
              <a:rPr lang="ar-IQ" sz="3200" b="1" dirty="0" smtClean="0"/>
              <a:t>  م(7)</a:t>
            </a:r>
          </a:p>
          <a:p>
            <a:pPr algn="ctr"/>
            <a:r>
              <a:rPr lang="ar-IQ" sz="3200" b="1" dirty="0" smtClean="0"/>
              <a:t>28-11-2016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678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8" y="1412776"/>
            <a:ext cx="7344816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37744" algn="l" rtl="0">
              <a:spcBef>
                <a:spcPts val="550"/>
              </a:spcBef>
              <a:buClr>
                <a:srgbClr val="3891A7"/>
              </a:buClr>
              <a:buFont typeface="Wingdings" pitchFamily="2" charset="2"/>
              <a:buChar char="§"/>
            </a:pPr>
            <a:r>
              <a:rPr lang="en-US" sz="2800" dirty="0">
                <a:latin typeface="Gill Sans MT"/>
              </a:rPr>
              <a:t>Hyperplasia</a:t>
            </a:r>
          </a:p>
          <a:p>
            <a:pPr marL="886968" lvl="2" indent="-228600" algn="l" rtl="0">
              <a:spcBef>
                <a:spcPct val="20000"/>
              </a:spcBef>
              <a:buClr>
                <a:srgbClr val="FEB80A"/>
              </a:buClr>
              <a:buFont typeface="Wingdings" pitchFamily="2" charset="2"/>
              <a:buChar char="§"/>
            </a:pPr>
            <a:r>
              <a:rPr lang="en-US" sz="2800" dirty="0">
                <a:latin typeface="Gill Sans MT"/>
              </a:rPr>
              <a:t> Hemifacial hyper </a:t>
            </a:r>
            <a:r>
              <a:rPr lang="en-US" sz="2800" dirty="0" smtClean="0">
                <a:latin typeface="Gill Sans MT"/>
              </a:rPr>
              <a:t>atrophy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an idiopathic, progressive overgrowth of mandible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deviation of jaw </a:t>
            </a:r>
            <a:r>
              <a:rPr lang="en-US" sz="2400" i="1" kern="0" dirty="0">
                <a:latin typeface="Arial"/>
              </a:rPr>
              <a:t>away</a:t>
            </a:r>
            <a:r>
              <a:rPr lang="en-US" sz="2400" kern="0" dirty="0">
                <a:latin typeface="Arial"/>
              </a:rPr>
              <a:t> from affected side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presents in 2nd decade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Treat by condylectomy</a:t>
            </a:r>
          </a:p>
          <a:p>
            <a:pPr marL="886968" lvl="2" indent="-228600" algn="l" rtl="0">
              <a:spcBef>
                <a:spcPct val="20000"/>
              </a:spcBef>
              <a:buClr>
                <a:srgbClr val="FEB80A"/>
              </a:buClr>
              <a:buFont typeface="Wingdings" pitchFamily="2" charset="2"/>
              <a:buChar char="§"/>
            </a:pP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734131" y="332656"/>
            <a:ext cx="355898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300" kern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Disease of TMJ</a:t>
            </a:r>
            <a:endParaRPr lang="ar-IQ" kern="0" dirty="0"/>
          </a:p>
        </p:txBody>
      </p:sp>
    </p:spTree>
    <p:extLst>
      <p:ext uri="{BB962C8B-B14F-4D97-AF65-F5344CB8AC3E}">
        <p14:creationId xmlns:p14="http://schemas.microsoft.com/office/powerpoint/2010/main" val="42575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1245046"/>
            <a:ext cx="6480720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l" rtl="0">
              <a:spcBef>
                <a:spcPts val="600"/>
              </a:spcBef>
              <a:buClr>
                <a:srgbClr val="3891A7"/>
              </a:buClr>
              <a:buSzPct val="80000"/>
              <a:buFont typeface="Wingdings" pitchFamily="2" charset="2"/>
              <a:buChar char="§"/>
            </a:pPr>
            <a:r>
              <a:rPr lang="en-US" sz="3200" dirty="0">
                <a:latin typeface="Gill Sans MT"/>
              </a:rPr>
              <a:t>Infection </a:t>
            </a:r>
          </a:p>
          <a:p>
            <a:pPr marL="640080" lvl="1" indent="-237744" algn="l" rtl="0">
              <a:spcBef>
                <a:spcPts val="550"/>
              </a:spcBef>
              <a:buClr>
                <a:srgbClr val="3891A7"/>
              </a:buClr>
              <a:buFont typeface="Wingdings" pitchFamily="2" charset="2"/>
              <a:buChar char="§"/>
            </a:pPr>
            <a:r>
              <a:rPr lang="en-US" sz="2800" dirty="0">
                <a:latin typeface="Gill Sans MT"/>
              </a:rPr>
              <a:t>( specific, non specific infection)</a:t>
            </a:r>
          </a:p>
          <a:p>
            <a:pPr marL="640080" lvl="1" indent="-237744" algn="l" rtl="0">
              <a:spcBef>
                <a:spcPts val="550"/>
              </a:spcBef>
              <a:buClr>
                <a:srgbClr val="3891A7"/>
              </a:buClr>
              <a:buFont typeface="Wingdings" pitchFamily="2" charset="2"/>
              <a:buChar char="§"/>
            </a:pPr>
            <a:r>
              <a:rPr lang="en-US" sz="2800" dirty="0">
                <a:latin typeface="Gill Sans MT"/>
              </a:rPr>
              <a:t>Acute, chronic</a:t>
            </a:r>
          </a:p>
          <a:p>
            <a:pPr marL="640080" lvl="1" indent="-237744" algn="l" rtl="0">
              <a:spcBef>
                <a:spcPts val="550"/>
              </a:spcBef>
              <a:buClr>
                <a:srgbClr val="3891A7"/>
              </a:buClr>
              <a:buFont typeface="Wingdings" pitchFamily="2" charset="2"/>
              <a:buChar char="§"/>
            </a:pPr>
            <a:r>
              <a:rPr lang="en-US" sz="2800" dirty="0">
                <a:latin typeface="Gill Sans MT"/>
              </a:rPr>
              <a:t>Viral, bacterial, fungal</a:t>
            </a:r>
          </a:p>
          <a:p>
            <a:pPr marL="640080" lvl="1" indent="-237744" algn="l" rtl="0">
              <a:spcBef>
                <a:spcPts val="550"/>
              </a:spcBef>
              <a:buClr>
                <a:srgbClr val="3891A7"/>
              </a:buClr>
              <a:buFont typeface="Wingdings" pitchFamily="2" charset="2"/>
              <a:buChar char="§"/>
            </a:pPr>
            <a:r>
              <a:rPr lang="en-US" sz="2800" dirty="0">
                <a:latin typeface="Gill Sans MT"/>
              </a:rPr>
              <a:t>Origin</a:t>
            </a:r>
          </a:p>
          <a:p>
            <a:pPr marL="886968" lvl="2" indent="-228600" algn="l" rtl="0">
              <a:spcBef>
                <a:spcPct val="20000"/>
              </a:spcBef>
              <a:buClr>
                <a:srgbClr val="FEB80A"/>
              </a:buClr>
              <a:buFont typeface="Wingdings" pitchFamily="2" charset="2"/>
              <a:buChar char="§"/>
            </a:pPr>
            <a:r>
              <a:rPr lang="en-US" sz="2400" dirty="0">
                <a:latin typeface="Gill Sans MT"/>
              </a:rPr>
              <a:t>Ear </a:t>
            </a:r>
          </a:p>
          <a:p>
            <a:pPr marL="886968" lvl="2" indent="-228600" algn="l" rtl="0">
              <a:spcBef>
                <a:spcPct val="20000"/>
              </a:spcBef>
              <a:buClr>
                <a:srgbClr val="FEB80A"/>
              </a:buClr>
              <a:buFont typeface="Wingdings" pitchFamily="2" charset="2"/>
              <a:buChar char="§"/>
            </a:pPr>
            <a:r>
              <a:rPr lang="en-US" sz="2400" dirty="0">
                <a:latin typeface="Gill Sans MT"/>
              </a:rPr>
              <a:t>Direct injury</a:t>
            </a:r>
          </a:p>
          <a:p>
            <a:pPr marL="886968" lvl="2" indent="-228600" algn="l" rtl="0">
              <a:spcBef>
                <a:spcPct val="20000"/>
              </a:spcBef>
              <a:buClr>
                <a:srgbClr val="FEB80A"/>
              </a:buClr>
              <a:buFont typeface="Wingdings" pitchFamily="2" charset="2"/>
              <a:buChar char="§"/>
            </a:pPr>
            <a:r>
              <a:rPr lang="en-US" sz="2400" dirty="0">
                <a:latin typeface="Gill Sans MT"/>
              </a:rPr>
              <a:t>Systemic spread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850787" y="188640"/>
            <a:ext cx="355898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300" kern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Disease of TMJ</a:t>
            </a:r>
            <a:endParaRPr lang="ar-IQ" kern="0" dirty="0"/>
          </a:p>
        </p:txBody>
      </p:sp>
    </p:spTree>
    <p:extLst>
      <p:ext uri="{BB962C8B-B14F-4D97-AF65-F5344CB8AC3E}">
        <p14:creationId xmlns:p14="http://schemas.microsoft.com/office/powerpoint/2010/main" val="17869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07427" y="52985"/>
            <a:ext cx="355898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300" kern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Disease of TMJ</a:t>
            </a:r>
            <a:endParaRPr lang="ar-IQ" kern="0" dirty="0"/>
          </a:p>
        </p:txBody>
      </p:sp>
      <p:sp>
        <p:nvSpPr>
          <p:cNvPr id="3" name="مستطيل 2"/>
          <p:cNvSpPr/>
          <p:nvPr/>
        </p:nvSpPr>
        <p:spPr>
          <a:xfrm>
            <a:off x="395536" y="907847"/>
            <a:ext cx="4979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Gill Sans MT"/>
              </a:rPr>
              <a:t>Degenerative / autoimmune </a:t>
            </a:r>
            <a:endParaRPr lang="ar-IQ" sz="2800" b="1" dirty="0"/>
          </a:p>
        </p:txBody>
      </p:sp>
      <p:sp>
        <p:nvSpPr>
          <p:cNvPr id="5" name="مستطيل 4"/>
          <p:cNvSpPr/>
          <p:nvPr/>
        </p:nvSpPr>
        <p:spPr>
          <a:xfrm>
            <a:off x="248138" y="1844824"/>
            <a:ext cx="8569299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- Joint Disorders are the second most common cause of temporomandibular pain after myofacial pain dysfunction syndrom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- Include internal derangements, degenerative joint disease, traumatic arthritis, ankylosis </a:t>
            </a:r>
            <a:endParaRPr kumimoji="0" lang="ar-IQ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96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0695" y="1268760"/>
            <a:ext cx="6192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Joint Disorders, Continued</a:t>
            </a:r>
            <a:endParaRPr kumimoji="0" lang="ar-IQ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51232" y="412845"/>
            <a:ext cx="355898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300" kern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Disease of TMJ</a:t>
            </a:r>
            <a:endParaRPr lang="ar-IQ" kern="0" dirty="0"/>
          </a:p>
        </p:txBody>
      </p:sp>
      <p:sp>
        <p:nvSpPr>
          <p:cNvPr id="4" name="مستطيل 3"/>
          <p:cNvSpPr/>
          <p:nvPr/>
        </p:nvSpPr>
        <p:spPr>
          <a:xfrm>
            <a:off x="395536" y="2564904"/>
            <a:ext cx="8424936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</a:pPr>
            <a:r>
              <a:rPr lang="en-US" sz="3200" kern="0" dirty="0">
                <a:latin typeface="Arial"/>
              </a:rPr>
              <a:t>Cardinal features are jaw popping (clicking) and pain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50% of the population has a jaw pop, which usually occurs with opening (between 10-20 mm)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may elicit a history of “lock” jaw</a:t>
            </a:r>
          </a:p>
        </p:txBody>
      </p:sp>
    </p:spTree>
    <p:extLst>
      <p:ext uri="{BB962C8B-B14F-4D97-AF65-F5344CB8AC3E}">
        <p14:creationId xmlns:p14="http://schemas.microsoft.com/office/powerpoint/2010/main" val="10181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0" y="980728"/>
            <a:ext cx="7632848" cy="351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Internal Derangement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the most common joint disorder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involves the abnormal repositioning of the disc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disc location is usually anteromedial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four types of derangements (see other screen)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89589" y="86547"/>
            <a:ext cx="63343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kern="0" dirty="0">
                <a:latin typeface="Times New Roman"/>
              </a:rPr>
              <a:t>Joint Disorders, Continued</a:t>
            </a:r>
            <a:endParaRPr lang="ar-IQ" kern="0" dirty="0"/>
          </a:p>
        </p:txBody>
      </p:sp>
    </p:spTree>
    <p:extLst>
      <p:ext uri="{BB962C8B-B14F-4D97-AF65-F5344CB8AC3E}">
        <p14:creationId xmlns:p14="http://schemas.microsoft.com/office/powerpoint/2010/main" val="264070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324118"/>
            <a:ext cx="6192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kern="0" dirty="0">
                <a:latin typeface="Times New Roman"/>
              </a:rPr>
              <a:t>Joint Disorders, Continued</a:t>
            </a:r>
            <a:endParaRPr lang="ar-IQ" kern="0" dirty="0"/>
          </a:p>
        </p:txBody>
      </p:sp>
      <p:sp>
        <p:nvSpPr>
          <p:cNvPr id="3" name="مستطيل 2"/>
          <p:cNvSpPr/>
          <p:nvPr/>
        </p:nvSpPr>
        <p:spPr>
          <a:xfrm>
            <a:off x="445768" y="1412776"/>
            <a:ext cx="8230688" cy="358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Type IA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popping over the joint without associated pain (50% of normal subjects)</a:t>
            </a: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Type IB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popping over the joint with pain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due to chronic streching of capsular ligaments and tendons</a:t>
            </a:r>
          </a:p>
        </p:txBody>
      </p:sp>
    </p:spTree>
    <p:extLst>
      <p:ext uri="{BB962C8B-B14F-4D97-AF65-F5344CB8AC3E}">
        <p14:creationId xmlns:p14="http://schemas.microsoft.com/office/powerpoint/2010/main" val="3658904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188640"/>
            <a:ext cx="63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kern="0" dirty="0">
                <a:latin typeface="Times New Roman"/>
              </a:rPr>
              <a:t>Joint Disorders, Continued</a:t>
            </a:r>
            <a:endParaRPr lang="ar-IQ" kern="0" dirty="0"/>
          </a:p>
        </p:txBody>
      </p:sp>
      <p:sp>
        <p:nvSpPr>
          <p:cNvPr id="3" name="مستطيل 2"/>
          <p:cNvSpPr/>
          <p:nvPr/>
        </p:nvSpPr>
        <p:spPr>
          <a:xfrm>
            <a:off x="251520" y="1012954"/>
            <a:ext cx="78488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Type II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similar to type IB, but a history of “lock jaw” can be elicited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closed lock vs open lock</a:t>
            </a: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Type III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a persistent lock, usually closed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i="1" kern="0" dirty="0">
                <a:latin typeface="Arial"/>
              </a:rPr>
              <a:t>No </a:t>
            </a:r>
            <a:r>
              <a:rPr lang="en-US" sz="2800" i="1" kern="0" dirty="0" smtClean="0">
                <a:latin typeface="Arial"/>
              </a:rPr>
              <a:t>click</a:t>
            </a:r>
            <a:endParaRPr lang="en-US" sz="2800" i="1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9878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332656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latin typeface="Times New Roman"/>
                <a:ea typeface="+mj-ea"/>
                <a:cs typeface="+mj-cs"/>
              </a:rPr>
              <a:t>R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x of Internal Derangements</a:t>
            </a:r>
            <a:endParaRPr kumimoji="0" lang="ar-IQ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9512" y="1412776"/>
            <a:ext cx="8352928" cy="416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Type I and II 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similar to myofascial disorders: NSAIDs, anxiolytics/relaxers, “oral” hygiene and appliances if necessary for four weeks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progression of symptoms may require surgical intervention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main goal is lysis of adhesion and repositioning of disc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open vs arthroscopic</a:t>
            </a:r>
          </a:p>
        </p:txBody>
      </p:sp>
    </p:spTree>
    <p:extLst>
      <p:ext uri="{BB962C8B-B14F-4D97-AF65-F5344CB8AC3E}">
        <p14:creationId xmlns:p14="http://schemas.microsoft.com/office/powerpoint/2010/main" val="1586004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260648"/>
            <a:ext cx="7038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kern="0" dirty="0">
                <a:latin typeface="Times New Roman"/>
              </a:rPr>
              <a:t>Rx of Internal Derangements</a:t>
            </a:r>
            <a:endParaRPr lang="ar-IQ" kern="0" dirty="0"/>
          </a:p>
        </p:txBody>
      </p:sp>
      <p:sp>
        <p:nvSpPr>
          <p:cNvPr id="3" name="مستطيل 2"/>
          <p:cNvSpPr/>
          <p:nvPr/>
        </p:nvSpPr>
        <p:spPr>
          <a:xfrm>
            <a:off x="515900" y="1412776"/>
            <a:ext cx="7944531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Type III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usually requires general anesthesia to mobilize jaw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agressive medical and physical therapy is initiated, including a bite appliance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if no improvement after 3 weeks, surgery is indicated to lyse adhesions and/or reposition disc</a:t>
            </a:r>
          </a:p>
        </p:txBody>
      </p:sp>
    </p:spTree>
    <p:extLst>
      <p:ext uri="{BB962C8B-B14F-4D97-AF65-F5344CB8AC3E}">
        <p14:creationId xmlns:p14="http://schemas.microsoft.com/office/powerpoint/2010/main" val="1983864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76815" y="0"/>
            <a:ext cx="355898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300" kern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Disease of TMJ</a:t>
            </a:r>
            <a:endParaRPr lang="ar-IQ" kern="0" dirty="0"/>
          </a:p>
        </p:txBody>
      </p:sp>
      <p:sp>
        <p:nvSpPr>
          <p:cNvPr id="3" name="مستطيل 2"/>
          <p:cNvSpPr/>
          <p:nvPr/>
        </p:nvSpPr>
        <p:spPr>
          <a:xfrm>
            <a:off x="133113" y="788147"/>
            <a:ext cx="9144000" cy="5586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l" rtl="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3200" dirty="0">
                <a:latin typeface="Gill Sans MT"/>
              </a:rPr>
              <a:t>Traumatic injury to the joint</a:t>
            </a:r>
          </a:p>
          <a:p>
            <a:pPr marL="640080" lvl="1" indent="-237744" algn="l" rtl="0">
              <a:lnSpc>
                <a:spcPct val="150000"/>
              </a:lnSpc>
              <a:spcBef>
                <a:spcPts val="550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2800" dirty="0">
                <a:latin typeface="Gill Sans MT"/>
              </a:rPr>
              <a:t>Traumatic arthritis</a:t>
            </a:r>
          </a:p>
          <a:p>
            <a:pPr marL="640080" lvl="1" indent="-237744" algn="l" rtl="0">
              <a:lnSpc>
                <a:spcPct val="150000"/>
              </a:lnSpc>
              <a:spcBef>
                <a:spcPts val="550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2800" dirty="0">
                <a:latin typeface="Gill Sans MT"/>
              </a:rPr>
              <a:t>Acute subluxation</a:t>
            </a:r>
          </a:p>
          <a:p>
            <a:pPr marL="640080" lvl="1" indent="-237744" algn="l" rtl="0">
              <a:lnSpc>
                <a:spcPct val="150000"/>
              </a:lnSpc>
              <a:spcBef>
                <a:spcPts val="550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2800" dirty="0">
                <a:latin typeface="Gill Sans MT"/>
              </a:rPr>
              <a:t>Chronic subluxation </a:t>
            </a:r>
          </a:p>
          <a:p>
            <a:pPr marL="640080" lvl="1" indent="-237744" algn="l" rtl="0">
              <a:lnSpc>
                <a:spcPct val="150000"/>
              </a:lnSpc>
              <a:spcBef>
                <a:spcPts val="550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2800" dirty="0">
                <a:latin typeface="Gill Sans MT"/>
              </a:rPr>
              <a:t>Dislocation</a:t>
            </a:r>
          </a:p>
          <a:p>
            <a:pPr marL="886968" lvl="2" indent="-228600" algn="l" rtl="0">
              <a:lnSpc>
                <a:spcPct val="150000"/>
              </a:lnSpc>
              <a:spcBef>
                <a:spcPct val="20000"/>
              </a:spcBef>
              <a:buClr>
                <a:srgbClr val="FEB80A"/>
              </a:buClr>
              <a:buFont typeface="Wingdings 2"/>
              <a:buChar char=""/>
            </a:pPr>
            <a:r>
              <a:rPr lang="en-US" sz="2800" dirty="0">
                <a:latin typeface="Gill Sans MT"/>
              </a:rPr>
              <a:t>Acute, chronic</a:t>
            </a:r>
          </a:p>
          <a:p>
            <a:pPr marL="886968" lvl="2" indent="-228600" algn="l" rtl="0">
              <a:lnSpc>
                <a:spcPct val="150000"/>
              </a:lnSpc>
              <a:spcBef>
                <a:spcPct val="20000"/>
              </a:spcBef>
              <a:buClr>
                <a:srgbClr val="FEB80A"/>
              </a:buClr>
              <a:buFont typeface="Wingdings 2"/>
              <a:buChar char=""/>
            </a:pPr>
            <a:r>
              <a:rPr lang="en-US" sz="2800" dirty="0">
                <a:latin typeface="Gill Sans MT"/>
              </a:rPr>
              <a:t>Anterior, posterior, medial , lateral </a:t>
            </a:r>
          </a:p>
          <a:p>
            <a:pPr marL="640080" lvl="1" indent="-237744" algn="l" rtl="0">
              <a:lnSpc>
                <a:spcPct val="150000"/>
              </a:lnSpc>
              <a:spcBef>
                <a:spcPts val="550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2800" dirty="0">
                <a:latin typeface="Gill Sans MT"/>
              </a:rPr>
              <a:t>Tearing of the </a:t>
            </a:r>
            <a:r>
              <a:rPr lang="en-US" sz="2800" dirty="0" smtClean="0">
                <a:latin typeface="Gill Sans MT"/>
              </a:rPr>
              <a:t>disk</a:t>
            </a:r>
            <a:endParaRPr lang="en-US" sz="2800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2144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7730" y="260647"/>
            <a:ext cx="4102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Anatomy</a:t>
            </a:r>
            <a:r>
              <a:rPr lang="en-US" sz="4400" kern="0" dirty="0">
                <a:latin typeface="Times New Roman"/>
              </a:rPr>
              <a:t> of TMJ</a:t>
            </a:r>
            <a:endParaRPr kumimoji="0" lang="ar-IQ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827584" y="1196752"/>
            <a:ext cx="7344816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Temporomandibular Joint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consists of mandible suspended from temporal bone via ligaments and muscules, including stylomandibular and sphenomandibular ligaments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a true synovial joint capable of gliding, hinging, sliding and slight rotation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mandible and temporal bone separated by meniscus (disc)</a:t>
            </a:r>
          </a:p>
        </p:txBody>
      </p:sp>
    </p:spTree>
    <p:extLst>
      <p:ext uri="{BB962C8B-B14F-4D97-AF65-F5344CB8AC3E}">
        <p14:creationId xmlns:p14="http://schemas.microsoft.com/office/powerpoint/2010/main" val="25132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358701"/>
            <a:ext cx="8496944" cy="457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37744" algn="l" rtl="0">
              <a:spcBef>
                <a:spcPts val="550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2800" dirty="0">
                <a:latin typeface="Gill Sans MT"/>
              </a:rPr>
              <a:t>Damage to the condyle</a:t>
            </a:r>
          </a:p>
          <a:p>
            <a:pPr marL="886968" lvl="2" indent="-228600" algn="l" rtl="0">
              <a:spcBef>
                <a:spcPct val="20000"/>
              </a:spcBef>
              <a:buClr>
                <a:srgbClr val="FEB80A"/>
              </a:buClr>
              <a:buFont typeface="Wingdings 2"/>
              <a:buChar char=""/>
            </a:pPr>
            <a:r>
              <a:rPr lang="en-US" sz="2400" dirty="0">
                <a:latin typeface="Gill Sans MT"/>
              </a:rPr>
              <a:t># condyle</a:t>
            </a:r>
          </a:p>
          <a:p>
            <a:pPr marL="886968" lvl="2" indent="-228600" algn="l" rtl="0">
              <a:spcBef>
                <a:spcPct val="20000"/>
              </a:spcBef>
              <a:buClr>
                <a:srgbClr val="FEB80A"/>
              </a:buClr>
              <a:buFont typeface="Wingdings 2"/>
              <a:buChar char=""/>
            </a:pPr>
            <a:r>
              <a:rPr lang="en-US" sz="2400" dirty="0">
                <a:latin typeface="Gill Sans MT"/>
              </a:rPr>
              <a:t>Infection</a:t>
            </a:r>
          </a:p>
          <a:p>
            <a:pPr marL="886968" lvl="2" indent="-228600" algn="just" rtl="0">
              <a:spcBef>
                <a:spcPct val="20000"/>
              </a:spcBef>
              <a:buClr>
                <a:srgbClr val="FEB80A"/>
              </a:buClr>
              <a:buFont typeface="Wingdings 2"/>
              <a:buChar char=""/>
            </a:pPr>
            <a:r>
              <a:rPr lang="en-US" sz="2400" dirty="0">
                <a:latin typeface="Gill Sans MT"/>
              </a:rPr>
              <a:t>Still’s disease  (Systemic-Onset Juvenile Rheumatoid Arthritis) is a disorder characterized by inflammation with high fever spikes, fatigue, salmon-colored rash and/or arthritis. Though there have been several theories regarding the cause(s) of Still's disease, the cause is not yet known. Many symptoms of Still's disease are often treatable with anti-inflammatory drugs)</a:t>
            </a:r>
          </a:p>
          <a:p>
            <a:pPr marL="640080" lvl="1" indent="-237744" algn="l" rtl="0">
              <a:spcBef>
                <a:spcPts val="550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2800" dirty="0">
                <a:latin typeface="Gill Sans MT"/>
              </a:rPr>
              <a:t>Ankylosis of the Temporomandibular join</a:t>
            </a:r>
            <a:endParaRPr lang="ar-SA" sz="2800" dirty="0">
              <a:latin typeface="Gill Sans MT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62755" y="116632"/>
            <a:ext cx="355898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300" kern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Disease of TMJ</a:t>
            </a:r>
            <a:endParaRPr lang="ar-IQ" kern="0" dirty="0"/>
          </a:p>
        </p:txBody>
      </p:sp>
      <p:sp>
        <p:nvSpPr>
          <p:cNvPr id="4" name="مستطيل 3"/>
          <p:cNvSpPr/>
          <p:nvPr/>
        </p:nvSpPr>
        <p:spPr>
          <a:xfrm>
            <a:off x="467544" y="726879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l" rtl="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3200" dirty="0">
                <a:latin typeface="Gill Sans MT"/>
              </a:rPr>
              <a:t>Traumatic injury to the </a:t>
            </a:r>
            <a:r>
              <a:rPr lang="en-US" sz="3200" dirty="0" smtClean="0">
                <a:latin typeface="Gill Sans MT"/>
              </a:rPr>
              <a:t>joint, continued</a:t>
            </a:r>
            <a:endParaRPr lang="en-US" sz="3200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56390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8" y="548680"/>
            <a:ext cx="4366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Traumatic Injuries</a:t>
            </a:r>
            <a:endParaRPr kumimoji="0" lang="ar-IQ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00498" y="1844824"/>
            <a:ext cx="8316416" cy="416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Fractures of the condyle and subcondyle are common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unilateral fracture involves deviation of jaw towards affected side with or without open bite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 smtClean="0">
                <a:latin typeface="Arial"/>
              </a:rPr>
              <a:t>Treat:  Maxillo-mandibular fixation (MMF) </a:t>
            </a:r>
            <a:r>
              <a:rPr lang="en-US" sz="2400" kern="0" dirty="0">
                <a:latin typeface="Arial"/>
              </a:rPr>
              <a:t>with early mobilization 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bilateral fracture usually has anterior open bite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often requires </a:t>
            </a:r>
            <a:r>
              <a:rPr lang="en-US" sz="2400" kern="0" dirty="0" smtClean="0">
                <a:latin typeface="Arial"/>
              </a:rPr>
              <a:t>open reduction with internal fixation (ORIF) </a:t>
            </a:r>
            <a:r>
              <a:rPr lang="en-US" sz="2400" kern="0" dirty="0">
                <a:latin typeface="Arial"/>
              </a:rPr>
              <a:t>of one side with MMF</a:t>
            </a:r>
          </a:p>
        </p:txBody>
      </p:sp>
    </p:spTree>
    <p:extLst>
      <p:ext uri="{BB962C8B-B14F-4D97-AF65-F5344CB8AC3E}">
        <p14:creationId xmlns:p14="http://schemas.microsoft.com/office/powerpoint/2010/main" val="1306292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80157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Dislocation of the TMJ</a:t>
            </a:r>
            <a:endParaRPr kumimoji="0" lang="ar-IQ" sz="3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67544" y="68700"/>
            <a:ext cx="4366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kern="0" dirty="0">
                <a:latin typeface="Times New Roman"/>
              </a:rPr>
              <a:t>Traumatic Injuries</a:t>
            </a:r>
            <a:endParaRPr lang="ar-IQ" kern="0" dirty="0"/>
          </a:p>
        </p:txBody>
      </p:sp>
      <p:sp>
        <p:nvSpPr>
          <p:cNvPr id="4" name="مستطيل 3"/>
          <p:cNvSpPr/>
          <p:nvPr/>
        </p:nvSpPr>
        <p:spPr>
          <a:xfrm>
            <a:off x="251520" y="1447909"/>
            <a:ext cx="7632848" cy="539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Acute dislocation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new onset Type III derangement, surgery of the mouth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treatment is reduction under </a:t>
            </a:r>
            <a:r>
              <a:rPr lang="en-US" sz="2800" kern="0" dirty="0" smtClean="0">
                <a:latin typeface="Arial"/>
              </a:rPr>
              <a:t>anesthesia manually (downward,backward,upward)</a:t>
            </a:r>
            <a:endParaRPr lang="en-US" sz="2800" kern="0" dirty="0">
              <a:latin typeface="Arial"/>
            </a:endParaRP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Chronic dislocation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usually secondary to abnormally lax tendons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 smtClean="0">
                <a:latin typeface="Arial"/>
              </a:rPr>
              <a:t>Rx</a:t>
            </a:r>
            <a:r>
              <a:rPr lang="en-US" sz="2800" kern="0" dirty="0">
                <a:latin typeface="Arial"/>
              </a:rPr>
              <a:t>:  sclerosing </a:t>
            </a:r>
            <a:r>
              <a:rPr lang="en-US" sz="2800" kern="0" dirty="0" smtClean="0">
                <a:latin typeface="Arial"/>
              </a:rPr>
              <a:t>agents like (</a:t>
            </a:r>
            <a:r>
              <a:rPr lang="en-US" sz="2800" dirty="0" smtClean="0">
                <a:latin typeface="Times New Roman"/>
              </a:rPr>
              <a:t>alcohol</a:t>
            </a:r>
            <a:r>
              <a:rPr lang="en-US" sz="2800" dirty="0">
                <a:latin typeface="Times New Roman"/>
              </a:rPr>
              <a:t>, sodium tetradecyl </a:t>
            </a:r>
            <a:r>
              <a:rPr lang="en-US" sz="2800" dirty="0" smtClean="0">
                <a:latin typeface="Times New Roman"/>
              </a:rPr>
              <a:t>sulfate,...ect.)</a:t>
            </a:r>
            <a:r>
              <a:rPr lang="en-US" sz="2800" dirty="0">
                <a:latin typeface="Times New Roman"/>
              </a:rPr>
              <a:t> </a:t>
            </a:r>
            <a:r>
              <a:rPr lang="en-US" sz="2800" kern="0" dirty="0" smtClean="0">
                <a:latin typeface="Arial"/>
              </a:rPr>
              <a:t> </a:t>
            </a:r>
            <a:r>
              <a:rPr lang="en-US" sz="2800" kern="0" dirty="0">
                <a:latin typeface="Arial"/>
              </a:rPr>
              <a:t>capsulorraphy, myotomy of lateral pterygoid</a:t>
            </a:r>
          </a:p>
        </p:txBody>
      </p:sp>
    </p:spTree>
    <p:extLst>
      <p:ext uri="{BB962C8B-B14F-4D97-AF65-F5344CB8AC3E}">
        <p14:creationId xmlns:p14="http://schemas.microsoft.com/office/powerpoint/2010/main" val="28070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264" y="511647"/>
            <a:ext cx="9144000" cy="634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l" rtl="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2800" dirty="0">
                <a:latin typeface="Gill Sans MT"/>
              </a:rPr>
              <a:t>Limitation of Mouth opening</a:t>
            </a:r>
          </a:p>
          <a:p>
            <a:pPr marL="640080" lvl="1" indent="-237744" algn="l" rtl="0">
              <a:spcBef>
                <a:spcPts val="550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2400" dirty="0">
                <a:latin typeface="Gill Sans MT"/>
              </a:rPr>
              <a:t>Extra capsular causes</a:t>
            </a:r>
          </a:p>
          <a:p>
            <a:pPr marL="886968" lvl="2" indent="-228600" algn="l" rtl="0">
              <a:spcBef>
                <a:spcPct val="20000"/>
              </a:spcBef>
              <a:buClr>
                <a:srgbClr val="FEB80A"/>
              </a:buClr>
              <a:buFont typeface="Wingdings 2"/>
              <a:buChar char=""/>
            </a:pPr>
            <a:r>
              <a:rPr lang="en-US" dirty="0">
                <a:latin typeface="Gill Sans MT"/>
              </a:rPr>
              <a:t># zygoma</a:t>
            </a:r>
          </a:p>
          <a:p>
            <a:pPr marL="886968" lvl="2" indent="-228600" algn="l" rtl="0">
              <a:spcBef>
                <a:spcPct val="20000"/>
              </a:spcBef>
              <a:buClr>
                <a:srgbClr val="FEB80A"/>
              </a:buClr>
              <a:buFont typeface="Wingdings 2"/>
              <a:buChar char=""/>
            </a:pPr>
            <a:r>
              <a:rPr lang="en-US" dirty="0">
                <a:latin typeface="Gill Sans MT"/>
              </a:rPr>
              <a:t>Coronoid bone hyperplasia ( enlargement)</a:t>
            </a:r>
          </a:p>
          <a:p>
            <a:pPr marL="886968" lvl="2" indent="-228600" algn="l" rtl="0">
              <a:spcBef>
                <a:spcPct val="20000"/>
              </a:spcBef>
              <a:buClr>
                <a:srgbClr val="FEB80A"/>
              </a:buClr>
              <a:buFont typeface="Wingdings 2"/>
              <a:buChar char=""/>
            </a:pPr>
            <a:r>
              <a:rPr lang="en-US" dirty="0">
                <a:latin typeface="Gill Sans MT"/>
              </a:rPr>
              <a:t>Scar tissue due to burn of the skin of the face</a:t>
            </a:r>
          </a:p>
          <a:p>
            <a:pPr marL="886968" lvl="2" indent="-228600" algn="l" rtl="0">
              <a:spcBef>
                <a:spcPct val="20000"/>
              </a:spcBef>
              <a:buClr>
                <a:srgbClr val="FEB80A"/>
              </a:buClr>
              <a:buFont typeface="Wingdings 2"/>
              <a:buChar char=""/>
            </a:pPr>
            <a:r>
              <a:rPr lang="en-US" dirty="0">
                <a:latin typeface="Gill Sans MT"/>
              </a:rPr>
              <a:t>Neurogenic causes</a:t>
            </a:r>
          </a:p>
          <a:p>
            <a:pPr marL="886968" lvl="2" indent="-228600" algn="l" rtl="0">
              <a:spcBef>
                <a:spcPct val="20000"/>
              </a:spcBef>
              <a:buClr>
                <a:srgbClr val="FEB80A"/>
              </a:buClr>
              <a:buFont typeface="Wingdings 2"/>
              <a:buChar char=""/>
            </a:pPr>
            <a:r>
              <a:rPr lang="en-US" dirty="0">
                <a:latin typeface="Gill Sans MT"/>
              </a:rPr>
              <a:t>Myogenic causes ( scar tissue in the muscles of mastication, myositis ossificans due to injury)</a:t>
            </a:r>
          </a:p>
          <a:p>
            <a:pPr marL="886968" lvl="2" indent="-228600" algn="l" rtl="0">
              <a:spcBef>
                <a:spcPct val="20000"/>
              </a:spcBef>
              <a:buClr>
                <a:srgbClr val="FEB80A"/>
              </a:buClr>
              <a:buFont typeface="Wingdings 2"/>
              <a:buChar char=""/>
            </a:pPr>
            <a:r>
              <a:rPr lang="en-US" dirty="0">
                <a:latin typeface="Gill Sans MT"/>
              </a:rPr>
              <a:t>Psychogenic causes (hysterical condition)</a:t>
            </a:r>
          </a:p>
          <a:p>
            <a:pPr marL="886968" lvl="2" indent="-228600" algn="l" rtl="0">
              <a:spcBef>
                <a:spcPct val="20000"/>
              </a:spcBef>
              <a:buClr>
                <a:srgbClr val="FEB80A"/>
              </a:buClr>
              <a:buFont typeface="Wingdings 2"/>
              <a:buChar char=""/>
            </a:pPr>
            <a:r>
              <a:rPr lang="en-US" dirty="0">
                <a:latin typeface="Gill Sans MT"/>
              </a:rPr>
              <a:t>Submucous fibrosis</a:t>
            </a:r>
          </a:p>
          <a:p>
            <a:pPr marL="886968" lvl="2" indent="-228600" algn="l" rtl="0">
              <a:spcBef>
                <a:spcPct val="20000"/>
              </a:spcBef>
              <a:buClr>
                <a:srgbClr val="FEB80A"/>
              </a:buClr>
              <a:buFont typeface="Wingdings 2"/>
              <a:buChar char=""/>
            </a:pPr>
            <a:r>
              <a:rPr lang="en-US" dirty="0">
                <a:latin typeface="Gill Sans MT"/>
              </a:rPr>
              <a:t>Inferior Dental block </a:t>
            </a:r>
          </a:p>
          <a:p>
            <a:pPr marL="1097280" lvl="3" indent="-173736" algn="l" rtl="0">
              <a:spcBef>
                <a:spcPct val="20000"/>
              </a:spcBef>
              <a:buClr>
                <a:srgbClr val="C32D2E"/>
              </a:buClr>
              <a:buFont typeface="Wingdings 2"/>
              <a:buChar char=""/>
            </a:pPr>
            <a:r>
              <a:rPr lang="en-US" dirty="0">
                <a:latin typeface="Gill Sans MT"/>
              </a:rPr>
              <a:t>Haematoma</a:t>
            </a:r>
          </a:p>
          <a:p>
            <a:pPr marL="1097280" lvl="3" indent="-173736" algn="l" rtl="0">
              <a:spcBef>
                <a:spcPct val="20000"/>
              </a:spcBef>
              <a:buClr>
                <a:srgbClr val="C32D2E"/>
              </a:buClr>
              <a:buFont typeface="Wingdings 2"/>
              <a:buChar char=""/>
            </a:pPr>
            <a:r>
              <a:rPr lang="en-US" dirty="0">
                <a:latin typeface="Gill Sans MT"/>
              </a:rPr>
              <a:t>Low grade infection</a:t>
            </a:r>
          </a:p>
          <a:p>
            <a:pPr marL="886968" lvl="2" indent="-228600" algn="l" rtl="0">
              <a:spcBef>
                <a:spcPct val="20000"/>
              </a:spcBef>
              <a:buClr>
                <a:srgbClr val="FEB80A"/>
              </a:buClr>
              <a:buFont typeface="Wingdings 2"/>
              <a:buChar char=""/>
            </a:pPr>
            <a:r>
              <a:rPr lang="en-US" dirty="0">
                <a:latin typeface="Gill Sans MT"/>
              </a:rPr>
              <a:t>Wisdom tooth removal  (oedema , swelling and trismus)</a:t>
            </a:r>
          </a:p>
          <a:p>
            <a:pPr marL="886968" lvl="2" indent="-228600" algn="l" rtl="0">
              <a:spcBef>
                <a:spcPct val="20000"/>
              </a:spcBef>
              <a:buClr>
                <a:srgbClr val="FEB80A"/>
              </a:buClr>
              <a:buFont typeface="Wingdings 2"/>
              <a:buChar char=""/>
            </a:pPr>
            <a:r>
              <a:rPr lang="en-US" dirty="0" smtClean="0">
                <a:latin typeface="Gill Sans MT"/>
              </a:rPr>
              <a:t>Tetanus</a:t>
            </a:r>
          </a:p>
          <a:p>
            <a:pPr marL="640080" lvl="1" indent="-237744" algn="l" rtl="0">
              <a:spcBef>
                <a:spcPts val="550"/>
              </a:spcBef>
              <a:buClr>
                <a:srgbClr val="3891A7"/>
              </a:buClr>
              <a:buFont typeface="Verdana"/>
              <a:buChar char="◦"/>
            </a:pPr>
            <a:r>
              <a:rPr lang="en-US" sz="2400" dirty="0">
                <a:latin typeface="Gill Sans MT"/>
              </a:rPr>
              <a:t>Intra capsular causes</a:t>
            </a:r>
          </a:p>
          <a:p>
            <a:pPr marL="944118" lvl="2" indent="-285750" algn="l" rtl="0">
              <a:spcBef>
                <a:spcPct val="20000"/>
              </a:spcBef>
              <a:buClr>
                <a:srgbClr val="FEB80A"/>
              </a:buClr>
              <a:buFont typeface="Arial" pitchFamily="34" charset="0"/>
              <a:buChar char="•"/>
            </a:pPr>
            <a:r>
              <a:rPr lang="en-US" dirty="0" smtClean="0">
                <a:latin typeface="Gill Sans MT"/>
              </a:rPr>
              <a:t>Ankylosis </a:t>
            </a:r>
            <a:r>
              <a:rPr lang="en-US" dirty="0">
                <a:latin typeface="Gill Sans MT"/>
              </a:rPr>
              <a:t>of the </a:t>
            </a:r>
            <a:r>
              <a:rPr lang="en-US" dirty="0" smtClean="0">
                <a:latin typeface="Gill Sans MT"/>
              </a:rPr>
              <a:t>TMJ either:  Fibrous </a:t>
            </a:r>
            <a:r>
              <a:rPr lang="en-US" dirty="0">
                <a:latin typeface="Gill Sans MT"/>
              </a:rPr>
              <a:t>Ankylosis	</a:t>
            </a:r>
          </a:p>
          <a:p>
            <a:pPr marL="923544" lvl="3" algn="l" rtl="0">
              <a:spcBef>
                <a:spcPct val="20000"/>
              </a:spcBef>
              <a:buClr>
                <a:srgbClr val="C32D2E"/>
              </a:buClr>
            </a:pPr>
            <a:r>
              <a:rPr lang="en-US" dirty="0" smtClean="0">
                <a:latin typeface="Gill Sans MT"/>
              </a:rPr>
              <a:t>                                               Bonny </a:t>
            </a:r>
            <a:r>
              <a:rPr lang="en-US" dirty="0">
                <a:latin typeface="Gill Sans MT"/>
              </a:rPr>
              <a:t>ankylosis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827331" y="-26382"/>
            <a:ext cx="355898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300" kern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Disease of TMJ</a:t>
            </a:r>
            <a:endParaRPr lang="ar-IQ" kern="0" dirty="0"/>
          </a:p>
        </p:txBody>
      </p:sp>
    </p:spTree>
    <p:extLst>
      <p:ext uri="{BB962C8B-B14F-4D97-AF65-F5344CB8AC3E}">
        <p14:creationId xmlns:p14="http://schemas.microsoft.com/office/powerpoint/2010/main" val="9225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11" y="683521"/>
            <a:ext cx="5292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Ankylosis of the TMJ</a:t>
            </a:r>
            <a:endParaRPr kumimoji="0" lang="ar-IQ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3528" y="1982450"/>
            <a:ext cx="77768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Defn:  the obliteration of the joint space with abnormal bony morphology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etiologies include prolonged MMF, infection, </a:t>
            </a:r>
            <a:r>
              <a:rPr lang="en-US" sz="2800" kern="0" dirty="0" smtClean="0">
                <a:latin typeface="Arial"/>
              </a:rPr>
              <a:t>trauma. 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3200" kern="0" dirty="0" smtClean="0">
                <a:latin typeface="Arial"/>
              </a:rPr>
              <a:t>False </a:t>
            </a:r>
            <a:r>
              <a:rPr lang="en-US" sz="3200" kern="0" dirty="0">
                <a:latin typeface="Arial"/>
              </a:rPr>
              <a:t>ankylosis:  an extracapsular condition from an abnormally large coronoid process, zygomatic arch or scar tissue</a:t>
            </a:r>
          </a:p>
        </p:txBody>
      </p:sp>
    </p:spTree>
    <p:extLst>
      <p:ext uri="{BB962C8B-B14F-4D97-AF65-F5344CB8AC3E}">
        <p14:creationId xmlns:p14="http://schemas.microsoft.com/office/powerpoint/2010/main" val="18123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7594" y="548680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Ankylosis of the TMJ, Continued</a:t>
            </a:r>
            <a:endParaRPr kumimoji="0" lang="ar-IQ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09577" y="1844824"/>
            <a:ext cx="7444906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Treatment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Child:  a costochondral graft to help establish a growth plate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Adult:  prosthetic replacement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the new joint should be established at highest point on ramus for maximal mandibular height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an interpositional material is needed to prevent </a:t>
            </a:r>
            <a:r>
              <a:rPr lang="en-US" sz="2400" kern="0" dirty="0" smtClean="0">
                <a:latin typeface="Arial"/>
              </a:rPr>
              <a:t>fusion</a:t>
            </a:r>
            <a:endParaRPr lang="en-US" sz="24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9532" y="242506"/>
            <a:ext cx="4824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Arthritis of the TMJ</a:t>
            </a:r>
            <a:endParaRPr kumimoji="0" lang="ar-IQ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9512" y="1556792"/>
            <a:ext cx="8604448" cy="424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The most frequent pathologic change of the TMJ</a:t>
            </a: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Most are asymptomatic</a:t>
            </a: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Rheumatoid arthritis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usually seen in other joints prior to TMJ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when present, both joints usually affected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early radiographic changes include joint space narrowing </a:t>
            </a:r>
            <a:r>
              <a:rPr lang="en-US" sz="2800" i="1" kern="0" dirty="0">
                <a:latin typeface="Arial"/>
              </a:rPr>
              <a:t>without</a:t>
            </a:r>
            <a:r>
              <a:rPr lang="en-US" sz="2800" kern="0" dirty="0">
                <a:latin typeface="Arial"/>
              </a:rPr>
              <a:t> bony changes</a:t>
            </a:r>
          </a:p>
        </p:txBody>
      </p:sp>
    </p:spTree>
    <p:extLst>
      <p:ext uri="{BB962C8B-B14F-4D97-AF65-F5344CB8AC3E}">
        <p14:creationId xmlns:p14="http://schemas.microsoft.com/office/powerpoint/2010/main" val="2657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166729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Arthritis of the TMJ, Continued</a:t>
            </a:r>
            <a:endParaRPr kumimoji="0" lang="ar-IQ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74565" y="1225689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late radiographic changes may involve complete obliteration of space with bony involvement and even ankylosis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end stage disease results in anterior open bite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Juvenile RA may progress to destruction of the growth plate, requiring costochondral </a:t>
            </a:r>
            <a:r>
              <a:rPr lang="en-US" sz="2800" kern="0" dirty="0" smtClean="0">
                <a:latin typeface="Arial"/>
              </a:rPr>
              <a:t>graft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Treatment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NSAIDs, penicillamine, gold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Surgery limited to severe JRA and ankylosis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endParaRPr lang="en-US" sz="28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4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1379208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Degenerative Arthritis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“wear and tear” of the joints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most </a:t>
            </a:r>
            <a:r>
              <a:rPr lang="en-US" sz="2800" kern="0" dirty="0" smtClean="0">
                <a:latin typeface="Arial"/>
              </a:rPr>
              <a:t>asymptomatic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Primary Degenerative arthritis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“wear and tear” - usually in older people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asymptomatic or mild symptoms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Secondary Degenerative arthritis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due to trauma, infection and bruxism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symptoms severe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radiographic findings include osteophytes an derosion of the condylar surface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endParaRPr lang="en-US" sz="2800" kern="0" dirty="0">
              <a:latin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67544" y="332656"/>
            <a:ext cx="7596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kern="0" dirty="0">
                <a:latin typeface="Times New Roman"/>
              </a:rPr>
              <a:t>Arthritis of the TMJ, Continued</a:t>
            </a:r>
            <a:endParaRPr lang="ar-IQ" kern="0" dirty="0"/>
          </a:p>
        </p:txBody>
      </p:sp>
    </p:spTree>
    <p:extLst>
      <p:ext uri="{BB962C8B-B14F-4D97-AF65-F5344CB8AC3E}">
        <p14:creationId xmlns:p14="http://schemas.microsoft.com/office/powerpoint/2010/main" val="33322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772816"/>
            <a:ext cx="7740352" cy="358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Treatment is initially similar to myofascial disorders, including NSAIDs, benzos and “oral” hygiene.  Bite appliance may be necessary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After 3-6 months, surgery is considered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lysis of adhesions, osteophyte removal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condylar shave.  Resorption of the condyle is a known complication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83568" y="188640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kern="0" dirty="0">
                <a:latin typeface="Times New Roman"/>
              </a:rPr>
              <a:t>Arthritis of the TMJ, </a:t>
            </a:r>
            <a:r>
              <a:rPr lang="en-US" sz="4400" kern="0" dirty="0" smtClean="0">
                <a:latin typeface="Times New Roman"/>
              </a:rPr>
              <a:t>Continued</a:t>
            </a:r>
            <a:endParaRPr lang="ar-IQ" kern="0" dirty="0"/>
          </a:p>
        </p:txBody>
      </p:sp>
    </p:spTree>
    <p:extLst>
      <p:ext uri="{BB962C8B-B14F-4D97-AF65-F5344CB8AC3E}">
        <p14:creationId xmlns:p14="http://schemas.microsoft.com/office/powerpoint/2010/main" val="30880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88640"/>
            <a:ext cx="4102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Anatomy</a:t>
            </a:r>
            <a:r>
              <a:rPr lang="en-US" sz="4400" kern="0" dirty="0">
                <a:latin typeface="Times New Roman"/>
              </a:rPr>
              <a:t> of TMJ</a:t>
            </a:r>
            <a:endParaRPr kumimoji="0" lang="ar-IQ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536" y="1340769"/>
            <a:ext cx="77724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s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Condylar process of mandible articulates with glenoid fossa of temporal bone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</a:rPr>
              <a:t>anterior:  anterior eminance of TMJ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</a:rPr>
              <a:t>posterior:  EAC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</a:rPr>
              <a:t>lateral: zygomatic arch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</a:rPr>
              <a:t>medial:  styloid process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pic>
        <p:nvPicPr>
          <p:cNvPr id="1026" name="Picture 2" descr="نتيجة بحث الصور عن ‪tmj pictures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6"/>
          <a:stretch/>
        </p:blipFill>
        <p:spPr bwMode="auto">
          <a:xfrm>
            <a:off x="6104050" y="3412331"/>
            <a:ext cx="2636536" cy="32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6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124744"/>
            <a:ext cx="9144000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§"/>
            </a:pPr>
            <a:r>
              <a:rPr lang="en-US" sz="2800" kern="0" dirty="0">
                <a:latin typeface="Arial"/>
              </a:rPr>
              <a:t>Muscular Disorders (</a:t>
            </a:r>
            <a:r>
              <a:rPr lang="en-US" sz="2800" i="1" kern="0" dirty="0">
                <a:latin typeface="Arial"/>
              </a:rPr>
              <a:t>Myofascial Pain Disorders)</a:t>
            </a:r>
            <a:r>
              <a:rPr lang="en-US" sz="2800" kern="0" dirty="0">
                <a:latin typeface="Arial"/>
              </a:rPr>
              <a:t> are the most common cause of TMJ </a:t>
            </a:r>
            <a:r>
              <a:rPr lang="en-US" sz="2800" kern="0" dirty="0" smtClean="0">
                <a:latin typeface="Arial"/>
              </a:rPr>
              <a:t>pain</a:t>
            </a:r>
          </a:p>
          <a:p>
            <a:pPr marL="457200" lvl="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§"/>
            </a:pPr>
            <a:r>
              <a:rPr lang="en-US" sz="2800" dirty="0" smtClean="0">
                <a:latin typeface="Times-Roman"/>
              </a:rPr>
              <a:t>It </a:t>
            </a:r>
            <a:r>
              <a:rPr lang="en-US" sz="2800" dirty="0">
                <a:latin typeface="Times-Roman"/>
              </a:rPr>
              <a:t>refers to a group of muscle </a:t>
            </a:r>
            <a:r>
              <a:rPr lang="en-US" sz="2800" dirty="0" smtClean="0">
                <a:latin typeface="Times-Roman"/>
              </a:rPr>
              <a:t>disorders characterized </a:t>
            </a:r>
            <a:r>
              <a:rPr lang="en-US" sz="2800" dirty="0">
                <a:latin typeface="Times-Roman"/>
              </a:rPr>
              <a:t>by diffuse facial pain and </a:t>
            </a:r>
            <a:r>
              <a:rPr lang="en-US" sz="2800" dirty="0" smtClean="0">
                <a:latin typeface="Times-Roman"/>
              </a:rPr>
              <a:t>limited mouth </a:t>
            </a:r>
            <a:r>
              <a:rPr lang="en-US" sz="2800" dirty="0">
                <a:latin typeface="Times-Roman"/>
              </a:rPr>
              <a:t>opening</a:t>
            </a:r>
            <a:r>
              <a:rPr lang="en-US" sz="2800" dirty="0" smtClean="0">
                <a:latin typeface="Times-Roman"/>
              </a:rPr>
              <a:t>. </a:t>
            </a:r>
          </a:p>
          <a:p>
            <a:pPr marL="457200" lvl="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§"/>
            </a:pPr>
            <a:r>
              <a:rPr lang="en-US" sz="2800" dirty="0" smtClean="0">
                <a:latin typeface="Times-Roman"/>
              </a:rPr>
              <a:t>the </a:t>
            </a:r>
            <a:r>
              <a:rPr lang="en-US" sz="2800" dirty="0">
                <a:latin typeface="Times-Roman"/>
              </a:rPr>
              <a:t>cause of MPD </a:t>
            </a:r>
            <a:r>
              <a:rPr lang="en-US" sz="2800" dirty="0" smtClean="0">
                <a:latin typeface="Times-Roman"/>
              </a:rPr>
              <a:t>is often </a:t>
            </a:r>
            <a:r>
              <a:rPr lang="en-US" sz="2800" dirty="0">
                <a:latin typeface="Times-Roman"/>
              </a:rPr>
              <a:t>multifactorial. Biologic, behavioral, environmental, </a:t>
            </a:r>
            <a:r>
              <a:rPr lang="en-US" sz="2800" dirty="0" smtClean="0">
                <a:latin typeface="Times-Roman"/>
              </a:rPr>
              <a:t>social,emotional.</a:t>
            </a:r>
            <a:r>
              <a:rPr lang="en-US" sz="2800" kern="0" dirty="0" smtClean="0">
                <a:latin typeface="Arial"/>
              </a:rPr>
              <a:t> </a:t>
            </a:r>
          </a:p>
          <a:p>
            <a:pPr marL="457200" lvl="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§"/>
            </a:pPr>
            <a:r>
              <a:rPr lang="en-US" sz="2800" kern="0" dirty="0" smtClean="0">
                <a:latin typeface="Arial"/>
              </a:rPr>
              <a:t>More </a:t>
            </a:r>
            <a:r>
              <a:rPr lang="en-US" sz="2800" kern="0" dirty="0">
                <a:latin typeface="Arial"/>
              </a:rPr>
              <a:t>in </a:t>
            </a:r>
            <a:r>
              <a:rPr lang="en-US" sz="2800" kern="0" dirty="0" smtClean="0">
                <a:latin typeface="Arial"/>
              </a:rPr>
              <a:t>female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39552" y="188640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kern="0" dirty="0">
                <a:latin typeface="Arial"/>
              </a:rPr>
              <a:t>Myofascial Pain D</a:t>
            </a:r>
            <a:r>
              <a:rPr lang="en-US" sz="3200" b="1" i="1" kern="0" dirty="0" smtClean="0">
                <a:latin typeface="Arial"/>
              </a:rPr>
              <a:t>ysfunction Disorders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1078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8324" y="1340768"/>
            <a:ext cx="8712968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800" kern="0" dirty="0" smtClean="0">
                <a:latin typeface="Arial"/>
              </a:rPr>
              <a:t>Signs and symptoms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 smtClean="0">
                <a:latin typeface="Arial"/>
              </a:rPr>
              <a:t>unilateral </a:t>
            </a:r>
            <a:r>
              <a:rPr lang="en-US" sz="2800" kern="0" dirty="0">
                <a:latin typeface="Arial"/>
              </a:rPr>
              <a:t>dull, aching pain worse with use (gum, candy, bruxism)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Associated with sleep disturbances, otalgia, headache, burning tongue </a:t>
            </a:r>
            <a:r>
              <a:rPr lang="en-US" sz="2800" dirty="0">
                <a:latin typeface="Times-Roman"/>
              </a:rPr>
              <a:t>and cervical pain.</a:t>
            </a:r>
            <a:r>
              <a:rPr lang="en-US" sz="2800" kern="0" dirty="0">
                <a:latin typeface="Arial"/>
              </a:rPr>
              <a:t> </a:t>
            </a:r>
            <a:endParaRPr lang="en-US" sz="3200" kern="0" dirty="0">
              <a:latin typeface="Arial"/>
            </a:endParaRPr>
          </a:p>
          <a:p>
            <a:pPr marL="457200" indent="-457200" algn="l" rtl="0">
              <a:buFontTx/>
              <a:buChar char="-"/>
            </a:pPr>
            <a:r>
              <a:rPr lang="en-US" sz="2800" dirty="0" smtClean="0">
                <a:latin typeface="Times-Roman"/>
              </a:rPr>
              <a:t>Tooth clenching </a:t>
            </a:r>
            <a:r>
              <a:rPr lang="en-US" sz="2800" dirty="0">
                <a:latin typeface="Times-Roman"/>
              </a:rPr>
              <a:t>or </a:t>
            </a:r>
            <a:r>
              <a:rPr lang="en-US" sz="2800" dirty="0" smtClean="0">
                <a:latin typeface="Times-Roman"/>
              </a:rPr>
              <a:t>grinding and </a:t>
            </a:r>
            <a:r>
              <a:rPr lang="en-US" sz="2800" dirty="0">
                <a:latin typeface="Times-Roman"/>
              </a:rPr>
              <a:t>bruxism</a:t>
            </a:r>
            <a:r>
              <a:rPr lang="en-US" sz="2800" dirty="0" smtClean="0">
                <a:latin typeface="Times-Roman"/>
              </a:rPr>
              <a:t>,</a:t>
            </a:r>
          </a:p>
          <a:p>
            <a:pPr marL="457200" indent="-457200" algn="l" rtl="0">
              <a:buFontTx/>
              <a:buChar char="-"/>
            </a:pPr>
            <a:r>
              <a:rPr lang="en-US" sz="2800" dirty="0" smtClean="0">
                <a:latin typeface="Times-Roman"/>
              </a:rPr>
              <a:t>Limited and painful mouth opening.</a:t>
            </a:r>
          </a:p>
          <a:p>
            <a:pPr algn="l"/>
            <a:r>
              <a:rPr lang="en-US" sz="2800" dirty="0" smtClean="0">
                <a:latin typeface="Times-Roman"/>
              </a:rPr>
              <a:t>-   Sore </a:t>
            </a:r>
            <a:r>
              <a:rPr lang="en-US" sz="2800" dirty="0">
                <a:latin typeface="Times-Roman"/>
              </a:rPr>
              <a:t>teeth and frequently complain of </a:t>
            </a:r>
            <a:r>
              <a:rPr lang="en-US" sz="2800" dirty="0" smtClean="0">
                <a:latin typeface="Times-Roman"/>
              </a:rPr>
              <a:t>jaw tiredness      and fatigue </a:t>
            </a:r>
            <a:r>
              <a:rPr lang="en-US" sz="2800" dirty="0">
                <a:latin typeface="Times-Roman"/>
              </a:rPr>
              <a:t>when </a:t>
            </a:r>
            <a:r>
              <a:rPr lang="en-US" sz="2800" dirty="0" smtClean="0">
                <a:latin typeface="Times-Roman"/>
              </a:rPr>
              <a:t>eating.</a:t>
            </a:r>
          </a:p>
          <a:p>
            <a:pPr algn="l" rtl="0"/>
            <a:r>
              <a:rPr lang="en-US" sz="2800" dirty="0" smtClean="0">
                <a:latin typeface="Times-Roman"/>
              </a:rPr>
              <a:t>- Tenderness </a:t>
            </a:r>
            <a:r>
              <a:rPr lang="en-US" sz="2800" dirty="0">
                <a:latin typeface="Times-Roman"/>
              </a:rPr>
              <a:t>to palpation of the masticatory and</a:t>
            </a:r>
          </a:p>
          <a:p>
            <a:pPr algn="l" rtl="0"/>
            <a:r>
              <a:rPr lang="en-US" sz="2800" dirty="0" smtClean="0">
                <a:latin typeface="Times-Roman"/>
              </a:rPr>
              <a:t>   cervical </a:t>
            </a:r>
            <a:r>
              <a:rPr lang="en-US" sz="2800" dirty="0">
                <a:latin typeface="Times-Roman"/>
              </a:rPr>
              <a:t>muscles,</a:t>
            </a:r>
            <a:r>
              <a:rPr lang="en-US" sz="2800" dirty="0" smtClean="0">
                <a:latin typeface="Times-Roman"/>
              </a:rPr>
              <a:t>  </a:t>
            </a:r>
            <a:endParaRPr lang="ar-IQ" sz="2800" dirty="0"/>
          </a:p>
        </p:txBody>
      </p:sp>
      <p:sp>
        <p:nvSpPr>
          <p:cNvPr id="3" name="مستطيل 2"/>
          <p:cNvSpPr/>
          <p:nvPr/>
        </p:nvSpPr>
        <p:spPr>
          <a:xfrm>
            <a:off x="683568" y="254145"/>
            <a:ext cx="7740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kern="0" dirty="0">
                <a:latin typeface="Arial"/>
              </a:rPr>
              <a:t>Myofascial Pain Dysfunction Disorders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3707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116632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kern="0" dirty="0">
                <a:latin typeface="Arial"/>
              </a:rPr>
              <a:t>Myofascial Pain Dysfunction Disorders</a:t>
            </a:r>
            <a:endParaRPr lang="ar-IQ" b="1" dirty="0"/>
          </a:p>
        </p:txBody>
      </p:sp>
      <p:sp>
        <p:nvSpPr>
          <p:cNvPr id="3" name="مستطيل 2"/>
          <p:cNvSpPr/>
          <p:nvPr/>
        </p:nvSpPr>
        <p:spPr>
          <a:xfrm>
            <a:off x="107504" y="738099"/>
            <a:ext cx="8784976" cy="614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</a:pPr>
            <a:r>
              <a:rPr lang="en-US" sz="2800" kern="0" dirty="0">
                <a:latin typeface="Arial"/>
              </a:rPr>
              <a:t>Treatment: most patients with MPD </a:t>
            </a:r>
            <a:r>
              <a:rPr lang="en-US" sz="2800" kern="0" dirty="0" smtClean="0">
                <a:latin typeface="Arial"/>
              </a:rPr>
              <a:t>will improve </a:t>
            </a:r>
            <a:r>
              <a:rPr lang="en-US" sz="2800" kern="0" dirty="0">
                <a:latin typeface="Arial"/>
              </a:rPr>
              <a:t>with conservative treatment. TMJ surgery</a:t>
            </a:r>
          </a:p>
          <a:p>
            <a:pPr lvl="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</a:pPr>
            <a:r>
              <a:rPr lang="en-US" sz="2800" kern="0" dirty="0">
                <a:latin typeface="Arial"/>
              </a:rPr>
              <a:t>will not resolve and will usually make it worse.</a:t>
            </a:r>
            <a:r>
              <a:rPr lang="en-US" sz="2400" kern="0" dirty="0" smtClean="0">
                <a:latin typeface="Arial"/>
              </a:rPr>
              <a:t> </a:t>
            </a:r>
          </a:p>
          <a:p>
            <a:pPr marL="457200" indent="-457200" algn="l" rtl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>
                <a:latin typeface="Times-Roman"/>
              </a:rPr>
              <a:t>The </a:t>
            </a:r>
            <a:r>
              <a:rPr lang="en-US" sz="2800" dirty="0" smtClean="0">
                <a:latin typeface="Times-Roman"/>
              </a:rPr>
              <a:t>patient should </a:t>
            </a:r>
            <a:r>
              <a:rPr lang="en-US" sz="2800" dirty="0">
                <a:latin typeface="Times-Roman"/>
              </a:rPr>
              <a:t>be educated and reassured that the pain usually resolves </a:t>
            </a:r>
            <a:r>
              <a:rPr lang="en-US" sz="2800" dirty="0" smtClean="0">
                <a:latin typeface="Times-Roman"/>
              </a:rPr>
              <a:t>with simple </a:t>
            </a:r>
            <a:r>
              <a:rPr lang="en-US" sz="2800" dirty="0">
                <a:latin typeface="Times-Roman"/>
              </a:rPr>
              <a:t>treatment and that a more </a:t>
            </a:r>
            <a:r>
              <a:rPr lang="en-US" sz="2800" dirty="0" smtClean="0">
                <a:latin typeface="Times-Roman"/>
              </a:rPr>
              <a:t>serious condition </a:t>
            </a:r>
            <a:r>
              <a:rPr lang="en-US" sz="2800" dirty="0">
                <a:latin typeface="Times-Roman"/>
              </a:rPr>
              <a:t>does not exist</a:t>
            </a:r>
            <a:r>
              <a:rPr lang="en-US" sz="2800" kern="0" dirty="0" smtClean="0">
                <a:latin typeface="Arial"/>
              </a:rPr>
              <a:t> </a:t>
            </a:r>
          </a:p>
          <a:p>
            <a:pPr marL="457200" indent="-457200" algn="l" rtl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kern="0" dirty="0">
                <a:latin typeface="Arial"/>
              </a:rPr>
              <a:t>S</a:t>
            </a:r>
            <a:r>
              <a:rPr lang="en-US" sz="2400" kern="0" dirty="0" smtClean="0">
                <a:latin typeface="Arial"/>
              </a:rPr>
              <a:t>oft diet</a:t>
            </a:r>
          </a:p>
          <a:p>
            <a:pPr marL="457200" indent="-457200" algn="l" rtl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kern="0" dirty="0" smtClean="0">
                <a:latin typeface="Arial"/>
              </a:rPr>
              <a:t>“oral</a:t>
            </a:r>
            <a:r>
              <a:rPr lang="en-US" sz="2800" kern="0" dirty="0">
                <a:latin typeface="Arial"/>
              </a:rPr>
              <a:t>” hygiene:  no gum chewing, candy chewing, jaw </a:t>
            </a:r>
            <a:r>
              <a:rPr lang="en-US" sz="2800" kern="0" dirty="0" smtClean="0">
                <a:latin typeface="Arial"/>
              </a:rPr>
              <a:t>clenching</a:t>
            </a:r>
          </a:p>
          <a:p>
            <a:pPr marL="457200" lvl="0" indent="-457200" algn="l" rtl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kern="0" dirty="0" smtClean="0">
                <a:latin typeface="Arial"/>
              </a:rPr>
              <a:t>Bed rest</a:t>
            </a:r>
            <a:r>
              <a:rPr lang="en-US" sz="2800" kern="0" dirty="0">
                <a:latin typeface="Arial"/>
              </a:rPr>
              <a:t>, NSAIDs, </a:t>
            </a:r>
            <a:r>
              <a:rPr lang="en-US" sz="2800" kern="0" dirty="0" smtClean="0">
                <a:latin typeface="Arial"/>
              </a:rPr>
              <a:t>muscle massage and </a:t>
            </a:r>
            <a:r>
              <a:rPr lang="en-US" sz="2800" dirty="0">
                <a:latin typeface="Times-Roman"/>
              </a:rPr>
              <a:t>physical </a:t>
            </a:r>
            <a:r>
              <a:rPr lang="en-US" sz="2800" dirty="0" smtClean="0">
                <a:latin typeface="Times-Roman"/>
              </a:rPr>
              <a:t>therapy</a:t>
            </a:r>
            <a:endParaRPr lang="en-US" sz="2800" kern="0" dirty="0" smtClean="0">
              <a:latin typeface="Arial"/>
            </a:endParaRPr>
          </a:p>
          <a:p>
            <a:pPr marL="457200" lvl="0" indent="-457200" algn="l" rtl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kern="0" dirty="0" smtClean="0">
                <a:latin typeface="Arial"/>
              </a:rPr>
              <a:t> </a:t>
            </a:r>
            <a:r>
              <a:rPr lang="en-US" sz="2800" kern="0" dirty="0">
                <a:latin typeface="Arial"/>
              </a:rPr>
              <a:t>heat, </a:t>
            </a:r>
            <a:r>
              <a:rPr lang="en-US" sz="2800" kern="0" dirty="0" smtClean="0">
                <a:latin typeface="Arial"/>
              </a:rPr>
              <a:t>muscle relaxants (benzos)</a:t>
            </a:r>
          </a:p>
          <a:p>
            <a:pPr marL="457200" indent="-457200" algn="l" rtl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kern="0" dirty="0" smtClean="0">
                <a:latin typeface="Arial"/>
              </a:rPr>
              <a:t>Bite appliance </a:t>
            </a:r>
            <a:r>
              <a:rPr lang="en-US" sz="2800" kern="0" dirty="0">
                <a:latin typeface="Arial"/>
              </a:rPr>
              <a:t>(splint</a:t>
            </a:r>
            <a:r>
              <a:rPr lang="en-US" sz="2800" kern="0" dirty="0" smtClean="0">
                <a:latin typeface="Arial"/>
              </a:rPr>
              <a:t>)</a:t>
            </a:r>
          </a:p>
          <a:p>
            <a:pPr marL="457200" indent="-457200" algn="l" rtl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imes-Roman"/>
              </a:rPr>
              <a:t>psychological </a:t>
            </a:r>
            <a:r>
              <a:rPr lang="en-US" sz="2800" dirty="0">
                <a:latin typeface="Times-Roman"/>
              </a:rPr>
              <a:t>evaluation</a:t>
            </a:r>
            <a:endParaRPr lang="en-US" sz="28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42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20794" y="0"/>
            <a:ext cx="9164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Disease of the TemporoMandibular Joint (TMJ)</a:t>
            </a:r>
            <a:endParaRPr kumimoji="0" lang="ar-IQ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67544" y="601386"/>
            <a:ext cx="8496944" cy="41703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5760" lvl="0" indent="-283464" algn="l" rtl="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2000" dirty="0">
                <a:latin typeface="Gill Sans MT"/>
              </a:rPr>
              <a:t>Osteophyte</a:t>
            </a:r>
          </a:p>
          <a:p>
            <a:pPr marL="365760" lvl="0" indent="-283464" algn="l" rtl="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2000" dirty="0">
                <a:latin typeface="Gill Sans MT"/>
              </a:rPr>
              <a:t>Pannus </a:t>
            </a:r>
            <a:r>
              <a:rPr lang="en-US" sz="2000" dirty="0" smtClean="0">
                <a:latin typeface="Gill Sans MT"/>
              </a:rPr>
              <a:t>formation</a:t>
            </a:r>
          </a:p>
          <a:p>
            <a:pPr algn="l"/>
            <a:r>
              <a:rPr lang="en-US" sz="2000" dirty="0" smtClean="0">
                <a:latin typeface="Gill Sans MT"/>
                <a:hlinkClick r:id="rId2" action="ppaction://hlinksldjump"/>
              </a:rPr>
              <a:t>Arthrocentesis </a:t>
            </a:r>
            <a:r>
              <a:rPr lang="en-US" sz="2000" dirty="0">
                <a:latin typeface="Gill Sans MT"/>
                <a:hlinkClick r:id="rId2" action="ppaction://hlinksldjump"/>
              </a:rPr>
              <a:t>(is the irrigation of the </a:t>
            </a:r>
            <a:r>
              <a:rPr lang="en-US" sz="2000" dirty="0" smtClean="0">
                <a:latin typeface="Gill Sans MT"/>
                <a:hlinkClick r:id="rId2" action="ppaction://hlinksldjump"/>
              </a:rPr>
              <a:t>joint)</a:t>
            </a:r>
            <a:r>
              <a:rPr lang="en-US" sz="2000" dirty="0" smtClean="0">
                <a:latin typeface="Times-Roman"/>
              </a:rPr>
              <a:t> </a:t>
            </a:r>
            <a:r>
              <a:rPr lang="en-US" sz="2000" dirty="0">
                <a:latin typeface="Times-Roman"/>
              </a:rPr>
              <a:t>for painful </a:t>
            </a:r>
            <a:r>
              <a:rPr lang="en-US" sz="2000" dirty="0" smtClean="0">
                <a:latin typeface="Times-Roman"/>
              </a:rPr>
              <a:t>limited opening.</a:t>
            </a:r>
            <a:r>
              <a:rPr lang="en-US" sz="2000" dirty="0">
                <a:latin typeface="Times-Roman"/>
              </a:rPr>
              <a:t> </a:t>
            </a:r>
            <a:r>
              <a:rPr lang="en-US" sz="2000" u="sng" dirty="0">
                <a:latin typeface="Times-Roman"/>
              </a:rPr>
              <a:t>TMJ arthroscopy </a:t>
            </a:r>
            <a:r>
              <a:rPr lang="en-US" sz="2000" dirty="0">
                <a:latin typeface="Times-Roman"/>
              </a:rPr>
              <a:t>is </a:t>
            </a:r>
            <a:r>
              <a:rPr lang="en-US" sz="2000" dirty="0" smtClean="0">
                <a:latin typeface="Times-Roman"/>
              </a:rPr>
              <a:t>performed  to lysis </a:t>
            </a:r>
            <a:r>
              <a:rPr lang="en-US" sz="2000" dirty="0">
                <a:latin typeface="Times-Roman"/>
              </a:rPr>
              <a:t>and lavage for the management of patients </a:t>
            </a:r>
            <a:r>
              <a:rPr lang="en-US" sz="2000" dirty="0" smtClean="0">
                <a:latin typeface="Times-Roman"/>
              </a:rPr>
              <a:t>with painful </a:t>
            </a:r>
            <a:r>
              <a:rPr lang="en-US" sz="2000" dirty="0">
                <a:latin typeface="Times-Roman"/>
              </a:rPr>
              <a:t>limited mouth opening.</a:t>
            </a:r>
            <a:endParaRPr lang="en-US" sz="2000" dirty="0">
              <a:latin typeface="Gill Sans MT"/>
            </a:endParaRPr>
          </a:p>
          <a:p>
            <a:pPr marL="365760" lvl="0" indent="-283464" algn="l" rtl="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2000" dirty="0">
                <a:latin typeface="Gill Sans MT"/>
              </a:rPr>
              <a:t>Arthroplasty refers to all types of open surgery for TMJ, including disk repositioning, discectomy, and joint replacement</a:t>
            </a:r>
          </a:p>
          <a:p>
            <a:pPr marL="365760" lvl="0" indent="-283464" algn="l" rtl="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2000" dirty="0">
                <a:latin typeface="Gill Sans MT"/>
                <a:hlinkClick r:id="rId2" action="ppaction://hlinksldjump"/>
              </a:rPr>
              <a:t>Disk repositioning </a:t>
            </a:r>
            <a:r>
              <a:rPr lang="en-US" sz="2000" dirty="0">
                <a:latin typeface="Gill Sans MT"/>
              </a:rPr>
              <a:t>is used when the protective cartilage disk has slipped out of place inside the TMJ</a:t>
            </a:r>
          </a:p>
          <a:p>
            <a:pPr marL="365760" lvl="0" indent="-283464" algn="l" rtl="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2000" dirty="0">
                <a:latin typeface="Gill Sans MT"/>
                <a:hlinkClick r:id="rId2" action="ppaction://hlinksldjump"/>
              </a:rPr>
              <a:t>A discectomy </a:t>
            </a:r>
            <a:r>
              <a:rPr lang="en-US" sz="2000" dirty="0">
                <a:latin typeface="Gill Sans MT"/>
              </a:rPr>
              <a:t>is performed when the disk providing padding and protection to the TMJ has deteriorated or become damaged</a:t>
            </a:r>
            <a:endParaRPr lang="en-US" sz="2000" b="1" i="1" dirty="0">
              <a:latin typeface="Gill Sans MT"/>
            </a:endParaRPr>
          </a:p>
          <a:p>
            <a:pPr marL="365760" lvl="0" indent="-283464" algn="l" rtl="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2000" b="1" i="1" dirty="0">
                <a:latin typeface="Gill Sans MT"/>
                <a:hlinkClick r:id="rId2" action="ppaction://hlinksldjump"/>
              </a:rPr>
              <a:t>TMJ replacement</a:t>
            </a:r>
            <a:endParaRPr lang="en-US" sz="2000" b="1" i="1" dirty="0">
              <a:latin typeface="Gill Sans MT"/>
            </a:endParaRPr>
          </a:p>
        </p:txBody>
      </p:sp>
      <p:pic>
        <p:nvPicPr>
          <p:cNvPr id="4" name="صورة 3" descr="Arthrocentesis">
            <a:hlinkClick r:id="rId3" tgtFrame="&quot;popup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724400"/>
            <a:ext cx="1412875" cy="136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 descr="Disk Repositioning">
            <a:hlinkClick r:id="rId5" tgtFrame="&quot;popup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7904" y="4815204"/>
            <a:ext cx="1494656" cy="136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Discectomy">
            <a:hlinkClick r:id="rId7" tgtFrame="&quot;popup&quot;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55193" y="4800599"/>
            <a:ext cx="1522040" cy="138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 descr="Total TMJ replacement">
            <a:hlinkClick r:id="rId9" tgtFrame="&quot;popup&quot;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7544" y="4724399"/>
            <a:ext cx="1556891" cy="142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7" descr="Articular Eminence illustration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4293096"/>
            <a:ext cx="1412875" cy="259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633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859066"/>
            <a:ext cx="792088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l" rtl="0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en-US" sz="3200" dirty="0" smtClean="0">
                <a:latin typeface="Gill Sans MT"/>
              </a:rPr>
              <a:t>Benign tumors and lesion</a:t>
            </a:r>
          </a:p>
          <a:p>
            <a:pPr marL="539496" lvl="0" indent="-457200" algn="l" rtl="0">
              <a:spcBef>
                <a:spcPts val="600"/>
              </a:spcBef>
              <a:buClr>
                <a:srgbClr val="3891A7"/>
              </a:buClr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latin typeface="Gill Sans MT"/>
              </a:rPr>
              <a:t>Osteoma</a:t>
            </a:r>
          </a:p>
          <a:p>
            <a:pPr marL="539496" lvl="0" indent="-457200" algn="l" rtl="0">
              <a:spcBef>
                <a:spcPts val="600"/>
              </a:spcBef>
              <a:buClr>
                <a:srgbClr val="3891A7"/>
              </a:buClr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latin typeface="Gill Sans MT"/>
              </a:rPr>
              <a:t>Osteochondroma</a:t>
            </a:r>
          </a:p>
          <a:p>
            <a:pPr marL="539496" lvl="0" indent="-457200" algn="l" rtl="0">
              <a:spcBef>
                <a:spcPts val="600"/>
              </a:spcBef>
              <a:buClr>
                <a:srgbClr val="3891A7"/>
              </a:buClr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latin typeface="Gill Sans MT"/>
              </a:rPr>
              <a:t>Chondroma</a:t>
            </a:r>
          </a:p>
          <a:p>
            <a:pPr marL="539496" lvl="0" indent="-457200" algn="l" rtl="0">
              <a:spcBef>
                <a:spcPts val="600"/>
              </a:spcBef>
              <a:buClr>
                <a:srgbClr val="3891A7"/>
              </a:buClr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latin typeface="Gill Sans MT"/>
              </a:rPr>
              <a:t>Chondroblastoma</a:t>
            </a:r>
          </a:p>
          <a:p>
            <a:pPr marL="539496" lvl="0" indent="-457200" algn="l" rtl="0">
              <a:spcBef>
                <a:spcPts val="600"/>
              </a:spcBef>
              <a:buClr>
                <a:srgbClr val="3891A7"/>
              </a:buClr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latin typeface="Gill Sans MT"/>
              </a:rPr>
              <a:t>Giant </a:t>
            </a:r>
            <a:r>
              <a:rPr lang="en-US" sz="2000" dirty="0">
                <a:latin typeface="Gill Sans MT"/>
              </a:rPr>
              <a:t>cell </a:t>
            </a:r>
            <a:r>
              <a:rPr lang="en-US" sz="2000" dirty="0" smtClean="0">
                <a:latin typeface="Gill Sans MT"/>
              </a:rPr>
              <a:t>granuloma</a:t>
            </a:r>
          </a:p>
          <a:p>
            <a:pPr marL="539496" lvl="0" indent="-457200" algn="l" rtl="0">
              <a:spcBef>
                <a:spcPts val="600"/>
              </a:spcBef>
              <a:buClr>
                <a:srgbClr val="3891A7"/>
              </a:buClr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latin typeface="Gill Sans MT"/>
              </a:rPr>
              <a:t>Giant </a:t>
            </a:r>
            <a:r>
              <a:rPr lang="en-US" sz="2000" dirty="0">
                <a:latin typeface="Gill Sans MT"/>
              </a:rPr>
              <a:t>cell </a:t>
            </a:r>
            <a:r>
              <a:rPr lang="en-US" sz="2000" dirty="0" smtClean="0">
                <a:latin typeface="Gill Sans MT"/>
              </a:rPr>
              <a:t>tumor</a:t>
            </a:r>
          </a:p>
          <a:p>
            <a:pPr marL="539496" lvl="0" indent="-457200" algn="l" rtl="0">
              <a:spcBef>
                <a:spcPts val="600"/>
              </a:spcBef>
              <a:buClr>
                <a:srgbClr val="3891A7"/>
              </a:buClr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latin typeface="Gill Sans MT"/>
              </a:rPr>
              <a:t>Neurofibroma</a:t>
            </a:r>
          </a:p>
          <a:p>
            <a:pPr marL="539496" lvl="0" indent="-457200" algn="l" rtl="0">
              <a:spcBef>
                <a:spcPts val="600"/>
              </a:spcBef>
              <a:buClr>
                <a:srgbClr val="3891A7"/>
              </a:buClr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latin typeface="Gill Sans MT"/>
              </a:rPr>
              <a:t>Hemangioma</a:t>
            </a:r>
          </a:p>
          <a:p>
            <a:pPr marL="539496" lvl="0" indent="-457200" algn="l" rtl="0">
              <a:spcBef>
                <a:spcPts val="600"/>
              </a:spcBef>
              <a:buClr>
                <a:srgbClr val="3891A7"/>
              </a:buClr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latin typeface="Gill Sans MT"/>
              </a:rPr>
              <a:t>Arteriovenous malformation</a:t>
            </a:r>
          </a:p>
          <a:p>
            <a:pPr marL="539496" lvl="0" indent="-457200" algn="l" rtl="0">
              <a:spcBef>
                <a:spcPts val="600"/>
              </a:spcBef>
              <a:buClr>
                <a:srgbClr val="3891A7"/>
              </a:buClr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latin typeface="Gill Sans MT"/>
              </a:rPr>
              <a:t>Synovial chondromatosis</a:t>
            </a:r>
          </a:p>
          <a:p>
            <a:pPr marL="539496" lvl="0" indent="-457200" algn="l" rtl="0">
              <a:spcBef>
                <a:spcPts val="600"/>
              </a:spcBef>
              <a:buClr>
                <a:srgbClr val="3891A7"/>
              </a:buClr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latin typeface="Gill Sans MT"/>
              </a:rPr>
              <a:t>Osteochondrosis dissecans</a:t>
            </a:r>
          </a:p>
          <a:p>
            <a:pPr marL="539496" lvl="0" indent="-457200" algn="l" rtl="0">
              <a:spcBef>
                <a:spcPts val="600"/>
              </a:spcBef>
              <a:buClr>
                <a:srgbClr val="3891A7"/>
              </a:buClr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latin typeface="Gill Sans MT"/>
              </a:rPr>
              <a:t>Ganglion </a:t>
            </a:r>
            <a:r>
              <a:rPr lang="en-US" sz="2000" dirty="0">
                <a:latin typeface="Gill Sans MT"/>
              </a:rPr>
              <a:t>cyst</a:t>
            </a:r>
            <a:endParaRPr lang="ar-SA" sz="2000" dirty="0">
              <a:latin typeface="Gill Sans MT"/>
            </a:endParaRPr>
          </a:p>
          <a:p>
            <a:pPr marL="539496" lvl="0" indent="-457200" algn="l" rtl="0">
              <a:spcBef>
                <a:spcPts val="600"/>
              </a:spcBef>
              <a:buClr>
                <a:srgbClr val="3891A7"/>
              </a:buClr>
              <a:buSzPct val="80000"/>
              <a:buFont typeface="Courier New" pitchFamily="49" charset="0"/>
              <a:buChar char="o"/>
            </a:pPr>
            <a:endParaRPr lang="en-US" sz="2800" dirty="0">
              <a:latin typeface="Gill Sans MT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78779" y="72593"/>
            <a:ext cx="355898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300" kern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Disease of TMJ</a:t>
            </a:r>
            <a:endParaRPr lang="ar-IQ" kern="0" dirty="0"/>
          </a:p>
        </p:txBody>
      </p:sp>
    </p:spTree>
    <p:extLst>
      <p:ext uri="{BB962C8B-B14F-4D97-AF65-F5344CB8AC3E}">
        <p14:creationId xmlns:p14="http://schemas.microsoft.com/office/powerpoint/2010/main" val="28985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188640"/>
            <a:ext cx="4826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b="1" kern="0" dirty="0" smtClean="0"/>
              <a:t>Surgical approaches to TMJ</a:t>
            </a:r>
            <a:endParaRPr lang="ar-IQ" sz="3200" b="1" kern="0" dirty="0"/>
          </a:p>
        </p:txBody>
      </p:sp>
      <p:sp>
        <p:nvSpPr>
          <p:cNvPr id="3" name="مستطيل 2"/>
          <p:cNvSpPr/>
          <p:nvPr/>
        </p:nvSpPr>
        <p:spPr>
          <a:xfrm>
            <a:off x="467544" y="134076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>
                <a:latin typeface="Helvetica Neue"/>
              </a:rPr>
              <a:t>Pre auricular </a:t>
            </a:r>
            <a:r>
              <a:rPr lang="en-US" sz="2400" dirty="0" smtClean="0">
                <a:latin typeface="Helvetica Neue"/>
              </a:rPr>
              <a:t>approach</a:t>
            </a:r>
          </a:p>
          <a:p>
            <a:pPr marL="342900" indent="-342900"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Helvetica Neue"/>
              </a:rPr>
              <a:t>Endaural approach</a:t>
            </a:r>
          </a:p>
          <a:p>
            <a:pPr marL="342900" indent="-342900"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Helvetica Neue"/>
              </a:rPr>
              <a:t>Post </a:t>
            </a:r>
            <a:r>
              <a:rPr lang="en-US" sz="2400" dirty="0">
                <a:latin typeface="Helvetica Neue"/>
              </a:rPr>
              <a:t>auricular </a:t>
            </a:r>
            <a:r>
              <a:rPr lang="en-US" sz="2400" dirty="0" smtClean="0">
                <a:latin typeface="Helvetica Neue"/>
              </a:rPr>
              <a:t>approach</a:t>
            </a:r>
          </a:p>
          <a:p>
            <a:pPr marL="342900" indent="-342900"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Helvetica Neue"/>
              </a:rPr>
              <a:t>Submandibular </a:t>
            </a:r>
            <a:r>
              <a:rPr lang="en-US" sz="2400" dirty="0">
                <a:latin typeface="Helvetica Neue"/>
              </a:rPr>
              <a:t>(Risdon’s ) </a:t>
            </a:r>
            <a:r>
              <a:rPr lang="en-US" sz="2400" dirty="0" smtClean="0">
                <a:latin typeface="Helvetica Neue"/>
              </a:rPr>
              <a:t>approach</a:t>
            </a:r>
          </a:p>
          <a:p>
            <a:pPr marL="342900" indent="-342900"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Helvetica Neue"/>
              </a:rPr>
              <a:t>Post </a:t>
            </a:r>
            <a:r>
              <a:rPr lang="en-US" sz="2400" dirty="0">
                <a:latin typeface="Helvetica Neue"/>
              </a:rPr>
              <a:t>ramal ( Hind’s ) </a:t>
            </a:r>
            <a:r>
              <a:rPr lang="en-US" sz="2400" dirty="0" smtClean="0">
                <a:latin typeface="Helvetica Neue"/>
              </a:rPr>
              <a:t>approach</a:t>
            </a:r>
          </a:p>
          <a:p>
            <a:pPr marL="342900" indent="-342900"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Helvetica Neue"/>
              </a:rPr>
              <a:t>Parotidectomy </a:t>
            </a:r>
            <a:r>
              <a:rPr lang="en-US" sz="2400" dirty="0">
                <a:latin typeface="Helvetica Neue"/>
              </a:rPr>
              <a:t>type of incision with temporal </a:t>
            </a:r>
            <a:r>
              <a:rPr lang="en-US" sz="2400" dirty="0" smtClean="0">
                <a:latin typeface="Helvetica Neue"/>
              </a:rPr>
              <a:t>extension</a:t>
            </a:r>
          </a:p>
          <a:p>
            <a:pPr marL="342900" indent="-342900"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Helvetica Neue"/>
              </a:rPr>
              <a:t>Hemicoronal </a:t>
            </a:r>
            <a:r>
              <a:rPr lang="en-US" sz="2400" dirty="0">
                <a:latin typeface="Helvetica Neue"/>
              </a:rPr>
              <a:t>approach </a:t>
            </a:r>
            <a:endParaRPr lang="en-US" sz="2400" dirty="0" smtClean="0">
              <a:latin typeface="Helvetica Neue"/>
            </a:endParaRPr>
          </a:p>
          <a:p>
            <a:pPr marL="342900" indent="-342900"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Helvetica Neue"/>
              </a:rPr>
              <a:t>Coronal </a:t>
            </a:r>
            <a:r>
              <a:rPr lang="en-US" sz="2400" dirty="0">
                <a:latin typeface="Helvetica Neue"/>
              </a:rPr>
              <a:t>or bicoronal </a:t>
            </a:r>
            <a:r>
              <a:rPr lang="en-US" sz="2400" dirty="0" smtClean="0">
                <a:latin typeface="Helvetica Neue"/>
              </a:rPr>
              <a:t>approach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4279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 AURICULAR APPROACH&#10;The pre auricular incisions&#10;used today are essentially&#10;modifications of Blair&#10;curvilinear or invert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602" r="9861" b="8495"/>
          <a:stretch/>
        </p:blipFill>
        <p:spPr bwMode="auto">
          <a:xfrm>
            <a:off x="378215" y="427385"/>
            <a:ext cx="2439208" cy="309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95536" y="0"/>
            <a:ext cx="39267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Preauricular approach</a:t>
            </a:r>
            <a:endParaRPr lang="ar-IQ" sz="2400" dirty="0"/>
          </a:p>
        </p:txBody>
      </p:sp>
      <p:pic>
        <p:nvPicPr>
          <p:cNvPr id="3076" name="Picture 4" descr="As the dissection proceeds&#10;approximately 1 cm below&#10;the ZA the intervening&#10;tissue is released along the&#10;plane of the initi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5" t="24265" r="3707" b="11423"/>
          <a:stretch/>
        </p:blipFill>
        <p:spPr bwMode="auto">
          <a:xfrm>
            <a:off x="3059831" y="461665"/>
            <a:ext cx="2524837" cy="306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NDAURAL APPROACH&#10;The endaural incision is simply&#10;a cosmetic modification of the&#10;pre auricular incision.&#10;It moves the skin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5" t="24482" r="9602" b="11282"/>
          <a:stretch/>
        </p:blipFill>
        <p:spPr bwMode="auto">
          <a:xfrm>
            <a:off x="4417784" y="3943528"/>
            <a:ext cx="2333768" cy="293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ww.indiandentalacademy.com&#10;&#10;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6" t="24329" r="11147" b="11475"/>
          <a:stretch/>
        </p:blipFill>
        <p:spPr bwMode="auto">
          <a:xfrm>
            <a:off x="6884209" y="3929062"/>
            <a:ext cx="2228851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403649" y="4581128"/>
            <a:ext cx="28083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Endaural approach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4862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rking the incision&#10;The incision is 1.5 – 2 cm&#10;inferior to the mandible.&#10;Infiltration of&#10;vasoconstrictor with local&#10;anest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2" t="29143" r="4131" b="13723"/>
          <a:stretch/>
        </p:blipFill>
        <p:spPr bwMode="auto">
          <a:xfrm>
            <a:off x="251520" y="764704"/>
            <a:ext cx="2552132" cy="260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trip the masseter.&#10;&#10;www.indiandentalacademy.com&#10;&#10;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193" r="2695" b="12886"/>
          <a:stretch/>
        </p:blipFill>
        <p:spPr bwMode="auto">
          <a:xfrm>
            <a:off x="2915816" y="764704"/>
            <a:ext cx="2874703" cy="259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899592" y="260648"/>
            <a:ext cx="34535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Submandibular approach</a:t>
            </a:r>
            <a:endParaRPr lang="ar-IQ" sz="2400" dirty="0"/>
          </a:p>
        </p:txBody>
      </p:sp>
      <p:pic>
        <p:nvPicPr>
          <p:cNvPr id="5126" name="Picture 6" descr="www.indiandentalacademy.com&#10;&#10;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36424" r="5009" b="14220"/>
          <a:stretch/>
        </p:blipFill>
        <p:spPr bwMode="auto">
          <a:xfrm>
            <a:off x="2485515" y="4509120"/>
            <a:ext cx="5622878" cy="22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kin marking&#10;Infiltration of&#10;vasoconstrictor.&#10;The incision begins 0.5 cm&#10;below the lobe of the ear&#10;and is about 3 – 3.5 cm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7" t="23582" r="9387" b="12713"/>
          <a:stretch/>
        </p:blipFill>
        <p:spPr bwMode="auto">
          <a:xfrm>
            <a:off x="210109" y="4295114"/>
            <a:ext cx="1985627" cy="256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202922" y="3645024"/>
            <a:ext cx="35130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Post ramal approach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40524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ST AURICULAR APPROACH&#10;The incision begins near the&#10;superior aspect of the&#10;external pinna and is&#10;extended to the tip of t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008" r="2219" b="21738"/>
          <a:stretch/>
        </p:blipFill>
        <p:spPr bwMode="auto">
          <a:xfrm>
            <a:off x="611560" y="764704"/>
            <a:ext cx="2903625" cy="22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e incision is carried&#10;thru the outer layer of the&#10;temporalis fascia,&#10;continuing inferiorly,&#10;reflecting the&#10;parotidomasse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500" r="12916" b="15375"/>
          <a:stretch/>
        </p:blipFill>
        <p:spPr bwMode="auto">
          <a:xfrm>
            <a:off x="3707904" y="764704"/>
            <a:ext cx="2253606" cy="22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611560" y="188640"/>
            <a:ext cx="46085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Post auricular approach</a:t>
            </a:r>
            <a:endParaRPr lang="ar-IQ" sz="2400" dirty="0"/>
          </a:p>
        </p:txBody>
      </p:sp>
      <p:pic>
        <p:nvPicPr>
          <p:cNvPr id="5" name="عنصر نائب للمحتوى 3"/>
          <p:cNvPicPr>
            <a:picLocks/>
          </p:cNvPicPr>
          <p:nvPr/>
        </p:nvPicPr>
        <p:blipFill>
          <a:blip r:embed="rId4"/>
          <a:srcRect l="26393" t="12471" r="55447" b="40908"/>
          <a:stretch>
            <a:fillRect/>
          </a:stretch>
        </p:blipFill>
        <p:spPr bwMode="auto">
          <a:xfrm>
            <a:off x="557371" y="3969899"/>
            <a:ext cx="2289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/>
          <p:nvPr/>
        </p:nvPicPr>
        <p:blipFill>
          <a:blip r:embed="rId4"/>
          <a:srcRect l="44304" t="12471" r="38445" b="40833"/>
          <a:stretch>
            <a:fillRect/>
          </a:stretch>
        </p:blipFill>
        <p:spPr bwMode="auto">
          <a:xfrm>
            <a:off x="3059832" y="3969899"/>
            <a:ext cx="245838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/>
          <p:cNvPicPr/>
          <p:nvPr/>
        </p:nvPicPr>
        <p:blipFill>
          <a:blip r:embed="rId4"/>
          <a:srcRect l="26393" t="58376" r="55571" b="2870"/>
          <a:stretch>
            <a:fillRect/>
          </a:stretch>
        </p:blipFill>
        <p:spPr bwMode="auto">
          <a:xfrm>
            <a:off x="5796136" y="3969899"/>
            <a:ext cx="2332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971600" y="3356992"/>
            <a:ext cx="66247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/>
            <a:r>
              <a:rPr lang="en-US" sz="2000" dirty="0">
                <a:latin typeface="Gill Sans MT"/>
              </a:rPr>
              <a:t>Parotidectomy type of incision with temporal extension</a:t>
            </a:r>
            <a:endParaRPr lang="ar-SA" sz="2000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1570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42626" y="116632"/>
            <a:ext cx="4102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+mj-cs"/>
              </a:rPr>
              <a:t>Anatomy of TMJ</a:t>
            </a:r>
            <a:endParaRPr kumimoji="0" lang="ar-IQ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83568" y="1412776"/>
            <a:ext cx="7848872" cy="527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Condylar process, continued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lined by fibrous tissues, primarily hyaline cartilage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this is the primary growth center of the mandible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damage leads to facial maldevelopment, including both the mandible and the </a:t>
            </a:r>
            <a:r>
              <a:rPr lang="en-US" sz="2400" kern="0" dirty="0" smtClean="0">
                <a:latin typeface="Arial"/>
              </a:rPr>
              <a:t>maxilla</a:t>
            </a: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Coronoid process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insertion for portions of temporalis and masseter</a:t>
            </a:r>
          </a:p>
          <a:p>
            <a:pPr lvl="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</a:pPr>
            <a:endParaRPr lang="en-US" sz="24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67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88640"/>
            <a:ext cx="4102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400" kern="0" dirty="0">
                <a:latin typeface="Times New Roman"/>
              </a:rPr>
              <a:t>Anatomy of TMJ</a:t>
            </a:r>
            <a:endParaRPr lang="ar-IQ" kern="0" dirty="0"/>
          </a:p>
        </p:txBody>
      </p:sp>
      <p:sp>
        <p:nvSpPr>
          <p:cNvPr id="3" name="مستطيل 2"/>
          <p:cNvSpPr/>
          <p:nvPr/>
        </p:nvSpPr>
        <p:spPr>
          <a:xfrm>
            <a:off x="683568" y="1340768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Monotype Sorts" pitchFamily="2" charset="2"/>
              <a:buChar char="s"/>
            </a:pPr>
            <a:r>
              <a:rPr lang="en-US" sz="3200" kern="0" dirty="0">
                <a:latin typeface="Arial"/>
              </a:rPr>
              <a:t>Meniscus (disc)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synovial fluid above and below disc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“shock absorber”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internal derangement in 50% of all people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anteriorly and medially most common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jaw “pops”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held in place by medial and lateral capsular ligaments and retrodisc pad</a:t>
            </a:r>
          </a:p>
        </p:txBody>
      </p:sp>
    </p:spTree>
    <p:extLst>
      <p:ext uri="{BB962C8B-B14F-4D97-AF65-F5344CB8AC3E}">
        <p14:creationId xmlns:p14="http://schemas.microsoft.com/office/powerpoint/2010/main" val="8584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tmj picture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1" y="404664"/>
            <a:ext cx="896448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50788" y="116632"/>
            <a:ext cx="355898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</a:rPr>
              <a:t>Disease of TMJ</a:t>
            </a:r>
            <a:endParaRPr kumimoji="0" lang="ar-IQ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11560" y="1196752"/>
            <a:ext cx="554461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 algn="l" rtl="0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itchFamily="2" charset="2"/>
              <a:buChar char="§"/>
            </a:pPr>
            <a:r>
              <a:rPr lang="en-US" sz="2600" dirty="0" smtClean="0">
                <a:latin typeface="Gill Sans MT"/>
              </a:rPr>
              <a:t> Developmental</a:t>
            </a:r>
            <a:endParaRPr lang="en-US" sz="2600" dirty="0">
              <a:latin typeface="Gill Sans MT"/>
            </a:endParaRPr>
          </a:p>
          <a:p>
            <a:pPr marL="27432" lvl="0" algn="l" rtl="0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itchFamily="2" charset="2"/>
              <a:buChar char="§"/>
            </a:pPr>
            <a:r>
              <a:rPr lang="en-US" sz="2600" dirty="0" smtClean="0">
                <a:latin typeface="Gill Sans MT"/>
              </a:rPr>
              <a:t> Inflammatory </a:t>
            </a:r>
            <a:r>
              <a:rPr lang="en-US" sz="2600" dirty="0">
                <a:latin typeface="Gill Sans MT"/>
              </a:rPr>
              <a:t>/ infectious condition</a:t>
            </a:r>
          </a:p>
          <a:p>
            <a:pPr marL="27432" lvl="0" algn="l" rtl="0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itchFamily="2" charset="2"/>
              <a:buChar char="§"/>
            </a:pPr>
            <a:r>
              <a:rPr lang="en-US" sz="2600" dirty="0" smtClean="0">
                <a:latin typeface="Gill Sans MT"/>
              </a:rPr>
              <a:t> Degenerative </a:t>
            </a:r>
            <a:r>
              <a:rPr lang="en-US" sz="2600" dirty="0">
                <a:latin typeface="Gill Sans MT"/>
              </a:rPr>
              <a:t>/ autoimmune </a:t>
            </a:r>
          </a:p>
          <a:p>
            <a:pPr marL="27432" lvl="0" algn="l" rtl="0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itchFamily="2" charset="2"/>
              <a:buChar char="§"/>
            </a:pPr>
            <a:r>
              <a:rPr lang="en-US" sz="2600" dirty="0" smtClean="0">
                <a:latin typeface="Gill Sans MT"/>
              </a:rPr>
              <a:t> Cystic </a:t>
            </a:r>
            <a:r>
              <a:rPr lang="en-US" sz="2600" dirty="0">
                <a:latin typeface="Gill Sans MT"/>
              </a:rPr>
              <a:t>lesion</a:t>
            </a:r>
          </a:p>
          <a:p>
            <a:pPr marL="27432" lvl="0" algn="l" rtl="0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itchFamily="2" charset="2"/>
              <a:buChar char="§"/>
            </a:pPr>
            <a:r>
              <a:rPr lang="en-US" sz="2600" dirty="0" smtClean="0">
                <a:latin typeface="Gill Sans MT"/>
              </a:rPr>
              <a:t> Traumatic </a:t>
            </a:r>
            <a:r>
              <a:rPr lang="en-US" sz="2600" dirty="0">
                <a:latin typeface="Gill Sans MT"/>
              </a:rPr>
              <a:t>injury</a:t>
            </a:r>
          </a:p>
          <a:p>
            <a:pPr marL="27432" lvl="0" algn="l" rtl="0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itchFamily="2" charset="2"/>
              <a:buChar char="§"/>
            </a:pPr>
            <a:r>
              <a:rPr lang="en-US" sz="2600" dirty="0" smtClean="0">
                <a:latin typeface="Gill Sans MT"/>
              </a:rPr>
              <a:t> Neoplasm</a:t>
            </a:r>
            <a:endParaRPr lang="en-US" sz="2600" dirty="0">
              <a:latin typeface="Gill Sans MT"/>
            </a:endParaRPr>
          </a:p>
          <a:p>
            <a:pPr marL="27432" lvl="0" algn="l" rtl="0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itchFamily="2" charset="2"/>
              <a:buChar char="§"/>
            </a:pPr>
            <a:r>
              <a:rPr lang="en-US" sz="2600" dirty="0" smtClean="0">
                <a:latin typeface="Gill Sans MT"/>
              </a:rPr>
              <a:t> Miscellaneous</a:t>
            </a:r>
            <a:endParaRPr lang="en-US" sz="2600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1243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74940" y="836712"/>
            <a:ext cx="8085491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l" rtl="0">
              <a:spcBef>
                <a:spcPts val="600"/>
              </a:spcBef>
              <a:buClr>
                <a:srgbClr val="3891A7"/>
              </a:buClr>
              <a:buSzPct val="80000"/>
              <a:buFont typeface="Wingdings" pitchFamily="2" charset="2"/>
              <a:buChar char="§"/>
            </a:pPr>
            <a:r>
              <a:rPr lang="en-US" sz="3200" dirty="0">
                <a:latin typeface="Gill Sans MT"/>
              </a:rPr>
              <a:t>Developmental </a:t>
            </a:r>
            <a:r>
              <a:rPr lang="en-US" sz="3200" dirty="0" smtClean="0">
                <a:latin typeface="Gill Sans MT"/>
              </a:rPr>
              <a:t>Disturbances</a:t>
            </a:r>
          </a:p>
          <a:p>
            <a:pPr marL="365760" lvl="0" indent="-283464" algn="l" rtl="0">
              <a:spcBef>
                <a:spcPts val="600"/>
              </a:spcBef>
              <a:buClr>
                <a:srgbClr val="3891A7"/>
              </a:buClr>
              <a:buSzPct val="80000"/>
              <a:buFont typeface="Wingdings" pitchFamily="2" charset="2"/>
              <a:buChar char="§"/>
            </a:pPr>
            <a:r>
              <a:rPr lang="en-US" sz="2800" kern="0" dirty="0" smtClean="0">
                <a:latin typeface="Gill Sans MT"/>
              </a:rPr>
              <a:t>Condylar agenesis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the absence of all or portions of condylar process, coronoid process, ramus or </a:t>
            </a:r>
            <a:r>
              <a:rPr lang="en-US" sz="2800" kern="0" dirty="0" smtClean="0">
                <a:latin typeface="Arial"/>
              </a:rPr>
              <a:t>mandible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other first and second arch anomalies seen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800" kern="0" dirty="0">
                <a:latin typeface="Arial"/>
              </a:rPr>
              <a:t>early treatment maximizes condylar growth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400" kern="0" dirty="0">
                <a:latin typeface="Arial"/>
              </a:rPr>
              <a:t>a costocondral graft may help with facial development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endParaRPr lang="en-US" sz="2800" dirty="0">
              <a:latin typeface="Gill Sans MT"/>
            </a:endParaRPr>
          </a:p>
          <a:p>
            <a:pPr marL="640080" lvl="1" indent="-237744" algn="l" rtl="0">
              <a:spcBef>
                <a:spcPts val="550"/>
              </a:spcBef>
              <a:buClr>
                <a:srgbClr val="3891A7"/>
              </a:buClr>
              <a:buFont typeface="Wingdings" pitchFamily="2" charset="2"/>
              <a:buChar char="§"/>
            </a:pPr>
            <a:endParaRPr lang="en-US" sz="2400" dirty="0">
              <a:latin typeface="Gill Sans MT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34763" y="0"/>
            <a:ext cx="355898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300" kern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Disease of TMJ</a:t>
            </a:r>
            <a:endParaRPr lang="ar-IQ" kern="0" dirty="0"/>
          </a:p>
        </p:txBody>
      </p:sp>
    </p:spTree>
    <p:extLst>
      <p:ext uri="{BB962C8B-B14F-4D97-AF65-F5344CB8AC3E}">
        <p14:creationId xmlns:p14="http://schemas.microsoft.com/office/powerpoint/2010/main" val="22859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229843" y="620688"/>
            <a:ext cx="9396535" cy="642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37744" algn="l" rtl="0">
              <a:spcBef>
                <a:spcPts val="550"/>
              </a:spcBef>
              <a:buClr>
                <a:srgbClr val="3891A7"/>
              </a:buClr>
              <a:buFont typeface="Wingdings" pitchFamily="2" charset="2"/>
              <a:buChar char="§"/>
            </a:pPr>
            <a:r>
              <a:rPr lang="en-US" sz="2800" dirty="0">
                <a:latin typeface="Gill Sans MT"/>
              </a:rPr>
              <a:t>	Hypoplasia</a:t>
            </a:r>
          </a:p>
          <a:p>
            <a:pPr marL="886968" lvl="2" indent="-228600" algn="l" rtl="0">
              <a:spcBef>
                <a:spcPct val="20000"/>
              </a:spcBef>
              <a:buClr>
                <a:srgbClr val="FEB80A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/>
              </a:rPr>
              <a:t>Unilateral, Bilateral</a:t>
            </a:r>
          </a:p>
          <a:p>
            <a:pPr marL="886968" lvl="2" indent="-228600" algn="l" rtl="0">
              <a:spcBef>
                <a:spcPct val="20000"/>
              </a:spcBef>
              <a:buClr>
                <a:srgbClr val="FEB80A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/>
              </a:rPr>
              <a:t>Example “first arch syndrome” , Hemifacial microsomia ( 1</a:t>
            </a:r>
            <a:r>
              <a:rPr lang="en-US" sz="2000" baseline="30000" dirty="0" smtClean="0">
                <a:latin typeface="Gill Sans MT"/>
              </a:rPr>
              <a:t>st</a:t>
            </a:r>
            <a:r>
              <a:rPr lang="en-US" sz="2000" dirty="0" smtClean="0">
                <a:latin typeface="Gill Sans MT"/>
              </a:rPr>
              <a:t> &amp; 2</a:t>
            </a:r>
            <a:r>
              <a:rPr lang="en-US" sz="2000" baseline="30000" dirty="0" smtClean="0">
                <a:latin typeface="Gill Sans MT"/>
              </a:rPr>
              <a:t>nd</a:t>
            </a:r>
            <a:r>
              <a:rPr lang="en-US" sz="2000" dirty="0" smtClean="0">
                <a:latin typeface="Gill Sans MT"/>
              </a:rPr>
              <a:t> arch syndrome or otomandibular dysostosis), Treacher Collins Syndrome (mandibulofacial dysostosis) 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000" kern="0" dirty="0" smtClean="0">
                <a:latin typeface="Arial"/>
              </a:rPr>
              <a:t>usually developmental secondary to trauma or infection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000" kern="0" dirty="0" smtClean="0">
                <a:latin typeface="Arial"/>
              </a:rPr>
              <a:t>most common facial deformity is shortening of mandible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000" kern="0" dirty="0" smtClean="0">
                <a:latin typeface="Arial"/>
              </a:rPr>
              <a:t>jaw deviates towards affected side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Monotype Sorts" pitchFamily="2" charset="2"/>
              <a:buChar char="u"/>
            </a:pPr>
            <a:r>
              <a:rPr lang="en-US" sz="2000" dirty="0" smtClean="0">
                <a:latin typeface="Gill Sans MT"/>
              </a:rPr>
              <a:t>Flatness of the face on the unaffected side. (The side to which the ramus is short causes muscles to appear fuller; the muscles on the unaffected side are stretched so that side appears flatter.) Mandibular deviation causes malocclusion</a:t>
            </a:r>
            <a:endParaRPr lang="en-US" sz="2000" kern="0" dirty="0" smtClean="0">
              <a:latin typeface="Arial"/>
            </a:endParaRP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400" kern="0" dirty="0" smtClean="0">
                <a:latin typeface="Arial"/>
              </a:rPr>
              <a:t>Treatment for child:  costochondral graft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Tx/>
              <a:buChar char="–"/>
            </a:pPr>
            <a:r>
              <a:rPr lang="en-US" sz="2400" kern="0" dirty="0" smtClean="0">
                <a:latin typeface="Arial"/>
              </a:rPr>
              <a:t>Treatment for adult:   shorten normal side or lengthen involved side</a:t>
            </a:r>
          </a:p>
          <a:p>
            <a:pPr marL="658368" lvl="2" algn="l" rtl="0">
              <a:spcBef>
                <a:spcPct val="20000"/>
              </a:spcBef>
              <a:buClr>
                <a:srgbClr val="FEB80A"/>
              </a:buClr>
            </a:pPr>
            <a:endParaRPr lang="en-US" sz="2400" dirty="0" smtClean="0">
              <a:latin typeface="Gill Sans MT"/>
            </a:endParaRPr>
          </a:p>
          <a:p>
            <a:pPr marL="402336" lvl="1" algn="l" rtl="0">
              <a:spcBef>
                <a:spcPts val="550"/>
              </a:spcBef>
              <a:buClr>
                <a:srgbClr val="3891A7"/>
              </a:buClr>
            </a:pPr>
            <a:r>
              <a:rPr lang="en-US" sz="2400" dirty="0" smtClean="0">
                <a:latin typeface="Gill Sans MT"/>
              </a:rPr>
              <a:t>	</a:t>
            </a:r>
            <a:endParaRPr lang="ar-IQ" sz="2000" dirty="0"/>
          </a:p>
        </p:txBody>
      </p:sp>
      <p:sp>
        <p:nvSpPr>
          <p:cNvPr id="3" name="مستطيل 2"/>
          <p:cNvSpPr/>
          <p:nvPr/>
        </p:nvSpPr>
        <p:spPr>
          <a:xfrm>
            <a:off x="1002256" y="0"/>
            <a:ext cx="355898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300" kern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Disease of TMJ</a:t>
            </a:r>
            <a:endParaRPr lang="ar-IQ" kern="0" dirty="0"/>
          </a:p>
        </p:txBody>
      </p:sp>
    </p:spTree>
    <p:extLst>
      <p:ext uri="{BB962C8B-B14F-4D97-AF65-F5344CB8AC3E}">
        <p14:creationId xmlns:p14="http://schemas.microsoft.com/office/powerpoint/2010/main" val="1589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4680</TotalTime>
  <Words>1547</Words>
  <Application>Microsoft Office PowerPoint</Application>
  <PresentationFormat>On-screen Show (4:3)</PresentationFormat>
  <Paragraphs>261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Freestyle Script</vt:lpstr>
      <vt:lpstr>Gill Sans MT</vt:lpstr>
      <vt:lpstr>Helvetica Neue</vt:lpstr>
      <vt:lpstr>Monotype Sorts</vt:lpstr>
      <vt:lpstr>Times New Roman</vt:lpstr>
      <vt:lpstr>Times-Roman</vt:lpstr>
      <vt:lpstr>Verdana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Wafaa</dc:creator>
  <cp:lastModifiedBy>sayf saeed</cp:lastModifiedBy>
  <cp:revision>43</cp:revision>
  <dcterms:created xsi:type="dcterms:W3CDTF">2016-11-14T21:07:58Z</dcterms:created>
  <dcterms:modified xsi:type="dcterms:W3CDTF">2016-11-27T16:10:33Z</dcterms:modified>
</cp:coreProperties>
</file>