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6" r:id="rId19"/>
    <p:sldId id="288" r:id="rId20"/>
    <p:sldId id="274" r:id="rId21"/>
    <p:sldId id="275" r:id="rId22"/>
    <p:sldId id="291" r:id="rId23"/>
    <p:sldId id="287" r:id="rId24"/>
    <p:sldId id="276" r:id="rId25"/>
    <p:sldId id="295" r:id="rId26"/>
    <p:sldId id="289" r:id="rId27"/>
    <p:sldId id="277" r:id="rId28"/>
    <p:sldId id="278" r:id="rId29"/>
    <p:sldId id="279" r:id="rId30"/>
    <p:sldId id="293" r:id="rId31"/>
    <p:sldId id="280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C4F7-FD3E-4F40-BBCA-56BC120B4A8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59B9-3333-4306-A017-BABFC76C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Southwest Asia, the disease is found </a:t>
            </a:r>
          </a:p>
          <a:p>
            <a:r>
              <a:rPr lang="en-US" dirty="0" smtClean="0"/>
              <a:t>in Southern Yemen, Yemen, Saudi Arabia, Lebanon, Syria, Turkey, </a:t>
            </a:r>
          </a:p>
          <a:p>
            <a:r>
              <a:rPr lang="en-US" dirty="0" smtClean="0"/>
              <a:t>Iraq, and Iran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D59B9-3333-4306-A017-BABFC76C44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D769E7-CD71-45B2-92AE-32119DDF29C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99EA03-6200-4860-ACA9-15E0F3EF55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q/url?sa=i&amp;rct=j&amp;q=&amp;esrc=s&amp;frm=1&amp;source=images&amp;cd=&amp;cad=rja&amp;uact=8&amp;ved=0ahUKEwj6xO2J3-fPAhWLthQKHYVdCtkQjRwIBw&amp;url=http://www.ijri.org/article.asp?issn=0971-3026;year=2013;volume=23;issue=1;spage=46;epage=63;aulast=Merchant&amp;psig=AFQjCNFF8mbuHLl0X9xp8n50qWRWfN7u1Q&amp;ust=147699654961454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q/url?sa=i&amp;rct=j&amp;q=&amp;esrc=s&amp;frm=1&amp;source=images&amp;cd=&amp;cad=rja&amp;uact=8&amp;ved=&amp;url=http://posterng.netkey.at/esr/viewing/index.php?module=viewing_poster&amp;task=viewsection&amp;pi=115831&amp;ti=372279&amp;searchkey=&amp;psig=AFQjCNGKaUZ6QY440Ww8HeRkAg7E1ANi9w&amp;ust=147699682526187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q/url?sa=i&amp;rct=j&amp;q=&amp;esrc=s&amp;frm=1&amp;source=images&amp;cd=&amp;cad=rja&amp;uact=8&amp;ved=0ahUKEwjJ2sKU4-fPAhWhNJoKHRKvBqoQjRwIBw&amp;url=http://www.ijri.org/article.asp?issn=0971-3026;year=2013;volume=23;issue=1;spage=64;epage=77;aulast=Merchant&amp;psig=AFQjCNGsPEM6pSj0QDw93wLeKhbbIbTYyg&amp;ust=147699764109564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q/url?sa=i&amp;rct=j&amp;q=&amp;esrc=s&amp;frm=1&amp;source=images&amp;cd=&amp;cad=rja&amp;uact=8&amp;ved=0ahUKEwjJ5qbK4-fPAhXCCpoKHSzXCq8QjRwIBw&amp;url=http://www.slideshare.net/annie_agarwal/genito-urinary-tuberculosis&amp;psig=AFQjCNGsPEM6pSj0QDw93wLeKhbbIbTYyg&amp;ust=147699764109564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q/url?sa=i&amp;rct=j&amp;q=&amp;esrc=s&amp;frm=1&amp;source=images&amp;cd=&amp;cad=rja&amp;uact=8&amp;ved=0ahUKEwjtvLKRgOjPAhXG1SwKHWxQDjcQjRwIBw&amp;url=https://countdownonntds.wordpress.com/2016/06/14/control-of-schistosomiasis-in-cameroon-searching-for-evidence/&amp;psig=AFQjCNENfKHLDU8RMr7MVDQohZ8Wv1JdfA&amp;ust=14770050811845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q/url?sa=i&amp;rct=j&amp;q=&amp;esrc=s&amp;frm=1&amp;source=images&amp;cd=&amp;cad=rja&amp;uact=8&amp;ved=0ahUKEwi7yKeQ_-fPAhVICSwKHTTYA60QjRwIBw&amp;url=http://www.yourgenome.org/facts/what-is-schistosomiasis&amp;psig=AFQjCNENfKHLDU8RMr7MVDQohZ8Wv1JdfA&amp;ust=147700508118456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iq/url?sa=i&amp;rct=j&amp;q=&amp;esrc=s&amp;frm=1&amp;source=images&amp;cd=&amp;cad=rja&amp;uact=8&amp;ved=0ahUKEwid2JLp_-fPAhUHBSwKHW_3C8IQjRwIBw&amp;url=http://forum.el-wlid.com/t521832.html&amp;psig=AFQjCNENfKHLDU8RMr7MVDQohZ8Wv1JdfA&amp;ust=147700508118456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q/url?sa=i&amp;rct=j&amp;q=&amp;esrc=s&amp;frm=1&amp;source=images&amp;cd=&amp;cad=rja&amp;uact=8&amp;ved=0ahUKEwiGkZj51OfPAhXEuhQKHYJVAg4QjRwIBw&amp;url=http://www.slideshare.net/Ravi7209/short-review-of-genitourinary-tuberculosis-55829992&amp;psig=AFQjCNF7VB1qjkHDfqx9K_iyuzPJnG2THA&amp;ust=1476993729338338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iq/url?sa=i&amp;rct=j&amp;q=&amp;esrc=s&amp;frm=1&amp;source=images&amp;cd=&amp;cad=rja&amp;uact=8&amp;ved=0ahUKEwjM9O2z8efPAhXoDpoKHY8IBnAQjRwIBw&amp;url=http://www.cdc.gov/parasites/schistosomiasis/biology.html&amp;psig=AFQjCNH82rhIxBEDkpK3Kez2WAHQR7yCfg&amp;ust=147700147153021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iq/url?sa=i&amp;rct=j&amp;q=&amp;esrc=s&amp;frm=1&amp;source=images&amp;cd=&amp;cad=rja&amp;uact=8&amp;ved=0ahUKEwiV4afxg-jPAhVCCiwKHdH-BbIQjRwIBw&amp;url=http://www.slideshare.net/amsunkenya/schistosomiasis-14220950&amp;psig=AFQjCNFI3CCBXKR6l5FQBS3YoGYCTtHbww&amp;ust=1477005573023160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q/url?sa=i&amp;rct=j&amp;q=&amp;esrc=s&amp;frm=1&amp;source=images&amp;cd=&amp;cad=rja&amp;uact=8&amp;ved=0ahUKEwimrtzF_-fPAhUDDiwKHTieBfQQjRwIBw&amp;url=http://www.dermaamin.com/site/atlas-of-dermatology/18-s/1102-schistosomiasis-cutaneous-.html&amp;psig=AFQjCNENfKHLDU8RMr7MVDQohZ8Wv1JdfA&amp;ust=147700508118456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iq/url?sa=i&amp;rct=j&amp;q=&amp;esrc=s&amp;frm=1&amp;source=images&amp;cd=&amp;cad=rja&amp;uact=8&amp;ved=0ahUKEwjIjc2ri-jPAhVDBiwKHWoKCRMQjRwIBw&amp;url=http%3A%2F%2Fwww.ijcasereportsandimages.com%2Farchive%2F2012%2F003-2012-ijcri%2F008-03-2012-muranyi%2Fijcri-00803201288-muranyi-full-text.php&amp;bvm=bv.136499718,d.bGg&amp;psig=AFQjCNEPqoREc59SgFDRrb5OnRK5oDJXOg&amp;ust=1477008284986298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iq/url?sa=i&amp;rct=j&amp;q=&amp;esrc=s&amp;frm=1&amp;source=images&amp;cd=&amp;cad=rja&amp;uact=8&amp;ved=0ahUKEwjU_M-BgejPAhWCiiwKHamJBqYQjRwIBw&amp;url=http://emedicine.medscape.com/article/377318-overview&amp;psig=AFQjCNFI3CCBXKR6l5FQBS3YoGYCTtHbww&amp;ust=147700557302316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q/url?sa=i&amp;rct=j&amp;q=&amp;esrc=s&amp;frm=1&amp;source=images&amp;cd=&amp;cad=rja&amp;uact=8&amp;ved=0ahUKEwjp1L-ChejPAhXBDSwKHfXXDdsQjRwIBw&amp;url=http://www.bjmp.org/category/year/2010&amp;psig=AFQjCNE5HmzkvN0SGxc2BlnRkThr_KbEAA&amp;ust=147700660680855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q/url?sa=i&amp;rct=j&amp;q=&amp;esrc=s&amp;frm=1&amp;source=images&amp;cd=&amp;cad=rja&amp;uact=8&amp;ved=0ahUKEwi-2d3Q1efPAhXJPxQKHUzzA2sQjRwIBw&amp;url=http://www.slideshare.net/Ravi7209/short-review-of-genitourinary-tuberculosis-55829992&amp;psig=AFQjCNF7VB1qjkHDfqx9K_iyuzPJnG2THA&amp;ust=1476993729338338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iq/url?sa=i&amp;rct=j&amp;q=&amp;esrc=s&amp;frm=1&amp;source=images&amp;cd=&amp;cad=rja&amp;uact=8&amp;ved=0ahUKEwiz3sejhejPAhWBZCwKHS1MBZAQjRwIBw&amp;url=http://www.medindia.net/patients/patientinfo/hydatid-disease.htm&amp;psig=AFQjCNE5HmzkvN0SGxc2BlnRkThr_KbEAA&amp;ust=1477006606808551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q/url?sa=i&amp;rct=j&amp;q=&amp;esrc=s&amp;frm=1&amp;source=images&amp;cd=&amp;cad=rja&amp;uact=8&amp;ved=0ahUKEwiu0YXehOjPAhWDKCwKHX_-AUgQjRwIBw&amp;url=http://www.jdrntruhs.org/article.asp?issn=2277-8632;year=2014;volume=3;issue=1;spage=70;epage=71;aulast=Kamath&amp;psig=AFQjCNE5HmzkvN0SGxc2BlnRkThr_KbEAA&amp;ust=147700660680855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q/url?sa=i&amp;rct=j&amp;q=&amp;esrc=s&amp;frm=1&amp;source=images&amp;cd=&amp;cad=rja&amp;uact=8&amp;ved=0ahUKEwjhg8f31efPAhVGPRQKHTigD3gQjRwIBw&amp;url=http://www.slideshare.net/Ravi7209/short-review-of-genitourinary-tuberculosis-55829992&amp;psig=AFQjCNF7VB1qjkHDfqx9K_iyuzPJnG2THA&amp;ust=147699372933833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q/url?sa=i&amp;rct=j&amp;q=&amp;esrc=s&amp;frm=1&amp;source=images&amp;cd=&amp;cad=rja&amp;uact=8&amp;ved=0ahUKEwiUiaqB2OfPAhVDvRQKHRSTAgEQjRwIBw&amp;url=http://www.slideshare.net/swapniltople/genito-urinary-tuberculosis-54230473&amp;psig=AFQjCNEYJ36I12aUvNKMITOESXN73mHwpw&amp;ust=147699446899134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q/url?sa=i&amp;rct=j&amp;q=&amp;esrc=s&amp;frm=1&amp;source=images&amp;cd=&amp;cad=rja&amp;uact=8&amp;ved=0ahUKEwiTs_q_2OfPAhVBtBQKHWFIA1IQjRwIBw&amp;url=http://www.slideshare.net/annie_agarwal/genito-urinary-tuberculosis&amp;psig=AFQjCNEYJ36I12aUvNKMITOESXN73mHwpw&amp;ust=147699446899134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q/url?sa=i&amp;rct=j&amp;q=&amp;esrc=s&amp;frm=1&amp;source=images&amp;cd=&amp;cad=rja&amp;uact=8&amp;ved=0ahUKEwjyqaqJ2ufPAhUHcRQKHfsqCuYQjRwIBw&amp;url=http://www.slideshare.net/Ravi7209/short-review-of-genitourinary-tuberculosis-55829992&amp;psig=AFQjCNGvtzrl6A2YFkav9sblK413eGh08g&amp;ust=147699503936871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q/url?sa=i&amp;rct=j&amp;q=&amp;esrc=s&amp;frm=1&amp;source=images&amp;cd=&amp;cad=rja&amp;uact=8&amp;ved=0ahUKEwiSuKvQ2ufPAhXLtBQKHQvLA2cQjRwIBw&amp;url=http://www.slideshare.net/JawadUllah4/male-genitourinary-tuberculosis&amp;psig=AFQjCNGvtzrl6A2YFkav9sblK413eGh08g&amp;ust=147699503936871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GENITOURINARY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accounts for 30% to 40% of all </a:t>
            </a:r>
            <a:r>
              <a:rPr lang="en-US" dirty="0" err="1" smtClean="0"/>
              <a:t>extrapulmonary</a:t>
            </a:r>
            <a:r>
              <a:rPr lang="en-US" dirty="0" smtClean="0"/>
              <a:t> TB.</a:t>
            </a:r>
          </a:p>
          <a:p>
            <a:r>
              <a:rPr lang="en-US" dirty="0" smtClean="0"/>
              <a:t> In developed countries, urogenital tuberculosis occurs in 2% to 10% of cases of pulmonary tuberculosis, while in developing countries it occurs in as many as 15% to 20% of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4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WORK 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Retrograde </a:t>
            </a:r>
            <a:r>
              <a:rPr lang="en-US" dirty="0" err="1" smtClean="0"/>
              <a:t>Pyelogram</a:t>
            </a:r>
            <a:r>
              <a:rPr lang="en-US" dirty="0" smtClean="0"/>
              <a:t> and </a:t>
            </a:r>
            <a:r>
              <a:rPr lang="en-US" dirty="0" err="1" smtClean="0"/>
              <a:t>Antegrade</a:t>
            </a:r>
            <a:r>
              <a:rPr lang="en-US" dirty="0" smtClean="0"/>
              <a:t> </a:t>
            </a:r>
            <a:r>
              <a:rPr lang="en-US" dirty="0" err="1" smtClean="0"/>
              <a:t>Pyelogram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Cystoscopy and </a:t>
            </a:r>
            <a:r>
              <a:rPr lang="en-US" dirty="0" err="1" smtClean="0"/>
              <a:t>Ureteroscopy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0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بحث الصور عن ‪plain X-ray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6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IVP of genitourinary TB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371600"/>
            <a:ext cx="1990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نتيجة بحث الصور عن ‪IVP of genitourinary TB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9875" y="-1219200"/>
            <a:ext cx="1990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نتيجة بحث الصور عن ‪IVP of genitourinary TB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2275" y="-1066800"/>
            <a:ext cx="1990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posterng.netkey.at/esr/viewing/index.php?module=viewimage&amp;task=&amp;maxheight=300&amp;maxwidth=300&amp;mediafile_id=501301&amp;2013013123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0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نتيجة بحث الصور عن ‪CT scan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4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نتيجة بحث الصور عن ‪CT scan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3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Antituberculous</a:t>
            </a:r>
            <a:r>
              <a:rPr lang="en-US" dirty="0" smtClean="0"/>
              <a:t> Drugs.</a:t>
            </a:r>
          </a:p>
          <a:p>
            <a:r>
              <a:rPr lang="en-US" dirty="0" smtClean="0"/>
              <a:t>Surgical Therapy:</a:t>
            </a:r>
          </a:p>
          <a:p>
            <a:r>
              <a:rPr lang="en-US" dirty="0" smtClean="0"/>
              <a:t>Nephrectomy</a:t>
            </a:r>
          </a:p>
          <a:p>
            <a:r>
              <a:rPr lang="en-US" dirty="0" err="1" smtClean="0"/>
              <a:t>Ureteropelvic</a:t>
            </a:r>
            <a:r>
              <a:rPr lang="en-US" dirty="0" smtClean="0"/>
              <a:t> and Ureteral Surgery</a:t>
            </a:r>
          </a:p>
          <a:p>
            <a:r>
              <a:rPr lang="en-US" dirty="0" smtClean="0"/>
              <a:t>Bladder Surgery</a:t>
            </a:r>
          </a:p>
          <a:p>
            <a:r>
              <a:rPr lang="en-US" dirty="0" err="1" smtClean="0"/>
              <a:t>epididymectomy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5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OF NEPHRECTOMY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1-dest </a:t>
            </a:r>
            <a:r>
              <a:rPr lang="en-US" dirty="0" err="1" smtClean="0"/>
              <a:t>kid.despite</a:t>
            </a:r>
            <a:r>
              <a:rPr lang="en-US" dirty="0" smtClean="0"/>
              <a:t> Rx.</a:t>
            </a:r>
          </a:p>
          <a:p>
            <a:r>
              <a:rPr lang="en-US" dirty="0" smtClean="0"/>
              <a:t>2- coexist </a:t>
            </a:r>
            <a:r>
              <a:rPr lang="en-US" dirty="0" err="1" smtClean="0"/>
              <a:t>malig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3-HTN.</a:t>
            </a:r>
          </a:p>
          <a:p>
            <a:r>
              <a:rPr lang="en-US" dirty="0" smtClean="0"/>
              <a:t>4-calcified non </a:t>
            </a:r>
            <a:r>
              <a:rPr lang="en-US" dirty="0" err="1" smtClean="0"/>
              <a:t>funct</a:t>
            </a:r>
            <a:r>
              <a:rPr lang="en-US" dirty="0" smtClean="0"/>
              <a:t>. Kid.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6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URINARY BILHAR.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 smtClean="0"/>
              <a:t>mansoni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S. </a:t>
            </a:r>
            <a:r>
              <a:rPr lang="en-US" dirty="0" err="1" smtClean="0"/>
              <a:t>japonicum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. </a:t>
            </a:r>
            <a:r>
              <a:rPr lang="en-US" dirty="0" err="1" smtClean="0"/>
              <a:t>haematobium</a:t>
            </a:r>
            <a:endParaRPr lang="en-US" dirty="0" smtClean="0"/>
          </a:p>
          <a:p>
            <a:r>
              <a:rPr lang="en-US" dirty="0"/>
              <a:t>n Southwest Asia, the disease is found </a:t>
            </a:r>
          </a:p>
          <a:p>
            <a:r>
              <a:rPr lang="en-US" dirty="0"/>
              <a:t>in Southern Yemen, Yemen, Saudi Arabia, Lebanon, Syria, Turkey, </a:t>
            </a:r>
          </a:p>
          <a:p>
            <a:r>
              <a:rPr lang="en-US" dirty="0"/>
              <a:t>Iraq, and Iran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نتيجة بحث الصور عن ‪schistosomiasi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5410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1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نتيجة بحث الصور عن ‪schistosomiasi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4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‪schistosomiasi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4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pathogenesis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2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نتيجة بحث الصور عن ‪life cycle of urinary bilharziasi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9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fever,  lymphadenopathy,  splenomegaly,  eosinophilia,  </a:t>
            </a:r>
            <a:r>
              <a:rPr lang="en-US" dirty="0" err="1"/>
              <a:t>urticaria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othemanifestations</a:t>
            </a:r>
            <a:r>
              <a:rPr lang="en-US" dirty="0" smtClean="0"/>
              <a:t> </a:t>
            </a:r>
            <a:r>
              <a:rPr lang="en-US" dirty="0"/>
              <a:t>of a serum sickness–like </a:t>
            </a:r>
            <a:r>
              <a:rPr lang="en-US" dirty="0" smtClean="0"/>
              <a:t>disease.</a:t>
            </a:r>
          </a:p>
          <a:p>
            <a:r>
              <a:rPr lang="en-US" dirty="0"/>
              <a:t>3 to 9 weeks </a:t>
            </a:r>
            <a:r>
              <a:rPr lang="en-US" dirty="0" smtClean="0"/>
              <a:t>after infection.</a:t>
            </a:r>
          </a:p>
          <a:p>
            <a:r>
              <a:rPr lang="en-US" dirty="0"/>
              <a:t>Chronic  </a:t>
            </a:r>
            <a:r>
              <a:rPr lang="en-US" dirty="0" err="1" smtClean="0"/>
              <a:t>Schistosomiasis</a:t>
            </a:r>
            <a:endParaRPr lang="en-US" dirty="0" smtClean="0"/>
          </a:p>
          <a:p>
            <a:r>
              <a:rPr lang="en-US" dirty="0" smtClean="0"/>
              <a:t>Hematuria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err="1" smtClean="0"/>
              <a:t>Irritative</a:t>
            </a:r>
            <a:r>
              <a:rPr lang="en-US" dirty="0" smtClean="0"/>
              <a:t> voiding symptoms</a:t>
            </a:r>
          </a:p>
          <a:p>
            <a:r>
              <a:rPr lang="en-US" dirty="0" smtClean="0"/>
              <a:t>Incontinence</a:t>
            </a:r>
          </a:p>
          <a:p>
            <a:r>
              <a:rPr lang="en-US" dirty="0" smtClean="0"/>
              <a:t>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8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نتيجة بحث الصور عن ‪IVU OF URINARY BILHARZIASI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6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نتيجة بحث الصور عن ‪schistosomiasi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0782"/>
            <a:ext cx="9372600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40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 in urine</a:t>
            </a:r>
          </a:p>
          <a:p>
            <a:r>
              <a:rPr lang="en-US" dirty="0" smtClean="0"/>
              <a:t>Serological tests  AB</a:t>
            </a:r>
          </a:p>
          <a:p>
            <a:r>
              <a:rPr lang="en-US" dirty="0" smtClean="0"/>
              <a:t>IVU</a:t>
            </a:r>
          </a:p>
          <a:p>
            <a:r>
              <a:rPr lang="en-US" dirty="0" smtClean="0"/>
              <a:t>CT</a:t>
            </a:r>
          </a:p>
          <a:p>
            <a:r>
              <a:rPr lang="en-US" dirty="0" err="1" smtClean="0"/>
              <a:t>cystoscope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44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urinary bilharziasis cystogram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915400" cy="68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92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نتيجة بحث الصور عن ‪IVU OF URINARY BILHARZIASI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2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 Management</a:t>
            </a:r>
            <a:r>
              <a:rPr lang="en-US" dirty="0" smtClean="0"/>
              <a:t>.</a:t>
            </a:r>
          </a:p>
          <a:p>
            <a:r>
              <a:rPr lang="en-US" dirty="0" err="1"/>
              <a:t>Praziquantel</a:t>
            </a:r>
            <a:r>
              <a:rPr lang="en-US" dirty="0"/>
              <a:t> is the drug of choice for all </a:t>
            </a:r>
            <a:r>
              <a:rPr lang="en-US" dirty="0" err="1"/>
              <a:t>schistosoma</a:t>
            </a:r>
            <a:r>
              <a:rPr lang="en-US" dirty="0"/>
              <a:t> </a:t>
            </a:r>
            <a:r>
              <a:rPr lang="en-US" dirty="0" smtClean="0"/>
              <a:t>species</a:t>
            </a:r>
          </a:p>
          <a:p>
            <a:r>
              <a:rPr lang="en-US" dirty="0"/>
              <a:t>Surgical  Management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Malignancy</a:t>
            </a:r>
          </a:p>
          <a:p>
            <a:r>
              <a:rPr lang="en-US" dirty="0" smtClean="0"/>
              <a:t>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39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Hydatid</a:t>
            </a:r>
            <a:r>
              <a:rPr lang="en-US" dirty="0"/>
              <a:t>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renal  </a:t>
            </a:r>
            <a:r>
              <a:rPr lang="en-US" dirty="0" err="1"/>
              <a:t>hydatids</a:t>
            </a:r>
            <a:r>
              <a:rPr lang="en-US" dirty="0"/>
              <a:t>  occur  in  only  about  2%  of  </a:t>
            </a:r>
            <a:r>
              <a:rPr lang="en-US" dirty="0" smtClean="0"/>
              <a:t>cases</a:t>
            </a:r>
          </a:p>
          <a:p>
            <a:r>
              <a:rPr lang="en-US" dirty="0"/>
              <a:t>The  </a:t>
            </a:r>
            <a:r>
              <a:rPr lang="en-US" dirty="0" err="1"/>
              <a:t>hydatid</a:t>
            </a:r>
            <a:r>
              <a:rPr lang="en-US" dirty="0"/>
              <a:t>  is  the </a:t>
            </a:r>
            <a:r>
              <a:rPr lang="en-US" dirty="0" smtClean="0"/>
              <a:t>larval </a:t>
            </a:r>
            <a:r>
              <a:rPr lang="en-US" dirty="0"/>
              <a:t>form of </a:t>
            </a:r>
            <a:r>
              <a:rPr lang="en-US" dirty="0" err="1"/>
              <a:t>Echinococcus</a:t>
            </a:r>
            <a:r>
              <a:rPr lang="en-US" dirty="0"/>
              <a:t> </a:t>
            </a:r>
            <a:r>
              <a:rPr lang="en-US" dirty="0" err="1"/>
              <a:t>granulosus,whose</a:t>
            </a:r>
            <a:r>
              <a:rPr lang="en-US" dirty="0"/>
              <a:t> definitive </a:t>
            </a:r>
            <a:r>
              <a:rPr lang="en-US" dirty="0" smtClean="0"/>
              <a:t>host  </a:t>
            </a:r>
            <a:r>
              <a:rPr lang="en-US" dirty="0"/>
              <a:t>is  the  dog,  and  whose  principal  intermediate  host </a:t>
            </a:r>
            <a:r>
              <a:rPr lang="en-US" dirty="0" smtClean="0"/>
              <a:t>is  </a:t>
            </a:r>
            <a:r>
              <a:rPr lang="en-US" dirty="0"/>
              <a:t>the  sheep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49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Asymp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Flankpain</a:t>
            </a:r>
            <a:endParaRPr lang="en-US" dirty="0" smtClean="0"/>
          </a:p>
          <a:p>
            <a:r>
              <a:rPr lang="en-US" dirty="0" smtClean="0"/>
              <a:t>Backache</a:t>
            </a:r>
          </a:p>
          <a:p>
            <a:r>
              <a:rPr lang="en-US" dirty="0" smtClean="0"/>
              <a:t>Palpable loin mass</a:t>
            </a:r>
            <a:endParaRPr lang="en-US" dirty="0"/>
          </a:p>
        </p:txBody>
      </p:sp>
      <p:pic>
        <p:nvPicPr>
          <p:cNvPr id="29698" name="Picture 2" descr="نتيجة بحث الصور عن ‪hydatid disease of kidne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5029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pathogenesis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63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نتيجة بحث الصور عن ‪hydatid disease of kidne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77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Serology</a:t>
            </a:r>
          </a:p>
          <a:p>
            <a:r>
              <a:rPr lang="en-US" dirty="0" smtClean="0"/>
              <a:t>Plain X-ray</a:t>
            </a:r>
          </a:p>
          <a:p>
            <a:r>
              <a:rPr lang="en-US" dirty="0" smtClean="0"/>
              <a:t>U/S</a:t>
            </a:r>
          </a:p>
          <a:p>
            <a:r>
              <a:rPr lang="en-US" dirty="0" smtClean="0"/>
              <a:t>CT</a:t>
            </a:r>
          </a:p>
          <a:p>
            <a:r>
              <a:rPr lang="en-US" dirty="0" smtClean="0"/>
              <a:t>Rx</a:t>
            </a:r>
          </a:p>
          <a:p>
            <a:r>
              <a:rPr lang="en-US" dirty="0" smtClean="0"/>
              <a:t>Nephrectomy</a:t>
            </a:r>
          </a:p>
          <a:p>
            <a:r>
              <a:rPr lang="en-US" dirty="0" err="1" smtClean="0"/>
              <a:t>Albendazol</a:t>
            </a:r>
            <a:r>
              <a:rPr lang="en-US" dirty="0" smtClean="0"/>
              <a:t> pre-op.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8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نتيجة بحث الصور عن ‪hydatid disease of kidney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6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‪pathogenesis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2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يجة بحث الصور عن ‪pathology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2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نتيجة بحث الصور عن ‪pathology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8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يجة بحث الصور عن ‪clinical features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9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‪clinical features of genitourinary T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6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WORK 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Urinalysis and Culture.</a:t>
            </a:r>
          </a:p>
          <a:p>
            <a:r>
              <a:rPr lang="en-US" dirty="0" err="1" smtClean="0"/>
              <a:t>Mantoux</a:t>
            </a:r>
            <a:r>
              <a:rPr lang="en-US" dirty="0" smtClean="0"/>
              <a:t> Test.</a:t>
            </a:r>
          </a:p>
          <a:p>
            <a:r>
              <a:rPr lang="en-US" dirty="0" smtClean="0"/>
              <a:t>PCR.</a:t>
            </a:r>
          </a:p>
          <a:p>
            <a:r>
              <a:rPr lang="en-US" dirty="0" smtClean="0"/>
              <a:t>Radiography and Endoscopy:</a:t>
            </a:r>
          </a:p>
          <a:p>
            <a:r>
              <a:rPr lang="en-US" dirty="0" smtClean="0"/>
              <a:t>Plain Radiograph</a:t>
            </a:r>
          </a:p>
          <a:p>
            <a:r>
              <a:rPr lang="en-US" dirty="0" smtClean="0"/>
              <a:t>Intravenous Urography (IVU)</a:t>
            </a:r>
          </a:p>
          <a:p>
            <a:r>
              <a:rPr lang="en-US" dirty="0" smtClean="0"/>
              <a:t>Computed Tomography</a:t>
            </a:r>
          </a:p>
          <a:p>
            <a:r>
              <a:rPr lang="en-US" dirty="0" smtClean="0"/>
              <a:t>Ultrasonography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30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312</Words>
  <Application>Microsoft Office PowerPoint</Application>
  <PresentationFormat>On-screen Show (4:3)</PresentationFormat>
  <Paragraphs>79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GENITOURINARY TUBERCULOSIS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UP</vt:lpstr>
      <vt:lpstr>WORK UP</vt:lpstr>
      <vt:lpstr>PowerPoint Presentation</vt:lpstr>
      <vt:lpstr>PowerPoint Presentation</vt:lpstr>
      <vt:lpstr>PowerPoint Presentation</vt:lpstr>
      <vt:lpstr>PowerPoint Presentation</vt:lpstr>
      <vt:lpstr>Treatment</vt:lpstr>
      <vt:lpstr>INDICATIONS OF NEPHRECTOMY</vt:lpstr>
      <vt:lpstr>URINARY BILHAR.</vt:lpstr>
      <vt:lpstr>PowerPoint Presentation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DIAGNOSIS</vt:lpstr>
      <vt:lpstr>PowerPoint Presentation</vt:lpstr>
      <vt:lpstr>PowerPoint Presentation</vt:lpstr>
      <vt:lpstr>TREATMENT</vt:lpstr>
      <vt:lpstr>Hydatid Disease</vt:lpstr>
      <vt:lpstr>presentation</vt:lpstr>
      <vt:lpstr>PowerPoint Presentation</vt:lpstr>
      <vt:lpstr>diagnosis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17</cp:revision>
  <dcterms:created xsi:type="dcterms:W3CDTF">2016-10-19T19:52:47Z</dcterms:created>
  <dcterms:modified xsi:type="dcterms:W3CDTF">2016-10-20T00:09:15Z</dcterms:modified>
</cp:coreProperties>
</file>