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4660"/>
  </p:normalViewPr>
  <p:slideViewPr>
    <p:cSldViewPr>
      <p:cViewPr>
        <p:scale>
          <a:sx n="66" d="100"/>
          <a:sy n="66" d="100"/>
        </p:scale>
        <p:origin x="1204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4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8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5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8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5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1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1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9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3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9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2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8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26" Type="http://schemas.openxmlformats.org/officeDocument/2006/relationships/image" Target="../media/image137.png"/><Relationship Id="rId39" Type="http://schemas.openxmlformats.org/officeDocument/2006/relationships/image" Target="../media/image150.png"/><Relationship Id="rId21" Type="http://schemas.openxmlformats.org/officeDocument/2006/relationships/image" Target="../media/image132.png"/><Relationship Id="rId34" Type="http://schemas.openxmlformats.org/officeDocument/2006/relationships/image" Target="../media/image145.png"/><Relationship Id="rId42" Type="http://schemas.openxmlformats.org/officeDocument/2006/relationships/image" Target="../media/image153.png"/><Relationship Id="rId47" Type="http://schemas.openxmlformats.org/officeDocument/2006/relationships/image" Target="../media/image158.png"/><Relationship Id="rId50" Type="http://schemas.openxmlformats.org/officeDocument/2006/relationships/image" Target="../media/image161.png"/><Relationship Id="rId55" Type="http://schemas.openxmlformats.org/officeDocument/2006/relationships/image" Target="../media/image166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29" Type="http://schemas.openxmlformats.org/officeDocument/2006/relationships/image" Target="../media/image140.png"/><Relationship Id="rId11" Type="http://schemas.openxmlformats.org/officeDocument/2006/relationships/image" Target="../media/image122.png"/><Relationship Id="rId24" Type="http://schemas.openxmlformats.org/officeDocument/2006/relationships/image" Target="../media/image135.png"/><Relationship Id="rId32" Type="http://schemas.openxmlformats.org/officeDocument/2006/relationships/image" Target="../media/image143.png"/><Relationship Id="rId37" Type="http://schemas.openxmlformats.org/officeDocument/2006/relationships/image" Target="../media/image148.png"/><Relationship Id="rId40" Type="http://schemas.openxmlformats.org/officeDocument/2006/relationships/image" Target="../media/image151.png"/><Relationship Id="rId45" Type="http://schemas.openxmlformats.org/officeDocument/2006/relationships/image" Target="../media/image156.png"/><Relationship Id="rId53" Type="http://schemas.openxmlformats.org/officeDocument/2006/relationships/image" Target="../media/image164.png"/><Relationship Id="rId5" Type="http://schemas.openxmlformats.org/officeDocument/2006/relationships/image" Target="../media/image116.pn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Relationship Id="rId22" Type="http://schemas.openxmlformats.org/officeDocument/2006/relationships/image" Target="../media/image133.png"/><Relationship Id="rId27" Type="http://schemas.openxmlformats.org/officeDocument/2006/relationships/image" Target="../media/image138.png"/><Relationship Id="rId30" Type="http://schemas.openxmlformats.org/officeDocument/2006/relationships/image" Target="../media/image141.png"/><Relationship Id="rId35" Type="http://schemas.openxmlformats.org/officeDocument/2006/relationships/image" Target="../media/image146.png"/><Relationship Id="rId43" Type="http://schemas.openxmlformats.org/officeDocument/2006/relationships/image" Target="../media/image154.png"/><Relationship Id="rId48" Type="http://schemas.openxmlformats.org/officeDocument/2006/relationships/image" Target="../media/image159.png"/><Relationship Id="rId56" Type="http://schemas.openxmlformats.org/officeDocument/2006/relationships/image" Target="../media/image167.png"/><Relationship Id="rId8" Type="http://schemas.openxmlformats.org/officeDocument/2006/relationships/image" Target="../media/image119.png"/><Relationship Id="rId51" Type="http://schemas.openxmlformats.org/officeDocument/2006/relationships/image" Target="../media/image162.png"/><Relationship Id="rId3" Type="http://schemas.openxmlformats.org/officeDocument/2006/relationships/image" Target="../media/image114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5" Type="http://schemas.openxmlformats.org/officeDocument/2006/relationships/image" Target="../media/image136.png"/><Relationship Id="rId33" Type="http://schemas.openxmlformats.org/officeDocument/2006/relationships/image" Target="../media/image144.png"/><Relationship Id="rId38" Type="http://schemas.openxmlformats.org/officeDocument/2006/relationships/image" Target="../media/image149.png"/><Relationship Id="rId46" Type="http://schemas.openxmlformats.org/officeDocument/2006/relationships/image" Target="../media/image157.png"/><Relationship Id="rId20" Type="http://schemas.openxmlformats.org/officeDocument/2006/relationships/image" Target="../media/image131.png"/><Relationship Id="rId41" Type="http://schemas.openxmlformats.org/officeDocument/2006/relationships/image" Target="../media/image152.png"/><Relationship Id="rId54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5" Type="http://schemas.openxmlformats.org/officeDocument/2006/relationships/image" Target="../media/image126.png"/><Relationship Id="rId23" Type="http://schemas.openxmlformats.org/officeDocument/2006/relationships/image" Target="../media/image134.png"/><Relationship Id="rId28" Type="http://schemas.openxmlformats.org/officeDocument/2006/relationships/image" Target="../media/image139.png"/><Relationship Id="rId36" Type="http://schemas.openxmlformats.org/officeDocument/2006/relationships/image" Target="../media/image147.png"/><Relationship Id="rId49" Type="http://schemas.openxmlformats.org/officeDocument/2006/relationships/image" Target="../media/image160.png"/><Relationship Id="rId57" Type="http://schemas.openxmlformats.org/officeDocument/2006/relationships/image" Target="../media/image168.png"/><Relationship Id="rId10" Type="http://schemas.openxmlformats.org/officeDocument/2006/relationships/image" Target="../media/image121.png"/><Relationship Id="rId31" Type="http://schemas.openxmlformats.org/officeDocument/2006/relationships/image" Target="../media/image142.png"/><Relationship Id="rId44" Type="http://schemas.openxmlformats.org/officeDocument/2006/relationships/image" Target="../media/image155.png"/><Relationship Id="rId52" Type="http://schemas.openxmlformats.org/officeDocument/2006/relationships/image" Target="../media/image1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jpg"/><Relationship Id="rId4" Type="http://schemas.openxmlformats.org/officeDocument/2006/relationships/image" Target="../media/image1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18" Type="http://schemas.openxmlformats.org/officeDocument/2006/relationships/image" Target="../media/image193.png"/><Relationship Id="rId26" Type="http://schemas.openxmlformats.org/officeDocument/2006/relationships/image" Target="../media/image201.png"/><Relationship Id="rId3" Type="http://schemas.openxmlformats.org/officeDocument/2006/relationships/image" Target="../media/image179.png"/><Relationship Id="rId21" Type="http://schemas.openxmlformats.org/officeDocument/2006/relationships/image" Target="../media/image196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17" Type="http://schemas.openxmlformats.org/officeDocument/2006/relationships/image" Target="../media/image192.png"/><Relationship Id="rId25" Type="http://schemas.openxmlformats.org/officeDocument/2006/relationships/image" Target="../media/image200.png"/><Relationship Id="rId2" Type="http://schemas.openxmlformats.org/officeDocument/2006/relationships/image" Target="../media/image178.png"/><Relationship Id="rId16" Type="http://schemas.openxmlformats.org/officeDocument/2006/relationships/image" Target="../media/image191.png"/><Relationship Id="rId20" Type="http://schemas.openxmlformats.org/officeDocument/2006/relationships/image" Target="../media/image195.png"/><Relationship Id="rId29" Type="http://schemas.openxmlformats.org/officeDocument/2006/relationships/image" Target="../media/image20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24" Type="http://schemas.openxmlformats.org/officeDocument/2006/relationships/image" Target="../media/image199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23" Type="http://schemas.openxmlformats.org/officeDocument/2006/relationships/image" Target="../media/image198.png"/><Relationship Id="rId28" Type="http://schemas.openxmlformats.org/officeDocument/2006/relationships/image" Target="../media/image203.png"/><Relationship Id="rId10" Type="http://schemas.openxmlformats.org/officeDocument/2006/relationships/image" Target="../media/image185.png"/><Relationship Id="rId19" Type="http://schemas.openxmlformats.org/officeDocument/2006/relationships/image" Target="../media/image194.png"/><Relationship Id="rId4" Type="http://schemas.openxmlformats.org/officeDocument/2006/relationships/image" Target="../media/image116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Relationship Id="rId22" Type="http://schemas.openxmlformats.org/officeDocument/2006/relationships/image" Target="../media/image197.png"/><Relationship Id="rId27" Type="http://schemas.openxmlformats.org/officeDocument/2006/relationships/image" Target="../media/image20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jpg"/><Relationship Id="rId5" Type="http://schemas.openxmlformats.org/officeDocument/2006/relationships/image" Target="../media/image208.png"/><Relationship Id="rId4" Type="http://schemas.openxmlformats.org/officeDocument/2006/relationships/image" Target="../media/image20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jpg"/><Relationship Id="rId4" Type="http://schemas.openxmlformats.org/officeDocument/2006/relationships/image" Target="../media/image2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jp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5.png"/><Relationship Id="rId18" Type="http://schemas.openxmlformats.org/officeDocument/2006/relationships/image" Target="../media/image250.png"/><Relationship Id="rId26" Type="http://schemas.openxmlformats.org/officeDocument/2006/relationships/image" Target="../media/image258.png"/><Relationship Id="rId39" Type="http://schemas.openxmlformats.org/officeDocument/2006/relationships/image" Target="../media/image271.png"/><Relationship Id="rId21" Type="http://schemas.openxmlformats.org/officeDocument/2006/relationships/image" Target="../media/image253.png"/><Relationship Id="rId34" Type="http://schemas.openxmlformats.org/officeDocument/2006/relationships/image" Target="../media/image266.png"/><Relationship Id="rId42" Type="http://schemas.openxmlformats.org/officeDocument/2006/relationships/image" Target="../media/image274.png"/><Relationship Id="rId47" Type="http://schemas.openxmlformats.org/officeDocument/2006/relationships/image" Target="../media/image279.png"/><Relationship Id="rId7" Type="http://schemas.openxmlformats.org/officeDocument/2006/relationships/image" Target="../media/image239.png"/><Relationship Id="rId2" Type="http://schemas.openxmlformats.org/officeDocument/2006/relationships/image" Target="../media/image234.png"/><Relationship Id="rId16" Type="http://schemas.openxmlformats.org/officeDocument/2006/relationships/image" Target="../media/image248.png"/><Relationship Id="rId29" Type="http://schemas.openxmlformats.org/officeDocument/2006/relationships/image" Target="../media/image261.png"/><Relationship Id="rId11" Type="http://schemas.openxmlformats.org/officeDocument/2006/relationships/image" Target="../media/image243.png"/><Relationship Id="rId24" Type="http://schemas.openxmlformats.org/officeDocument/2006/relationships/image" Target="../media/image256.png"/><Relationship Id="rId32" Type="http://schemas.openxmlformats.org/officeDocument/2006/relationships/image" Target="../media/image264.png"/><Relationship Id="rId37" Type="http://schemas.openxmlformats.org/officeDocument/2006/relationships/image" Target="../media/image269.png"/><Relationship Id="rId40" Type="http://schemas.openxmlformats.org/officeDocument/2006/relationships/image" Target="../media/image272.png"/><Relationship Id="rId45" Type="http://schemas.openxmlformats.org/officeDocument/2006/relationships/image" Target="../media/image277.png"/><Relationship Id="rId5" Type="http://schemas.openxmlformats.org/officeDocument/2006/relationships/image" Target="../media/image237.png"/><Relationship Id="rId15" Type="http://schemas.openxmlformats.org/officeDocument/2006/relationships/image" Target="../media/image247.png"/><Relationship Id="rId23" Type="http://schemas.openxmlformats.org/officeDocument/2006/relationships/image" Target="../media/image255.png"/><Relationship Id="rId28" Type="http://schemas.openxmlformats.org/officeDocument/2006/relationships/image" Target="../media/image260.png"/><Relationship Id="rId36" Type="http://schemas.openxmlformats.org/officeDocument/2006/relationships/image" Target="../media/image268.png"/><Relationship Id="rId49" Type="http://schemas.openxmlformats.org/officeDocument/2006/relationships/image" Target="../media/image281.png"/><Relationship Id="rId10" Type="http://schemas.openxmlformats.org/officeDocument/2006/relationships/image" Target="../media/image242.png"/><Relationship Id="rId19" Type="http://schemas.openxmlformats.org/officeDocument/2006/relationships/image" Target="../media/image251.png"/><Relationship Id="rId31" Type="http://schemas.openxmlformats.org/officeDocument/2006/relationships/image" Target="../media/image263.png"/><Relationship Id="rId44" Type="http://schemas.openxmlformats.org/officeDocument/2006/relationships/image" Target="../media/image276.png"/><Relationship Id="rId4" Type="http://schemas.openxmlformats.org/officeDocument/2006/relationships/image" Target="../media/image236.png"/><Relationship Id="rId9" Type="http://schemas.openxmlformats.org/officeDocument/2006/relationships/image" Target="../media/image241.png"/><Relationship Id="rId14" Type="http://schemas.openxmlformats.org/officeDocument/2006/relationships/image" Target="../media/image246.png"/><Relationship Id="rId22" Type="http://schemas.openxmlformats.org/officeDocument/2006/relationships/image" Target="../media/image254.png"/><Relationship Id="rId27" Type="http://schemas.openxmlformats.org/officeDocument/2006/relationships/image" Target="../media/image259.png"/><Relationship Id="rId30" Type="http://schemas.openxmlformats.org/officeDocument/2006/relationships/image" Target="../media/image262.png"/><Relationship Id="rId35" Type="http://schemas.openxmlformats.org/officeDocument/2006/relationships/image" Target="../media/image267.png"/><Relationship Id="rId43" Type="http://schemas.openxmlformats.org/officeDocument/2006/relationships/image" Target="../media/image275.png"/><Relationship Id="rId48" Type="http://schemas.openxmlformats.org/officeDocument/2006/relationships/image" Target="../media/image280.png"/><Relationship Id="rId8" Type="http://schemas.openxmlformats.org/officeDocument/2006/relationships/image" Target="../media/image240.png"/><Relationship Id="rId3" Type="http://schemas.openxmlformats.org/officeDocument/2006/relationships/image" Target="../media/image235.png"/><Relationship Id="rId12" Type="http://schemas.openxmlformats.org/officeDocument/2006/relationships/image" Target="../media/image244.png"/><Relationship Id="rId17" Type="http://schemas.openxmlformats.org/officeDocument/2006/relationships/image" Target="../media/image249.png"/><Relationship Id="rId25" Type="http://schemas.openxmlformats.org/officeDocument/2006/relationships/image" Target="../media/image257.png"/><Relationship Id="rId33" Type="http://schemas.openxmlformats.org/officeDocument/2006/relationships/image" Target="../media/image265.png"/><Relationship Id="rId38" Type="http://schemas.openxmlformats.org/officeDocument/2006/relationships/image" Target="../media/image270.png"/><Relationship Id="rId46" Type="http://schemas.openxmlformats.org/officeDocument/2006/relationships/image" Target="../media/image278.png"/><Relationship Id="rId20" Type="http://schemas.openxmlformats.org/officeDocument/2006/relationships/image" Target="../media/image252.png"/><Relationship Id="rId41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g"/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2195563"/>
            <a:ext cx="7123176" cy="1879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35125" y="3995801"/>
            <a:ext cx="4404361" cy="2590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81100" y="5971032"/>
            <a:ext cx="592836" cy="382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9991" y="5971032"/>
            <a:ext cx="371856" cy="382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0" y="6246876"/>
            <a:ext cx="705612" cy="381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4068" y="6246876"/>
            <a:ext cx="999744" cy="381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29867" y="6246876"/>
            <a:ext cx="371856" cy="38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7780" y="6246876"/>
            <a:ext cx="789432" cy="381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63267" y="6246876"/>
            <a:ext cx="1039368" cy="381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8692" y="6237732"/>
            <a:ext cx="377951" cy="3901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83565" y="6032601"/>
            <a:ext cx="2361565" cy="55399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800" b="1" spc="-5" dirty="0">
                <a:latin typeface="Book Antiqua"/>
                <a:cs typeface="Book Antiqua"/>
              </a:rPr>
              <a:t>By</a:t>
            </a:r>
            <a:endParaRPr sz="1800">
              <a:latin typeface="Book Antiqua"/>
              <a:cs typeface="Book Antiqua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800" b="1" dirty="0">
                <a:latin typeface="Book Antiqua"/>
                <a:cs typeface="Book Antiqua"/>
              </a:rPr>
              <a:t>Dr. Monia MN</a:t>
            </a:r>
            <a:r>
              <a:rPr sz="1800" b="1" spc="-114" dirty="0">
                <a:latin typeface="Book Antiqua"/>
                <a:cs typeface="Book Antiqua"/>
              </a:rPr>
              <a:t> </a:t>
            </a:r>
            <a:r>
              <a:rPr sz="1800" b="1" dirty="0">
                <a:latin typeface="Book Antiqua"/>
                <a:cs typeface="Book Antiqua"/>
              </a:rPr>
              <a:t>Kandil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263091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/>
              <a:t>صناعة اسنان \ خامس </a:t>
            </a:r>
          </a:p>
          <a:p>
            <a:pPr algn="ctr"/>
            <a:r>
              <a:rPr lang="ar-IQ" sz="3200" b="1" dirty="0" smtClean="0"/>
              <a:t>د. زينة م4</a:t>
            </a:r>
          </a:p>
          <a:p>
            <a:pPr algn="ctr"/>
            <a:r>
              <a:rPr lang="ar-IQ" sz="3200" b="1" dirty="0" smtClean="0"/>
              <a:t>1-12-2016</a:t>
            </a:r>
            <a:endParaRPr lang="en-US" sz="3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73100" y="1050163"/>
            <a:ext cx="7893050" cy="449097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90"/>
              </a:lnSpc>
              <a:tabLst>
                <a:tab pos="424180" algn="l"/>
              </a:tabLst>
            </a:pPr>
            <a:r>
              <a:rPr sz="1800" spc="20" dirty="0">
                <a:latin typeface="Wingdings 2"/>
                <a:cs typeface="Wingdings 2"/>
              </a:rPr>
              <a:t></a:t>
            </a:r>
            <a:r>
              <a:rPr sz="1800" spc="2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Book Antiqua"/>
                <a:cs typeface="Book Antiqua"/>
              </a:rPr>
              <a:t>3) Enhancement and maintenance of</a:t>
            </a:r>
            <a:r>
              <a:rPr sz="2800" spc="-55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denture</a:t>
            </a:r>
            <a:endParaRPr sz="2800">
              <a:latin typeface="Book Antiqua"/>
              <a:cs typeface="Book Antiqua"/>
            </a:endParaRPr>
          </a:p>
          <a:p>
            <a:pPr marL="424180">
              <a:lnSpc>
                <a:spcPts val="3190"/>
              </a:lnSpc>
            </a:pPr>
            <a:r>
              <a:rPr sz="2800" spc="-5" dirty="0">
                <a:latin typeface="Book Antiqua"/>
                <a:cs typeface="Book Antiqua"/>
              </a:rPr>
              <a:t>stability</a:t>
            </a:r>
            <a:r>
              <a:rPr sz="2800" spc="-95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800">
              <a:latin typeface="Times New Roman"/>
              <a:cs typeface="Times New Roman"/>
            </a:endParaRPr>
          </a:p>
          <a:p>
            <a:pPr marL="424180" marR="139700" indent="-412115">
              <a:lnSpc>
                <a:spcPts val="3030"/>
              </a:lnSpc>
              <a:tabLst>
                <a:tab pos="424180" algn="l"/>
              </a:tabLst>
            </a:pPr>
            <a:r>
              <a:rPr sz="1800" spc="20" dirty="0">
                <a:latin typeface="Wingdings 2"/>
                <a:cs typeface="Wingdings 2"/>
              </a:rPr>
              <a:t></a:t>
            </a:r>
            <a:r>
              <a:rPr sz="1800" spc="20" dirty="0">
                <a:latin typeface="Times New Roman"/>
                <a:cs typeface="Times New Roman"/>
              </a:rPr>
              <a:t>	</a:t>
            </a:r>
            <a:r>
              <a:rPr sz="2800" dirty="0">
                <a:latin typeface="Book Antiqua"/>
                <a:cs typeface="Book Antiqua"/>
              </a:rPr>
              <a:t>4) </a:t>
            </a:r>
            <a:r>
              <a:rPr sz="2800" spc="-5" dirty="0">
                <a:latin typeface="Book Antiqua"/>
                <a:cs typeface="Book Antiqua"/>
              </a:rPr>
              <a:t>Maintenance of the patient’s</a:t>
            </a:r>
            <a:r>
              <a:rPr sz="2800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neuromuscular  </a:t>
            </a:r>
            <a:r>
              <a:rPr sz="2800" spc="-10" dirty="0">
                <a:latin typeface="Book Antiqua"/>
                <a:cs typeface="Book Antiqua"/>
              </a:rPr>
              <a:t>control </a:t>
            </a:r>
            <a:r>
              <a:rPr sz="2800" spc="-5" dirty="0">
                <a:latin typeface="Book Antiqua"/>
                <a:cs typeface="Book Antiqua"/>
              </a:rPr>
              <a:t>and prevention of masticatory muscle  atrophy</a:t>
            </a:r>
            <a:r>
              <a:rPr sz="2800" spc="-80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511175" algn="l"/>
              </a:tabLst>
            </a:pPr>
            <a:r>
              <a:rPr sz="1800" spc="20" dirty="0">
                <a:latin typeface="Wingdings 2"/>
                <a:cs typeface="Wingdings 2"/>
              </a:rPr>
              <a:t></a:t>
            </a:r>
            <a:r>
              <a:rPr sz="1800" spc="20" dirty="0">
                <a:latin typeface="Times New Roman"/>
                <a:cs typeface="Times New Roman"/>
              </a:rPr>
              <a:t>	</a:t>
            </a:r>
            <a:r>
              <a:rPr sz="2800" dirty="0">
                <a:latin typeface="Book Antiqua"/>
                <a:cs typeface="Book Antiqua"/>
              </a:rPr>
              <a:t>5) </a:t>
            </a:r>
            <a:r>
              <a:rPr sz="2800" spc="-5" dirty="0">
                <a:latin typeface="Book Antiqua"/>
                <a:cs typeface="Book Antiqua"/>
              </a:rPr>
              <a:t>Mental and functional comfort of </a:t>
            </a:r>
            <a:r>
              <a:rPr sz="2800" spc="-10" dirty="0">
                <a:latin typeface="Book Antiqua"/>
                <a:cs typeface="Book Antiqua"/>
              </a:rPr>
              <a:t>the</a:t>
            </a:r>
            <a:r>
              <a:rPr sz="2800" spc="5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patient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sz="1800" spc="20" dirty="0">
                <a:latin typeface="Wingdings 2"/>
                <a:cs typeface="Wingdings 2"/>
              </a:rPr>
              <a:t></a:t>
            </a:r>
            <a:r>
              <a:rPr sz="1800" spc="20" dirty="0">
                <a:latin typeface="Times New Roman"/>
                <a:cs typeface="Times New Roman"/>
              </a:rPr>
              <a:t>	</a:t>
            </a:r>
            <a:r>
              <a:rPr sz="2800" dirty="0">
                <a:latin typeface="Book Antiqua"/>
                <a:cs typeface="Book Antiqua"/>
              </a:rPr>
              <a:t>6) </a:t>
            </a:r>
            <a:r>
              <a:rPr sz="2800" spc="-5" dirty="0">
                <a:latin typeface="Book Antiqua"/>
                <a:cs typeface="Book Antiqua"/>
              </a:rPr>
              <a:t>Enhanced retention of </a:t>
            </a:r>
            <a:r>
              <a:rPr sz="2800" spc="-10" dirty="0">
                <a:latin typeface="Book Antiqua"/>
                <a:cs typeface="Book Antiqua"/>
              </a:rPr>
              <a:t>the</a:t>
            </a:r>
            <a:r>
              <a:rPr sz="2800" spc="-65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denture.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20623" y="384047"/>
            <a:ext cx="8549640" cy="873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7200" y="1600263"/>
            <a:ext cx="8229600" cy="876521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chemeClr val="bg1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114"/>
              </a:spcBef>
              <a:tabLst>
                <a:tab pos="635000" algn="l"/>
              </a:tabLst>
            </a:pPr>
            <a:r>
              <a:rPr sz="1800" spc="20" dirty="0">
                <a:latin typeface="Wingdings 2"/>
                <a:cs typeface="Wingdings 2"/>
              </a:rPr>
              <a:t></a:t>
            </a:r>
            <a:r>
              <a:rPr sz="1800" spc="20" dirty="0">
                <a:latin typeface="Times New Roman"/>
                <a:cs typeface="Times New Roman"/>
              </a:rPr>
              <a:t>	</a:t>
            </a:r>
            <a:r>
              <a:rPr sz="2800" dirty="0">
                <a:latin typeface="Book Antiqua"/>
                <a:cs typeface="Book Antiqua"/>
              </a:rPr>
              <a:t>1) </a:t>
            </a:r>
            <a:r>
              <a:rPr sz="2800" spc="-5" dirty="0">
                <a:latin typeface="Book Antiqua"/>
                <a:cs typeface="Book Antiqua"/>
              </a:rPr>
              <a:t>Overdentures are occasionally bulkier</a:t>
            </a:r>
            <a:r>
              <a:rPr sz="2800" spc="-95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than</a:t>
            </a:r>
            <a:endParaRPr sz="2800">
              <a:latin typeface="Book Antiqua"/>
              <a:cs typeface="Book Antiqua"/>
            </a:endParaRPr>
          </a:p>
          <a:p>
            <a:pPr marL="635000">
              <a:lnSpc>
                <a:spcPct val="100000"/>
              </a:lnSpc>
            </a:pPr>
            <a:r>
              <a:rPr sz="2800" spc="-5" dirty="0">
                <a:latin typeface="Book Antiqua"/>
                <a:cs typeface="Book Antiqua"/>
              </a:rPr>
              <a:t>conventional</a:t>
            </a:r>
            <a:r>
              <a:rPr sz="2800" spc="-60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dentures.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0235" y="2721864"/>
            <a:ext cx="3983736" cy="3811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14625" y="2786062"/>
            <a:ext cx="3800475" cy="3629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95575" y="2767012"/>
            <a:ext cx="3838575" cy="3667125"/>
          </a:xfrm>
          <a:custGeom>
            <a:avLst/>
            <a:gdLst/>
            <a:ahLst/>
            <a:cxnLst/>
            <a:rect l="l" t="t" r="r" b="b"/>
            <a:pathLst>
              <a:path w="3838575" h="3667125">
                <a:moveTo>
                  <a:pt x="0" y="3667125"/>
                </a:moveTo>
                <a:lnTo>
                  <a:pt x="3838575" y="3667125"/>
                </a:lnTo>
                <a:lnTo>
                  <a:pt x="3838575" y="0"/>
                </a:lnTo>
                <a:lnTo>
                  <a:pt x="0" y="0"/>
                </a:lnTo>
                <a:lnTo>
                  <a:pt x="0" y="366712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703672"/>
            <a:ext cx="8229600" cy="1307408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chemeClr val="bg1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635000" marR="135255" indent="-412115">
              <a:lnSpc>
                <a:spcPct val="100000"/>
              </a:lnSpc>
              <a:spcBef>
                <a:spcPts val="114"/>
              </a:spcBef>
              <a:tabLst>
                <a:tab pos="635000" algn="l"/>
                <a:tab pos="1108075" algn="l"/>
              </a:tabLst>
            </a:pPr>
            <a:r>
              <a:rPr sz="1800" b="0" spc="20" dirty="0">
                <a:latin typeface="Wingdings 2"/>
                <a:cs typeface="Wingdings 2"/>
              </a:rPr>
              <a:t></a:t>
            </a:r>
            <a:r>
              <a:rPr sz="1800" b="0" spc="20" dirty="0">
                <a:latin typeface="Times New Roman"/>
                <a:cs typeface="Times New Roman"/>
              </a:rPr>
              <a:t>	</a:t>
            </a:r>
            <a:r>
              <a:rPr sz="2800" b="0" dirty="0">
                <a:latin typeface="Book Antiqua"/>
                <a:cs typeface="Book Antiqua"/>
              </a:rPr>
              <a:t>2)	</a:t>
            </a:r>
            <a:r>
              <a:rPr sz="2800" b="0" spc="-5" dirty="0">
                <a:latin typeface="Book Antiqua"/>
                <a:cs typeface="Book Antiqua"/>
              </a:rPr>
              <a:t>Susceptibility of </a:t>
            </a:r>
            <a:r>
              <a:rPr sz="2800" b="0" spc="-10" dirty="0">
                <a:latin typeface="Book Antiqua"/>
                <a:cs typeface="Book Antiqua"/>
              </a:rPr>
              <a:t>the </a:t>
            </a:r>
            <a:r>
              <a:rPr sz="2800" b="0" spc="-5" dirty="0">
                <a:latin typeface="Book Antiqua"/>
                <a:cs typeface="Book Antiqua"/>
              </a:rPr>
              <a:t>abutment teeth</a:t>
            </a:r>
            <a:r>
              <a:rPr sz="2800" b="0" spc="5" dirty="0">
                <a:latin typeface="Book Antiqua"/>
                <a:cs typeface="Book Antiqua"/>
              </a:rPr>
              <a:t> </a:t>
            </a:r>
            <a:r>
              <a:rPr sz="2800" b="0" spc="-5" dirty="0">
                <a:latin typeface="Book Antiqua"/>
                <a:cs typeface="Book Antiqua"/>
              </a:rPr>
              <a:t>to caries  </a:t>
            </a:r>
            <a:r>
              <a:rPr sz="2800" b="0" spc="-10" dirty="0">
                <a:latin typeface="Book Antiqua"/>
                <a:cs typeface="Book Antiqua"/>
              </a:rPr>
              <a:t>periapical </a:t>
            </a:r>
            <a:r>
              <a:rPr sz="2800" b="0" spc="-5" dirty="0">
                <a:latin typeface="Book Antiqua"/>
                <a:cs typeface="Book Antiqua"/>
              </a:rPr>
              <a:t>disease , </a:t>
            </a:r>
            <a:r>
              <a:rPr sz="2800" b="0" spc="-10" dirty="0">
                <a:latin typeface="Book Antiqua"/>
                <a:cs typeface="Book Antiqua"/>
              </a:rPr>
              <a:t>periodontal </a:t>
            </a:r>
            <a:r>
              <a:rPr sz="2800" b="0" spc="-5" dirty="0">
                <a:latin typeface="Book Antiqua"/>
                <a:cs typeface="Book Antiqua"/>
              </a:rPr>
              <a:t>disease and  vertical root</a:t>
            </a:r>
            <a:r>
              <a:rPr sz="2800" b="0" spc="-45" dirty="0">
                <a:latin typeface="Book Antiqua"/>
                <a:cs typeface="Book Antiqua"/>
              </a:rPr>
              <a:t> </a:t>
            </a:r>
            <a:r>
              <a:rPr sz="2800" b="0" spc="-5" dirty="0">
                <a:latin typeface="Book Antiqua"/>
                <a:cs typeface="Book Antiqua"/>
              </a:rPr>
              <a:t>fractures.</a:t>
            </a:r>
            <a:endParaRPr sz="2800" dirty="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0492" y="2363723"/>
            <a:ext cx="6039611" cy="4326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14500" y="2428875"/>
            <a:ext cx="5857875" cy="414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95450" y="2409825"/>
            <a:ext cx="5895975" cy="4181475"/>
          </a:xfrm>
          <a:custGeom>
            <a:avLst/>
            <a:gdLst/>
            <a:ahLst/>
            <a:cxnLst/>
            <a:rect l="l" t="t" r="r" b="b"/>
            <a:pathLst>
              <a:path w="5895975" h="4181475">
                <a:moveTo>
                  <a:pt x="0" y="4181475"/>
                </a:moveTo>
                <a:lnTo>
                  <a:pt x="5895975" y="4181475"/>
                </a:lnTo>
                <a:lnTo>
                  <a:pt x="5895975" y="0"/>
                </a:lnTo>
                <a:lnTo>
                  <a:pt x="0" y="0"/>
                </a:lnTo>
                <a:lnTo>
                  <a:pt x="0" y="418147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56259" y="1397508"/>
            <a:ext cx="489203" cy="39319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6300" y="1216152"/>
            <a:ext cx="653795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4608" y="1216152"/>
            <a:ext cx="594360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3480" y="1216152"/>
            <a:ext cx="841247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39239" y="1216152"/>
            <a:ext cx="1984248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48000" y="1216152"/>
            <a:ext cx="841248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13759" y="1216152"/>
            <a:ext cx="1780032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18303" y="1216152"/>
            <a:ext cx="841248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84064" y="1216152"/>
            <a:ext cx="929639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38215" y="1216152"/>
            <a:ext cx="841248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03976" y="1216152"/>
            <a:ext cx="969264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97752" y="1216152"/>
            <a:ext cx="841248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63511" y="1216152"/>
            <a:ext cx="1827276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15300" y="1216152"/>
            <a:ext cx="563879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6300" y="1642872"/>
            <a:ext cx="2202180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02992" y="1642872"/>
            <a:ext cx="562356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89860" y="1642872"/>
            <a:ext cx="1766315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80688" y="1642872"/>
            <a:ext cx="565403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70603" y="1642872"/>
            <a:ext cx="1091184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86300" y="1642872"/>
            <a:ext cx="562355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73167" y="1642872"/>
            <a:ext cx="1731264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028944" y="1642872"/>
            <a:ext cx="563879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17335" y="1642872"/>
            <a:ext cx="563880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6300" y="2154935"/>
            <a:ext cx="563880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6259" y="2848355"/>
            <a:ext cx="489203" cy="39319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76300" y="2667000"/>
            <a:ext cx="653795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54608" y="2667000"/>
            <a:ext cx="594360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73480" y="2667000"/>
            <a:ext cx="675132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73124" y="2667000"/>
            <a:ext cx="1315212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212848" y="2667000"/>
            <a:ext cx="676656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4016" y="2667000"/>
            <a:ext cx="1179576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18104" y="2667000"/>
            <a:ext cx="675132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17747" y="2667000"/>
            <a:ext cx="2221992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064252" y="2667000"/>
            <a:ext cx="675131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63896" y="2667000"/>
            <a:ext cx="1260348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048755" y="2667000"/>
            <a:ext cx="594359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167628" y="2667000"/>
            <a:ext cx="1115568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807707" y="2667000"/>
            <a:ext cx="675131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007352" y="2667000"/>
            <a:ext cx="565403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097268" y="2667000"/>
            <a:ext cx="675131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296911" y="2667000"/>
            <a:ext cx="1293876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115300" y="2667000"/>
            <a:ext cx="565403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76300" y="3093720"/>
            <a:ext cx="1328927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29739" y="3093720"/>
            <a:ext cx="560832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15083" y="3093720"/>
            <a:ext cx="1301495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641092" y="3093720"/>
            <a:ext cx="563880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729483" y="3093720"/>
            <a:ext cx="1077468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331464" y="3093720"/>
            <a:ext cx="563879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419855" y="3093720"/>
            <a:ext cx="1502664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447032" y="3093720"/>
            <a:ext cx="560832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532376" y="3093720"/>
            <a:ext cx="1092708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149596" y="3093720"/>
            <a:ext cx="563879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237988" y="3093720"/>
            <a:ext cx="565403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327903" y="3093720"/>
            <a:ext cx="563879" cy="5821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76300" y="3605784"/>
            <a:ext cx="563880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6259" y="4299203"/>
            <a:ext cx="489203" cy="39319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76300" y="4117847"/>
            <a:ext cx="653795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54608" y="4117847"/>
            <a:ext cx="594360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73480" y="4117847"/>
            <a:ext cx="719328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17319" y="4117847"/>
            <a:ext cx="1071371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013204" y="4117847"/>
            <a:ext cx="717804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55520" y="4117847"/>
            <a:ext cx="1580387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360420" y="4117847"/>
            <a:ext cx="719327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604259" y="4117847"/>
            <a:ext cx="1607819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736591" y="4117847"/>
            <a:ext cx="719327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980432" y="4117847"/>
            <a:ext cx="1295400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800344" y="4117847"/>
            <a:ext cx="719327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044184" y="4117847"/>
            <a:ext cx="1167384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736080" y="4117847"/>
            <a:ext cx="719327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979919" y="4117847"/>
            <a:ext cx="876300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380731" y="4117847"/>
            <a:ext cx="719327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624571" y="4117847"/>
            <a:ext cx="966216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115300" y="4117847"/>
            <a:ext cx="562355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6300" y="4544567"/>
            <a:ext cx="2415540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816351" y="4544567"/>
            <a:ext cx="615696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956560" y="4544567"/>
            <a:ext cx="1444752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925823" y="4544567"/>
            <a:ext cx="615696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066032" y="4544567"/>
            <a:ext cx="729996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320540" y="4544567"/>
            <a:ext cx="615696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460747" y="4544567"/>
            <a:ext cx="2095500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080759" y="4544567"/>
            <a:ext cx="615695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220967" y="4544567"/>
            <a:ext cx="1629156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374635" y="4544567"/>
            <a:ext cx="615696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514843" y="4544567"/>
            <a:ext cx="1075944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115300" y="4544567"/>
            <a:ext cx="563879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76300" y="4971288"/>
            <a:ext cx="784860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185672" y="4971288"/>
            <a:ext cx="562355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272539" y="4971288"/>
            <a:ext cx="969263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66316" y="4971288"/>
            <a:ext cx="563880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854707" y="4971288"/>
            <a:ext cx="1345692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724911" y="4971288"/>
            <a:ext cx="563879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813304" y="4971288"/>
            <a:ext cx="1901951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39767" y="4971288"/>
            <a:ext cx="565403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29684" y="4971288"/>
            <a:ext cx="870203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724400" y="4971288"/>
            <a:ext cx="563879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812791" y="4971288"/>
            <a:ext cx="969263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306567" y="4971288"/>
            <a:ext cx="563879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394959" y="4971288"/>
            <a:ext cx="1507236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426708" y="4971288"/>
            <a:ext cx="563880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515100" y="4971288"/>
            <a:ext cx="563879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603492" y="4971288"/>
            <a:ext cx="563879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64819" y="5483352"/>
            <a:ext cx="563880" cy="582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673100" y="1305559"/>
            <a:ext cx="510032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24180" algn="l"/>
                <a:tab pos="1087120" algn="l"/>
                <a:tab pos="2961640" algn="l"/>
                <a:tab pos="4632325" algn="l"/>
              </a:tabLst>
            </a:pPr>
            <a:r>
              <a:rPr sz="1800" spc="20" dirty="0">
                <a:latin typeface="Wingdings 2"/>
                <a:cs typeface="Wingdings 2"/>
              </a:rPr>
              <a:t></a:t>
            </a:r>
            <a:r>
              <a:rPr sz="1800" spc="20" dirty="0">
                <a:latin typeface="Times New Roman"/>
                <a:cs typeface="Times New Roman"/>
              </a:rPr>
              <a:t>	</a:t>
            </a:r>
            <a:r>
              <a:rPr sz="2800" dirty="0">
                <a:latin typeface="Book Antiqua"/>
                <a:cs typeface="Book Antiqua"/>
              </a:rPr>
              <a:t>3</a:t>
            </a:r>
            <a:r>
              <a:rPr sz="2800" spc="-5" dirty="0">
                <a:latin typeface="Book Antiqua"/>
                <a:cs typeface="Book Antiqua"/>
              </a:rPr>
              <a:t>)</a:t>
            </a:r>
            <a:r>
              <a:rPr sz="2800" dirty="0">
                <a:latin typeface="Book Antiqua"/>
                <a:cs typeface="Book Antiqua"/>
              </a:rPr>
              <a:t>	</a:t>
            </a:r>
            <a:r>
              <a:rPr sz="2800" spc="-5" dirty="0">
                <a:latin typeface="Book Antiqua"/>
                <a:cs typeface="Book Antiqua"/>
              </a:rPr>
              <a:t>I</a:t>
            </a:r>
            <a:r>
              <a:rPr sz="2800" dirty="0">
                <a:latin typeface="Book Antiqua"/>
                <a:cs typeface="Book Antiqua"/>
              </a:rPr>
              <a:t>n</a:t>
            </a:r>
            <a:r>
              <a:rPr sz="2800" spc="-5" dirty="0">
                <a:latin typeface="Book Antiqua"/>
                <a:cs typeface="Book Antiqua"/>
              </a:rPr>
              <a:t>c</a:t>
            </a:r>
            <a:r>
              <a:rPr sz="2800" spc="-25" dirty="0">
                <a:latin typeface="Book Antiqua"/>
                <a:cs typeface="Book Antiqua"/>
              </a:rPr>
              <a:t>r</a:t>
            </a:r>
            <a:r>
              <a:rPr sz="2800" spc="-5" dirty="0">
                <a:latin typeface="Book Antiqua"/>
                <a:cs typeface="Book Antiqua"/>
              </a:rPr>
              <a:t>eased</a:t>
            </a:r>
            <a:r>
              <a:rPr sz="2800" dirty="0">
                <a:latin typeface="Book Antiqua"/>
                <a:cs typeface="Book Antiqua"/>
              </a:rPr>
              <a:t>	</a:t>
            </a:r>
            <a:r>
              <a:rPr sz="2800" spc="-5" dirty="0">
                <a:latin typeface="Book Antiqua"/>
                <a:cs typeface="Book Antiqua"/>
              </a:rPr>
              <a:t>d</a:t>
            </a:r>
            <a:r>
              <a:rPr sz="2800" dirty="0">
                <a:latin typeface="Book Antiqua"/>
                <a:cs typeface="Book Antiqua"/>
              </a:rPr>
              <a:t>e</a:t>
            </a:r>
            <a:r>
              <a:rPr sz="2800" spc="-5" dirty="0">
                <a:latin typeface="Book Antiqua"/>
                <a:cs typeface="Book Antiqua"/>
              </a:rPr>
              <a:t>m</a:t>
            </a:r>
            <a:r>
              <a:rPr sz="2800" dirty="0">
                <a:latin typeface="Book Antiqua"/>
                <a:cs typeface="Book Antiqua"/>
              </a:rPr>
              <a:t>a</a:t>
            </a:r>
            <a:r>
              <a:rPr sz="2800" spc="-5" dirty="0">
                <a:latin typeface="Book Antiqua"/>
                <a:cs typeface="Book Antiqua"/>
              </a:rPr>
              <a:t>nd</a:t>
            </a:r>
            <a:r>
              <a:rPr sz="2800" dirty="0">
                <a:latin typeface="Book Antiqua"/>
                <a:cs typeface="Book Antiqua"/>
              </a:rPr>
              <a:t>	</a:t>
            </a:r>
            <a:r>
              <a:rPr sz="2800" spc="0" dirty="0">
                <a:latin typeface="Book Antiqua"/>
                <a:cs typeface="Book Antiqua"/>
              </a:rPr>
              <a:t>f</a:t>
            </a:r>
            <a:r>
              <a:rPr sz="2800" spc="-5" dirty="0">
                <a:latin typeface="Book Antiqua"/>
                <a:cs typeface="Book Antiqua"/>
              </a:rPr>
              <a:t>or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113145" y="1305559"/>
            <a:ext cx="223774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71855" algn="l"/>
              </a:tabLst>
            </a:pPr>
            <a:r>
              <a:rPr sz="2800" spc="-10" dirty="0">
                <a:latin typeface="Book Antiqua"/>
                <a:cs typeface="Book Antiqua"/>
              </a:rPr>
              <a:t>the	</a:t>
            </a:r>
            <a:r>
              <a:rPr sz="2800" spc="-5" dirty="0">
                <a:latin typeface="Book Antiqua"/>
                <a:cs typeface="Book Antiqua"/>
              </a:rPr>
              <a:t>patient’s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73100" y="1732279"/>
            <a:ext cx="7678420" cy="379793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424180">
              <a:lnSpc>
                <a:spcPct val="100000"/>
              </a:lnSpc>
            </a:pPr>
            <a:r>
              <a:rPr sz="2800" spc="-5" dirty="0">
                <a:latin typeface="Book Antiqua"/>
                <a:cs typeface="Book Antiqua"/>
              </a:rPr>
              <a:t>motivation </a:t>
            </a:r>
            <a:r>
              <a:rPr sz="2800" spc="-10" dirty="0">
                <a:latin typeface="Book Antiqua"/>
                <a:cs typeface="Book Antiqua"/>
              </a:rPr>
              <a:t>towards </a:t>
            </a:r>
            <a:r>
              <a:rPr sz="2800" spc="-5" dirty="0">
                <a:latin typeface="Book Antiqua"/>
                <a:cs typeface="Book Antiqua"/>
              </a:rPr>
              <a:t>oral</a:t>
            </a:r>
            <a:r>
              <a:rPr sz="2800" spc="-45" dirty="0">
                <a:latin typeface="Book Antiqua"/>
                <a:cs typeface="Book Antiqua"/>
              </a:rPr>
              <a:t> </a:t>
            </a:r>
            <a:r>
              <a:rPr sz="2800" dirty="0">
                <a:latin typeface="Book Antiqua"/>
                <a:cs typeface="Book Antiqua"/>
              </a:rPr>
              <a:t>hygiene.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6350" indent="-412115" algn="just">
              <a:lnSpc>
                <a:spcPct val="100000"/>
              </a:lnSpc>
            </a:pPr>
            <a:r>
              <a:rPr sz="1800" spc="20" dirty="0">
                <a:latin typeface="Wingdings 2"/>
                <a:cs typeface="Wingdings 2"/>
              </a:rPr>
              <a:t>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Book Antiqua"/>
                <a:cs typeface="Book Antiqua"/>
              </a:rPr>
              <a:t>4) </a:t>
            </a:r>
            <a:r>
              <a:rPr sz="2800" spc="-5" dirty="0">
                <a:latin typeface="Book Antiqua"/>
                <a:cs typeface="Book Antiqua"/>
              </a:rPr>
              <a:t>More </a:t>
            </a:r>
            <a:r>
              <a:rPr sz="2800" spc="-10" dirty="0">
                <a:latin typeface="Book Antiqua"/>
                <a:cs typeface="Book Antiqua"/>
              </a:rPr>
              <a:t>time </a:t>
            </a:r>
            <a:r>
              <a:rPr sz="2800" spc="-5" dirty="0">
                <a:latin typeface="Book Antiqua"/>
                <a:cs typeface="Book Antiqua"/>
              </a:rPr>
              <a:t>consuming chair-side , more  recall visits and higher</a:t>
            </a:r>
            <a:r>
              <a:rPr sz="2800" spc="-35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cost.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24180" marR="5080" indent="-412115" algn="just">
              <a:lnSpc>
                <a:spcPct val="100000"/>
              </a:lnSpc>
            </a:pPr>
            <a:r>
              <a:rPr sz="1800" spc="20" dirty="0">
                <a:latin typeface="Wingdings 2"/>
                <a:cs typeface="Wingdings 2"/>
              </a:rPr>
              <a:t>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5) The patient applies </a:t>
            </a:r>
            <a:r>
              <a:rPr sz="2800" dirty="0">
                <a:latin typeface="Book Antiqua"/>
                <a:cs typeface="Book Antiqua"/>
              </a:rPr>
              <a:t>more </a:t>
            </a:r>
            <a:r>
              <a:rPr sz="2800" spc="-5" dirty="0">
                <a:latin typeface="Book Antiqua"/>
                <a:cs typeface="Book Antiqua"/>
              </a:rPr>
              <a:t>load on </a:t>
            </a:r>
            <a:r>
              <a:rPr sz="2800" spc="-10" dirty="0">
                <a:latin typeface="Book Antiqua"/>
                <a:cs typeface="Book Antiqua"/>
              </a:rPr>
              <a:t>the  </a:t>
            </a:r>
            <a:r>
              <a:rPr sz="2800" spc="-5" dirty="0">
                <a:latin typeface="Book Antiqua"/>
                <a:cs typeface="Book Antiqua"/>
              </a:rPr>
              <a:t>overdenture </a:t>
            </a:r>
            <a:r>
              <a:rPr sz="2800" spc="-10" dirty="0">
                <a:latin typeface="Book Antiqua"/>
                <a:cs typeface="Book Antiqua"/>
              </a:rPr>
              <a:t>which </a:t>
            </a:r>
            <a:r>
              <a:rPr sz="2800" spc="-5" dirty="0">
                <a:latin typeface="Book Antiqua"/>
                <a:cs typeface="Book Antiqua"/>
              </a:rPr>
              <a:t>is inherently weaker due  to </a:t>
            </a:r>
            <a:r>
              <a:rPr sz="2800" spc="-10" dirty="0">
                <a:latin typeface="Book Antiqua"/>
                <a:cs typeface="Book Antiqua"/>
              </a:rPr>
              <a:t>the </a:t>
            </a:r>
            <a:r>
              <a:rPr sz="2800" spc="-5" dirty="0">
                <a:latin typeface="Book Antiqua"/>
                <a:cs typeface="Book Antiqua"/>
              </a:rPr>
              <a:t>space occupied by </a:t>
            </a:r>
            <a:r>
              <a:rPr sz="2800" spc="-10" dirty="0">
                <a:latin typeface="Book Antiqua"/>
                <a:cs typeface="Book Antiqua"/>
              </a:rPr>
              <a:t>the</a:t>
            </a:r>
            <a:r>
              <a:rPr sz="2800" spc="30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root(s).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608" y="77723"/>
            <a:ext cx="4183379" cy="3470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7187" y="142875"/>
            <a:ext cx="4000500" cy="3286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8137" y="123825"/>
            <a:ext cx="4038600" cy="3324225"/>
          </a:xfrm>
          <a:custGeom>
            <a:avLst/>
            <a:gdLst/>
            <a:ahLst/>
            <a:cxnLst/>
            <a:rect l="l" t="t" r="r" b="b"/>
            <a:pathLst>
              <a:path w="4038600" h="3324225">
                <a:moveTo>
                  <a:pt x="0" y="3324225"/>
                </a:moveTo>
                <a:lnTo>
                  <a:pt x="4038600" y="3324225"/>
                </a:lnTo>
                <a:lnTo>
                  <a:pt x="4038600" y="0"/>
                </a:lnTo>
                <a:lnTo>
                  <a:pt x="0" y="0"/>
                </a:lnTo>
                <a:lnTo>
                  <a:pt x="0" y="332422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9723" y="77723"/>
            <a:ext cx="4285487" cy="3470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14875" y="142875"/>
            <a:ext cx="4102100" cy="32861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95825" y="123825"/>
            <a:ext cx="4140200" cy="3324225"/>
          </a:xfrm>
          <a:custGeom>
            <a:avLst/>
            <a:gdLst/>
            <a:ahLst/>
            <a:cxnLst/>
            <a:rect l="l" t="t" r="r" b="b"/>
            <a:pathLst>
              <a:path w="4140200" h="3324225">
                <a:moveTo>
                  <a:pt x="0" y="3324225"/>
                </a:moveTo>
                <a:lnTo>
                  <a:pt x="4140200" y="3324225"/>
                </a:lnTo>
                <a:lnTo>
                  <a:pt x="4140200" y="0"/>
                </a:lnTo>
                <a:lnTo>
                  <a:pt x="0" y="0"/>
                </a:lnTo>
                <a:lnTo>
                  <a:pt x="0" y="332422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46604" y="3578352"/>
            <a:ext cx="4215384" cy="32552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11501" y="3643376"/>
            <a:ext cx="4032250" cy="30717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92451" y="3624324"/>
            <a:ext cx="4070350" cy="3110230"/>
          </a:xfrm>
          <a:custGeom>
            <a:avLst/>
            <a:gdLst/>
            <a:ahLst/>
            <a:cxnLst/>
            <a:rect l="l" t="t" r="r" b="b"/>
            <a:pathLst>
              <a:path w="4070350" h="3110229">
                <a:moveTo>
                  <a:pt x="0" y="3109848"/>
                </a:moveTo>
                <a:lnTo>
                  <a:pt x="4070350" y="3109848"/>
                </a:lnTo>
                <a:lnTo>
                  <a:pt x="4070350" y="0"/>
                </a:lnTo>
                <a:lnTo>
                  <a:pt x="0" y="0"/>
                </a:lnTo>
                <a:lnTo>
                  <a:pt x="0" y="3109848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287" y="667893"/>
            <a:ext cx="8485632" cy="12481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6750" y="2890011"/>
            <a:ext cx="313055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latin typeface="Book Antiqua"/>
                <a:cs typeface="Book Antiqua"/>
              </a:rPr>
              <a:t>Tooth</a:t>
            </a:r>
            <a:r>
              <a:rPr sz="3200" b="1" spc="-90" dirty="0">
                <a:latin typeface="Book Antiqua"/>
                <a:cs typeface="Book Antiqua"/>
              </a:rPr>
              <a:t> </a:t>
            </a:r>
            <a:r>
              <a:rPr sz="3200" b="1" dirty="0">
                <a:latin typeface="Book Antiqua"/>
                <a:cs typeface="Book Antiqua"/>
              </a:rPr>
              <a:t>supported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86178" y="2910807"/>
            <a:ext cx="351599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latin typeface="Book Antiqua"/>
                <a:cs typeface="Book Antiqua"/>
              </a:rPr>
              <a:t>Implant</a:t>
            </a:r>
            <a:r>
              <a:rPr sz="3200" b="1" spc="-80" dirty="0">
                <a:latin typeface="Book Antiqua"/>
                <a:cs typeface="Book Antiqua"/>
              </a:rPr>
              <a:t> </a:t>
            </a:r>
            <a:r>
              <a:rPr sz="3200" b="1" dirty="0">
                <a:latin typeface="Book Antiqua"/>
                <a:cs typeface="Book Antiqua"/>
              </a:rPr>
              <a:t>supported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76876" y="3500437"/>
            <a:ext cx="3340100" cy="2444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5287" y="3529012"/>
            <a:ext cx="3352800" cy="2416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27976" y="5721350"/>
            <a:ext cx="1716023" cy="11366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93823" y="1916048"/>
            <a:ext cx="171450" cy="936625"/>
          </a:xfrm>
          <a:custGeom>
            <a:avLst/>
            <a:gdLst/>
            <a:ahLst/>
            <a:cxnLst/>
            <a:rect l="l" t="t" r="r" b="b"/>
            <a:pathLst>
              <a:path w="171450" h="936625">
                <a:moveTo>
                  <a:pt x="57150" y="765175"/>
                </a:moveTo>
                <a:lnTo>
                  <a:pt x="0" y="765175"/>
                </a:lnTo>
                <a:lnTo>
                  <a:pt x="85725" y="936625"/>
                </a:lnTo>
                <a:lnTo>
                  <a:pt x="157162" y="793750"/>
                </a:lnTo>
                <a:lnTo>
                  <a:pt x="57150" y="793750"/>
                </a:lnTo>
                <a:lnTo>
                  <a:pt x="57150" y="765175"/>
                </a:lnTo>
                <a:close/>
              </a:path>
              <a:path w="171450" h="936625">
                <a:moveTo>
                  <a:pt x="114300" y="0"/>
                </a:moveTo>
                <a:lnTo>
                  <a:pt x="57150" y="0"/>
                </a:lnTo>
                <a:lnTo>
                  <a:pt x="57150" y="793750"/>
                </a:lnTo>
                <a:lnTo>
                  <a:pt x="114300" y="793750"/>
                </a:lnTo>
                <a:lnTo>
                  <a:pt x="114300" y="0"/>
                </a:lnTo>
                <a:close/>
              </a:path>
              <a:path w="171450" h="936625">
                <a:moveTo>
                  <a:pt x="171450" y="765175"/>
                </a:moveTo>
                <a:lnTo>
                  <a:pt x="114300" y="765175"/>
                </a:lnTo>
                <a:lnTo>
                  <a:pt x="114300" y="793750"/>
                </a:lnTo>
                <a:lnTo>
                  <a:pt x="157162" y="793750"/>
                </a:lnTo>
                <a:lnTo>
                  <a:pt x="171450" y="7651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18300" y="1917700"/>
            <a:ext cx="171450" cy="1006475"/>
          </a:xfrm>
          <a:custGeom>
            <a:avLst/>
            <a:gdLst/>
            <a:ahLst/>
            <a:cxnLst/>
            <a:rect l="l" t="t" r="r" b="b"/>
            <a:pathLst>
              <a:path w="171450" h="1006475">
                <a:moveTo>
                  <a:pt x="57150" y="835025"/>
                </a:moveTo>
                <a:lnTo>
                  <a:pt x="0" y="835025"/>
                </a:lnTo>
                <a:lnTo>
                  <a:pt x="85725" y="1006475"/>
                </a:lnTo>
                <a:lnTo>
                  <a:pt x="157162" y="863600"/>
                </a:lnTo>
                <a:lnTo>
                  <a:pt x="57150" y="863600"/>
                </a:lnTo>
                <a:lnTo>
                  <a:pt x="57150" y="835025"/>
                </a:lnTo>
                <a:close/>
              </a:path>
              <a:path w="171450" h="1006475">
                <a:moveTo>
                  <a:pt x="114300" y="0"/>
                </a:moveTo>
                <a:lnTo>
                  <a:pt x="57150" y="0"/>
                </a:lnTo>
                <a:lnTo>
                  <a:pt x="57150" y="863600"/>
                </a:lnTo>
                <a:lnTo>
                  <a:pt x="114300" y="863600"/>
                </a:lnTo>
                <a:lnTo>
                  <a:pt x="114300" y="0"/>
                </a:lnTo>
                <a:close/>
              </a:path>
              <a:path w="171450" h="1006475">
                <a:moveTo>
                  <a:pt x="171450" y="835025"/>
                </a:moveTo>
                <a:lnTo>
                  <a:pt x="114300" y="835025"/>
                </a:lnTo>
                <a:lnTo>
                  <a:pt x="114300" y="863600"/>
                </a:lnTo>
                <a:lnTo>
                  <a:pt x="157162" y="863600"/>
                </a:lnTo>
                <a:lnTo>
                  <a:pt x="171450" y="8350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79676" y="1916176"/>
            <a:ext cx="4824730" cy="0"/>
          </a:xfrm>
          <a:custGeom>
            <a:avLst/>
            <a:gdLst/>
            <a:ahLst/>
            <a:cxnLst/>
            <a:rect l="l" t="t" r="r" b="b"/>
            <a:pathLst>
              <a:path w="4824730">
                <a:moveTo>
                  <a:pt x="0" y="0"/>
                </a:moveTo>
                <a:lnTo>
                  <a:pt x="4824349" y="0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0626" y="1268475"/>
            <a:ext cx="0" cy="647700"/>
          </a:xfrm>
          <a:custGeom>
            <a:avLst/>
            <a:gdLst/>
            <a:ahLst/>
            <a:cxnLst/>
            <a:rect l="l" t="t" r="r" b="b"/>
            <a:pathLst>
              <a:path h="647700">
                <a:moveTo>
                  <a:pt x="0" y="0"/>
                </a:moveTo>
                <a:lnTo>
                  <a:pt x="0" y="647700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3850" y="815265"/>
            <a:ext cx="8496300" cy="61940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chemeClr val="bg1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 marL="524510">
              <a:lnSpc>
                <a:spcPct val="100000"/>
              </a:lnSpc>
              <a:spcBef>
                <a:spcPts val="30"/>
              </a:spcBef>
            </a:pPr>
            <a:r>
              <a:rPr sz="4000" b="0" dirty="0">
                <a:latin typeface="Book Antiqua"/>
                <a:cs typeface="Book Antiqua"/>
              </a:rPr>
              <a:t>1) </a:t>
            </a:r>
            <a:r>
              <a:rPr sz="4000" b="0" spc="-5" dirty="0">
                <a:latin typeface="Book Antiqua"/>
                <a:cs typeface="Book Antiqua"/>
              </a:rPr>
              <a:t>Tooth supported</a:t>
            </a:r>
            <a:r>
              <a:rPr sz="4000" b="0" spc="-20" dirty="0">
                <a:latin typeface="Book Antiqua"/>
                <a:cs typeface="Book Antiqua"/>
              </a:rPr>
              <a:t> </a:t>
            </a:r>
            <a:r>
              <a:rPr sz="4000" b="0" spc="-5" dirty="0">
                <a:latin typeface="Book Antiqua"/>
                <a:cs typeface="Book Antiqua"/>
              </a:rPr>
              <a:t>overdentures.</a:t>
            </a:r>
            <a:endParaRPr sz="4000" dirty="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1647" y="1924811"/>
            <a:ext cx="4459224" cy="4157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6862" y="1989137"/>
            <a:ext cx="4275074" cy="397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7812" y="1970087"/>
            <a:ext cx="4313555" cy="4013200"/>
          </a:xfrm>
          <a:custGeom>
            <a:avLst/>
            <a:gdLst/>
            <a:ahLst/>
            <a:cxnLst/>
            <a:rect l="l" t="t" r="r" b="b"/>
            <a:pathLst>
              <a:path w="4313555" h="4013200">
                <a:moveTo>
                  <a:pt x="0" y="4013200"/>
                </a:moveTo>
                <a:lnTo>
                  <a:pt x="4313174" y="4013200"/>
                </a:lnTo>
                <a:lnTo>
                  <a:pt x="4313174" y="0"/>
                </a:lnTo>
                <a:lnTo>
                  <a:pt x="0" y="0"/>
                </a:lnTo>
                <a:lnTo>
                  <a:pt x="0" y="401320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92979" y="1924811"/>
            <a:ext cx="4183379" cy="4111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57750" y="1989201"/>
            <a:ext cx="4000500" cy="3928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38700" y="1970151"/>
            <a:ext cx="4038600" cy="3967479"/>
          </a:xfrm>
          <a:custGeom>
            <a:avLst/>
            <a:gdLst/>
            <a:ahLst/>
            <a:cxnLst/>
            <a:rect l="l" t="t" r="r" b="b"/>
            <a:pathLst>
              <a:path w="4038600" h="3967479">
                <a:moveTo>
                  <a:pt x="0" y="3967099"/>
                </a:moveTo>
                <a:lnTo>
                  <a:pt x="4038600" y="3967099"/>
                </a:lnTo>
                <a:lnTo>
                  <a:pt x="4038600" y="0"/>
                </a:lnTo>
                <a:lnTo>
                  <a:pt x="0" y="0"/>
                </a:lnTo>
                <a:lnTo>
                  <a:pt x="0" y="396709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9750" y="993187"/>
            <a:ext cx="8136255" cy="515526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chemeClr val="bg1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60"/>
              </a:spcBef>
            </a:pPr>
            <a:r>
              <a:rPr b="0" dirty="0">
                <a:latin typeface="Book Antiqua"/>
                <a:cs typeface="Book Antiqua"/>
              </a:rPr>
              <a:t>2) </a:t>
            </a:r>
            <a:r>
              <a:rPr b="0" spc="-5" dirty="0">
                <a:latin typeface="Book Antiqua"/>
                <a:cs typeface="Book Antiqua"/>
              </a:rPr>
              <a:t>Implant </a:t>
            </a:r>
            <a:r>
              <a:rPr b="0" dirty="0">
                <a:latin typeface="Book Antiqua"/>
                <a:cs typeface="Book Antiqua"/>
              </a:rPr>
              <a:t>supported</a:t>
            </a:r>
            <a:r>
              <a:rPr b="0" spc="-75" dirty="0">
                <a:latin typeface="Book Antiqua"/>
                <a:cs typeface="Book Antiqua"/>
              </a:rPr>
              <a:t> </a:t>
            </a:r>
            <a:r>
              <a:rPr b="0" dirty="0">
                <a:latin typeface="Book Antiqua"/>
                <a:cs typeface="Book Antiqua"/>
              </a:rPr>
              <a:t>overdentures.</a:t>
            </a:r>
          </a:p>
        </p:txBody>
      </p:sp>
      <p:sp>
        <p:nvSpPr>
          <p:cNvPr id="3" name="object 3"/>
          <p:cNvSpPr/>
          <p:nvPr/>
        </p:nvSpPr>
        <p:spPr>
          <a:xfrm>
            <a:off x="649223" y="2363723"/>
            <a:ext cx="3916679" cy="3954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4375" y="2428875"/>
            <a:ext cx="3733800" cy="3771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5325" y="2409825"/>
            <a:ext cx="3771900" cy="3810000"/>
          </a:xfrm>
          <a:custGeom>
            <a:avLst/>
            <a:gdLst/>
            <a:ahLst/>
            <a:cxnLst/>
            <a:rect l="l" t="t" r="r" b="b"/>
            <a:pathLst>
              <a:path w="3771900" h="3810000">
                <a:moveTo>
                  <a:pt x="0" y="3810000"/>
                </a:moveTo>
                <a:lnTo>
                  <a:pt x="3771900" y="3810000"/>
                </a:lnTo>
                <a:lnTo>
                  <a:pt x="3771900" y="0"/>
                </a:lnTo>
                <a:lnTo>
                  <a:pt x="0" y="0"/>
                </a:lnTo>
                <a:lnTo>
                  <a:pt x="0" y="381000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92979" y="2363723"/>
            <a:ext cx="3925824" cy="3889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57750" y="2428875"/>
            <a:ext cx="3743325" cy="37052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38700" y="2409825"/>
            <a:ext cx="3781425" cy="3743325"/>
          </a:xfrm>
          <a:custGeom>
            <a:avLst/>
            <a:gdLst/>
            <a:ahLst/>
            <a:cxnLst/>
            <a:rect l="l" t="t" r="r" b="b"/>
            <a:pathLst>
              <a:path w="3781425" h="3743325">
                <a:moveTo>
                  <a:pt x="0" y="3743325"/>
                </a:moveTo>
                <a:lnTo>
                  <a:pt x="3781425" y="3743325"/>
                </a:lnTo>
                <a:lnTo>
                  <a:pt x="3781425" y="0"/>
                </a:lnTo>
                <a:lnTo>
                  <a:pt x="0" y="0"/>
                </a:lnTo>
                <a:lnTo>
                  <a:pt x="0" y="374332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79" y="0"/>
            <a:ext cx="8961120" cy="1243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23850" y="1268475"/>
            <a:ext cx="8496300" cy="1014379"/>
          </a:xfrm>
          <a:prstGeom prst="rect">
            <a:avLst/>
          </a:prstGeom>
          <a:ln w="9525">
            <a:solidFill>
              <a:srgbClr val="FFC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502920">
              <a:lnSpc>
                <a:spcPct val="100000"/>
              </a:lnSpc>
              <a:spcBef>
                <a:spcPts val="229"/>
              </a:spcBef>
            </a:pPr>
            <a:r>
              <a:rPr sz="3200" b="1" dirty="0">
                <a:latin typeface="Arial"/>
                <a:cs typeface="Arial"/>
              </a:rPr>
              <a:t>“According to design and technique</a:t>
            </a:r>
            <a:r>
              <a:rPr sz="3200" b="1" spc="-2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of</a:t>
            </a:r>
            <a:endParaRPr sz="3200">
              <a:latin typeface="Arial"/>
              <a:cs typeface="Arial"/>
            </a:endParaRPr>
          </a:p>
          <a:p>
            <a:pPr marL="245999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abutment</a:t>
            </a:r>
            <a:r>
              <a:rPr sz="3200" b="1" spc="-1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preparation”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065" y="2818003"/>
            <a:ext cx="7358380" cy="870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583565" algn="l"/>
                <a:tab pos="1800225" algn="l"/>
                <a:tab pos="3675379" algn="l"/>
                <a:tab pos="4563745" algn="l"/>
                <a:tab pos="5531485" algn="l"/>
                <a:tab pos="6950709" algn="l"/>
              </a:tabLst>
            </a:pPr>
            <a:r>
              <a:rPr sz="2800" b="1" dirty="0">
                <a:latin typeface="Arial"/>
                <a:cs typeface="Arial"/>
              </a:rPr>
              <a:t>1- </a:t>
            </a:r>
            <a:r>
              <a:rPr sz="2800" b="1" spc="-5" dirty="0">
                <a:latin typeface="Arial"/>
                <a:cs typeface="Arial"/>
              </a:rPr>
              <a:t>Simple tooth reduction of </a:t>
            </a:r>
            <a:r>
              <a:rPr sz="2800" b="1" dirty="0">
                <a:latin typeface="Arial"/>
                <a:cs typeface="Arial"/>
              </a:rPr>
              <a:t>vital </a:t>
            </a:r>
            <a:r>
              <a:rPr sz="2800" b="1" spc="-5" dirty="0">
                <a:latin typeface="Arial"/>
                <a:cs typeface="Arial"/>
              </a:rPr>
              <a:t>abutment.  </a:t>
            </a:r>
            <a:r>
              <a:rPr sz="2800" b="1" dirty="0">
                <a:latin typeface="Arial"/>
                <a:cs typeface="Arial"/>
              </a:rPr>
              <a:t>2-	</a:t>
            </a:r>
            <a:r>
              <a:rPr sz="2800" b="1" spc="-45" dirty="0">
                <a:latin typeface="Arial"/>
                <a:cs typeface="Arial"/>
              </a:rPr>
              <a:t>Tooth	</a:t>
            </a:r>
            <a:r>
              <a:rPr sz="2800" b="1" spc="-5" dirty="0">
                <a:latin typeface="Arial"/>
                <a:cs typeface="Arial"/>
              </a:rPr>
              <a:t>reduction	</a:t>
            </a:r>
            <a:r>
              <a:rPr sz="2800" b="1" dirty="0">
                <a:latin typeface="Arial"/>
                <a:cs typeface="Arial"/>
              </a:rPr>
              <a:t>and	cast	</a:t>
            </a:r>
            <a:r>
              <a:rPr sz="2800" b="1" spc="-5" dirty="0">
                <a:latin typeface="Arial"/>
                <a:cs typeface="Arial"/>
              </a:rPr>
              <a:t>coping	</a:t>
            </a:r>
            <a:r>
              <a:rPr sz="2800" b="1" dirty="0">
                <a:latin typeface="Arial"/>
                <a:cs typeface="Arial"/>
              </a:rPr>
              <a:t>of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05318" y="3244722"/>
            <a:ext cx="737870" cy="443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latin typeface="Arial"/>
                <a:cs typeface="Arial"/>
              </a:rPr>
              <a:t>vi</a:t>
            </a:r>
            <a:r>
              <a:rPr sz="2800" b="1" spc="0" dirty="0">
                <a:latin typeface="Arial"/>
                <a:cs typeface="Arial"/>
              </a:rPr>
              <a:t>t</a:t>
            </a:r>
            <a:r>
              <a:rPr sz="2800" b="1" spc="-5" dirty="0">
                <a:latin typeface="Arial"/>
                <a:cs typeface="Arial"/>
              </a:rPr>
              <a:t>al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065" y="3671696"/>
            <a:ext cx="8340725" cy="3135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latin typeface="Arial"/>
                <a:cs typeface="Arial"/>
              </a:rPr>
              <a:t>abutment / thimble </a:t>
            </a:r>
            <a:r>
              <a:rPr sz="2800" b="1" spc="-10" dirty="0">
                <a:latin typeface="Arial"/>
                <a:cs typeface="Arial"/>
              </a:rPr>
              <a:t>or dome-</a:t>
            </a:r>
            <a:r>
              <a:rPr sz="2800" b="1" spc="8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shaped.</a:t>
            </a:r>
            <a:endParaRPr sz="2800">
              <a:latin typeface="Arial"/>
              <a:cs typeface="Arial"/>
            </a:endParaRPr>
          </a:p>
          <a:p>
            <a:pPr marL="370840" indent="-358140">
              <a:lnSpc>
                <a:spcPct val="100000"/>
              </a:lnSpc>
              <a:spcBef>
                <a:spcPts val="915"/>
              </a:spcBef>
              <a:buAutoNum type="arabicPlain" startAt="3"/>
              <a:tabLst>
                <a:tab pos="427355" algn="l"/>
              </a:tabLst>
            </a:pPr>
            <a:r>
              <a:rPr sz="2800" b="1" spc="-5" dirty="0">
                <a:latin typeface="Arial"/>
                <a:cs typeface="Arial"/>
              </a:rPr>
              <a:t>Endodontic therapy and amalgam</a:t>
            </a:r>
            <a:r>
              <a:rPr sz="2800" b="1" spc="8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plug.</a:t>
            </a:r>
            <a:endParaRPr sz="2800">
              <a:latin typeface="Arial"/>
              <a:cs typeface="Arial"/>
            </a:endParaRPr>
          </a:p>
          <a:p>
            <a:pPr marL="426720" indent="-414020">
              <a:lnSpc>
                <a:spcPct val="100000"/>
              </a:lnSpc>
              <a:spcBef>
                <a:spcPts val="960"/>
              </a:spcBef>
              <a:buAutoNum type="arabicPlain" startAt="3"/>
              <a:tabLst>
                <a:tab pos="427355" algn="l"/>
              </a:tabLst>
            </a:pPr>
            <a:r>
              <a:rPr sz="2800" b="1" spc="-5" dirty="0">
                <a:latin typeface="Arial"/>
                <a:cs typeface="Arial"/>
              </a:rPr>
              <a:t>Endodontic therapy with post and</a:t>
            </a:r>
            <a:r>
              <a:rPr sz="2800" b="1" spc="9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coping.</a:t>
            </a:r>
            <a:endParaRPr sz="2800">
              <a:latin typeface="Arial"/>
              <a:cs typeface="Arial"/>
            </a:endParaRPr>
          </a:p>
          <a:p>
            <a:pPr marL="370840" marR="5080" indent="-358140">
              <a:lnSpc>
                <a:spcPct val="114999"/>
              </a:lnSpc>
              <a:spcBef>
                <a:spcPts val="994"/>
              </a:spcBef>
              <a:buAutoNum type="arabicPlain" startAt="3"/>
              <a:tabLst>
                <a:tab pos="583565" algn="l"/>
                <a:tab pos="584200" algn="l"/>
                <a:tab pos="2795270" algn="l"/>
                <a:tab pos="4339590" algn="l"/>
                <a:tab pos="5304790" algn="l"/>
                <a:tab pos="6273800" algn="l"/>
                <a:tab pos="7694295" algn="l"/>
              </a:tabLst>
            </a:pPr>
            <a:r>
              <a:rPr sz="2800" b="1" spc="-5" dirty="0">
                <a:latin typeface="Arial"/>
                <a:cs typeface="Arial"/>
              </a:rPr>
              <a:t>En</a:t>
            </a:r>
            <a:r>
              <a:rPr sz="2800" b="1" dirty="0">
                <a:latin typeface="Arial"/>
                <a:cs typeface="Arial"/>
              </a:rPr>
              <a:t>d</a:t>
            </a:r>
            <a:r>
              <a:rPr sz="2800" b="1" spc="-5" dirty="0">
                <a:latin typeface="Arial"/>
                <a:cs typeface="Arial"/>
              </a:rPr>
              <a:t>od</a:t>
            </a:r>
            <a:r>
              <a:rPr sz="2800" b="1" dirty="0">
                <a:latin typeface="Arial"/>
                <a:cs typeface="Arial"/>
              </a:rPr>
              <a:t>o</a:t>
            </a:r>
            <a:r>
              <a:rPr sz="2800" b="1" spc="-5" dirty="0">
                <a:latin typeface="Arial"/>
                <a:cs typeface="Arial"/>
              </a:rPr>
              <a:t>ntic</a:t>
            </a:r>
            <a:r>
              <a:rPr sz="2800" b="1" dirty="0">
                <a:latin typeface="Arial"/>
                <a:cs typeface="Arial"/>
              </a:rPr>
              <a:t>	</a:t>
            </a:r>
            <a:r>
              <a:rPr sz="2800" b="1" spc="0" dirty="0">
                <a:latin typeface="Arial"/>
                <a:cs typeface="Arial"/>
              </a:rPr>
              <a:t>t</a:t>
            </a:r>
            <a:r>
              <a:rPr sz="2800" b="1" spc="-5" dirty="0">
                <a:latin typeface="Arial"/>
                <a:cs typeface="Arial"/>
              </a:rPr>
              <a:t>her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5" dirty="0">
                <a:latin typeface="Arial"/>
                <a:cs typeface="Arial"/>
              </a:rPr>
              <a:t>p</a:t>
            </a:r>
            <a:r>
              <a:rPr sz="2800" b="1" spc="-5" dirty="0">
                <a:latin typeface="Arial"/>
                <a:cs typeface="Arial"/>
              </a:rPr>
              <a:t>y</a:t>
            </a:r>
            <a:r>
              <a:rPr sz="2800" b="1" dirty="0">
                <a:latin typeface="Arial"/>
                <a:cs typeface="Arial"/>
              </a:rPr>
              <a:t>	</a:t>
            </a:r>
            <a:r>
              <a:rPr sz="2800" b="1" spc="-5" dirty="0">
                <a:latin typeface="Arial"/>
                <a:cs typeface="Arial"/>
              </a:rPr>
              <a:t>with</a:t>
            </a:r>
            <a:r>
              <a:rPr sz="2800" b="1" dirty="0">
                <a:latin typeface="Arial"/>
                <a:cs typeface="Arial"/>
              </a:rPr>
              <a:t>	</a:t>
            </a:r>
            <a:r>
              <a:rPr sz="2800" b="1" spc="-5" dirty="0">
                <a:latin typeface="Arial"/>
                <a:cs typeface="Arial"/>
              </a:rPr>
              <a:t>c</a:t>
            </a:r>
            <a:r>
              <a:rPr sz="2800" b="1" spc="5" dirty="0">
                <a:latin typeface="Arial"/>
                <a:cs typeface="Arial"/>
              </a:rPr>
              <a:t>a</a:t>
            </a:r>
            <a:r>
              <a:rPr sz="2800" b="1" spc="-5" dirty="0">
                <a:latin typeface="Arial"/>
                <a:cs typeface="Arial"/>
              </a:rPr>
              <a:t>st</a:t>
            </a:r>
            <a:r>
              <a:rPr sz="2800" b="1" dirty="0">
                <a:latin typeface="Arial"/>
                <a:cs typeface="Arial"/>
              </a:rPr>
              <a:t>	</a:t>
            </a:r>
            <a:r>
              <a:rPr sz="2800" b="1" spc="-5" dirty="0">
                <a:latin typeface="Arial"/>
                <a:cs typeface="Arial"/>
              </a:rPr>
              <a:t>c</a:t>
            </a:r>
            <a:r>
              <a:rPr sz="2800" b="1" spc="0" dirty="0">
                <a:latin typeface="Arial"/>
                <a:cs typeface="Arial"/>
              </a:rPr>
              <a:t>o</a:t>
            </a:r>
            <a:r>
              <a:rPr sz="2800" b="1" spc="-5" dirty="0">
                <a:latin typeface="Arial"/>
                <a:cs typeface="Arial"/>
              </a:rPr>
              <a:t>ping</a:t>
            </a:r>
            <a:r>
              <a:rPr sz="2800" b="1" dirty="0">
                <a:latin typeface="Arial"/>
                <a:cs typeface="Arial"/>
              </a:rPr>
              <a:t>	</a:t>
            </a:r>
            <a:r>
              <a:rPr sz="2800" b="1" spc="-5" dirty="0">
                <a:latin typeface="Arial"/>
                <a:cs typeface="Arial"/>
              </a:rPr>
              <a:t>a</a:t>
            </a:r>
            <a:r>
              <a:rPr sz="2800" b="1" spc="0" dirty="0">
                <a:latin typeface="Arial"/>
                <a:cs typeface="Arial"/>
              </a:rPr>
              <a:t>n</a:t>
            </a:r>
            <a:r>
              <a:rPr sz="2800" b="1" spc="-5" dirty="0">
                <a:latin typeface="Arial"/>
                <a:cs typeface="Arial"/>
              </a:rPr>
              <a:t>d  attachments.</a:t>
            </a:r>
            <a:endParaRPr sz="2800">
              <a:latin typeface="Arial"/>
              <a:cs typeface="Arial"/>
            </a:endParaRPr>
          </a:p>
          <a:p>
            <a:pPr marL="426720" indent="-414020">
              <a:lnSpc>
                <a:spcPct val="100000"/>
              </a:lnSpc>
              <a:spcBef>
                <a:spcPts val="500"/>
              </a:spcBef>
              <a:buAutoNum type="arabicPlain" startAt="3"/>
              <a:tabLst>
                <a:tab pos="427355" algn="l"/>
              </a:tabLst>
            </a:pPr>
            <a:r>
              <a:rPr sz="2800" b="1" spc="-25" dirty="0">
                <a:latin typeface="Arial"/>
                <a:cs typeface="Arial"/>
              </a:rPr>
              <a:t>Telescopic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Overdenture.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7452" y="488706"/>
            <a:ext cx="6851015" cy="1409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7035" marR="5080" indent="-1664970">
              <a:lnSpc>
                <a:spcPct val="120000"/>
              </a:lnSpc>
            </a:pPr>
            <a:r>
              <a:rPr sz="4000" b="1" spc="-5" dirty="0">
                <a:latin typeface="Arial"/>
                <a:cs typeface="Arial"/>
              </a:rPr>
              <a:t>1- Simple tooth modification  of vital</a:t>
            </a:r>
            <a:r>
              <a:rPr sz="4000" b="1" spc="-6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abutment.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612" y="2636901"/>
            <a:ext cx="2912999" cy="1979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437" y="4724463"/>
            <a:ext cx="2916174" cy="1950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34232" y="4726495"/>
            <a:ext cx="2877693" cy="1942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32201" y="2636901"/>
            <a:ext cx="2879725" cy="1871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8225" y="4724463"/>
            <a:ext cx="2917825" cy="1944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58357" y="2636901"/>
            <a:ext cx="2806191" cy="19446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object 90"/>
          <p:cNvSpPr txBox="1"/>
          <p:nvPr/>
        </p:nvSpPr>
        <p:spPr>
          <a:xfrm>
            <a:off x="609600" y="1524000"/>
            <a:ext cx="7807959" cy="3938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3200" spc="-25" dirty="0">
                <a:latin typeface="Calibri"/>
                <a:cs typeface="Calibri"/>
              </a:rPr>
              <a:t>Any      </a:t>
            </a:r>
            <a:r>
              <a:rPr sz="3200" spc="-15" dirty="0">
                <a:latin typeface="Calibri"/>
                <a:cs typeface="Calibri"/>
              </a:rPr>
              <a:t>removable    </a:t>
            </a:r>
            <a:r>
              <a:rPr sz="3200" spc="69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dental    </a:t>
            </a:r>
            <a:r>
              <a:rPr sz="3200" spc="69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prosthesis   </a:t>
            </a:r>
            <a:r>
              <a:rPr sz="3200" spc="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that</a:t>
            </a:r>
          </a:p>
          <a:p>
            <a:pPr marL="12700" marR="5080" algn="just">
              <a:lnSpc>
                <a:spcPct val="100000"/>
              </a:lnSpc>
            </a:pPr>
            <a:r>
              <a:rPr sz="3200" spc="-15" dirty="0">
                <a:latin typeface="Calibri"/>
                <a:cs typeface="Calibri"/>
              </a:rPr>
              <a:t>completely </a:t>
            </a:r>
            <a:r>
              <a:rPr sz="3200" dirty="0">
                <a:latin typeface="Calibri"/>
                <a:cs typeface="Calibri"/>
              </a:rPr>
              <a:t>or </a:t>
            </a:r>
            <a:r>
              <a:rPr sz="3200" spc="-5" dirty="0">
                <a:latin typeface="Calibri"/>
                <a:cs typeface="Calibri"/>
              </a:rPr>
              <a:t>partially </a:t>
            </a:r>
            <a:r>
              <a:rPr sz="3200" spc="-25" dirty="0">
                <a:latin typeface="Calibri"/>
                <a:cs typeface="Calibri"/>
              </a:rPr>
              <a:t>covers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5" dirty="0">
                <a:latin typeface="Calibri"/>
                <a:cs typeface="Calibri"/>
              </a:rPr>
              <a:t>rests </a:t>
            </a:r>
            <a:r>
              <a:rPr sz="3200" dirty="0">
                <a:latin typeface="Calibri"/>
                <a:cs typeface="Calibri"/>
              </a:rPr>
              <a:t>on one  or </a:t>
            </a:r>
            <a:r>
              <a:rPr sz="3200" spc="-10" dirty="0">
                <a:latin typeface="Calibri"/>
                <a:cs typeface="Calibri"/>
              </a:rPr>
              <a:t>more </a:t>
            </a:r>
            <a:r>
              <a:rPr sz="3200" spc="-5" dirty="0">
                <a:latin typeface="Calibri"/>
                <a:cs typeface="Calibri"/>
              </a:rPr>
              <a:t>remaining </a:t>
            </a:r>
            <a:r>
              <a:rPr sz="3200" spc="-15" dirty="0">
                <a:latin typeface="Calibri"/>
                <a:cs typeface="Calibri"/>
              </a:rPr>
              <a:t>natural </a:t>
            </a:r>
            <a:r>
              <a:rPr sz="3200" spc="-10" dirty="0">
                <a:latin typeface="Calibri"/>
                <a:cs typeface="Calibri"/>
              </a:rPr>
              <a:t>teeth,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roots </a:t>
            </a:r>
            <a:r>
              <a:rPr sz="3200" dirty="0">
                <a:latin typeface="Calibri"/>
                <a:cs typeface="Calibri"/>
              </a:rPr>
              <a:t>of  </a:t>
            </a:r>
            <a:r>
              <a:rPr sz="3200" spc="-15" dirty="0">
                <a:latin typeface="Calibri"/>
                <a:cs typeface="Calibri"/>
              </a:rPr>
              <a:t>natural </a:t>
            </a:r>
            <a:r>
              <a:rPr sz="3200" spc="-10" dirty="0">
                <a:latin typeface="Calibri"/>
                <a:cs typeface="Calibri"/>
              </a:rPr>
              <a:t>teeth, and/or </a:t>
            </a:r>
            <a:r>
              <a:rPr sz="3200" spc="-15" dirty="0">
                <a:latin typeface="Calibri"/>
                <a:cs typeface="Calibri"/>
              </a:rPr>
              <a:t>dental </a:t>
            </a:r>
            <a:r>
              <a:rPr sz="3200" dirty="0">
                <a:latin typeface="Calibri"/>
                <a:cs typeface="Calibri"/>
              </a:rPr>
              <a:t>implants; </a:t>
            </a:r>
            <a:r>
              <a:rPr sz="3200" spc="-5" dirty="0">
                <a:latin typeface="Calibri"/>
                <a:cs typeface="Calibri"/>
              </a:rPr>
              <a:t>is </a:t>
            </a:r>
            <a:r>
              <a:rPr sz="3200" spc="3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called</a:t>
            </a:r>
            <a:endParaRPr sz="3200" dirty="0">
              <a:latin typeface="Calibri"/>
              <a:cs typeface="Calibri"/>
            </a:endParaRPr>
          </a:p>
          <a:p>
            <a:pPr marL="12700" algn="just">
              <a:lnSpc>
                <a:spcPts val="3829"/>
              </a:lnSpc>
              <a:spcBef>
                <a:spcPts val="25"/>
              </a:spcBef>
            </a:pPr>
            <a:r>
              <a:rPr sz="3200" u="heavy" spc="-20" dirty="0">
                <a:latin typeface="Calibri"/>
                <a:cs typeface="Calibri"/>
              </a:rPr>
              <a:t>overlay     </a:t>
            </a:r>
            <a:r>
              <a:rPr sz="3200" u="heavy" spc="-10" dirty="0">
                <a:latin typeface="Calibri"/>
                <a:cs typeface="Calibri"/>
              </a:rPr>
              <a:t>denture</a:t>
            </a:r>
            <a:r>
              <a:rPr sz="3200" spc="-10" dirty="0">
                <a:latin typeface="Calibri"/>
                <a:cs typeface="Calibri"/>
              </a:rPr>
              <a:t>,     </a:t>
            </a:r>
            <a:r>
              <a:rPr sz="3200" u="heavy" spc="-20" dirty="0">
                <a:latin typeface="Calibri"/>
                <a:cs typeface="Calibri"/>
              </a:rPr>
              <a:t>overlay    </a:t>
            </a:r>
            <a:r>
              <a:rPr sz="3200" u="heavy" spc="50" dirty="0">
                <a:latin typeface="Calibri"/>
                <a:cs typeface="Calibri"/>
              </a:rPr>
              <a:t> </a:t>
            </a:r>
            <a:r>
              <a:rPr sz="3200" u="heavy" dirty="0">
                <a:latin typeface="Calibri"/>
                <a:cs typeface="Calibri"/>
              </a:rPr>
              <a:t>(superimposed)</a:t>
            </a:r>
            <a:endParaRPr sz="3200" dirty="0">
              <a:latin typeface="Calibri"/>
              <a:cs typeface="Calibri"/>
            </a:endParaRPr>
          </a:p>
          <a:p>
            <a:pPr marL="12700" algn="just">
              <a:lnSpc>
                <a:spcPts val="3829"/>
              </a:lnSpc>
            </a:pPr>
            <a:r>
              <a:rPr sz="3200" u="heavy" spc="-10" dirty="0">
                <a:latin typeface="Calibri"/>
                <a:cs typeface="Calibri"/>
              </a:rPr>
              <a:t>prosthesis</a:t>
            </a:r>
            <a:r>
              <a:rPr sz="3200" u="heavy" spc="-10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5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(</a:t>
            </a:r>
            <a:r>
              <a:rPr sz="3200" b="1" dirty="0">
                <a:latin typeface="Calibri"/>
                <a:cs typeface="Calibri"/>
              </a:rPr>
              <a:t>Glossary of </a:t>
            </a:r>
            <a:r>
              <a:rPr sz="3200" b="1" spc="-10" dirty="0">
                <a:latin typeface="Calibri"/>
                <a:cs typeface="Calibri"/>
              </a:rPr>
              <a:t>prosthodontic terms,</a:t>
            </a:r>
            <a:r>
              <a:rPr sz="3200" b="1" spc="-9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2005)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97" name="object 94"/>
          <p:cNvSpPr txBox="1">
            <a:spLocks noGrp="1"/>
          </p:cNvSpPr>
          <p:nvPr>
            <p:ph type="title"/>
          </p:nvPr>
        </p:nvSpPr>
        <p:spPr>
          <a:xfrm>
            <a:off x="948334" y="312039"/>
            <a:ext cx="7247890" cy="624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00" b="1" dirty="0">
                <a:latin typeface="Lucida Sans"/>
                <a:cs typeface="Lucida Sans"/>
              </a:rPr>
              <a:t>Definition of</a:t>
            </a:r>
            <a:r>
              <a:rPr sz="4100" b="1" spc="-15" dirty="0">
                <a:latin typeface="Lucida Sans"/>
                <a:cs typeface="Lucida Sans"/>
              </a:rPr>
              <a:t> </a:t>
            </a:r>
            <a:r>
              <a:rPr sz="4100" b="1" spc="-5" dirty="0">
                <a:latin typeface="Lucida Sans"/>
                <a:cs typeface="Lucida Sans"/>
              </a:rPr>
              <a:t>Overdentures</a:t>
            </a:r>
            <a:endParaRPr sz="41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6248" y="2781300"/>
            <a:ext cx="2763774" cy="381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9591" y="2668904"/>
            <a:ext cx="4591050" cy="1238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10" dirty="0">
                <a:latin typeface="Arial"/>
                <a:cs typeface="Arial"/>
              </a:rPr>
              <a:t>A-</a:t>
            </a:r>
            <a:r>
              <a:rPr sz="4000" b="1" spc="-8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Thimble-shaped</a:t>
            </a:r>
            <a:endParaRPr sz="4000">
              <a:latin typeface="Arial"/>
              <a:cs typeface="Arial"/>
            </a:endParaRPr>
          </a:p>
          <a:p>
            <a:pPr marL="858519">
              <a:lnSpc>
                <a:spcPct val="100000"/>
              </a:lnSpc>
            </a:pPr>
            <a:r>
              <a:rPr sz="4000" b="1" spc="-5" dirty="0">
                <a:latin typeface="Arial"/>
                <a:cs typeface="Arial"/>
              </a:rPr>
              <a:t>coping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81526" y="3884676"/>
            <a:ext cx="1569974" cy="271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950" y="250047"/>
            <a:ext cx="8749030" cy="1749838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wrap="square" lIns="0" tIns="391795" rIns="0" bIns="0" rtlCol="0">
            <a:spAutoFit/>
          </a:bodyPr>
          <a:lstStyle/>
          <a:p>
            <a:pPr marL="1139825" marR="718820" indent="-414655">
              <a:lnSpc>
                <a:spcPct val="100000"/>
              </a:lnSpc>
              <a:spcBef>
                <a:spcPts val="3085"/>
              </a:spcBef>
            </a:pPr>
            <a:r>
              <a:rPr sz="4400" b="1" spc="-5" dirty="0">
                <a:latin typeface="Arial"/>
                <a:cs typeface="Arial"/>
              </a:rPr>
              <a:t>2- </a:t>
            </a:r>
            <a:r>
              <a:rPr sz="4400" b="1" spc="-65" dirty="0">
                <a:latin typeface="Arial"/>
                <a:cs typeface="Arial"/>
              </a:rPr>
              <a:t>Tooth </a:t>
            </a:r>
            <a:r>
              <a:rPr sz="4400" b="1" dirty="0">
                <a:latin typeface="Arial"/>
                <a:cs typeface="Arial"/>
              </a:rPr>
              <a:t>reduction and cast  </a:t>
            </a:r>
            <a:r>
              <a:rPr sz="4400" b="1" dirty="0" smtClean="0">
                <a:latin typeface="Arial"/>
                <a:cs typeface="Arial"/>
              </a:rPr>
              <a:t>coping </a:t>
            </a:r>
            <a:r>
              <a:rPr sz="4400" b="1" dirty="0">
                <a:latin typeface="Arial"/>
                <a:cs typeface="Arial"/>
              </a:rPr>
              <a:t>of vital</a:t>
            </a:r>
            <a:r>
              <a:rPr sz="4400" b="1" spc="-10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abutment</a:t>
            </a:r>
            <a:endParaRPr sz="4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0" y="2668904"/>
            <a:ext cx="4525645" cy="123888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10" dirty="0">
                <a:latin typeface="Arial"/>
                <a:cs typeface="Arial"/>
              </a:rPr>
              <a:t>B- </a:t>
            </a:r>
            <a:r>
              <a:rPr sz="4000" b="1" spc="-65" dirty="0">
                <a:latin typeface="Arial"/>
                <a:cs typeface="Arial"/>
              </a:rPr>
              <a:t>Tooth</a:t>
            </a:r>
            <a:r>
              <a:rPr sz="4000" b="1" spc="-55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reduction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b="1" spc="-5" dirty="0">
                <a:latin typeface="Arial"/>
                <a:cs typeface="Arial"/>
              </a:rPr>
              <a:t>and cast</a:t>
            </a:r>
            <a:r>
              <a:rPr sz="4000" b="1" spc="-7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coping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950" y="250047"/>
            <a:ext cx="8749030" cy="1749838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wrap="square" lIns="0" tIns="391795" rIns="0" bIns="0" rtlCol="0">
            <a:spAutoFit/>
          </a:bodyPr>
          <a:lstStyle/>
          <a:p>
            <a:pPr marL="1139825" marR="718820" indent="-414655">
              <a:lnSpc>
                <a:spcPct val="100000"/>
              </a:lnSpc>
              <a:spcBef>
                <a:spcPts val="3085"/>
              </a:spcBef>
            </a:pPr>
            <a:r>
              <a:rPr sz="4400" b="1" spc="-5" dirty="0">
                <a:latin typeface="Arial"/>
                <a:cs typeface="Arial"/>
              </a:rPr>
              <a:t>2- </a:t>
            </a:r>
            <a:r>
              <a:rPr sz="4400" b="1" spc="-65" dirty="0">
                <a:latin typeface="Arial"/>
                <a:cs typeface="Arial"/>
              </a:rPr>
              <a:t>Tooth </a:t>
            </a:r>
            <a:r>
              <a:rPr sz="4400" b="1" dirty="0">
                <a:latin typeface="Arial"/>
                <a:cs typeface="Arial"/>
              </a:rPr>
              <a:t>reduction and cast  coping of vital</a:t>
            </a:r>
            <a:r>
              <a:rPr sz="4400" b="1" spc="-10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abutment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72225" y="2565400"/>
            <a:ext cx="2449576" cy="4032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84501" y="4292536"/>
            <a:ext cx="3562350" cy="2211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364997"/>
            <a:ext cx="4226560" cy="4331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91210">
              <a:lnSpc>
                <a:spcPct val="100000"/>
              </a:lnSpc>
              <a:buAutoNum type="arabicPlain" startAt="3"/>
              <a:tabLst>
                <a:tab pos="605790" algn="l"/>
              </a:tabLst>
            </a:pPr>
            <a:r>
              <a:rPr lang="en-US" sz="4000" b="1" spc="-10" dirty="0">
                <a:latin typeface="Arial"/>
                <a:cs typeface="Arial"/>
              </a:rPr>
              <a:t>.</a:t>
            </a:r>
            <a:r>
              <a:rPr sz="4000" b="1" spc="-10" dirty="0" smtClean="0">
                <a:latin typeface="Arial"/>
                <a:cs typeface="Arial"/>
              </a:rPr>
              <a:t>Endodontic  </a:t>
            </a:r>
            <a:r>
              <a:rPr sz="4000" b="1" spc="-5" dirty="0">
                <a:latin typeface="Arial"/>
                <a:cs typeface="Arial"/>
              </a:rPr>
              <a:t>therapy and  amalgam</a:t>
            </a:r>
            <a:r>
              <a:rPr sz="4000" b="1" spc="-55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plug</a:t>
            </a:r>
            <a:endParaRPr sz="4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0000"/>
              </a:buClr>
              <a:buFont typeface="Arial"/>
              <a:buAutoNum type="arabicPlain" startAt="3"/>
            </a:pPr>
            <a:endParaRPr sz="415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AutoNum type="arabicPlain" startAt="3"/>
              <a:tabLst>
                <a:tab pos="605790" algn="l"/>
              </a:tabLst>
            </a:pPr>
            <a:r>
              <a:rPr lang="en-US" sz="4000" b="1" spc="-10" dirty="0" smtClean="0">
                <a:latin typeface="Arial"/>
                <a:cs typeface="Arial"/>
              </a:rPr>
              <a:t>.</a:t>
            </a:r>
            <a:r>
              <a:rPr sz="4000" b="1" spc="-10" dirty="0" smtClean="0">
                <a:latin typeface="Arial"/>
                <a:cs typeface="Arial"/>
              </a:rPr>
              <a:t>Endodontic  </a:t>
            </a:r>
            <a:r>
              <a:rPr sz="4000" b="1" spc="-5" dirty="0">
                <a:latin typeface="Arial"/>
                <a:cs typeface="Arial"/>
              </a:rPr>
              <a:t>therapy with</a:t>
            </a:r>
            <a:r>
              <a:rPr sz="4000" b="1" spc="-45" dirty="0">
                <a:latin typeface="Arial"/>
                <a:cs typeface="Arial"/>
              </a:rPr>
              <a:t> </a:t>
            </a:r>
            <a:r>
              <a:rPr sz="4000" b="1" spc="-10" dirty="0">
                <a:latin typeface="Arial"/>
                <a:cs typeface="Arial"/>
              </a:rPr>
              <a:t>post  </a:t>
            </a:r>
            <a:r>
              <a:rPr sz="4000" b="1" spc="-5" dirty="0">
                <a:latin typeface="Arial"/>
                <a:cs typeface="Arial"/>
              </a:rPr>
              <a:t>and cast</a:t>
            </a:r>
            <a:r>
              <a:rPr sz="4000" b="1" spc="-7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coping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08850" y="115951"/>
            <a:ext cx="1790700" cy="2951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46650" y="115951"/>
            <a:ext cx="2146300" cy="3036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03800" y="3716337"/>
            <a:ext cx="2141474" cy="299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12025" y="3716336"/>
            <a:ext cx="1724025" cy="3041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85176" y="4149725"/>
            <a:ext cx="503555" cy="358775"/>
          </a:xfrm>
          <a:custGeom>
            <a:avLst/>
            <a:gdLst/>
            <a:ahLst/>
            <a:cxnLst/>
            <a:rect l="l" t="t" r="r" b="b"/>
            <a:pathLst>
              <a:path w="503554" h="358775">
                <a:moveTo>
                  <a:pt x="0" y="358775"/>
                </a:moveTo>
                <a:lnTo>
                  <a:pt x="503237" y="358775"/>
                </a:lnTo>
                <a:lnTo>
                  <a:pt x="503237" y="0"/>
                </a:lnTo>
                <a:lnTo>
                  <a:pt x="0" y="0"/>
                </a:lnTo>
                <a:lnTo>
                  <a:pt x="0" y="3587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85176" y="4149725"/>
            <a:ext cx="503555" cy="358775"/>
          </a:xfrm>
          <a:custGeom>
            <a:avLst/>
            <a:gdLst/>
            <a:ahLst/>
            <a:cxnLst/>
            <a:rect l="l" t="t" r="r" b="b"/>
            <a:pathLst>
              <a:path w="503554" h="358775">
                <a:moveTo>
                  <a:pt x="0" y="358775"/>
                </a:moveTo>
                <a:lnTo>
                  <a:pt x="503237" y="358775"/>
                </a:lnTo>
                <a:lnTo>
                  <a:pt x="503237" y="0"/>
                </a:lnTo>
                <a:lnTo>
                  <a:pt x="0" y="0"/>
                </a:lnTo>
                <a:lnTo>
                  <a:pt x="0" y="358775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63750" y="4754562"/>
            <a:ext cx="2868676" cy="19875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91831" y="4503344"/>
            <a:ext cx="677545" cy="79375"/>
          </a:xfrm>
          <a:custGeom>
            <a:avLst/>
            <a:gdLst/>
            <a:ahLst/>
            <a:cxnLst/>
            <a:rect l="l" t="t" r="r" b="b"/>
            <a:pathLst>
              <a:path w="677545" h="79375">
                <a:moveTo>
                  <a:pt x="0" y="48461"/>
                </a:moveTo>
                <a:lnTo>
                  <a:pt x="70091" y="34537"/>
                </a:lnTo>
                <a:lnTo>
                  <a:pt x="138407" y="22979"/>
                </a:lnTo>
                <a:lnTo>
                  <a:pt x="204536" y="13766"/>
                </a:lnTo>
                <a:lnTo>
                  <a:pt x="268063" y="6881"/>
                </a:lnTo>
                <a:lnTo>
                  <a:pt x="328577" y="2304"/>
                </a:lnTo>
                <a:lnTo>
                  <a:pt x="385663" y="17"/>
                </a:lnTo>
                <a:lnTo>
                  <a:pt x="438909" y="0"/>
                </a:lnTo>
                <a:lnTo>
                  <a:pt x="487901" y="2234"/>
                </a:lnTo>
                <a:lnTo>
                  <a:pt x="532226" y="6701"/>
                </a:lnTo>
                <a:lnTo>
                  <a:pt x="571471" y="13381"/>
                </a:lnTo>
                <a:lnTo>
                  <a:pt x="633069" y="33307"/>
                </a:lnTo>
                <a:lnTo>
                  <a:pt x="669389" y="61859"/>
                </a:lnTo>
                <a:lnTo>
                  <a:pt x="677037" y="79322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31225" y="4508500"/>
            <a:ext cx="144780" cy="215900"/>
          </a:xfrm>
          <a:custGeom>
            <a:avLst/>
            <a:gdLst/>
            <a:ahLst/>
            <a:cxnLst/>
            <a:rect l="l" t="t" r="r" b="b"/>
            <a:pathLst>
              <a:path w="144779" h="215900">
                <a:moveTo>
                  <a:pt x="0" y="0"/>
                </a:moveTo>
                <a:lnTo>
                  <a:pt x="144525" y="215900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7463" y="724027"/>
            <a:ext cx="7696200" cy="1238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5" dirty="0">
                <a:latin typeface="Arial"/>
                <a:cs typeface="Arial"/>
              </a:rPr>
              <a:t>5- </a:t>
            </a:r>
            <a:r>
              <a:rPr sz="4000" b="1" spc="-10" dirty="0">
                <a:latin typeface="Arial"/>
                <a:cs typeface="Arial"/>
              </a:rPr>
              <a:t>Endodontic </a:t>
            </a:r>
            <a:r>
              <a:rPr sz="4000" b="1" spc="-5" dirty="0">
                <a:latin typeface="Arial"/>
                <a:cs typeface="Arial"/>
              </a:rPr>
              <a:t>therapy with</a:t>
            </a:r>
            <a:r>
              <a:rPr sz="4000" b="1" spc="35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cast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b="1" spc="-5" dirty="0">
                <a:latin typeface="Arial"/>
                <a:cs typeface="Arial"/>
              </a:rPr>
              <a:t>coping and</a:t>
            </a:r>
            <a:r>
              <a:rPr sz="4000" b="1" spc="-9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attachments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64001" y="2565400"/>
            <a:ext cx="2452624" cy="4292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7325" y="2636899"/>
            <a:ext cx="2473325" cy="4221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3850" y="2492375"/>
            <a:ext cx="2700401" cy="43656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35495" y="1815210"/>
            <a:ext cx="816610" cy="677545"/>
          </a:xfrm>
          <a:custGeom>
            <a:avLst/>
            <a:gdLst/>
            <a:ahLst/>
            <a:cxnLst/>
            <a:rect l="l" t="t" r="r" b="b"/>
            <a:pathLst>
              <a:path w="816609" h="677544">
                <a:moveTo>
                  <a:pt x="615124" y="561958"/>
                </a:moveTo>
                <a:lnTo>
                  <a:pt x="566927" y="620902"/>
                </a:lnTo>
                <a:lnTo>
                  <a:pt x="816228" y="677163"/>
                </a:lnTo>
                <a:lnTo>
                  <a:pt x="775361" y="586104"/>
                </a:lnTo>
                <a:lnTo>
                  <a:pt x="644651" y="586104"/>
                </a:lnTo>
                <a:lnTo>
                  <a:pt x="615124" y="561958"/>
                </a:lnTo>
                <a:close/>
              </a:path>
              <a:path w="816609" h="677544">
                <a:moveTo>
                  <a:pt x="663395" y="502922"/>
                </a:moveTo>
                <a:lnTo>
                  <a:pt x="615124" y="561958"/>
                </a:lnTo>
                <a:lnTo>
                  <a:pt x="644651" y="586104"/>
                </a:lnTo>
                <a:lnTo>
                  <a:pt x="692911" y="527050"/>
                </a:lnTo>
                <a:lnTo>
                  <a:pt x="663395" y="502922"/>
                </a:lnTo>
                <a:close/>
              </a:path>
              <a:path w="816609" h="677544">
                <a:moveTo>
                  <a:pt x="711580" y="443991"/>
                </a:moveTo>
                <a:lnTo>
                  <a:pt x="663395" y="502922"/>
                </a:lnTo>
                <a:lnTo>
                  <a:pt x="692911" y="527050"/>
                </a:lnTo>
                <a:lnTo>
                  <a:pt x="644651" y="586104"/>
                </a:lnTo>
                <a:lnTo>
                  <a:pt x="775361" y="586104"/>
                </a:lnTo>
                <a:lnTo>
                  <a:pt x="711580" y="443991"/>
                </a:lnTo>
                <a:close/>
              </a:path>
              <a:path w="816609" h="677544">
                <a:moveTo>
                  <a:pt x="48132" y="0"/>
                </a:moveTo>
                <a:lnTo>
                  <a:pt x="0" y="58927"/>
                </a:lnTo>
                <a:lnTo>
                  <a:pt x="615124" y="561958"/>
                </a:lnTo>
                <a:lnTo>
                  <a:pt x="663395" y="502922"/>
                </a:lnTo>
                <a:lnTo>
                  <a:pt x="481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750" y="436117"/>
            <a:ext cx="6911975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dirty="0">
                <a:latin typeface="Arial"/>
                <a:cs typeface="Arial"/>
              </a:rPr>
              <a:t>6- </a:t>
            </a:r>
            <a:r>
              <a:rPr sz="4400" b="1" spc="-35" dirty="0">
                <a:latin typeface="Arial"/>
                <a:cs typeface="Arial"/>
              </a:rPr>
              <a:t>Telescopic</a:t>
            </a:r>
            <a:r>
              <a:rPr sz="4400" b="1" spc="-7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overdenture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39975" y="4151376"/>
            <a:ext cx="4248150" cy="2706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7900" y="1268475"/>
            <a:ext cx="4176776" cy="2811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387" y="1341374"/>
            <a:ext cx="4468749" cy="27495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1038" y="4148201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9060" y="0"/>
                </a:lnTo>
              </a:path>
            </a:pathLst>
          </a:custGeom>
          <a:ln w="36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6392" y="311622"/>
            <a:ext cx="5213350" cy="4326697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71755" marR="5080" indent="111125" algn="ctr">
              <a:lnSpc>
                <a:spcPct val="98000"/>
              </a:lnSpc>
              <a:spcBef>
                <a:spcPts val="5"/>
              </a:spcBef>
            </a:pPr>
            <a:r>
              <a:rPr sz="2950" b="1" i="1" u="heavy" spc="-90" dirty="0">
                <a:latin typeface="Arial"/>
                <a:cs typeface="Arial"/>
              </a:rPr>
              <a:t>Gold </a:t>
            </a:r>
            <a:r>
              <a:rPr sz="2800" b="1" u="heavy" spc="-5" dirty="0">
                <a:latin typeface="Arial"/>
                <a:cs typeface="Arial"/>
              </a:rPr>
              <a:t>or </a:t>
            </a:r>
            <a:r>
              <a:rPr sz="2950" b="1" i="1" u="heavy" spc="-75" dirty="0">
                <a:latin typeface="Arial"/>
                <a:cs typeface="Arial"/>
              </a:rPr>
              <a:t>metallic </a:t>
            </a:r>
            <a:r>
              <a:rPr sz="2950" b="1" i="1" u="heavy" spc="-80" dirty="0">
                <a:latin typeface="Arial"/>
                <a:cs typeface="Arial"/>
              </a:rPr>
              <a:t>cast </a:t>
            </a:r>
            <a:r>
              <a:rPr sz="2950" b="1" i="1" u="heavy" spc="-95" dirty="0">
                <a:latin typeface="Arial"/>
                <a:cs typeface="Arial"/>
              </a:rPr>
              <a:t>Copings  </a:t>
            </a:r>
            <a:r>
              <a:rPr sz="2800" b="1" u="heavy" spc="-5" dirty="0">
                <a:latin typeface="Arial"/>
                <a:cs typeface="Arial"/>
              </a:rPr>
              <a:t>and </a:t>
            </a:r>
            <a:r>
              <a:rPr sz="2950" b="1" i="1" u="heavy" spc="-75" dirty="0">
                <a:latin typeface="Arial"/>
                <a:cs typeface="Arial"/>
              </a:rPr>
              <a:t>telescopic </a:t>
            </a:r>
            <a:r>
              <a:rPr sz="2950" b="1" i="1" u="heavy" spc="-95" dirty="0">
                <a:latin typeface="Arial"/>
                <a:cs typeface="Arial"/>
              </a:rPr>
              <a:t>crowns </a:t>
            </a:r>
            <a:r>
              <a:rPr sz="2800" b="1" spc="-5" dirty="0">
                <a:latin typeface="Arial"/>
                <a:cs typeface="Arial"/>
              </a:rPr>
              <a:t>are a  method of improving  overdenture retention.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These</a:t>
            </a:r>
            <a:endParaRPr sz="2800">
              <a:latin typeface="Arial"/>
              <a:cs typeface="Arial"/>
            </a:endParaRPr>
          </a:p>
          <a:p>
            <a:pPr marL="12700" marR="31750" indent="635" algn="ctr">
              <a:lnSpc>
                <a:spcPct val="97900"/>
              </a:lnSpc>
              <a:spcBef>
                <a:spcPts val="65"/>
              </a:spcBef>
            </a:pPr>
            <a:r>
              <a:rPr sz="2800" b="1" spc="-5" dirty="0">
                <a:latin typeface="Arial"/>
                <a:cs typeface="Arial"/>
              </a:rPr>
              <a:t>may be conical crowns (semi-  parallel wall) with a </a:t>
            </a:r>
            <a:r>
              <a:rPr sz="2800" b="1" dirty="0">
                <a:latin typeface="Arial"/>
                <a:cs typeface="Arial"/>
              </a:rPr>
              <a:t>friction  </a:t>
            </a:r>
            <a:r>
              <a:rPr sz="2800" b="1" spc="-5" dirty="0">
                <a:latin typeface="Arial"/>
                <a:cs typeface="Arial"/>
              </a:rPr>
              <a:t>adaptation at the marginal  area of the abutment, or </a:t>
            </a:r>
            <a:r>
              <a:rPr sz="2950" b="1" i="1" u="heavy" spc="-75" dirty="0">
                <a:latin typeface="Arial"/>
                <a:cs typeface="Arial"/>
              </a:rPr>
              <a:t>Milled  </a:t>
            </a:r>
            <a:r>
              <a:rPr sz="2950" b="1" i="1" u="heavy" spc="-95" dirty="0">
                <a:latin typeface="Arial"/>
                <a:cs typeface="Arial"/>
              </a:rPr>
              <a:t>crowns </a:t>
            </a:r>
            <a:r>
              <a:rPr sz="2800" b="1" spc="-5" dirty="0">
                <a:latin typeface="Arial"/>
                <a:cs typeface="Arial"/>
              </a:rPr>
              <a:t>for larger </a:t>
            </a:r>
            <a:r>
              <a:rPr sz="2800" b="1" dirty="0">
                <a:latin typeface="Arial"/>
                <a:cs typeface="Arial"/>
              </a:rPr>
              <a:t>areas </a:t>
            </a:r>
            <a:r>
              <a:rPr sz="2800" b="1" spc="-5" dirty="0">
                <a:latin typeface="Arial"/>
                <a:cs typeface="Arial"/>
              </a:rPr>
              <a:t>and  parallel</a:t>
            </a:r>
            <a:r>
              <a:rPr sz="2800" b="1" spc="-5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surfaces.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7728" y="4604892"/>
            <a:ext cx="5144135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14020">
              <a:lnSpc>
                <a:spcPts val="3360"/>
              </a:lnSpc>
            </a:pPr>
            <a:r>
              <a:rPr sz="2950" b="1" i="1" u="heavy" spc="-70" dirty="0">
                <a:latin typeface="Arial"/>
                <a:cs typeface="Arial"/>
              </a:rPr>
              <a:t>Friction </a:t>
            </a:r>
            <a:r>
              <a:rPr sz="2950" b="1" i="1" u="heavy" spc="-75" dirty="0">
                <a:latin typeface="Arial"/>
                <a:cs typeface="Arial"/>
              </a:rPr>
              <a:t>retention </a:t>
            </a:r>
            <a:r>
              <a:rPr sz="2800" b="1" spc="-5" dirty="0">
                <a:latin typeface="Arial"/>
                <a:cs typeface="Arial"/>
              </a:rPr>
              <a:t>is more  commonly used in exclusively  tooth-supported</a:t>
            </a:r>
            <a:r>
              <a:rPr sz="2800" b="1" spc="3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overdentures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5828" y="5885078"/>
            <a:ext cx="5066030" cy="854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250"/>
              </a:lnSpc>
            </a:pPr>
            <a:r>
              <a:rPr sz="2800" b="1" spc="-5" dirty="0">
                <a:latin typeface="Arial"/>
                <a:cs typeface="Arial"/>
              </a:rPr>
              <a:t>that are </a:t>
            </a:r>
            <a:r>
              <a:rPr sz="2800" b="1" spc="-10" dirty="0">
                <a:latin typeface="Arial"/>
                <a:cs typeface="Arial"/>
              </a:rPr>
              <a:t>not </a:t>
            </a:r>
            <a:r>
              <a:rPr sz="2800" b="1" spc="-5" dirty="0">
                <a:latin typeface="Arial"/>
                <a:cs typeface="Arial"/>
              </a:rPr>
              <a:t>supported by</a:t>
            </a:r>
            <a:r>
              <a:rPr sz="2800" b="1" spc="7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soft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800" b="1" spc="-5" dirty="0">
                <a:latin typeface="Arial"/>
                <a:cs typeface="Arial"/>
              </a:rPr>
              <a:t>tissue.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80126" y="0"/>
            <a:ext cx="3024124" cy="3313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80126" y="3860800"/>
            <a:ext cx="2982849" cy="2749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8055" y="0"/>
            <a:ext cx="8485632" cy="1193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3823" y="1916048"/>
            <a:ext cx="171450" cy="936625"/>
          </a:xfrm>
          <a:custGeom>
            <a:avLst/>
            <a:gdLst/>
            <a:ahLst/>
            <a:cxnLst/>
            <a:rect l="l" t="t" r="r" b="b"/>
            <a:pathLst>
              <a:path w="171450" h="936625">
                <a:moveTo>
                  <a:pt x="57150" y="765175"/>
                </a:moveTo>
                <a:lnTo>
                  <a:pt x="0" y="765175"/>
                </a:lnTo>
                <a:lnTo>
                  <a:pt x="85725" y="936625"/>
                </a:lnTo>
                <a:lnTo>
                  <a:pt x="157162" y="793750"/>
                </a:lnTo>
                <a:lnTo>
                  <a:pt x="57150" y="793750"/>
                </a:lnTo>
                <a:lnTo>
                  <a:pt x="57150" y="765175"/>
                </a:lnTo>
                <a:close/>
              </a:path>
              <a:path w="171450" h="936625">
                <a:moveTo>
                  <a:pt x="114300" y="0"/>
                </a:moveTo>
                <a:lnTo>
                  <a:pt x="57150" y="0"/>
                </a:lnTo>
                <a:lnTo>
                  <a:pt x="57150" y="793750"/>
                </a:lnTo>
                <a:lnTo>
                  <a:pt x="114300" y="793750"/>
                </a:lnTo>
                <a:lnTo>
                  <a:pt x="114300" y="0"/>
                </a:lnTo>
                <a:close/>
              </a:path>
              <a:path w="171450" h="936625">
                <a:moveTo>
                  <a:pt x="171450" y="765175"/>
                </a:moveTo>
                <a:lnTo>
                  <a:pt x="114300" y="765175"/>
                </a:lnTo>
                <a:lnTo>
                  <a:pt x="114300" y="793750"/>
                </a:lnTo>
                <a:lnTo>
                  <a:pt x="157162" y="793750"/>
                </a:lnTo>
                <a:lnTo>
                  <a:pt x="171450" y="765175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18300" y="1917700"/>
            <a:ext cx="171450" cy="1006475"/>
          </a:xfrm>
          <a:custGeom>
            <a:avLst/>
            <a:gdLst/>
            <a:ahLst/>
            <a:cxnLst/>
            <a:rect l="l" t="t" r="r" b="b"/>
            <a:pathLst>
              <a:path w="171450" h="1006475">
                <a:moveTo>
                  <a:pt x="57150" y="835025"/>
                </a:moveTo>
                <a:lnTo>
                  <a:pt x="0" y="835025"/>
                </a:lnTo>
                <a:lnTo>
                  <a:pt x="85725" y="1006475"/>
                </a:lnTo>
                <a:lnTo>
                  <a:pt x="157162" y="863600"/>
                </a:lnTo>
                <a:lnTo>
                  <a:pt x="57150" y="863600"/>
                </a:lnTo>
                <a:lnTo>
                  <a:pt x="57150" y="835025"/>
                </a:lnTo>
                <a:close/>
              </a:path>
              <a:path w="171450" h="1006475">
                <a:moveTo>
                  <a:pt x="114300" y="0"/>
                </a:moveTo>
                <a:lnTo>
                  <a:pt x="57150" y="0"/>
                </a:lnTo>
                <a:lnTo>
                  <a:pt x="57150" y="863600"/>
                </a:lnTo>
                <a:lnTo>
                  <a:pt x="114300" y="863600"/>
                </a:lnTo>
                <a:lnTo>
                  <a:pt x="114300" y="0"/>
                </a:lnTo>
                <a:close/>
              </a:path>
              <a:path w="171450" h="1006475">
                <a:moveTo>
                  <a:pt x="171450" y="835025"/>
                </a:moveTo>
                <a:lnTo>
                  <a:pt x="114300" y="835025"/>
                </a:lnTo>
                <a:lnTo>
                  <a:pt x="114300" y="863600"/>
                </a:lnTo>
                <a:lnTo>
                  <a:pt x="157162" y="863600"/>
                </a:lnTo>
                <a:lnTo>
                  <a:pt x="171450" y="8350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9676" y="1916176"/>
            <a:ext cx="4824730" cy="0"/>
          </a:xfrm>
          <a:custGeom>
            <a:avLst/>
            <a:gdLst/>
            <a:ahLst/>
            <a:cxnLst/>
            <a:rect l="l" t="t" r="r" b="b"/>
            <a:pathLst>
              <a:path w="4824730">
                <a:moveTo>
                  <a:pt x="0" y="0"/>
                </a:moveTo>
                <a:lnTo>
                  <a:pt x="4824349" y="0"/>
                </a:lnTo>
              </a:path>
            </a:pathLst>
          </a:cu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0626" y="1268475"/>
            <a:ext cx="0" cy="647700"/>
          </a:xfrm>
          <a:custGeom>
            <a:avLst/>
            <a:gdLst/>
            <a:ahLst/>
            <a:cxnLst/>
            <a:rect l="l" t="t" r="r" b="b"/>
            <a:pathLst>
              <a:path h="647700">
                <a:moveTo>
                  <a:pt x="0" y="0"/>
                </a:moveTo>
                <a:lnTo>
                  <a:pt x="0" y="647700"/>
                </a:lnTo>
              </a:path>
            </a:pathLst>
          </a:cu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14773" y="1916048"/>
            <a:ext cx="171450" cy="2233930"/>
          </a:xfrm>
          <a:custGeom>
            <a:avLst/>
            <a:gdLst/>
            <a:ahLst/>
            <a:cxnLst/>
            <a:rect l="l" t="t" r="r" b="b"/>
            <a:pathLst>
              <a:path w="171450" h="2233929">
                <a:moveTo>
                  <a:pt x="57150" y="2062226"/>
                </a:moveTo>
                <a:lnTo>
                  <a:pt x="0" y="2062226"/>
                </a:lnTo>
                <a:lnTo>
                  <a:pt x="85725" y="2233676"/>
                </a:lnTo>
                <a:lnTo>
                  <a:pt x="157162" y="2090801"/>
                </a:lnTo>
                <a:lnTo>
                  <a:pt x="57150" y="2090801"/>
                </a:lnTo>
                <a:lnTo>
                  <a:pt x="57150" y="2062226"/>
                </a:lnTo>
                <a:close/>
              </a:path>
              <a:path w="171450" h="2233929">
                <a:moveTo>
                  <a:pt x="114300" y="0"/>
                </a:moveTo>
                <a:lnTo>
                  <a:pt x="57150" y="0"/>
                </a:lnTo>
                <a:lnTo>
                  <a:pt x="57150" y="2090801"/>
                </a:lnTo>
                <a:lnTo>
                  <a:pt x="114300" y="2090801"/>
                </a:lnTo>
                <a:lnTo>
                  <a:pt x="114300" y="0"/>
                </a:lnTo>
                <a:close/>
              </a:path>
              <a:path w="171450" h="2233929">
                <a:moveTo>
                  <a:pt x="171450" y="2062226"/>
                </a:moveTo>
                <a:lnTo>
                  <a:pt x="114300" y="2062226"/>
                </a:lnTo>
                <a:lnTo>
                  <a:pt x="114300" y="2090801"/>
                </a:lnTo>
                <a:lnTo>
                  <a:pt x="157162" y="2090801"/>
                </a:lnTo>
                <a:lnTo>
                  <a:pt x="171450" y="206222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443732" y="4309109"/>
            <a:ext cx="2517140" cy="10223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102235" algn="ctr">
              <a:lnSpc>
                <a:spcPct val="100000"/>
              </a:lnSpc>
            </a:pPr>
            <a:r>
              <a:rPr sz="3200" dirty="0">
                <a:latin typeface="Book Antiqua"/>
                <a:cs typeface="Book Antiqua"/>
              </a:rPr>
              <a:t>Transitional</a:t>
            </a:r>
            <a:endParaRPr sz="3200">
              <a:latin typeface="Book Antiqua"/>
              <a:cs typeface="Book Antiqua"/>
            </a:endParaRPr>
          </a:p>
          <a:p>
            <a:pPr algn="ctr">
              <a:lnSpc>
                <a:spcPct val="100000"/>
              </a:lnSpc>
            </a:pPr>
            <a:r>
              <a:rPr sz="3200" spc="-5" dirty="0">
                <a:latin typeface="Book Antiqua"/>
                <a:cs typeface="Book Antiqua"/>
              </a:rPr>
              <a:t>Overdentures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5609" y="3013709"/>
            <a:ext cx="2515870" cy="10217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99060" algn="ctr">
              <a:lnSpc>
                <a:spcPct val="100000"/>
              </a:lnSpc>
            </a:pPr>
            <a:r>
              <a:rPr sz="3200" dirty="0">
                <a:latin typeface="Book Antiqua"/>
                <a:cs typeface="Book Antiqua"/>
              </a:rPr>
              <a:t>Immediate</a:t>
            </a:r>
            <a:endParaRPr sz="3200">
              <a:latin typeface="Book Antiqua"/>
              <a:cs typeface="Book Antiqua"/>
            </a:endParaRPr>
          </a:p>
          <a:p>
            <a:pPr algn="ctr">
              <a:lnSpc>
                <a:spcPct val="100000"/>
              </a:lnSpc>
            </a:pPr>
            <a:r>
              <a:rPr sz="3200" spc="-5" dirty="0">
                <a:latin typeface="Book Antiqua"/>
                <a:cs typeface="Book Antiqua"/>
              </a:rPr>
              <a:t>Overdentures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19291" y="3085084"/>
            <a:ext cx="2515870" cy="10217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 marR="5080" indent="292100">
              <a:lnSpc>
                <a:spcPct val="100000"/>
              </a:lnSpc>
            </a:pPr>
            <a:r>
              <a:rPr sz="3200" spc="-5" dirty="0">
                <a:latin typeface="Book Antiqua"/>
                <a:cs typeface="Book Antiqua"/>
              </a:rPr>
              <a:t>Definitive  Overdentu</a:t>
            </a:r>
            <a:r>
              <a:rPr sz="3200" spc="-10" dirty="0">
                <a:latin typeface="Book Antiqua"/>
                <a:cs typeface="Book Antiqua"/>
              </a:rPr>
              <a:t>r</a:t>
            </a:r>
            <a:r>
              <a:rPr sz="3200" dirty="0">
                <a:latin typeface="Book Antiqua"/>
                <a:cs typeface="Book Antiqua"/>
              </a:rPr>
              <a:t>es</a:t>
            </a:r>
            <a:endParaRPr sz="32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112" y="1063989"/>
            <a:ext cx="7416800" cy="515526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1067435">
              <a:lnSpc>
                <a:spcPct val="100000"/>
              </a:lnSpc>
              <a:spcBef>
                <a:spcPts val="60"/>
              </a:spcBef>
            </a:pPr>
            <a:r>
              <a:rPr b="0" dirty="0">
                <a:latin typeface="Book Antiqua"/>
                <a:cs typeface="Book Antiqua"/>
              </a:rPr>
              <a:t>1) </a:t>
            </a:r>
            <a:r>
              <a:rPr b="0" spc="-5" dirty="0">
                <a:latin typeface="Book Antiqua"/>
                <a:cs typeface="Book Antiqua"/>
              </a:rPr>
              <a:t>Immediate</a:t>
            </a:r>
            <a:r>
              <a:rPr b="0" spc="-30" dirty="0">
                <a:latin typeface="Book Antiqua"/>
                <a:cs typeface="Book Antiqua"/>
              </a:rPr>
              <a:t> </a:t>
            </a:r>
            <a:r>
              <a:rPr b="0" spc="-5" dirty="0">
                <a:latin typeface="Book Antiqua"/>
                <a:cs typeface="Book Antiqua"/>
              </a:rPr>
              <a:t>overdenture.</a:t>
            </a:r>
          </a:p>
        </p:txBody>
      </p:sp>
      <p:sp>
        <p:nvSpPr>
          <p:cNvPr id="3" name="object 3"/>
          <p:cNvSpPr/>
          <p:nvPr/>
        </p:nvSpPr>
        <p:spPr>
          <a:xfrm>
            <a:off x="2078735" y="2435351"/>
            <a:ext cx="5291327" cy="396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43125" y="2500312"/>
            <a:ext cx="5108575" cy="3781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24075" y="2481262"/>
            <a:ext cx="5146675" cy="3819525"/>
          </a:xfrm>
          <a:custGeom>
            <a:avLst/>
            <a:gdLst/>
            <a:ahLst/>
            <a:cxnLst/>
            <a:rect l="l" t="t" r="r" b="b"/>
            <a:pathLst>
              <a:path w="5146675" h="3819525">
                <a:moveTo>
                  <a:pt x="0" y="3819525"/>
                </a:moveTo>
                <a:lnTo>
                  <a:pt x="5146675" y="3819525"/>
                </a:lnTo>
                <a:lnTo>
                  <a:pt x="5146675" y="0"/>
                </a:lnTo>
                <a:lnTo>
                  <a:pt x="0" y="0"/>
                </a:lnTo>
                <a:lnTo>
                  <a:pt x="0" y="381952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9076" y="1268475"/>
            <a:ext cx="5435600" cy="5113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313391"/>
            <a:ext cx="788670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>
              <a:lnSpc>
                <a:spcPct val="100000"/>
              </a:lnSpc>
            </a:pPr>
            <a:r>
              <a:rPr spc="-10" dirty="0"/>
              <a:t>Immediate</a:t>
            </a:r>
            <a:r>
              <a:rPr spc="-95" dirty="0"/>
              <a:t> </a:t>
            </a:r>
            <a:r>
              <a:rPr dirty="0"/>
              <a:t>Overdenture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4492" y="829310"/>
            <a:ext cx="3060065" cy="5944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25000"/>
              </a:lnSpc>
            </a:pPr>
            <a:r>
              <a:rPr sz="2400" b="1" spc="-20" dirty="0">
                <a:latin typeface="Arial"/>
                <a:cs typeface="Arial"/>
              </a:rPr>
              <a:t>It’s </a:t>
            </a:r>
            <a:r>
              <a:rPr sz="2400" b="1" spc="-5" dirty="0">
                <a:latin typeface="Arial"/>
                <a:cs typeface="Arial"/>
              </a:rPr>
              <a:t>constructed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prior  to the </a:t>
            </a:r>
            <a:r>
              <a:rPr sz="2400" b="1" spc="-5" dirty="0">
                <a:latin typeface="Arial"/>
                <a:cs typeface="Arial"/>
              </a:rPr>
              <a:t>preparation </a:t>
            </a:r>
            <a:r>
              <a:rPr sz="2400" b="1" dirty="0">
                <a:latin typeface="Arial"/>
                <a:cs typeface="Arial"/>
              </a:rPr>
              <a:t>of  </a:t>
            </a:r>
            <a:r>
              <a:rPr sz="2400" b="1" spc="-5" dirty="0">
                <a:latin typeface="Arial"/>
                <a:cs typeface="Arial"/>
              </a:rPr>
              <a:t>abutment teeth </a:t>
            </a:r>
            <a:r>
              <a:rPr sz="2400" b="1" dirty="0">
                <a:latin typeface="Arial"/>
                <a:cs typeface="Arial"/>
              </a:rPr>
              <a:t>and  </a:t>
            </a:r>
            <a:r>
              <a:rPr sz="2400" b="1" spc="-5" dirty="0">
                <a:latin typeface="Arial"/>
                <a:cs typeface="Arial"/>
              </a:rPr>
              <a:t>inserted after </a:t>
            </a:r>
            <a:r>
              <a:rPr sz="2400" b="1" dirty="0">
                <a:latin typeface="Arial"/>
                <a:cs typeface="Arial"/>
              </a:rPr>
              <a:t>the  </a:t>
            </a:r>
            <a:r>
              <a:rPr sz="2400" b="1" spc="-5" dirty="0">
                <a:latin typeface="Arial"/>
                <a:cs typeface="Arial"/>
              </a:rPr>
              <a:t>preparation.</a:t>
            </a:r>
            <a:endParaRPr sz="2400">
              <a:latin typeface="Arial"/>
              <a:cs typeface="Arial"/>
            </a:endParaRPr>
          </a:p>
          <a:p>
            <a:pPr marL="41275" marR="34925" algn="ctr">
              <a:lnSpc>
                <a:spcPct val="125000"/>
              </a:lnSpc>
            </a:pPr>
            <a:r>
              <a:rPr sz="2400" b="1" dirty="0">
                <a:latin typeface="Arial"/>
                <a:cs typeface="Arial"/>
              </a:rPr>
              <a:t>When the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processed  denture is </a:t>
            </a:r>
            <a:r>
              <a:rPr sz="2400" b="1" dirty="0">
                <a:latin typeface="Arial"/>
                <a:cs typeface="Arial"/>
              </a:rPr>
              <a:t>fitted, it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is  </a:t>
            </a:r>
            <a:r>
              <a:rPr sz="2400" b="1" dirty="0">
                <a:latin typeface="Arial"/>
                <a:cs typeface="Arial"/>
              </a:rPr>
              <a:t>relined </a:t>
            </a:r>
            <a:r>
              <a:rPr sz="2400" b="1" spc="5" dirty="0">
                <a:latin typeface="Arial"/>
                <a:cs typeface="Arial"/>
              </a:rPr>
              <a:t>with </a:t>
            </a:r>
            <a:r>
              <a:rPr sz="2400" b="1" spc="-5" dirty="0">
                <a:latin typeface="Arial"/>
                <a:cs typeface="Arial"/>
              </a:rPr>
              <a:t>cold  cured </a:t>
            </a:r>
            <a:r>
              <a:rPr sz="2400" b="1" spc="-10" dirty="0">
                <a:latin typeface="Arial"/>
                <a:cs typeface="Arial"/>
              </a:rPr>
              <a:t>acrylic </a:t>
            </a:r>
            <a:r>
              <a:rPr sz="2400" b="1" dirty="0">
                <a:latin typeface="Arial"/>
                <a:cs typeface="Arial"/>
              </a:rPr>
              <a:t>in </a:t>
            </a:r>
            <a:r>
              <a:rPr sz="2400" b="1" spc="-5" dirty="0">
                <a:latin typeface="Arial"/>
                <a:cs typeface="Arial"/>
              </a:rPr>
              <a:t>the  areas around the  </a:t>
            </a:r>
            <a:r>
              <a:rPr sz="2400" b="1" dirty="0">
                <a:latin typeface="Arial"/>
                <a:cs typeface="Arial"/>
              </a:rPr>
              <a:t>abutment teeth to  </a:t>
            </a:r>
            <a:r>
              <a:rPr sz="2400" b="1" spc="-5" dirty="0">
                <a:latin typeface="Arial"/>
                <a:cs typeface="Arial"/>
              </a:rPr>
              <a:t>make </a:t>
            </a:r>
            <a:r>
              <a:rPr sz="2400" b="1" dirty="0">
                <a:latin typeface="Arial"/>
                <a:cs typeface="Arial"/>
              </a:rPr>
              <a:t>it fit </a:t>
            </a:r>
            <a:r>
              <a:rPr sz="2400" b="1" spc="-5" dirty="0">
                <a:latin typeface="Arial"/>
                <a:cs typeface="Arial"/>
              </a:rPr>
              <a:t>as </a:t>
            </a:r>
            <a:r>
              <a:rPr sz="2400" b="1" spc="5" dirty="0">
                <a:latin typeface="Arial"/>
                <a:cs typeface="Arial"/>
              </a:rPr>
              <a:t>well </a:t>
            </a:r>
            <a:r>
              <a:rPr sz="2400" b="1" spc="-5" dirty="0">
                <a:latin typeface="Arial"/>
                <a:cs typeface="Arial"/>
              </a:rPr>
              <a:t>as  possible.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74063" y="894925"/>
            <a:ext cx="5878195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0" spc="-5" dirty="0">
                <a:latin typeface="Book Antiqua"/>
                <a:cs typeface="Book Antiqua"/>
              </a:rPr>
              <a:t>2) </a:t>
            </a:r>
            <a:r>
              <a:rPr b="0" dirty="0">
                <a:latin typeface="Book Antiqua"/>
                <a:cs typeface="Book Antiqua"/>
              </a:rPr>
              <a:t>Transitional</a:t>
            </a:r>
            <a:r>
              <a:rPr b="0" spc="-100" dirty="0">
                <a:latin typeface="Book Antiqua"/>
                <a:cs typeface="Book Antiqua"/>
              </a:rPr>
              <a:t> </a:t>
            </a:r>
            <a:r>
              <a:rPr b="0" spc="-5" dirty="0">
                <a:latin typeface="Book Antiqua"/>
                <a:cs typeface="Book Antiqua"/>
              </a:rPr>
              <a:t>Overdentures</a:t>
            </a:r>
          </a:p>
        </p:txBody>
      </p:sp>
      <p:sp>
        <p:nvSpPr>
          <p:cNvPr id="5" name="object 5"/>
          <p:cNvSpPr/>
          <p:nvPr/>
        </p:nvSpPr>
        <p:spPr>
          <a:xfrm>
            <a:off x="1071562" y="2254123"/>
            <a:ext cx="7215124" cy="2817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1562" y="4500626"/>
            <a:ext cx="7215124" cy="23573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1562" y="2286000"/>
            <a:ext cx="7215505" cy="4572000"/>
          </a:xfrm>
          <a:custGeom>
            <a:avLst/>
            <a:gdLst/>
            <a:ahLst/>
            <a:cxnLst/>
            <a:rect l="l" t="t" r="r" b="b"/>
            <a:pathLst>
              <a:path w="7215505" h="4572000">
                <a:moveTo>
                  <a:pt x="0" y="4572000"/>
                </a:moveTo>
                <a:lnTo>
                  <a:pt x="7215124" y="4572000"/>
                </a:lnTo>
                <a:lnTo>
                  <a:pt x="7215124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31135" y="81334"/>
            <a:ext cx="4919471" cy="1435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1571625"/>
            <a:ext cx="8229600" cy="1543050"/>
          </a:xfrm>
          <a:custGeom>
            <a:avLst/>
            <a:gdLst/>
            <a:ahLst/>
            <a:cxnLst/>
            <a:rect l="l" t="t" r="r" b="b"/>
            <a:pathLst>
              <a:path w="8229600" h="1543050">
                <a:moveTo>
                  <a:pt x="0" y="1543050"/>
                </a:moveTo>
                <a:lnTo>
                  <a:pt x="8229600" y="1543050"/>
                </a:lnTo>
                <a:lnTo>
                  <a:pt x="8229600" y="0"/>
                </a:lnTo>
                <a:lnTo>
                  <a:pt x="0" y="0"/>
                </a:lnTo>
                <a:lnTo>
                  <a:pt x="0" y="1543050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5800" y="1591436"/>
            <a:ext cx="7924165" cy="130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1480" marR="5080" indent="-412115" algn="just">
              <a:lnSpc>
                <a:spcPct val="100000"/>
              </a:lnSpc>
            </a:pPr>
            <a:r>
              <a:rPr sz="1800" b="0" spc="20" dirty="0">
                <a:latin typeface="Wingdings 2"/>
                <a:cs typeface="Wingdings 2"/>
              </a:rPr>
              <a:t></a:t>
            </a:r>
            <a:r>
              <a:rPr sz="1800" b="0" spc="20" dirty="0">
                <a:latin typeface="Times New Roman"/>
                <a:cs typeface="Times New Roman"/>
              </a:rPr>
              <a:t> </a:t>
            </a:r>
            <a:r>
              <a:rPr sz="2800" b="0" spc="-5" dirty="0">
                <a:latin typeface="Book Antiqua"/>
                <a:cs typeface="Book Antiqua"/>
              </a:rPr>
              <a:t>1) Few remaining teeth or teeth with an  unfavourable distribution in </a:t>
            </a:r>
            <a:r>
              <a:rPr sz="2800" b="0" spc="-10" dirty="0">
                <a:latin typeface="Book Antiqua"/>
                <a:cs typeface="Book Antiqua"/>
              </a:rPr>
              <a:t>the arch </a:t>
            </a:r>
            <a:r>
              <a:rPr sz="2800" b="0" spc="-5" dirty="0">
                <a:latin typeface="Book Antiqua"/>
                <a:cs typeface="Book Antiqua"/>
              </a:rPr>
              <a:t>which  </a:t>
            </a:r>
            <a:r>
              <a:rPr sz="2800" b="0" spc="-10" dirty="0">
                <a:latin typeface="Book Antiqua"/>
                <a:cs typeface="Book Antiqua"/>
              </a:rPr>
              <a:t>precludes </a:t>
            </a:r>
            <a:r>
              <a:rPr sz="2800" b="0" spc="-5" dirty="0">
                <a:latin typeface="Book Antiqua"/>
                <a:cs typeface="Book Antiqua"/>
              </a:rPr>
              <a:t>treatment with a removable</a:t>
            </a:r>
            <a:r>
              <a:rPr sz="2800" b="0" spc="-20" dirty="0">
                <a:latin typeface="Book Antiqua"/>
                <a:cs typeface="Book Antiqua"/>
              </a:rPr>
              <a:t> </a:t>
            </a:r>
            <a:r>
              <a:rPr sz="2800" b="0" spc="-5" dirty="0">
                <a:latin typeface="Book Antiqua"/>
                <a:cs typeface="Book Antiqua"/>
              </a:rPr>
              <a:t>P.D.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63851" y="3150107"/>
            <a:ext cx="5260848" cy="3371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28876" y="3214687"/>
            <a:ext cx="5076825" cy="318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9826" y="3195637"/>
            <a:ext cx="5114925" cy="3225800"/>
          </a:xfrm>
          <a:custGeom>
            <a:avLst/>
            <a:gdLst/>
            <a:ahLst/>
            <a:cxnLst/>
            <a:rect l="l" t="t" r="r" b="b"/>
            <a:pathLst>
              <a:path w="5114925" h="3225800">
                <a:moveTo>
                  <a:pt x="0" y="3225800"/>
                </a:moveTo>
                <a:lnTo>
                  <a:pt x="5114925" y="3225800"/>
                </a:lnTo>
                <a:lnTo>
                  <a:pt x="5114925" y="0"/>
                </a:lnTo>
                <a:lnTo>
                  <a:pt x="0" y="0"/>
                </a:lnTo>
                <a:lnTo>
                  <a:pt x="0" y="322580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31619" y="283463"/>
            <a:ext cx="6245352" cy="681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8470" y="1232280"/>
            <a:ext cx="3882516" cy="2483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04563" y="4113274"/>
            <a:ext cx="4285361" cy="2744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04283" y="1257172"/>
            <a:ext cx="3882516" cy="24591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74065" y="4271517"/>
            <a:ext cx="3759200" cy="2236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0000"/>
              </a:lnSpc>
            </a:pPr>
            <a:r>
              <a:rPr sz="2800" b="1" spc="-5" dirty="0">
                <a:latin typeface="Arial"/>
                <a:cs typeface="Arial"/>
              </a:rPr>
              <a:t>Obtaining by  Converting an</a:t>
            </a:r>
            <a:r>
              <a:rPr sz="2800" b="1" spc="-3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already  existing </a:t>
            </a:r>
            <a:r>
              <a:rPr sz="2800" b="1" spc="-10" dirty="0">
                <a:latin typeface="Arial"/>
                <a:cs typeface="Arial"/>
              </a:rPr>
              <a:t>RPD </a:t>
            </a:r>
            <a:r>
              <a:rPr sz="2800" b="1" spc="-5" dirty="0">
                <a:latin typeface="Arial"/>
                <a:cs typeface="Arial"/>
              </a:rPr>
              <a:t>to an  O.D.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5650" y="906890"/>
            <a:ext cx="7488555" cy="515526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chemeClr val="bg1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1187450">
              <a:lnSpc>
                <a:spcPct val="100000"/>
              </a:lnSpc>
              <a:spcBef>
                <a:spcPts val="60"/>
              </a:spcBef>
            </a:pPr>
            <a:r>
              <a:rPr b="0" dirty="0">
                <a:latin typeface="Book Antiqua"/>
                <a:cs typeface="Book Antiqua"/>
              </a:rPr>
              <a:t>3) </a:t>
            </a:r>
            <a:r>
              <a:rPr b="0" spc="-5" dirty="0">
                <a:latin typeface="Book Antiqua"/>
                <a:cs typeface="Book Antiqua"/>
              </a:rPr>
              <a:t>Definitive</a:t>
            </a:r>
            <a:r>
              <a:rPr b="0" spc="-40" dirty="0">
                <a:latin typeface="Book Antiqua"/>
                <a:cs typeface="Book Antiqua"/>
              </a:rPr>
              <a:t> </a:t>
            </a:r>
            <a:r>
              <a:rPr b="0" dirty="0">
                <a:latin typeface="Book Antiqua"/>
                <a:cs typeface="Book Antiqua"/>
              </a:rPr>
              <a:t>overdenture.</a:t>
            </a:r>
          </a:p>
        </p:txBody>
      </p:sp>
      <p:sp>
        <p:nvSpPr>
          <p:cNvPr id="3" name="object 3"/>
          <p:cNvSpPr/>
          <p:nvPr/>
        </p:nvSpPr>
        <p:spPr>
          <a:xfrm>
            <a:off x="1578863" y="2078735"/>
            <a:ext cx="6111240" cy="4326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43126" y="2143125"/>
            <a:ext cx="5929249" cy="414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4075" y="2124075"/>
            <a:ext cx="5967730" cy="4181475"/>
          </a:xfrm>
          <a:custGeom>
            <a:avLst/>
            <a:gdLst/>
            <a:ahLst/>
            <a:cxnLst/>
            <a:rect l="l" t="t" r="r" b="b"/>
            <a:pathLst>
              <a:path w="5967730" h="4181475">
                <a:moveTo>
                  <a:pt x="0" y="4181475"/>
                </a:moveTo>
                <a:lnTo>
                  <a:pt x="5967349" y="4181475"/>
                </a:lnTo>
                <a:lnTo>
                  <a:pt x="5967349" y="0"/>
                </a:lnTo>
                <a:lnTo>
                  <a:pt x="0" y="0"/>
                </a:lnTo>
                <a:lnTo>
                  <a:pt x="0" y="418147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8055" y="0"/>
            <a:ext cx="8485632" cy="1193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3823" y="1700148"/>
            <a:ext cx="171450" cy="936625"/>
          </a:xfrm>
          <a:custGeom>
            <a:avLst/>
            <a:gdLst/>
            <a:ahLst/>
            <a:cxnLst/>
            <a:rect l="l" t="t" r="r" b="b"/>
            <a:pathLst>
              <a:path w="171450" h="936625">
                <a:moveTo>
                  <a:pt x="57150" y="765175"/>
                </a:moveTo>
                <a:lnTo>
                  <a:pt x="0" y="765175"/>
                </a:lnTo>
                <a:lnTo>
                  <a:pt x="85725" y="936625"/>
                </a:lnTo>
                <a:lnTo>
                  <a:pt x="157162" y="793750"/>
                </a:lnTo>
                <a:lnTo>
                  <a:pt x="57150" y="793750"/>
                </a:lnTo>
                <a:lnTo>
                  <a:pt x="57150" y="765175"/>
                </a:lnTo>
                <a:close/>
              </a:path>
              <a:path w="171450" h="936625">
                <a:moveTo>
                  <a:pt x="114300" y="0"/>
                </a:moveTo>
                <a:lnTo>
                  <a:pt x="57150" y="0"/>
                </a:lnTo>
                <a:lnTo>
                  <a:pt x="57150" y="793750"/>
                </a:lnTo>
                <a:lnTo>
                  <a:pt x="114300" y="793750"/>
                </a:lnTo>
                <a:lnTo>
                  <a:pt x="114300" y="0"/>
                </a:lnTo>
                <a:close/>
              </a:path>
              <a:path w="171450" h="936625">
                <a:moveTo>
                  <a:pt x="171450" y="765175"/>
                </a:moveTo>
                <a:lnTo>
                  <a:pt x="114300" y="765175"/>
                </a:lnTo>
                <a:lnTo>
                  <a:pt x="114300" y="793750"/>
                </a:lnTo>
                <a:lnTo>
                  <a:pt x="157162" y="793750"/>
                </a:lnTo>
                <a:lnTo>
                  <a:pt x="171450" y="7651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18300" y="1701800"/>
            <a:ext cx="171450" cy="1006475"/>
          </a:xfrm>
          <a:custGeom>
            <a:avLst/>
            <a:gdLst/>
            <a:ahLst/>
            <a:cxnLst/>
            <a:rect l="l" t="t" r="r" b="b"/>
            <a:pathLst>
              <a:path w="171450" h="1006475">
                <a:moveTo>
                  <a:pt x="57150" y="835025"/>
                </a:moveTo>
                <a:lnTo>
                  <a:pt x="0" y="835025"/>
                </a:lnTo>
                <a:lnTo>
                  <a:pt x="85725" y="1006475"/>
                </a:lnTo>
                <a:lnTo>
                  <a:pt x="157162" y="863600"/>
                </a:lnTo>
                <a:lnTo>
                  <a:pt x="57150" y="863600"/>
                </a:lnTo>
                <a:lnTo>
                  <a:pt x="57150" y="835025"/>
                </a:lnTo>
                <a:close/>
              </a:path>
              <a:path w="171450" h="1006475">
                <a:moveTo>
                  <a:pt x="114300" y="0"/>
                </a:moveTo>
                <a:lnTo>
                  <a:pt x="57150" y="0"/>
                </a:lnTo>
                <a:lnTo>
                  <a:pt x="57150" y="863600"/>
                </a:lnTo>
                <a:lnTo>
                  <a:pt x="114300" y="863600"/>
                </a:lnTo>
                <a:lnTo>
                  <a:pt x="114300" y="0"/>
                </a:lnTo>
                <a:close/>
              </a:path>
              <a:path w="171450" h="1006475">
                <a:moveTo>
                  <a:pt x="171450" y="835025"/>
                </a:moveTo>
                <a:lnTo>
                  <a:pt x="114300" y="835025"/>
                </a:lnTo>
                <a:lnTo>
                  <a:pt x="114300" y="863600"/>
                </a:lnTo>
                <a:lnTo>
                  <a:pt x="157162" y="863600"/>
                </a:lnTo>
                <a:lnTo>
                  <a:pt x="171450" y="8350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9676" y="1700276"/>
            <a:ext cx="4824730" cy="0"/>
          </a:xfrm>
          <a:custGeom>
            <a:avLst/>
            <a:gdLst/>
            <a:ahLst/>
            <a:cxnLst/>
            <a:rect l="l" t="t" r="r" b="b"/>
            <a:pathLst>
              <a:path w="4824730">
                <a:moveTo>
                  <a:pt x="0" y="0"/>
                </a:moveTo>
                <a:lnTo>
                  <a:pt x="4824349" y="0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0626" y="1052575"/>
            <a:ext cx="0" cy="647700"/>
          </a:xfrm>
          <a:custGeom>
            <a:avLst/>
            <a:gdLst/>
            <a:ahLst/>
            <a:cxnLst/>
            <a:rect l="l" t="t" r="r" b="b"/>
            <a:pathLst>
              <a:path h="647700">
                <a:moveTo>
                  <a:pt x="0" y="0"/>
                </a:moveTo>
                <a:lnTo>
                  <a:pt x="0" y="647700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0825" y="2708275"/>
            <a:ext cx="4250055" cy="445634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FF0000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310515">
              <a:lnSpc>
                <a:spcPct val="100000"/>
              </a:lnSpc>
              <a:spcBef>
                <a:spcPts val="114"/>
              </a:spcBef>
            </a:pPr>
            <a:r>
              <a:rPr sz="2800" spc="-5" dirty="0">
                <a:latin typeface="Book Antiqua"/>
                <a:cs typeface="Book Antiqua"/>
              </a:rPr>
              <a:t>Complete</a:t>
            </a:r>
            <a:r>
              <a:rPr sz="2800" spc="-50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overdenture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7639" y="3418332"/>
            <a:ext cx="4451604" cy="3369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1775" y="3482911"/>
            <a:ext cx="4268851" cy="318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2725" y="3463861"/>
            <a:ext cx="4307205" cy="3224530"/>
          </a:xfrm>
          <a:custGeom>
            <a:avLst/>
            <a:gdLst/>
            <a:ahLst/>
            <a:cxnLst/>
            <a:rect l="l" t="t" r="r" b="b"/>
            <a:pathLst>
              <a:path w="4307205" h="3224529">
                <a:moveTo>
                  <a:pt x="0" y="3224276"/>
                </a:moveTo>
                <a:lnTo>
                  <a:pt x="4306951" y="3224276"/>
                </a:lnTo>
                <a:lnTo>
                  <a:pt x="4306951" y="0"/>
                </a:lnTo>
                <a:lnTo>
                  <a:pt x="0" y="0"/>
                </a:lnTo>
                <a:lnTo>
                  <a:pt x="0" y="3224276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716526" y="2773811"/>
            <a:ext cx="4177029" cy="445634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FF0000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622300">
              <a:lnSpc>
                <a:spcPct val="100000"/>
              </a:lnSpc>
              <a:spcBef>
                <a:spcPts val="114"/>
              </a:spcBef>
            </a:pPr>
            <a:r>
              <a:rPr sz="2800" b="0" spc="-5" dirty="0">
                <a:latin typeface="Book Antiqua"/>
                <a:cs typeface="Book Antiqua"/>
              </a:rPr>
              <a:t>Partial</a:t>
            </a:r>
            <a:r>
              <a:rPr sz="2800" b="0" spc="-90" dirty="0">
                <a:latin typeface="Book Antiqua"/>
                <a:cs typeface="Book Antiqua"/>
              </a:rPr>
              <a:t> </a:t>
            </a:r>
            <a:r>
              <a:rPr sz="2800" b="0" spc="-5" dirty="0">
                <a:latin typeface="Book Antiqua"/>
                <a:cs typeface="Book Antiqua"/>
              </a:rPr>
              <a:t>overdenture</a:t>
            </a:r>
            <a:endParaRPr sz="2800" dirty="0">
              <a:latin typeface="Book Antiqua"/>
              <a:cs typeface="Book Antiqu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51451" y="3451288"/>
            <a:ext cx="4141724" cy="3217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32401" y="3432111"/>
            <a:ext cx="4180204" cy="3256279"/>
          </a:xfrm>
          <a:custGeom>
            <a:avLst/>
            <a:gdLst/>
            <a:ahLst/>
            <a:cxnLst/>
            <a:rect l="l" t="t" r="r" b="b"/>
            <a:pathLst>
              <a:path w="4180204" h="3256279">
                <a:moveTo>
                  <a:pt x="0" y="3256026"/>
                </a:moveTo>
                <a:lnTo>
                  <a:pt x="4179824" y="3256026"/>
                </a:lnTo>
                <a:lnTo>
                  <a:pt x="4179824" y="0"/>
                </a:lnTo>
                <a:lnTo>
                  <a:pt x="0" y="0"/>
                </a:lnTo>
                <a:lnTo>
                  <a:pt x="0" y="3256026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8055" y="0"/>
            <a:ext cx="8485632" cy="1193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3823" y="1700148"/>
            <a:ext cx="171450" cy="936625"/>
          </a:xfrm>
          <a:custGeom>
            <a:avLst/>
            <a:gdLst/>
            <a:ahLst/>
            <a:cxnLst/>
            <a:rect l="l" t="t" r="r" b="b"/>
            <a:pathLst>
              <a:path w="171450" h="936625">
                <a:moveTo>
                  <a:pt x="57150" y="765175"/>
                </a:moveTo>
                <a:lnTo>
                  <a:pt x="0" y="765175"/>
                </a:lnTo>
                <a:lnTo>
                  <a:pt x="85725" y="936625"/>
                </a:lnTo>
                <a:lnTo>
                  <a:pt x="157162" y="793750"/>
                </a:lnTo>
                <a:lnTo>
                  <a:pt x="57150" y="793750"/>
                </a:lnTo>
                <a:lnTo>
                  <a:pt x="57150" y="765175"/>
                </a:lnTo>
                <a:close/>
              </a:path>
              <a:path w="171450" h="936625">
                <a:moveTo>
                  <a:pt x="114300" y="0"/>
                </a:moveTo>
                <a:lnTo>
                  <a:pt x="57150" y="0"/>
                </a:lnTo>
                <a:lnTo>
                  <a:pt x="57150" y="793750"/>
                </a:lnTo>
                <a:lnTo>
                  <a:pt x="114300" y="793750"/>
                </a:lnTo>
                <a:lnTo>
                  <a:pt x="114300" y="0"/>
                </a:lnTo>
                <a:close/>
              </a:path>
              <a:path w="171450" h="936625">
                <a:moveTo>
                  <a:pt x="171450" y="765175"/>
                </a:moveTo>
                <a:lnTo>
                  <a:pt x="114300" y="765175"/>
                </a:lnTo>
                <a:lnTo>
                  <a:pt x="114300" y="793750"/>
                </a:lnTo>
                <a:lnTo>
                  <a:pt x="157162" y="793750"/>
                </a:lnTo>
                <a:lnTo>
                  <a:pt x="171450" y="765175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18300" y="1701800"/>
            <a:ext cx="171450" cy="1006475"/>
          </a:xfrm>
          <a:custGeom>
            <a:avLst/>
            <a:gdLst/>
            <a:ahLst/>
            <a:cxnLst/>
            <a:rect l="l" t="t" r="r" b="b"/>
            <a:pathLst>
              <a:path w="171450" h="1006475">
                <a:moveTo>
                  <a:pt x="57150" y="835025"/>
                </a:moveTo>
                <a:lnTo>
                  <a:pt x="0" y="835025"/>
                </a:lnTo>
                <a:lnTo>
                  <a:pt x="85725" y="1006475"/>
                </a:lnTo>
                <a:lnTo>
                  <a:pt x="157162" y="863600"/>
                </a:lnTo>
                <a:lnTo>
                  <a:pt x="57150" y="863600"/>
                </a:lnTo>
                <a:lnTo>
                  <a:pt x="57150" y="835025"/>
                </a:lnTo>
                <a:close/>
              </a:path>
              <a:path w="171450" h="1006475">
                <a:moveTo>
                  <a:pt x="114300" y="0"/>
                </a:moveTo>
                <a:lnTo>
                  <a:pt x="57150" y="0"/>
                </a:lnTo>
                <a:lnTo>
                  <a:pt x="57150" y="863600"/>
                </a:lnTo>
                <a:lnTo>
                  <a:pt x="114300" y="863600"/>
                </a:lnTo>
                <a:lnTo>
                  <a:pt x="114300" y="0"/>
                </a:lnTo>
                <a:close/>
              </a:path>
              <a:path w="171450" h="1006475">
                <a:moveTo>
                  <a:pt x="171450" y="835025"/>
                </a:moveTo>
                <a:lnTo>
                  <a:pt x="114300" y="835025"/>
                </a:lnTo>
                <a:lnTo>
                  <a:pt x="114300" y="863600"/>
                </a:lnTo>
                <a:lnTo>
                  <a:pt x="157162" y="863600"/>
                </a:lnTo>
                <a:lnTo>
                  <a:pt x="171450" y="8350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9676" y="1700276"/>
            <a:ext cx="4824730" cy="0"/>
          </a:xfrm>
          <a:custGeom>
            <a:avLst/>
            <a:gdLst/>
            <a:ahLst/>
            <a:cxnLst/>
            <a:rect l="l" t="t" r="r" b="b"/>
            <a:pathLst>
              <a:path w="4824730">
                <a:moveTo>
                  <a:pt x="0" y="0"/>
                </a:moveTo>
                <a:lnTo>
                  <a:pt x="4824349" y="0"/>
                </a:lnTo>
              </a:path>
            </a:pathLst>
          </a:cu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56100" y="1052575"/>
            <a:ext cx="0" cy="647700"/>
          </a:xfrm>
          <a:custGeom>
            <a:avLst/>
            <a:gdLst/>
            <a:ahLst/>
            <a:cxnLst/>
            <a:rect l="l" t="t" r="r" b="b"/>
            <a:pathLst>
              <a:path h="647700">
                <a:moveTo>
                  <a:pt x="0" y="0"/>
                </a:moveTo>
                <a:lnTo>
                  <a:pt x="0" y="647700"/>
                </a:lnTo>
              </a:path>
            </a:pathLst>
          </a:cu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3850" y="2924175"/>
            <a:ext cx="3672204" cy="1115690"/>
          </a:xfrm>
          <a:prstGeom prst="rect">
            <a:avLst/>
          </a:prstGeom>
          <a:solidFill>
            <a:schemeClr val="bg1"/>
          </a:solidFill>
          <a:ln w="9524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701040" marR="145415" indent="496570">
              <a:lnSpc>
                <a:spcPct val="100000"/>
              </a:lnSpc>
              <a:spcBef>
                <a:spcPts val="60"/>
              </a:spcBef>
            </a:pPr>
            <a:r>
              <a:rPr sz="3600" spc="-5" dirty="0">
                <a:latin typeface="Book Antiqua"/>
                <a:cs typeface="Book Antiqua"/>
              </a:rPr>
              <a:t>Simple  </a:t>
            </a:r>
            <a:r>
              <a:rPr sz="3600" dirty="0">
                <a:latin typeface="Book Antiqua"/>
                <a:cs typeface="Book Antiqua"/>
              </a:rPr>
              <a:t>overden</a:t>
            </a:r>
            <a:r>
              <a:rPr sz="3600" spc="5" dirty="0">
                <a:latin typeface="Book Antiqua"/>
                <a:cs typeface="Book Antiqua"/>
              </a:rPr>
              <a:t>t</a:t>
            </a:r>
            <a:r>
              <a:rPr sz="3600" dirty="0">
                <a:latin typeface="Book Antiqua"/>
                <a:cs typeface="Book Antiqua"/>
              </a:rPr>
              <a:t>ur</a:t>
            </a:r>
            <a:r>
              <a:rPr sz="3600" spc="5" dirty="0">
                <a:latin typeface="Book Antiqua"/>
                <a:cs typeface="Book Antiqua"/>
              </a:rPr>
              <a:t>es</a:t>
            </a:r>
            <a:r>
              <a:rPr sz="3600" dirty="0">
                <a:latin typeface="Book Antiqua"/>
                <a:cs typeface="Book Antiqua"/>
              </a:rPr>
              <a:t>.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84726" y="2924175"/>
            <a:ext cx="4608830" cy="11156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1169670" marR="133350" indent="-892175">
              <a:lnSpc>
                <a:spcPct val="100000"/>
              </a:lnSpc>
              <a:spcBef>
                <a:spcPts val="60"/>
              </a:spcBef>
            </a:pPr>
            <a:r>
              <a:rPr sz="3600" dirty="0">
                <a:latin typeface="Book Antiqua"/>
                <a:cs typeface="Book Antiqua"/>
              </a:rPr>
              <a:t>Attachment </a:t>
            </a:r>
            <a:r>
              <a:rPr sz="3600" spc="-5" dirty="0">
                <a:latin typeface="Book Antiqua"/>
                <a:cs typeface="Book Antiqua"/>
              </a:rPr>
              <a:t>retained  </a:t>
            </a:r>
            <a:r>
              <a:rPr sz="3600" dirty="0">
                <a:latin typeface="Book Antiqua"/>
                <a:cs typeface="Book Antiqua"/>
              </a:rPr>
              <a:t>overdentures.</a:t>
            </a:r>
            <a:endParaRPr sz="3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7854" y="246971"/>
            <a:ext cx="4649470" cy="50783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0" dirty="0">
                <a:latin typeface="Book Antiqua"/>
                <a:cs typeface="Book Antiqua"/>
              </a:rPr>
              <a:t>1) </a:t>
            </a:r>
            <a:r>
              <a:rPr b="0" spc="-10" dirty="0">
                <a:latin typeface="Book Antiqua"/>
                <a:cs typeface="Book Antiqua"/>
              </a:rPr>
              <a:t>Simple</a:t>
            </a:r>
            <a:r>
              <a:rPr b="0" spc="-70" dirty="0">
                <a:latin typeface="Book Antiqua"/>
                <a:cs typeface="Book Antiqua"/>
              </a:rPr>
              <a:t> </a:t>
            </a:r>
            <a:r>
              <a:rPr b="0" dirty="0">
                <a:latin typeface="Book Antiqua"/>
                <a:cs typeface="Book Antiqua"/>
              </a:rPr>
              <a:t>overdenture.</a:t>
            </a:r>
          </a:p>
        </p:txBody>
      </p:sp>
      <p:sp>
        <p:nvSpPr>
          <p:cNvPr id="3" name="object 3"/>
          <p:cNvSpPr/>
          <p:nvPr/>
        </p:nvSpPr>
        <p:spPr>
          <a:xfrm>
            <a:off x="185928" y="3651503"/>
            <a:ext cx="4360164" cy="3064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0825" y="3716401"/>
            <a:ext cx="4176776" cy="2881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1775" y="3697351"/>
            <a:ext cx="4215130" cy="2919730"/>
          </a:xfrm>
          <a:custGeom>
            <a:avLst/>
            <a:gdLst/>
            <a:ahLst/>
            <a:cxnLst/>
            <a:rect l="l" t="t" r="r" b="b"/>
            <a:pathLst>
              <a:path w="4215130" h="2919729">
                <a:moveTo>
                  <a:pt x="0" y="2919349"/>
                </a:moveTo>
                <a:lnTo>
                  <a:pt x="4214876" y="2919349"/>
                </a:lnTo>
                <a:lnTo>
                  <a:pt x="4214876" y="0"/>
                </a:lnTo>
                <a:lnTo>
                  <a:pt x="0" y="0"/>
                </a:lnTo>
                <a:lnTo>
                  <a:pt x="0" y="2919349"/>
                </a:lnTo>
                <a:close/>
              </a:path>
            </a:pathLst>
          </a:cu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51247" y="3613403"/>
            <a:ext cx="4360163" cy="3078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16526" y="3678237"/>
            <a:ext cx="4176649" cy="289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7476" y="3659187"/>
            <a:ext cx="4215130" cy="2933700"/>
          </a:xfrm>
          <a:custGeom>
            <a:avLst/>
            <a:gdLst/>
            <a:ahLst/>
            <a:cxnLst/>
            <a:rect l="l" t="t" r="r" b="b"/>
            <a:pathLst>
              <a:path w="4215130" h="2933700">
                <a:moveTo>
                  <a:pt x="0" y="2933700"/>
                </a:moveTo>
                <a:lnTo>
                  <a:pt x="4214749" y="2933700"/>
                </a:lnTo>
                <a:lnTo>
                  <a:pt x="4214749" y="0"/>
                </a:lnTo>
                <a:lnTo>
                  <a:pt x="0" y="0"/>
                </a:lnTo>
                <a:lnTo>
                  <a:pt x="0" y="2933700"/>
                </a:lnTo>
                <a:close/>
              </a:path>
            </a:pathLst>
          </a:cu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643501" y="2671826"/>
            <a:ext cx="4250055" cy="561692"/>
          </a:xfrm>
          <a:prstGeom prst="rect">
            <a:avLst/>
          </a:prstGeom>
          <a:solidFill>
            <a:schemeClr val="bg1">
              <a:alpha val="67057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563245">
              <a:lnSpc>
                <a:spcPct val="100000"/>
              </a:lnSpc>
              <a:spcBef>
                <a:spcPts val="60"/>
              </a:spcBef>
            </a:pPr>
            <a:r>
              <a:rPr sz="3600" spc="-5" dirty="0">
                <a:latin typeface="Book Antiqua"/>
                <a:cs typeface="Book Antiqua"/>
              </a:rPr>
              <a:t>b) </a:t>
            </a:r>
            <a:r>
              <a:rPr sz="3600" dirty="0">
                <a:latin typeface="Book Antiqua"/>
                <a:cs typeface="Book Antiqua"/>
              </a:rPr>
              <a:t>with</a:t>
            </a:r>
            <a:r>
              <a:rPr sz="3600" spc="-90" dirty="0">
                <a:latin typeface="Book Antiqua"/>
                <a:cs typeface="Book Antiqua"/>
              </a:rPr>
              <a:t> </a:t>
            </a:r>
            <a:r>
              <a:rPr sz="3600" dirty="0">
                <a:latin typeface="Book Antiqua"/>
                <a:cs typeface="Book Antiqua"/>
              </a:rPr>
              <a:t>copings.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0825" y="2671826"/>
            <a:ext cx="4177029" cy="556563"/>
          </a:xfrm>
          <a:prstGeom prst="rect">
            <a:avLst/>
          </a:prstGeom>
          <a:solidFill>
            <a:schemeClr val="bg1">
              <a:alpha val="67057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260"/>
              </a:spcBef>
            </a:pPr>
            <a:r>
              <a:rPr sz="3400" spc="-5" dirty="0">
                <a:latin typeface="Book Antiqua"/>
                <a:cs typeface="Book Antiqua"/>
              </a:rPr>
              <a:t>a) without</a:t>
            </a:r>
            <a:r>
              <a:rPr sz="3400" spc="-30" dirty="0">
                <a:latin typeface="Book Antiqua"/>
                <a:cs typeface="Book Antiqua"/>
              </a:rPr>
              <a:t> </a:t>
            </a:r>
            <a:r>
              <a:rPr sz="3400" spc="-10" dirty="0">
                <a:latin typeface="Book Antiqua"/>
                <a:cs typeface="Book Antiqua"/>
              </a:rPr>
              <a:t>copings.</a:t>
            </a:r>
            <a:endParaRPr sz="3400">
              <a:latin typeface="Book Antiqua"/>
              <a:cs typeface="Book Antiqu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93823" y="1628775"/>
            <a:ext cx="171450" cy="936625"/>
          </a:xfrm>
          <a:custGeom>
            <a:avLst/>
            <a:gdLst/>
            <a:ahLst/>
            <a:cxnLst/>
            <a:rect l="l" t="t" r="r" b="b"/>
            <a:pathLst>
              <a:path w="171450" h="936625">
                <a:moveTo>
                  <a:pt x="57150" y="765175"/>
                </a:moveTo>
                <a:lnTo>
                  <a:pt x="0" y="765175"/>
                </a:lnTo>
                <a:lnTo>
                  <a:pt x="85725" y="936625"/>
                </a:lnTo>
                <a:lnTo>
                  <a:pt x="157162" y="793750"/>
                </a:lnTo>
                <a:lnTo>
                  <a:pt x="57150" y="793750"/>
                </a:lnTo>
                <a:lnTo>
                  <a:pt x="57150" y="765175"/>
                </a:lnTo>
                <a:close/>
              </a:path>
              <a:path w="171450" h="936625">
                <a:moveTo>
                  <a:pt x="114300" y="0"/>
                </a:moveTo>
                <a:lnTo>
                  <a:pt x="57150" y="0"/>
                </a:lnTo>
                <a:lnTo>
                  <a:pt x="57150" y="793750"/>
                </a:lnTo>
                <a:lnTo>
                  <a:pt x="114300" y="793750"/>
                </a:lnTo>
                <a:lnTo>
                  <a:pt x="114300" y="0"/>
                </a:lnTo>
                <a:close/>
              </a:path>
              <a:path w="171450" h="936625">
                <a:moveTo>
                  <a:pt x="171450" y="765175"/>
                </a:moveTo>
                <a:lnTo>
                  <a:pt x="114300" y="765175"/>
                </a:lnTo>
                <a:lnTo>
                  <a:pt x="114300" y="793750"/>
                </a:lnTo>
                <a:lnTo>
                  <a:pt x="157162" y="793750"/>
                </a:lnTo>
                <a:lnTo>
                  <a:pt x="171450" y="765175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18300" y="1630298"/>
            <a:ext cx="171450" cy="1006475"/>
          </a:xfrm>
          <a:custGeom>
            <a:avLst/>
            <a:gdLst/>
            <a:ahLst/>
            <a:cxnLst/>
            <a:rect l="l" t="t" r="r" b="b"/>
            <a:pathLst>
              <a:path w="171450" h="1006475">
                <a:moveTo>
                  <a:pt x="57150" y="835025"/>
                </a:moveTo>
                <a:lnTo>
                  <a:pt x="0" y="835025"/>
                </a:lnTo>
                <a:lnTo>
                  <a:pt x="85725" y="1006475"/>
                </a:lnTo>
                <a:lnTo>
                  <a:pt x="157162" y="863600"/>
                </a:lnTo>
                <a:lnTo>
                  <a:pt x="57150" y="863600"/>
                </a:lnTo>
                <a:lnTo>
                  <a:pt x="57150" y="835025"/>
                </a:lnTo>
                <a:close/>
              </a:path>
              <a:path w="171450" h="1006475">
                <a:moveTo>
                  <a:pt x="114300" y="0"/>
                </a:moveTo>
                <a:lnTo>
                  <a:pt x="57150" y="0"/>
                </a:lnTo>
                <a:lnTo>
                  <a:pt x="57150" y="863600"/>
                </a:lnTo>
                <a:lnTo>
                  <a:pt x="114300" y="863600"/>
                </a:lnTo>
                <a:lnTo>
                  <a:pt x="114300" y="0"/>
                </a:lnTo>
                <a:close/>
              </a:path>
              <a:path w="171450" h="1006475">
                <a:moveTo>
                  <a:pt x="171450" y="835025"/>
                </a:moveTo>
                <a:lnTo>
                  <a:pt x="114300" y="835025"/>
                </a:lnTo>
                <a:lnTo>
                  <a:pt x="114300" y="863600"/>
                </a:lnTo>
                <a:lnTo>
                  <a:pt x="157162" y="863600"/>
                </a:lnTo>
                <a:lnTo>
                  <a:pt x="171450" y="8350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79676" y="1628775"/>
            <a:ext cx="4824730" cy="0"/>
          </a:xfrm>
          <a:custGeom>
            <a:avLst/>
            <a:gdLst/>
            <a:ahLst/>
            <a:cxnLst/>
            <a:rect l="l" t="t" r="r" b="b"/>
            <a:pathLst>
              <a:path w="4824730">
                <a:moveTo>
                  <a:pt x="0" y="0"/>
                </a:moveTo>
                <a:lnTo>
                  <a:pt x="4824349" y="0"/>
                </a:lnTo>
              </a:path>
            </a:pathLst>
          </a:cu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00626" y="981075"/>
            <a:ext cx="0" cy="647700"/>
          </a:xfrm>
          <a:custGeom>
            <a:avLst/>
            <a:gdLst/>
            <a:ahLst/>
            <a:cxnLst/>
            <a:rect l="l" t="t" r="r" b="b"/>
            <a:pathLst>
              <a:path h="647700">
                <a:moveTo>
                  <a:pt x="0" y="0"/>
                </a:moveTo>
                <a:lnTo>
                  <a:pt x="0" y="647700"/>
                </a:lnTo>
              </a:path>
            </a:pathLst>
          </a:cu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4904" y="139021"/>
            <a:ext cx="6932930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0" dirty="0">
                <a:latin typeface="Book Antiqua"/>
                <a:cs typeface="Book Antiqua"/>
              </a:rPr>
              <a:t>Attachment </a:t>
            </a:r>
            <a:r>
              <a:rPr b="0" spc="-5" dirty="0">
                <a:latin typeface="Book Antiqua"/>
                <a:cs typeface="Book Antiqua"/>
              </a:rPr>
              <a:t>retained</a:t>
            </a:r>
            <a:r>
              <a:rPr b="0" spc="-100" dirty="0">
                <a:latin typeface="Book Antiqua"/>
                <a:cs typeface="Book Antiqua"/>
              </a:rPr>
              <a:t> </a:t>
            </a:r>
            <a:r>
              <a:rPr b="0" dirty="0">
                <a:latin typeface="Book Antiqua"/>
                <a:cs typeface="Book Antiqua"/>
              </a:rPr>
              <a:t>overdenture.</a:t>
            </a:r>
          </a:p>
        </p:txBody>
      </p:sp>
      <p:sp>
        <p:nvSpPr>
          <p:cNvPr id="5" name="object 5"/>
          <p:cNvSpPr/>
          <p:nvPr/>
        </p:nvSpPr>
        <p:spPr>
          <a:xfrm>
            <a:off x="1677923" y="1557274"/>
            <a:ext cx="171450" cy="1224280"/>
          </a:xfrm>
          <a:custGeom>
            <a:avLst/>
            <a:gdLst/>
            <a:ahLst/>
            <a:cxnLst/>
            <a:rect l="l" t="t" r="r" b="b"/>
            <a:pathLst>
              <a:path w="171450" h="1224280">
                <a:moveTo>
                  <a:pt x="57150" y="1052576"/>
                </a:moveTo>
                <a:lnTo>
                  <a:pt x="0" y="1052576"/>
                </a:lnTo>
                <a:lnTo>
                  <a:pt x="85725" y="1224026"/>
                </a:lnTo>
                <a:lnTo>
                  <a:pt x="157162" y="1081151"/>
                </a:lnTo>
                <a:lnTo>
                  <a:pt x="57150" y="1081151"/>
                </a:lnTo>
                <a:lnTo>
                  <a:pt x="57150" y="1052576"/>
                </a:lnTo>
                <a:close/>
              </a:path>
              <a:path w="171450" h="1224280">
                <a:moveTo>
                  <a:pt x="114300" y="0"/>
                </a:moveTo>
                <a:lnTo>
                  <a:pt x="57150" y="0"/>
                </a:lnTo>
                <a:lnTo>
                  <a:pt x="57150" y="1081151"/>
                </a:lnTo>
                <a:lnTo>
                  <a:pt x="114300" y="1081151"/>
                </a:lnTo>
                <a:lnTo>
                  <a:pt x="114300" y="0"/>
                </a:lnTo>
                <a:close/>
              </a:path>
              <a:path w="171450" h="1224280">
                <a:moveTo>
                  <a:pt x="171450" y="1052576"/>
                </a:moveTo>
                <a:lnTo>
                  <a:pt x="114300" y="1052576"/>
                </a:lnTo>
                <a:lnTo>
                  <a:pt x="114300" y="1081151"/>
                </a:lnTo>
                <a:lnTo>
                  <a:pt x="157162" y="1081151"/>
                </a:lnTo>
                <a:lnTo>
                  <a:pt x="171450" y="105257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65550" y="1557274"/>
            <a:ext cx="171450" cy="2016125"/>
          </a:xfrm>
          <a:custGeom>
            <a:avLst/>
            <a:gdLst/>
            <a:ahLst/>
            <a:cxnLst/>
            <a:rect l="l" t="t" r="r" b="b"/>
            <a:pathLst>
              <a:path w="171450" h="2016125">
                <a:moveTo>
                  <a:pt x="57150" y="1844675"/>
                </a:moveTo>
                <a:lnTo>
                  <a:pt x="0" y="1844675"/>
                </a:lnTo>
                <a:lnTo>
                  <a:pt x="85725" y="2016125"/>
                </a:lnTo>
                <a:lnTo>
                  <a:pt x="157099" y="1873377"/>
                </a:lnTo>
                <a:lnTo>
                  <a:pt x="57150" y="1873377"/>
                </a:lnTo>
                <a:lnTo>
                  <a:pt x="57150" y="1844675"/>
                </a:lnTo>
                <a:close/>
              </a:path>
              <a:path w="171450" h="2016125">
                <a:moveTo>
                  <a:pt x="114300" y="0"/>
                </a:moveTo>
                <a:lnTo>
                  <a:pt x="57150" y="0"/>
                </a:lnTo>
                <a:lnTo>
                  <a:pt x="57150" y="1873377"/>
                </a:lnTo>
                <a:lnTo>
                  <a:pt x="114300" y="1873377"/>
                </a:lnTo>
                <a:lnTo>
                  <a:pt x="114300" y="0"/>
                </a:lnTo>
                <a:close/>
              </a:path>
              <a:path w="171450" h="2016125">
                <a:moveTo>
                  <a:pt x="171450" y="1844675"/>
                </a:moveTo>
                <a:lnTo>
                  <a:pt x="114300" y="1844675"/>
                </a:lnTo>
                <a:lnTo>
                  <a:pt x="114300" y="1873377"/>
                </a:lnTo>
                <a:lnTo>
                  <a:pt x="157099" y="1873377"/>
                </a:lnTo>
                <a:lnTo>
                  <a:pt x="171450" y="1844675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63776" y="1484375"/>
            <a:ext cx="6264275" cy="73025"/>
          </a:xfrm>
          <a:custGeom>
            <a:avLst/>
            <a:gdLst/>
            <a:ahLst/>
            <a:cxnLst/>
            <a:rect l="l" t="t" r="r" b="b"/>
            <a:pathLst>
              <a:path w="6264275" h="73025">
                <a:moveTo>
                  <a:pt x="0" y="73025"/>
                </a:moveTo>
                <a:lnTo>
                  <a:pt x="6264275" y="0"/>
                </a:lnTo>
              </a:path>
            </a:pathLst>
          </a:cu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0" y="836675"/>
            <a:ext cx="0" cy="647700"/>
          </a:xfrm>
          <a:custGeom>
            <a:avLst/>
            <a:gdLst/>
            <a:ahLst/>
            <a:cxnLst/>
            <a:rect l="l" t="t" r="r" b="b"/>
            <a:pathLst>
              <a:path h="647700">
                <a:moveTo>
                  <a:pt x="0" y="0"/>
                </a:moveTo>
                <a:lnTo>
                  <a:pt x="0" y="647700"/>
                </a:lnTo>
              </a:path>
            </a:pathLst>
          </a:cu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0" y="2886138"/>
            <a:ext cx="3635375" cy="50398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90"/>
              </a:spcBef>
            </a:pPr>
            <a:r>
              <a:rPr sz="3200" dirty="0">
                <a:latin typeface="Book Antiqua"/>
                <a:cs typeface="Book Antiqua"/>
              </a:rPr>
              <a:t>a) stud</a:t>
            </a:r>
            <a:r>
              <a:rPr sz="3200" spc="-95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attachment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19250" y="3678173"/>
            <a:ext cx="3859529" cy="50398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410209">
              <a:lnSpc>
                <a:spcPct val="100000"/>
              </a:lnSpc>
              <a:spcBef>
                <a:spcPts val="90"/>
              </a:spcBef>
            </a:pPr>
            <a:r>
              <a:rPr sz="3200" spc="-5" dirty="0">
                <a:latin typeface="Book Antiqua"/>
                <a:cs typeface="Book Antiqua"/>
              </a:rPr>
              <a:t>b) </a:t>
            </a:r>
            <a:r>
              <a:rPr sz="3200" dirty="0">
                <a:latin typeface="Book Antiqua"/>
                <a:cs typeface="Book Antiqua"/>
              </a:rPr>
              <a:t>bar</a:t>
            </a:r>
            <a:r>
              <a:rPr sz="3200" spc="-90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attachment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32201" y="4614926"/>
            <a:ext cx="4435475" cy="504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339090">
              <a:lnSpc>
                <a:spcPct val="100000"/>
              </a:lnSpc>
              <a:spcBef>
                <a:spcPts val="95"/>
              </a:spcBef>
            </a:pPr>
            <a:r>
              <a:rPr sz="3200" dirty="0">
                <a:latin typeface="Book Antiqua"/>
                <a:cs typeface="Book Antiqua"/>
              </a:rPr>
              <a:t>c) magnet</a:t>
            </a:r>
            <a:r>
              <a:rPr sz="3200" spc="-95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attachment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56100" y="5551487"/>
            <a:ext cx="4787900" cy="614680"/>
          </a:xfrm>
          <a:custGeom>
            <a:avLst/>
            <a:gdLst/>
            <a:ahLst/>
            <a:cxnLst/>
            <a:rect l="l" t="t" r="r" b="b"/>
            <a:pathLst>
              <a:path w="4787900" h="614679">
                <a:moveTo>
                  <a:pt x="0" y="614362"/>
                </a:moveTo>
                <a:lnTo>
                  <a:pt x="4787900" y="614362"/>
                </a:lnTo>
                <a:lnTo>
                  <a:pt x="4787900" y="0"/>
                </a:lnTo>
                <a:lnTo>
                  <a:pt x="0" y="0"/>
                </a:lnTo>
                <a:lnTo>
                  <a:pt x="0" y="614362"/>
                </a:lnTo>
                <a:close/>
              </a:path>
            </a:pathLst>
          </a:custGeom>
          <a:solidFill>
            <a:srgbClr val="4F5E3B">
              <a:alpha val="67057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56100" y="6165850"/>
            <a:ext cx="4787900" cy="0"/>
          </a:xfrm>
          <a:custGeom>
            <a:avLst/>
            <a:gdLst/>
            <a:ahLst/>
            <a:cxnLst/>
            <a:rect l="l" t="t" r="r" b="b"/>
            <a:pathLst>
              <a:path w="4787900">
                <a:moveTo>
                  <a:pt x="0" y="0"/>
                </a:moveTo>
                <a:lnTo>
                  <a:pt x="4787900" y="0"/>
                </a:lnTo>
              </a:path>
            </a:pathLst>
          </a:cu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6100" y="5551487"/>
            <a:ext cx="4787900" cy="614680"/>
          </a:xfrm>
          <a:custGeom>
            <a:avLst/>
            <a:gdLst/>
            <a:ahLst/>
            <a:cxnLst/>
            <a:rect l="l" t="t" r="r" b="b"/>
            <a:pathLst>
              <a:path w="4787900" h="614679">
                <a:moveTo>
                  <a:pt x="4787900" y="0"/>
                </a:moveTo>
                <a:lnTo>
                  <a:pt x="0" y="0"/>
                </a:lnTo>
                <a:lnTo>
                  <a:pt x="0" y="614362"/>
                </a:lnTo>
              </a:path>
            </a:pathLst>
          </a:cu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56100" y="5568289"/>
            <a:ext cx="4787900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10515">
              <a:lnSpc>
                <a:spcPct val="100000"/>
              </a:lnSpc>
            </a:pPr>
            <a:r>
              <a:rPr sz="3200" dirty="0">
                <a:latin typeface="Book Antiqua"/>
                <a:cs typeface="Book Antiqua"/>
              </a:rPr>
              <a:t>d) </a:t>
            </a:r>
            <a:r>
              <a:rPr sz="3200" spc="-5" dirty="0">
                <a:latin typeface="Book Antiqua"/>
                <a:cs typeface="Book Antiqua"/>
              </a:rPr>
              <a:t>telescopic</a:t>
            </a:r>
            <a:r>
              <a:rPr sz="3200" spc="-45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attachment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67451" y="1483613"/>
            <a:ext cx="182245" cy="3098165"/>
          </a:xfrm>
          <a:custGeom>
            <a:avLst/>
            <a:gdLst/>
            <a:ahLst/>
            <a:cxnLst/>
            <a:rect l="l" t="t" r="r" b="b"/>
            <a:pathLst>
              <a:path w="182245" h="3098165">
                <a:moveTo>
                  <a:pt x="67415" y="2927181"/>
                </a:moveTo>
                <a:lnTo>
                  <a:pt x="10287" y="2928493"/>
                </a:lnTo>
                <a:lnTo>
                  <a:pt x="99949" y="3097911"/>
                </a:lnTo>
                <a:lnTo>
                  <a:pt x="167057" y="2955671"/>
                </a:lnTo>
                <a:lnTo>
                  <a:pt x="68072" y="2955671"/>
                </a:lnTo>
                <a:lnTo>
                  <a:pt x="67415" y="2927181"/>
                </a:lnTo>
                <a:close/>
              </a:path>
              <a:path w="182245" h="3098165">
                <a:moveTo>
                  <a:pt x="124563" y="2925868"/>
                </a:moveTo>
                <a:lnTo>
                  <a:pt x="67415" y="2927181"/>
                </a:lnTo>
                <a:lnTo>
                  <a:pt x="68072" y="2955671"/>
                </a:lnTo>
                <a:lnTo>
                  <a:pt x="125222" y="2954401"/>
                </a:lnTo>
                <a:lnTo>
                  <a:pt x="124563" y="2925868"/>
                </a:lnTo>
                <a:close/>
              </a:path>
              <a:path w="182245" h="3098165">
                <a:moveTo>
                  <a:pt x="181737" y="2924556"/>
                </a:moveTo>
                <a:lnTo>
                  <a:pt x="124563" y="2925868"/>
                </a:lnTo>
                <a:lnTo>
                  <a:pt x="125222" y="2954401"/>
                </a:lnTo>
                <a:lnTo>
                  <a:pt x="68072" y="2955671"/>
                </a:lnTo>
                <a:lnTo>
                  <a:pt x="167057" y="2955671"/>
                </a:lnTo>
                <a:lnTo>
                  <a:pt x="181737" y="2924556"/>
                </a:lnTo>
                <a:close/>
              </a:path>
              <a:path w="182245" h="3098165">
                <a:moveTo>
                  <a:pt x="57023" y="0"/>
                </a:moveTo>
                <a:lnTo>
                  <a:pt x="0" y="1397"/>
                </a:lnTo>
                <a:lnTo>
                  <a:pt x="67415" y="2927181"/>
                </a:lnTo>
                <a:lnTo>
                  <a:pt x="124563" y="2925868"/>
                </a:lnTo>
                <a:lnTo>
                  <a:pt x="57023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99476" y="1483741"/>
            <a:ext cx="184150" cy="4032885"/>
          </a:xfrm>
          <a:custGeom>
            <a:avLst/>
            <a:gdLst/>
            <a:ahLst/>
            <a:cxnLst/>
            <a:rect l="l" t="t" r="r" b="b"/>
            <a:pathLst>
              <a:path w="184150" h="4032885">
                <a:moveTo>
                  <a:pt x="69840" y="3861900"/>
                </a:moveTo>
                <a:lnTo>
                  <a:pt x="12700" y="3862959"/>
                </a:lnTo>
                <a:lnTo>
                  <a:pt x="101473" y="4032758"/>
                </a:lnTo>
                <a:lnTo>
                  <a:pt x="169459" y="3890518"/>
                </a:lnTo>
                <a:lnTo>
                  <a:pt x="70357" y="3890518"/>
                </a:lnTo>
                <a:lnTo>
                  <a:pt x="69840" y="3861900"/>
                </a:lnTo>
                <a:close/>
              </a:path>
              <a:path w="184150" h="4032885">
                <a:moveTo>
                  <a:pt x="126988" y="3860842"/>
                </a:moveTo>
                <a:lnTo>
                  <a:pt x="69840" y="3861900"/>
                </a:lnTo>
                <a:lnTo>
                  <a:pt x="70357" y="3890518"/>
                </a:lnTo>
                <a:lnTo>
                  <a:pt x="127507" y="3889502"/>
                </a:lnTo>
                <a:lnTo>
                  <a:pt x="126988" y="3860842"/>
                </a:lnTo>
                <a:close/>
              </a:path>
              <a:path w="184150" h="4032885">
                <a:moveTo>
                  <a:pt x="184150" y="3859784"/>
                </a:moveTo>
                <a:lnTo>
                  <a:pt x="126988" y="3860842"/>
                </a:lnTo>
                <a:lnTo>
                  <a:pt x="127507" y="3889502"/>
                </a:lnTo>
                <a:lnTo>
                  <a:pt x="70357" y="3890518"/>
                </a:lnTo>
                <a:lnTo>
                  <a:pt x="169459" y="3890518"/>
                </a:lnTo>
                <a:lnTo>
                  <a:pt x="184150" y="3859784"/>
                </a:lnTo>
                <a:close/>
              </a:path>
              <a:path w="184150" h="4032885">
                <a:moveTo>
                  <a:pt x="57023" y="0"/>
                </a:moveTo>
                <a:lnTo>
                  <a:pt x="0" y="1143"/>
                </a:lnTo>
                <a:lnTo>
                  <a:pt x="69840" y="3861900"/>
                </a:lnTo>
                <a:lnTo>
                  <a:pt x="126988" y="3860842"/>
                </a:lnTo>
                <a:lnTo>
                  <a:pt x="57023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9260" y="2688335"/>
            <a:ext cx="5870447" cy="3951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3776" y="2752725"/>
            <a:ext cx="5687949" cy="3768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4726" y="2733675"/>
            <a:ext cx="5726430" cy="3806825"/>
          </a:xfrm>
          <a:custGeom>
            <a:avLst/>
            <a:gdLst/>
            <a:ahLst/>
            <a:cxnLst/>
            <a:rect l="l" t="t" r="r" b="b"/>
            <a:pathLst>
              <a:path w="5726430" h="3806825">
                <a:moveTo>
                  <a:pt x="0" y="3806825"/>
                </a:moveTo>
                <a:lnTo>
                  <a:pt x="5726049" y="3806825"/>
                </a:lnTo>
                <a:lnTo>
                  <a:pt x="5726049" y="0"/>
                </a:lnTo>
                <a:lnTo>
                  <a:pt x="0" y="0"/>
                </a:lnTo>
                <a:lnTo>
                  <a:pt x="0" y="3806825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1550" y="476250"/>
            <a:ext cx="7200900" cy="1522211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584835">
              <a:lnSpc>
                <a:spcPct val="100000"/>
              </a:lnSpc>
              <a:spcBef>
                <a:spcPts val="229"/>
              </a:spcBef>
            </a:pPr>
            <a:r>
              <a:rPr sz="3200" spc="-5" dirty="0">
                <a:latin typeface="Arial"/>
                <a:cs typeface="Arial"/>
              </a:rPr>
              <a:t>Attachment retained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overdenture.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Times New Roman"/>
              <a:cs typeface="Times New Roman"/>
            </a:endParaRPr>
          </a:p>
          <a:p>
            <a:pPr marL="181356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a) stud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attachments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5667" y="2522220"/>
            <a:ext cx="5582411" cy="40492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79676" y="2586037"/>
            <a:ext cx="5400675" cy="3867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60626" y="2566987"/>
            <a:ext cx="5438775" cy="3905250"/>
          </a:xfrm>
          <a:custGeom>
            <a:avLst/>
            <a:gdLst/>
            <a:ahLst/>
            <a:cxnLst/>
            <a:rect l="l" t="t" r="r" b="b"/>
            <a:pathLst>
              <a:path w="5438775" h="3905250">
                <a:moveTo>
                  <a:pt x="0" y="3905250"/>
                </a:moveTo>
                <a:lnTo>
                  <a:pt x="5438775" y="3905250"/>
                </a:lnTo>
                <a:lnTo>
                  <a:pt x="5438775" y="0"/>
                </a:lnTo>
                <a:lnTo>
                  <a:pt x="0" y="0"/>
                </a:lnTo>
                <a:lnTo>
                  <a:pt x="0" y="390525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1550" y="476250"/>
            <a:ext cx="7200900" cy="1629932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584835">
              <a:lnSpc>
                <a:spcPct val="100000"/>
              </a:lnSpc>
              <a:spcBef>
                <a:spcPts val="229"/>
              </a:spcBef>
            </a:pPr>
            <a:r>
              <a:rPr sz="3200" spc="-5" dirty="0">
                <a:latin typeface="Arial"/>
                <a:cs typeface="Arial"/>
              </a:rPr>
              <a:t>Attachment retained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overdenture.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000">
              <a:latin typeface="Times New Roman"/>
              <a:cs typeface="Times New Roman"/>
            </a:endParaRPr>
          </a:p>
          <a:p>
            <a:pPr marL="2073910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Arial"/>
                <a:cs typeface="Arial"/>
              </a:rPr>
              <a:t>b) </a:t>
            </a:r>
            <a:r>
              <a:rPr sz="3200" spc="-5" dirty="0">
                <a:latin typeface="Arial"/>
                <a:cs typeface="Arial"/>
              </a:rPr>
              <a:t>bar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attachment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4144" y="2572511"/>
            <a:ext cx="5583935" cy="3832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78025" y="2636901"/>
            <a:ext cx="5402326" cy="3649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58975" y="2617851"/>
            <a:ext cx="5440680" cy="3688079"/>
          </a:xfrm>
          <a:custGeom>
            <a:avLst/>
            <a:gdLst/>
            <a:ahLst/>
            <a:cxnLst/>
            <a:rect l="l" t="t" r="r" b="b"/>
            <a:pathLst>
              <a:path w="5440680" h="3688079">
                <a:moveTo>
                  <a:pt x="0" y="3687699"/>
                </a:moveTo>
                <a:lnTo>
                  <a:pt x="5440426" y="3687699"/>
                </a:lnTo>
                <a:lnTo>
                  <a:pt x="5440426" y="0"/>
                </a:lnTo>
                <a:lnTo>
                  <a:pt x="0" y="0"/>
                </a:lnTo>
                <a:lnTo>
                  <a:pt x="0" y="368769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1550" y="476250"/>
            <a:ext cx="7200900" cy="1629932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584835">
              <a:lnSpc>
                <a:spcPct val="100000"/>
              </a:lnSpc>
              <a:spcBef>
                <a:spcPts val="229"/>
              </a:spcBef>
            </a:pPr>
            <a:r>
              <a:rPr sz="3200" spc="-5" dirty="0">
                <a:latin typeface="Arial"/>
                <a:cs typeface="Arial"/>
              </a:rPr>
              <a:t>Attachment retained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overdenture.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000">
              <a:latin typeface="Times New Roman"/>
              <a:cs typeface="Times New Roman"/>
            </a:endParaRPr>
          </a:p>
          <a:p>
            <a:pPr marL="1702435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Arial"/>
                <a:cs typeface="Arial"/>
              </a:rPr>
              <a:t>c) </a:t>
            </a:r>
            <a:r>
              <a:rPr sz="3200" spc="-5" dirty="0">
                <a:latin typeface="Arial"/>
                <a:cs typeface="Arial"/>
              </a:rPr>
              <a:t>magnet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attachment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5150" y="2593975"/>
            <a:ext cx="5668899" cy="3714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16100" y="2574925"/>
            <a:ext cx="5707380" cy="3752850"/>
          </a:xfrm>
          <a:custGeom>
            <a:avLst/>
            <a:gdLst/>
            <a:ahLst/>
            <a:cxnLst/>
            <a:rect l="l" t="t" r="r" b="b"/>
            <a:pathLst>
              <a:path w="5707380" h="3752850">
                <a:moveTo>
                  <a:pt x="0" y="3752850"/>
                </a:moveTo>
                <a:lnTo>
                  <a:pt x="5707126" y="3752850"/>
                </a:lnTo>
                <a:lnTo>
                  <a:pt x="5707126" y="0"/>
                </a:lnTo>
                <a:lnTo>
                  <a:pt x="0" y="0"/>
                </a:lnTo>
                <a:lnTo>
                  <a:pt x="0" y="375285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1550" y="476250"/>
            <a:ext cx="7200900" cy="1629932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584835">
              <a:lnSpc>
                <a:spcPct val="100000"/>
              </a:lnSpc>
              <a:spcBef>
                <a:spcPts val="229"/>
              </a:spcBef>
            </a:pPr>
            <a:r>
              <a:rPr sz="3200" spc="-5" dirty="0">
                <a:latin typeface="Arial"/>
                <a:cs typeface="Arial"/>
              </a:rPr>
              <a:t>Attachment retained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overdenture.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000">
              <a:latin typeface="Times New Roman"/>
              <a:cs typeface="Times New Roman"/>
            </a:endParaRPr>
          </a:p>
          <a:p>
            <a:pPr marL="1464310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Arial"/>
                <a:cs typeface="Arial"/>
              </a:rPr>
              <a:t>d) telescopic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attachment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38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7750809" cy="1322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4180" marR="5080" indent="-412115" algn="just">
              <a:lnSpc>
                <a:spcPct val="100000"/>
              </a:lnSpc>
            </a:pPr>
            <a:r>
              <a:rPr sz="1800" b="0" spc="20" dirty="0">
                <a:latin typeface="Wingdings 2"/>
                <a:cs typeface="Wingdings 2"/>
              </a:rPr>
              <a:t></a:t>
            </a:r>
            <a:r>
              <a:rPr sz="1800" b="0" spc="2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Book Antiqua"/>
                <a:cs typeface="Book Antiqua"/>
              </a:rPr>
              <a:t>2) </a:t>
            </a:r>
            <a:r>
              <a:rPr sz="2800" b="0" spc="-5" dirty="0">
                <a:latin typeface="Book Antiqua"/>
                <a:cs typeface="Book Antiqua"/>
              </a:rPr>
              <a:t>Severe loss of periodontal attachment </a:t>
            </a:r>
            <a:r>
              <a:rPr sz="2800" b="0" spc="-10" dirty="0">
                <a:latin typeface="Book Antiqua"/>
                <a:cs typeface="Book Antiqua"/>
              </a:rPr>
              <a:t>in </a:t>
            </a:r>
            <a:r>
              <a:rPr sz="2800" b="0" spc="-5" dirty="0">
                <a:latin typeface="Book Antiqua"/>
                <a:cs typeface="Book Antiqua"/>
              </a:rPr>
              <a:t>a  patient who cannot </a:t>
            </a:r>
            <a:r>
              <a:rPr sz="2800" b="0" dirty="0">
                <a:latin typeface="Book Antiqua"/>
                <a:cs typeface="Book Antiqua"/>
              </a:rPr>
              <a:t>afford </a:t>
            </a:r>
            <a:r>
              <a:rPr sz="2800" b="0" spc="-5" dirty="0">
                <a:latin typeface="Book Antiqua"/>
                <a:cs typeface="Book Antiqua"/>
              </a:rPr>
              <a:t>a fixed </a:t>
            </a:r>
            <a:r>
              <a:rPr sz="2800" b="0" spc="-10" dirty="0">
                <a:latin typeface="Book Antiqua"/>
                <a:cs typeface="Book Antiqua"/>
              </a:rPr>
              <a:t>partial  </a:t>
            </a:r>
            <a:r>
              <a:rPr sz="2800" b="0" spc="-5" dirty="0">
                <a:latin typeface="Book Antiqua"/>
                <a:cs typeface="Book Antiqua"/>
              </a:rPr>
              <a:t>denture</a:t>
            </a:r>
            <a:endParaRPr sz="2800" dirty="0">
              <a:latin typeface="Book Antiqua"/>
              <a:cs typeface="Book Antiqua"/>
            </a:endParaRPr>
          </a:p>
        </p:txBody>
      </p:sp>
      <p:sp>
        <p:nvSpPr>
          <p:cNvPr id="44" name="object 40"/>
          <p:cNvSpPr/>
          <p:nvPr/>
        </p:nvSpPr>
        <p:spPr>
          <a:xfrm>
            <a:off x="1283155" y="1979868"/>
            <a:ext cx="6500876" cy="4357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9052" y="100584"/>
            <a:ext cx="6268212" cy="1435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3100" y="1616202"/>
            <a:ext cx="7935595" cy="4326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Book Antiqua"/>
                <a:cs typeface="Book Antiqua"/>
              </a:rPr>
              <a:t>1) Medical</a:t>
            </a:r>
            <a:r>
              <a:rPr sz="3200" spc="-100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history.</a:t>
            </a:r>
            <a:endParaRPr sz="32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3360"/>
              </a:spcBef>
              <a:tabLst>
                <a:tab pos="424180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Book Antiqua"/>
                <a:cs typeface="Book Antiqua"/>
              </a:rPr>
              <a:t>2) Dental</a:t>
            </a:r>
            <a:r>
              <a:rPr sz="3200" spc="-90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history.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1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tabLst>
                <a:tab pos="424180" algn="l"/>
                <a:tab pos="916305" algn="l"/>
                <a:tab pos="2620645" algn="l"/>
                <a:tab pos="3479800" algn="l"/>
                <a:tab pos="5066665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Book Antiqua"/>
                <a:cs typeface="Book Antiqua"/>
              </a:rPr>
              <a:t>3)	Patient’s	oral	</a:t>
            </a:r>
            <a:r>
              <a:rPr sz="3200" spc="-5" dirty="0">
                <a:latin typeface="Book Antiqua"/>
                <a:cs typeface="Book Antiqua"/>
              </a:rPr>
              <a:t>hygiene	</a:t>
            </a:r>
            <a:r>
              <a:rPr sz="3200" dirty="0">
                <a:latin typeface="Book Antiqua"/>
                <a:cs typeface="Book Antiqua"/>
              </a:rPr>
              <a:t>and</a:t>
            </a:r>
            <a:r>
              <a:rPr sz="3200" spc="290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anticipated  cooperation and</a:t>
            </a:r>
            <a:r>
              <a:rPr sz="3200" spc="-75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motivation.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150">
              <a:latin typeface="Times New Roman"/>
              <a:cs typeface="Times New Roman"/>
            </a:endParaRPr>
          </a:p>
          <a:p>
            <a:pPr marL="424180" marR="6350" indent="-412115">
              <a:lnSpc>
                <a:spcPct val="100000"/>
              </a:lnSpc>
              <a:tabLst>
                <a:tab pos="424180" algn="l"/>
                <a:tab pos="1068705" algn="l"/>
                <a:tab pos="3664585" algn="l"/>
                <a:tab pos="4658360" algn="l"/>
                <a:tab pos="6191250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spc="5" dirty="0">
                <a:latin typeface="Book Antiqua"/>
                <a:cs typeface="Book Antiqua"/>
              </a:rPr>
              <a:t>4</a:t>
            </a:r>
            <a:r>
              <a:rPr sz="3200" dirty="0">
                <a:latin typeface="Book Antiqua"/>
                <a:cs typeface="Book Antiqua"/>
              </a:rPr>
              <a:t>)	E</a:t>
            </a:r>
            <a:r>
              <a:rPr sz="3200" spc="-10" dirty="0">
                <a:latin typeface="Book Antiqua"/>
                <a:cs typeface="Book Antiqua"/>
              </a:rPr>
              <a:t>x</a:t>
            </a:r>
            <a:r>
              <a:rPr sz="3200" dirty="0">
                <a:latin typeface="Book Antiqua"/>
                <a:cs typeface="Book Antiqua"/>
              </a:rPr>
              <a:t>amination	and	</a:t>
            </a:r>
            <a:r>
              <a:rPr sz="3200" spc="-5" dirty="0">
                <a:latin typeface="Book Antiqua"/>
                <a:cs typeface="Book Antiqua"/>
              </a:rPr>
              <a:t>p</a:t>
            </a:r>
            <a:r>
              <a:rPr sz="3200" spc="-10" dirty="0">
                <a:latin typeface="Book Antiqua"/>
                <a:cs typeface="Book Antiqua"/>
              </a:rPr>
              <a:t>r</a:t>
            </a:r>
            <a:r>
              <a:rPr sz="3200" dirty="0">
                <a:latin typeface="Book Antiqua"/>
                <a:cs typeface="Book Antiqua"/>
              </a:rPr>
              <a:t>oper	a</a:t>
            </a:r>
            <a:r>
              <a:rPr sz="3200" spc="5" dirty="0">
                <a:latin typeface="Book Antiqua"/>
                <a:cs typeface="Book Antiqua"/>
              </a:rPr>
              <a:t>b</a:t>
            </a:r>
            <a:r>
              <a:rPr sz="3200" dirty="0">
                <a:latin typeface="Book Antiqua"/>
                <a:cs typeface="Book Antiqua"/>
              </a:rPr>
              <a:t>utme</a:t>
            </a:r>
            <a:r>
              <a:rPr sz="3200" spc="-15" dirty="0">
                <a:latin typeface="Book Antiqua"/>
                <a:cs typeface="Book Antiqua"/>
              </a:rPr>
              <a:t>n</a:t>
            </a:r>
            <a:r>
              <a:rPr sz="3200" dirty="0">
                <a:latin typeface="Book Antiqua"/>
                <a:cs typeface="Book Antiqua"/>
              </a:rPr>
              <a:t>t  selection.</a:t>
            </a:r>
            <a:endParaRPr sz="32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8408" y="100584"/>
            <a:ext cx="7429500" cy="1435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5750" y="1600200"/>
            <a:ext cx="5294630" cy="4708525"/>
          </a:xfrm>
          <a:custGeom>
            <a:avLst/>
            <a:gdLst/>
            <a:ahLst/>
            <a:cxnLst/>
            <a:rect l="l" t="t" r="r" b="b"/>
            <a:pathLst>
              <a:path w="5294630" h="4708525">
                <a:moveTo>
                  <a:pt x="0" y="4708525"/>
                </a:moveTo>
                <a:lnTo>
                  <a:pt x="5294376" y="4708525"/>
                </a:lnTo>
                <a:lnTo>
                  <a:pt x="5294376" y="0"/>
                </a:lnTo>
                <a:lnTo>
                  <a:pt x="0" y="0"/>
                </a:lnTo>
                <a:lnTo>
                  <a:pt x="0" y="4708525"/>
                </a:lnTo>
                <a:close/>
              </a:path>
            </a:pathLst>
          </a:custGeom>
          <a:solidFill>
            <a:schemeClr val="bg1">
              <a:alpha val="70195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5750" y="1600200"/>
            <a:ext cx="5294630" cy="4708525"/>
          </a:xfrm>
          <a:custGeom>
            <a:avLst/>
            <a:gdLst/>
            <a:ahLst/>
            <a:cxnLst/>
            <a:rect l="l" t="t" r="r" b="b"/>
            <a:pathLst>
              <a:path w="5294630" h="4708525">
                <a:moveTo>
                  <a:pt x="0" y="4708525"/>
                </a:moveTo>
                <a:lnTo>
                  <a:pt x="5294376" y="4708525"/>
                </a:lnTo>
                <a:lnTo>
                  <a:pt x="5294376" y="0"/>
                </a:lnTo>
                <a:lnTo>
                  <a:pt x="0" y="0"/>
                </a:lnTo>
                <a:lnTo>
                  <a:pt x="0" y="4708525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4642" y="1616202"/>
            <a:ext cx="4603750" cy="1510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05130">
              <a:lnSpc>
                <a:spcPct val="100000"/>
              </a:lnSpc>
            </a:pPr>
            <a:r>
              <a:rPr sz="3200" dirty="0">
                <a:latin typeface="Book Antiqua"/>
                <a:cs typeface="Book Antiqua"/>
              </a:rPr>
              <a:t>1) Bilateral</a:t>
            </a:r>
            <a:r>
              <a:rPr sz="3200" spc="-100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distribution  (avoid </a:t>
            </a:r>
            <a:r>
              <a:rPr sz="3200" spc="-5" dirty="0">
                <a:latin typeface="Book Antiqua"/>
                <a:cs typeface="Book Antiqua"/>
              </a:rPr>
              <a:t>unilateral </a:t>
            </a:r>
            <a:r>
              <a:rPr sz="3200" dirty="0">
                <a:latin typeface="Book Antiqua"/>
                <a:cs typeface="Book Antiqua"/>
              </a:rPr>
              <a:t>and  diagonal).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4642" y="4542917"/>
            <a:ext cx="4452620" cy="1021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6360" algn="ctr">
              <a:lnSpc>
                <a:spcPct val="100000"/>
              </a:lnSpc>
            </a:pPr>
            <a:r>
              <a:rPr sz="3200" dirty="0">
                <a:latin typeface="Book Antiqua"/>
                <a:cs typeface="Book Antiqua"/>
              </a:rPr>
              <a:t>2) </a:t>
            </a:r>
            <a:r>
              <a:rPr sz="3200" spc="-5" dirty="0">
                <a:latin typeface="Book Antiqua"/>
                <a:cs typeface="Book Antiqua"/>
              </a:rPr>
              <a:t>Natural teeth</a:t>
            </a:r>
            <a:r>
              <a:rPr sz="3200" spc="-65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or</a:t>
            </a:r>
            <a:endParaRPr sz="3200">
              <a:latin typeface="Book Antiqua"/>
              <a:cs typeface="Book Antiqua"/>
            </a:endParaRPr>
          </a:p>
          <a:p>
            <a:pPr algn="ctr">
              <a:lnSpc>
                <a:spcPct val="100000"/>
              </a:lnSpc>
              <a:tabLst>
                <a:tab pos="1788795" algn="l"/>
              </a:tabLst>
            </a:pPr>
            <a:r>
              <a:rPr sz="3200" spc="-5" dirty="0">
                <a:latin typeface="Book Antiqua"/>
                <a:cs typeface="Book Antiqua"/>
              </a:rPr>
              <a:t>implants	</a:t>
            </a:r>
            <a:r>
              <a:rPr sz="3200" dirty="0">
                <a:latin typeface="Book Antiqua"/>
                <a:cs typeface="Book Antiqua"/>
              </a:rPr>
              <a:t>as</a:t>
            </a:r>
            <a:r>
              <a:rPr sz="3200" spc="-100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antagonists.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07608" y="1578863"/>
            <a:ext cx="2897124" cy="2325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72251" y="1642998"/>
            <a:ext cx="2714625" cy="2143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53201" y="1623949"/>
            <a:ext cx="2752725" cy="2181225"/>
          </a:xfrm>
          <a:custGeom>
            <a:avLst/>
            <a:gdLst/>
            <a:ahLst/>
            <a:cxnLst/>
            <a:rect l="l" t="t" r="r" b="b"/>
            <a:pathLst>
              <a:path w="2752725" h="2181225">
                <a:moveTo>
                  <a:pt x="0" y="2181225"/>
                </a:moveTo>
                <a:lnTo>
                  <a:pt x="2752725" y="2181225"/>
                </a:lnTo>
                <a:lnTo>
                  <a:pt x="2752725" y="0"/>
                </a:lnTo>
                <a:lnTo>
                  <a:pt x="0" y="0"/>
                </a:lnTo>
                <a:lnTo>
                  <a:pt x="0" y="218122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07608" y="4008120"/>
            <a:ext cx="2968751" cy="23972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72251" y="4072001"/>
            <a:ext cx="2785999" cy="2214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53201" y="4052951"/>
            <a:ext cx="2824480" cy="2252980"/>
          </a:xfrm>
          <a:custGeom>
            <a:avLst/>
            <a:gdLst/>
            <a:ahLst/>
            <a:cxnLst/>
            <a:rect l="l" t="t" r="r" b="b"/>
            <a:pathLst>
              <a:path w="2824479" h="2252979">
                <a:moveTo>
                  <a:pt x="0" y="2252599"/>
                </a:moveTo>
                <a:lnTo>
                  <a:pt x="2824099" y="2252599"/>
                </a:lnTo>
                <a:lnTo>
                  <a:pt x="2824099" y="0"/>
                </a:lnTo>
                <a:lnTo>
                  <a:pt x="0" y="0"/>
                </a:lnTo>
                <a:lnTo>
                  <a:pt x="0" y="225259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73125" y="1141729"/>
            <a:ext cx="6299835" cy="492442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23545" algn="l"/>
              </a:tabLst>
            </a:pPr>
            <a:r>
              <a:rPr sz="2050" spc="25" dirty="0">
                <a:latin typeface="Wingdings 2"/>
                <a:cs typeface="Wingdings 2"/>
              </a:rPr>
              <a:t></a:t>
            </a:r>
            <a:r>
              <a:rPr sz="2050" spc="25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Book Antiqua"/>
                <a:cs typeface="Book Antiqua"/>
              </a:rPr>
              <a:t>3) Endodontic</a:t>
            </a:r>
            <a:r>
              <a:rPr sz="3200" spc="-100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treatment</a:t>
            </a:r>
            <a:endParaRPr sz="3200">
              <a:latin typeface="Book Antiqua"/>
              <a:cs typeface="Book Antiqua"/>
            </a:endParaRPr>
          </a:p>
          <a:p>
            <a:pPr marL="424180">
              <a:lnSpc>
                <a:spcPct val="100000"/>
              </a:lnSpc>
            </a:pPr>
            <a:r>
              <a:rPr sz="3200" spc="-5" dirty="0">
                <a:latin typeface="Book Antiqua"/>
                <a:cs typeface="Book Antiqua"/>
              </a:rPr>
              <a:t>possible.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3545" algn="l"/>
              </a:tabLst>
            </a:pPr>
            <a:r>
              <a:rPr sz="2050" spc="25" dirty="0">
                <a:latin typeface="Wingdings 2"/>
                <a:cs typeface="Wingdings 2"/>
              </a:rPr>
              <a:t></a:t>
            </a:r>
            <a:r>
              <a:rPr sz="2050" spc="25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Book Antiqua"/>
                <a:cs typeface="Book Antiqua"/>
              </a:rPr>
              <a:t>4) min. 5mm</a:t>
            </a:r>
            <a:r>
              <a:rPr sz="3200" spc="-114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periodontal</a:t>
            </a:r>
            <a:endParaRPr sz="3200">
              <a:latin typeface="Book Antiqua"/>
              <a:cs typeface="Book Antiqua"/>
            </a:endParaRPr>
          </a:p>
          <a:p>
            <a:pPr marL="424180">
              <a:lnSpc>
                <a:spcPct val="100000"/>
              </a:lnSpc>
            </a:pPr>
            <a:r>
              <a:rPr sz="3200" dirty="0">
                <a:latin typeface="Book Antiqua"/>
                <a:cs typeface="Book Antiqua"/>
              </a:rPr>
              <a:t>attachment</a:t>
            </a:r>
            <a:endParaRPr sz="32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829310" algn="l"/>
                <a:tab pos="1849120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Book Antiqua"/>
                <a:cs typeface="Book Antiqua"/>
              </a:rPr>
              <a:t>min.	3mm attached</a:t>
            </a:r>
            <a:r>
              <a:rPr sz="3200" spc="-70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gingiva.</a:t>
            </a:r>
            <a:endParaRPr sz="32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829310" algn="l"/>
                <a:tab pos="1849120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Book Antiqua"/>
                <a:cs typeface="Book Antiqua"/>
              </a:rPr>
              <a:t>min.	2-3mm </a:t>
            </a:r>
            <a:r>
              <a:rPr sz="3200" spc="-5" dirty="0">
                <a:latin typeface="Book Antiqua"/>
                <a:cs typeface="Book Antiqua"/>
              </a:rPr>
              <a:t>abutment</a:t>
            </a:r>
            <a:r>
              <a:rPr sz="3200" spc="-85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height.</a:t>
            </a:r>
            <a:endParaRPr sz="32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829310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spc="-5" dirty="0">
                <a:latin typeface="Book Antiqua"/>
                <a:cs typeface="Book Antiqua"/>
              </a:rPr>
              <a:t>no bony </a:t>
            </a:r>
            <a:r>
              <a:rPr sz="3200" dirty="0">
                <a:latin typeface="Book Antiqua"/>
                <a:cs typeface="Book Antiqua"/>
              </a:rPr>
              <a:t>undercuts</a:t>
            </a:r>
            <a:r>
              <a:rPr sz="3200" spc="-75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interfere</a:t>
            </a:r>
            <a:endParaRPr sz="3200">
              <a:latin typeface="Book Antiqua"/>
              <a:cs typeface="Book Antiqua"/>
            </a:endParaRPr>
          </a:p>
          <a:p>
            <a:pPr marL="424180">
              <a:lnSpc>
                <a:spcPct val="100000"/>
              </a:lnSpc>
              <a:tabLst>
                <a:tab pos="2120265" algn="l"/>
              </a:tabLst>
            </a:pPr>
            <a:r>
              <a:rPr sz="3200" dirty="0">
                <a:latin typeface="Book Antiqua"/>
                <a:cs typeface="Book Antiqua"/>
              </a:rPr>
              <a:t>with</a:t>
            </a:r>
            <a:r>
              <a:rPr sz="3200" spc="-10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the	</a:t>
            </a:r>
            <a:r>
              <a:rPr sz="3200" dirty="0">
                <a:latin typeface="Book Antiqua"/>
                <a:cs typeface="Book Antiqua"/>
              </a:rPr>
              <a:t>insertion.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57288" y="1149096"/>
            <a:ext cx="1825752" cy="24704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21550" y="1212722"/>
            <a:ext cx="1643126" cy="22877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02500" y="1193672"/>
            <a:ext cx="1681480" cy="2326005"/>
          </a:xfrm>
          <a:custGeom>
            <a:avLst/>
            <a:gdLst/>
            <a:ahLst/>
            <a:cxnLst/>
            <a:rect l="l" t="t" r="r" b="b"/>
            <a:pathLst>
              <a:path w="1681479" h="2326004">
                <a:moveTo>
                  <a:pt x="0" y="2325751"/>
                </a:moveTo>
                <a:lnTo>
                  <a:pt x="1681226" y="2325751"/>
                </a:lnTo>
                <a:lnTo>
                  <a:pt x="1681226" y="0"/>
                </a:lnTo>
                <a:lnTo>
                  <a:pt x="0" y="0"/>
                </a:lnTo>
                <a:lnTo>
                  <a:pt x="0" y="2325751"/>
                </a:lnTo>
                <a:close/>
              </a:path>
            </a:pathLst>
          </a:cu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22235" y="3651503"/>
            <a:ext cx="1897379" cy="24886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86625" y="3716337"/>
            <a:ext cx="1714500" cy="2305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67575" y="3697287"/>
            <a:ext cx="1752600" cy="2343150"/>
          </a:xfrm>
          <a:custGeom>
            <a:avLst/>
            <a:gdLst/>
            <a:ahLst/>
            <a:cxnLst/>
            <a:rect l="l" t="t" r="r" b="b"/>
            <a:pathLst>
              <a:path w="1752600" h="2343150">
                <a:moveTo>
                  <a:pt x="0" y="2343150"/>
                </a:moveTo>
                <a:lnTo>
                  <a:pt x="1752600" y="2343150"/>
                </a:lnTo>
                <a:lnTo>
                  <a:pt x="1752600" y="0"/>
                </a:lnTo>
                <a:lnTo>
                  <a:pt x="0" y="0"/>
                </a:lnTo>
                <a:lnTo>
                  <a:pt x="0" y="2343150"/>
                </a:lnTo>
                <a:close/>
              </a:path>
            </a:pathLst>
          </a:cu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8625" y="714438"/>
            <a:ext cx="8229600" cy="995785"/>
          </a:xfrm>
          <a:prstGeom prst="rect">
            <a:avLst/>
          </a:prstGeom>
          <a:solidFill>
            <a:schemeClr val="bg1">
              <a:alpha val="67057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85"/>
              </a:spcBef>
              <a:tabLst>
                <a:tab pos="635000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spc="5" dirty="0">
                <a:latin typeface="Book Antiqua"/>
                <a:cs typeface="Book Antiqua"/>
              </a:rPr>
              <a:t>5) </a:t>
            </a:r>
            <a:r>
              <a:rPr sz="3200" dirty="0">
                <a:latin typeface="Book Antiqua"/>
                <a:cs typeface="Book Antiqua"/>
              </a:rPr>
              <a:t>sufficient space </a:t>
            </a:r>
            <a:r>
              <a:rPr sz="3200" spc="-5" dirty="0">
                <a:latin typeface="Book Antiqua"/>
                <a:cs typeface="Book Antiqua"/>
              </a:rPr>
              <a:t>between the</a:t>
            </a:r>
            <a:r>
              <a:rPr sz="3200" spc="-20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abutment</a:t>
            </a:r>
            <a:endParaRPr sz="3200">
              <a:latin typeface="Book Antiqua"/>
              <a:cs typeface="Book Antiqua"/>
            </a:endParaRPr>
          </a:p>
          <a:p>
            <a:pPr marL="635000">
              <a:lnSpc>
                <a:spcPct val="100000"/>
              </a:lnSpc>
            </a:pPr>
            <a:r>
              <a:rPr sz="3200" dirty="0">
                <a:latin typeface="Book Antiqua"/>
                <a:cs typeface="Book Antiqua"/>
              </a:rPr>
              <a:t>and </a:t>
            </a:r>
            <a:r>
              <a:rPr sz="3200" spc="-5" dirty="0">
                <a:latin typeface="Book Antiqua"/>
                <a:cs typeface="Book Antiqua"/>
              </a:rPr>
              <a:t>the</a:t>
            </a:r>
            <a:r>
              <a:rPr sz="3200" spc="-70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opposing.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352" y="2150364"/>
            <a:ext cx="4398264" cy="394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4312" y="2214562"/>
            <a:ext cx="4214749" cy="3762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5262" y="2195512"/>
            <a:ext cx="4253230" cy="3800475"/>
          </a:xfrm>
          <a:custGeom>
            <a:avLst/>
            <a:gdLst/>
            <a:ahLst/>
            <a:cxnLst/>
            <a:rect l="l" t="t" r="r" b="b"/>
            <a:pathLst>
              <a:path w="4253230" h="3800475">
                <a:moveTo>
                  <a:pt x="0" y="3800475"/>
                </a:moveTo>
                <a:lnTo>
                  <a:pt x="4252849" y="3800475"/>
                </a:lnTo>
                <a:lnTo>
                  <a:pt x="4252849" y="0"/>
                </a:lnTo>
                <a:lnTo>
                  <a:pt x="0" y="0"/>
                </a:lnTo>
                <a:lnTo>
                  <a:pt x="0" y="380047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49723" y="2150364"/>
            <a:ext cx="4398264" cy="3896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14875" y="2214562"/>
            <a:ext cx="4214876" cy="3714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5825" y="2195512"/>
            <a:ext cx="4253230" cy="3752850"/>
          </a:xfrm>
          <a:custGeom>
            <a:avLst/>
            <a:gdLst/>
            <a:ahLst/>
            <a:cxnLst/>
            <a:rect l="l" t="t" r="r" b="b"/>
            <a:pathLst>
              <a:path w="4253230" h="3752850">
                <a:moveTo>
                  <a:pt x="0" y="3752850"/>
                </a:moveTo>
                <a:lnTo>
                  <a:pt x="4252976" y="3752850"/>
                </a:lnTo>
                <a:lnTo>
                  <a:pt x="4252976" y="0"/>
                </a:lnTo>
                <a:lnTo>
                  <a:pt x="0" y="0"/>
                </a:lnTo>
                <a:lnTo>
                  <a:pt x="0" y="375285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" y="384047"/>
            <a:ext cx="8750808" cy="873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5750" y="1557400"/>
            <a:ext cx="8543925" cy="5040630"/>
          </a:xfrm>
          <a:custGeom>
            <a:avLst/>
            <a:gdLst/>
            <a:ahLst/>
            <a:cxnLst/>
            <a:rect l="l" t="t" r="r" b="b"/>
            <a:pathLst>
              <a:path w="8543925" h="5040630">
                <a:moveTo>
                  <a:pt x="0" y="5040249"/>
                </a:moveTo>
                <a:lnTo>
                  <a:pt x="8543925" y="5040249"/>
                </a:lnTo>
                <a:lnTo>
                  <a:pt x="8543925" y="0"/>
                </a:lnTo>
                <a:lnTo>
                  <a:pt x="0" y="0"/>
                </a:lnTo>
                <a:lnTo>
                  <a:pt x="0" y="5040249"/>
                </a:lnTo>
                <a:close/>
              </a:path>
            </a:pathLst>
          </a:custGeom>
          <a:solidFill>
            <a:schemeClr val="bg1">
              <a:alpha val="67057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5750" y="1557400"/>
            <a:ext cx="8543925" cy="5040630"/>
          </a:xfrm>
          <a:custGeom>
            <a:avLst/>
            <a:gdLst/>
            <a:ahLst/>
            <a:cxnLst/>
            <a:rect l="l" t="t" r="r" b="b"/>
            <a:pathLst>
              <a:path w="8543925" h="5040630">
                <a:moveTo>
                  <a:pt x="0" y="5040249"/>
                </a:moveTo>
                <a:lnTo>
                  <a:pt x="8543925" y="5040249"/>
                </a:lnTo>
                <a:lnTo>
                  <a:pt x="8543925" y="0"/>
                </a:lnTo>
                <a:lnTo>
                  <a:pt x="0" y="0"/>
                </a:lnTo>
                <a:lnTo>
                  <a:pt x="0" y="5040249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424" y="1638300"/>
            <a:ext cx="586740" cy="484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716" y="1472183"/>
            <a:ext cx="1472184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08404" y="1472183"/>
            <a:ext cx="638556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7464" y="1472183"/>
            <a:ext cx="675132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43100" y="1472183"/>
            <a:ext cx="743712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47316" y="1472183"/>
            <a:ext cx="675132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82951" y="1472183"/>
            <a:ext cx="743712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87167" y="1472183"/>
            <a:ext cx="1394459" cy="661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42132" y="1472183"/>
            <a:ext cx="641603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983" y="2020823"/>
            <a:ext cx="2747772" cy="1036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44240" y="1472183"/>
            <a:ext cx="641603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5716" y="2057400"/>
            <a:ext cx="641604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8808" y="2851404"/>
            <a:ext cx="551687" cy="4419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608" y="2642616"/>
            <a:ext cx="1147572" cy="6614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81683" y="2642616"/>
            <a:ext cx="879347" cy="6614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21536" y="2642616"/>
            <a:ext cx="640080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22120" y="2642616"/>
            <a:ext cx="1868424" cy="6614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51048" y="2642616"/>
            <a:ext cx="640079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51632" y="2642616"/>
            <a:ext cx="1918716" cy="6614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30852" y="2642616"/>
            <a:ext cx="641603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32959" y="2642616"/>
            <a:ext cx="1847088" cy="6614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40552" y="2642616"/>
            <a:ext cx="641603" cy="66141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42659" y="2642616"/>
            <a:ext cx="641604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8808" y="3436620"/>
            <a:ext cx="551687" cy="4419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608" y="3227832"/>
            <a:ext cx="1147572" cy="6614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81683" y="3227832"/>
            <a:ext cx="900684" cy="66141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42872" y="3227832"/>
            <a:ext cx="640080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43455" y="3227832"/>
            <a:ext cx="1197864" cy="66141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1823" y="3227832"/>
            <a:ext cx="643127" cy="66141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505455" y="3227832"/>
            <a:ext cx="1918716" cy="6614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884676" y="3227832"/>
            <a:ext cx="641603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86784" y="3227832"/>
            <a:ext cx="2151888" cy="66141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599176" y="3227832"/>
            <a:ext cx="641603" cy="66141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01284" y="3227832"/>
            <a:ext cx="641603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8808" y="4021835"/>
            <a:ext cx="551687" cy="4419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3608" y="3813047"/>
            <a:ext cx="1147572" cy="6614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81683" y="3813047"/>
            <a:ext cx="856488" cy="66141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98675" y="3813047"/>
            <a:ext cx="640080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99260" y="3813047"/>
            <a:ext cx="2017776" cy="66141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177539" y="3813047"/>
            <a:ext cx="742188" cy="66141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380232" y="3813047"/>
            <a:ext cx="743712" cy="6614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84447" y="3813047"/>
            <a:ext cx="786384" cy="66141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831335" y="3813047"/>
            <a:ext cx="743712" cy="66141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035552" y="3813047"/>
            <a:ext cx="638555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34611" y="3813047"/>
            <a:ext cx="3179064" cy="66141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74180" y="3813047"/>
            <a:ext cx="640079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874764" y="3813047"/>
            <a:ext cx="1903476" cy="66141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238743" y="3813047"/>
            <a:ext cx="641603" cy="66141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340852" y="3813047"/>
            <a:ext cx="641603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68808" y="4607052"/>
            <a:ext cx="551687" cy="4419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73608" y="4398264"/>
            <a:ext cx="1149096" cy="6614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283208" y="4398264"/>
            <a:ext cx="922019" cy="66141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65732" y="4398264"/>
            <a:ext cx="798576" cy="66141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24811" y="4398264"/>
            <a:ext cx="742188" cy="66141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127504" y="4398264"/>
            <a:ext cx="798576" cy="66141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386583" y="4398264"/>
            <a:ext cx="1629156" cy="66141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476244" y="4398264"/>
            <a:ext cx="798576" cy="66141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735323" y="4398264"/>
            <a:ext cx="2136648" cy="66141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332476" y="4398264"/>
            <a:ext cx="798576" cy="66141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591555" y="4398264"/>
            <a:ext cx="876300" cy="66141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928359" y="4398264"/>
            <a:ext cx="798576" cy="66141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187440" y="4398264"/>
            <a:ext cx="1101852" cy="66141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749795" y="4398264"/>
            <a:ext cx="798576" cy="66141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008876" y="4398264"/>
            <a:ext cx="2014727" cy="66141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484107" y="4398264"/>
            <a:ext cx="640079" cy="6614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73608" y="4885944"/>
            <a:ext cx="1844039" cy="66141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78151" y="4885944"/>
            <a:ext cx="685800" cy="66141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124455" y="4885944"/>
            <a:ext cx="640080" cy="66141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25039" y="4885944"/>
            <a:ext cx="685800" cy="66141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371344" y="4885944"/>
            <a:ext cx="794004" cy="66141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625851" y="4885944"/>
            <a:ext cx="685800" cy="66141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772155" y="4885944"/>
            <a:ext cx="743712" cy="66141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976372" y="4885944"/>
            <a:ext cx="832103" cy="66141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268979" y="4885944"/>
            <a:ext cx="2382012" cy="66141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111496" y="4885944"/>
            <a:ext cx="685800" cy="66141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257800" y="4885944"/>
            <a:ext cx="1549907" cy="66141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268211" y="4885944"/>
            <a:ext cx="685799" cy="66141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414515" y="4885944"/>
            <a:ext cx="1766315" cy="66141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41335" y="4885944"/>
            <a:ext cx="685800" cy="66141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787640" y="4885944"/>
            <a:ext cx="1235963" cy="66141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484107" y="4885944"/>
            <a:ext cx="641603" cy="6614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73608" y="5373623"/>
            <a:ext cx="960119" cy="66141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094232" y="5373623"/>
            <a:ext cx="640080" cy="6614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194816" y="5373623"/>
            <a:ext cx="1731264" cy="66141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386583" y="5373623"/>
            <a:ext cx="641604" cy="66141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488692" y="5373623"/>
            <a:ext cx="641604" cy="6614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62127" y="5958840"/>
            <a:ext cx="1554480" cy="66141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277111" y="5958840"/>
            <a:ext cx="870203" cy="66141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607819" y="5958840"/>
            <a:ext cx="640080" cy="6614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08404" y="5958840"/>
            <a:ext cx="1431036" cy="66141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599944" y="5958840"/>
            <a:ext cx="643128" cy="6614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703576" y="5958840"/>
            <a:ext cx="1098803" cy="66141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262884" y="5958840"/>
            <a:ext cx="640079" cy="6614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363467" y="5958840"/>
            <a:ext cx="1869948" cy="66141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693920" y="5958840"/>
            <a:ext cx="640079" cy="6614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794503" y="5958840"/>
            <a:ext cx="1344168" cy="66141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599176" y="5958840"/>
            <a:ext cx="641603" cy="66141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701284" y="5958840"/>
            <a:ext cx="641603" cy="6614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>
            <a:spLocks noGrp="1"/>
          </p:cNvSpPr>
          <p:nvPr>
            <p:ph type="title"/>
          </p:nvPr>
        </p:nvSpPr>
        <p:spPr>
          <a:xfrm>
            <a:off x="501802" y="1594325"/>
            <a:ext cx="320802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25780" algn="l"/>
              </a:tabLst>
            </a:pPr>
            <a:r>
              <a:rPr sz="2050" b="0" spc="10" dirty="0">
                <a:latin typeface="Book Antiqua"/>
                <a:cs typeface="Book Antiqua"/>
              </a:rPr>
              <a:t>1)	</a:t>
            </a:r>
            <a:r>
              <a:rPr sz="3200" b="0" u="heavy" dirty="0">
                <a:latin typeface="Book Antiqua"/>
                <a:cs typeface="Book Antiqua"/>
              </a:rPr>
              <a:t>Long</a:t>
            </a:r>
            <a:r>
              <a:rPr sz="3200" b="0" u="heavy" spc="-95" dirty="0">
                <a:latin typeface="Book Antiqua"/>
                <a:cs typeface="Book Antiqua"/>
              </a:rPr>
              <a:t> </a:t>
            </a:r>
            <a:r>
              <a:rPr sz="3200" b="0" u="heavy" dirty="0">
                <a:latin typeface="Book Antiqua"/>
                <a:cs typeface="Book Antiqua"/>
              </a:rPr>
              <a:t>(6-8mm):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01802" y="2890011"/>
            <a:ext cx="260350" cy="3154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spc="20" dirty="0">
                <a:latin typeface="Wingdings 2"/>
                <a:cs typeface="Wingdings 2"/>
              </a:rPr>
              <a:t></a:t>
            </a:r>
            <a:endParaRPr sz="2050">
              <a:latin typeface="Wingdings 2"/>
              <a:cs typeface="Wingdings 2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01802" y="3475608"/>
            <a:ext cx="260350" cy="3154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spc="20" dirty="0">
                <a:latin typeface="Wingdings 2"/>
                <a:cs typeface="Wingdings 2"/>
              </a:rPr>
              <a:t></a:t>
            </a:r>
            <a:endParaRPr sz="2050">
              <a:latin typeface="Wingdings 2"/>
              <a:cs typeface="Wingdings 2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501802" y="4060825"/>
            <a:ext cx="260350" cy="3154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spc="20" dirty="0">
                <a:latin typeface="Wingdings 2"/>
                <a:cs typeface="Wingdings 2"/>
              </a:rPr>
              <a:t></a:t>
            </a:r>
            <a:endParaRPr sz="2050">
              <a:latin typeface="Wingdings 2"/>
              <a:cs typeface="Wingdings 2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01802" y="4646295"/>
            <a:ext cx="260350" cy="3154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spc="20" dirty="0">
                <a:latin typeface="Wingdings 2"/>
                <a:cs typeface="Wingdings 2"/>
              </a:rPr>
              <a:t></a:t>
            </a:r>
            <a:endParaRPr sz="2050">
              <a:latin typeface="Wingdings 2"/>
              <a:cs typeface="Wingdings 2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913282" y="2743961"/>
            <a:ext cx="7838440" cy="385127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indent="607695">
              <a:lnSpc>
                <a:spcPct val="100000"/>
              </a:lnSpc>
              <a:buAutoNum type="alphaLcParenR"/>
              <a:tabLst>
                <a:tab pos="1061720" algn="l"/>
              </a:tabLst>
            </a:pPr>
            <a:r>
              <a:rPr sz="3200" spc="-5" dirty="0">
                <a:latin typeface="Book Antiqua"/>
                <a:cs typeface="Book Antiqua"/>
              </a:rPr>
              <a:t>heavily tapered</a:t>
            </a:r>
            <a:r>
              <a:rPr sz="3200" spc="-20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facially.</a:t>
            </a:r>
            <a:endParaRPr sz="3200">
              <a:latin typeface="Book Antiqua"/>
              <a:cs typeface="Book Antiqua"/>
            </a:endParaRPr>
          </a:p>
          <a:p>
            <a:pPr marL="1082040" indent="-461645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1082675" algn="l"/>
              </a:tabLst>
            </a:pPr>
            <a:r>
              <a:rPr sz="3200" dirty="0">
                <a:latin typeface="Book Antiqua"/>
                <a:cs typeface="Book Antiqua"/>
              </a:rPr>
              <a:t>less </a:t>
            </a:r>
            <a:r>
              <a:rPr sz="3200" spc="-5" dirty="0">
                <a:latin typeface="Book Antiqua"/>
                <a:cs typeface="Book Antiqua"/>
              </a:rPr>
              <a:t>tapered</a:t>
            </a:r>
            <a:r>
              <a:rPr sz="3200" spc="-40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lingually.</a:t>
            </a:r>
            <a:endParaRPr sz="3200">
              <a:latin typeface="Book Antiqua"/>
              <a:cs typeface="Book Antiqua"/>
            </a:endParaRPr>
          </a:p>
          <a:p>
            <a:pPr marL="1038225" indent="-417830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1038860" algn="l"/>
                <a:tab pos="2719070" algn="l"/>
              </a:tabLst>
            </a:pPr>
            <a:r>
              <a:rPr sz="3200" spc="-5" dirty="0">
                <a:latin typeface="Book Antiqua"/>
                <a:cs typeface="Book Antiqua"/>
              </a:rPr>
              <a:t>gingival	</a:t>
            </a:r>
            <a:r>
              <a:rPr sz="3200" dirty="0">
                <a:latin typeface="Book Antiqua"/>
                <a:cs typeface="Book Antiqua"/>
              </a:rPr>
              <a:t>1/3 approximately</a:t>
            </a:r>
            <a:r>
              <a:rPr sz="3200" spc="-55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parallel.</a:t>
            </a:r>
            <a:endParaRPr sz="3200">
              <a:latin typeface="Book Antiqua"/>
              <a:cs typeface="Book Antiqua"/>
            </a:endParaRPr>
          </a:p>
          <a:p>
            <a:pPr marL="12700" marR="5080" indent="608965" algn="just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1264285" algn="l"/>
              </a:tabLst>
            </a:pPr>
            <a:r>
              <a:rPr sz="3200" dirty="0">
                <a:latin typeface="Book Antiqua"/>
                <a:cs typeface="Book Antiqua"/>
              </a:rPr>
              <a:t>a </a:t>
            </a:r>
            <a:r>
              <a:rPr sz="3200" spc="-5" dirty="0">
                <a:latin typeface="Book Antiqua"/>
                <a:cs typeface="Book Antiqua"/>
              </a:rPr>
              <a:t>heavy </a:t>
            </a:r>
            <a:r>
              <a:rPr sz="3200" dirty="0">
                <a:latin typeface="Book Antiqua"/>
                <a:cs typeface="Book Antiqua"/>
              </a:rPr>
              <a:t>shoulder at </a:t>
            </a:r>
            <a:r>
              <a:rPr sz="3200" spc="-5" dirty="0">
                <a:latin typeface="Book Antiqua"/>
                <a:cs typeface="Book Antiqua"/>
              </a:rPr>
              <a:t>the gingival  </a:t>
            </a:r>
            <a:r>
              <a:rPr sz="3200" dirty="0">
                <a:latin typeface="Book Antiqua"/>
                <a:cs typeface="Book Antiqua"/>
              </a:rPr>
              <a:t>margin , if a secondary metal </a:t>
            </a:r>
            <a:r>
              <a:rPr sz="3200" spc="-5" dirty="0">
                <a:latin typeface="Book Antiqua"/>
                <a:cs typeface="Book Antiqua"/>
              </a:rPr>
              <a:t>coping </a:t>
            </a:r>
            <a:r>
              <a:rPr sz="3200" dirty="0">
                <a:latin typeface="Book Antiqua"/>
                <a:cs typeface="Book Antiqua"/>
              </a:rPr>
              <a:t>will  be</a:t>
            </a:r>
            <a:r>
              <a:rPr sz="3200" spc="-105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placed.</a:t>
            </a:r>
            <a:endParaRPr sz="3200">
              <a:latin typeface="Book Antiqua"/>
              <a:cs typeface="Book Antiqua"/>
            </a:endParaRPr>
          </a:p>
          <a:p>
            <a:pPr marL="1047115" indent="-431165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1047750" algn="l"/>
              </a:tabLst>
            </a:pPr>
            <a:r>
              <a:rPr sz="3200" spc="-5" dirty="0">
                <a:latin typeface="Book Antiqua"/>
                <a:cs typeface="Book Antiqua"/>
              </a:rPr>
              <a:t>teeth </a:t>
            </a:r>
            <a:r>
              <a:rPr sz="3200" dirty="0">
                <a:latin typeface="Book Antiqua"/>
                <a:cs typeface="Book Antiqua"/>
              </a:rPr>
              <a:t>are usually</a:t>
            </a:r>
            <a:r>
              <a:rPr sz="3200" spc="-40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vital.</a:t>
            </a:r>
            <a:endParaRPr sz="32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4167" y="1220724"/>
            <a:ext cx="6489191" cy="4898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08175" y="1285875"/>
            <a:ext cx="6307074" cy="4714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9125" y="1266825"/>
            <a:ext cx="6345555" cy="4752975"/>
          </a:xfrm>
          <a:custGeom>
            <a:avLst/>
            <a:gdLst/>
            <a:ahLst/>
            <a:cxnLst/>
            <a:rect l="l" t="t" r="r" b="b"/>
            <a:pathLst>
              <a:path w="6345555" h="4752975">
                <a:moveTo>
                  <a:pt x="0" y="4752975"/>
                </a:moveTo>
                <a:lnTo>
                  <a:pt x="6345174" y="4752975"/>
                </a:lnTo>
                <a:lnTo>
                  <a:pt x="6345174" y="0"/>
                </a:lnTo>
                <a:lnTo>
                  <a:pt x="0" y="0"/>
                </a:lnTo>
                <a:lnTo>
                  <a:pt x="0" y="475297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196975"/>
            <a:ext cx="8229600" cy="4104004"/>
          </a:xfrm>
          <a:custGeom>
            <a:avLst/>
            <a:gdLst/>
            <a:ahLst/>
            <a:cxnLst/>
            <a:rect l="l" t="t" r="r" b="b"/>
            <a:pathLst>
              <a:path w="8229600" h="4104004">
                <a:moveTo>
                  <a:pt x="0" y="4103751"/>
                </a:moveTo>
                <a:lnTo>
                  <a:pt x="8229600" y="4103751"/>
                </a:lnTo>
                <a:lnTo>
                  <a:pt x="8229600" y="0"/>
                </a:lnTo>
                <a:lnTo>
                  <a:pt x="0" y="0"/>
                </a:lnTo>
                <a:lnTo>
                  <a:pt x="0" y="410375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1196975"/>
            <a:ext cx="8229600" cy="4104004"/>
          </a:xfrm>
          <a:custGeom>
            <a:avLst/>
            <a:gdLst/>
            <a:ahLst/>
            <a:cxnLst/>
            <a:rect l="l" t="t" r="r" b="b"/>
            <a:pathLst>
              <a:path w="8229600" h="4104004">
                <a:moveTo>
                  <a:pt x="0" y="4103751"/>
                </a:moveTo>
                <a:lnTo>
                  <a:pt x="8229600" y="4103751"/>
                </a:lnTo>
                <a:lnTo>
                  <a:pt x="8229600" y="0"/>
                </a:lnTo>
                <a:lnTo>
                  <a:pt x="0" y="0"/>
                </a:lnTo>
                <a:lnTo>
                  <a:pt x="0" y="410375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816" y="1112519"/>
            <a:ext cx="743712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7031" y="1112519"/>
            <a:ext cx="2560320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57855" y="1112519"/>
            <a:ext cx="743712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62072" y="1112519"/>
            <a:ext cx="675131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97707" y="1112519"/>
            <a:ext cx="743712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01923" y="1112519"/>
            <a:ext cx="1496568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3608" y="1659635"/>
            <a:ext cx="3805428" cy="1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58996" y="1112519"/>
            <a:ext cx="641603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2816" y="1697735"/>
            <a:ext cx="641604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9495" y="2491739"/>
            <a:ext cx="551687" cy="441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4296" y="2282951"/>
            <a:ext cx="1045464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50263" y="2282951"/>
            <a:ext cx="7117080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44296" y="2770632"/>
            <a:ext cx="3209543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14344" y="2770632"/>
            <a:ext cx="641603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9495" y="3564635"/>
            <a:ext cx="551687" cy="441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4296" y="3355847"/>
            <a:ext cx="1045464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50263" y="3355847"/>
            <a:ext cx="5219699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30467" y="3355847"/>
            <a:ext cx="641604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9495" y="4149852"/>
            <a:ext cx="551687" cy="441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4296" y="3941064"/>
            <a:ext cx="1045464" cy="661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50263" y="3941064"/>
            <a:ext cx="6391655" cy="661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02423" y="3941064"/>
            <a:ext cx="641603" cy="661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4296" y="4526279"/>
            <a:ext cx="641604" cy="661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73100" y="1212977"/>
            <a:ext cx="7418070" cy="3363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u="heavy" dirty="0">
                <a:latin typeface="Book Antiqua"/>
                <a:cs typeface="Book Antiqua"/>
              </a:rPr>
              <a:t>2) Medium</a:t>
            </a:r>
            <a:r>
              <a:rPr sz="3200" u="heavy" spc="-100" dirty="0">
                <a:latin typeface="Book Antiqua"/>
                <a:cs typeface="Book Antiqua"/>
              </a:rPr>
              <a:t> </a:t>
            </a:r>
            <a:r>
              <a:rPr sz="3200" u="heavy" dirty="0">
                <a:latin typeface="Book Antiqua"/>
                <a:cs typeface="Book Antiqua"/>
              </a:rPr>
              <a:t>(4-6mm):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65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tabLst>
                <a:tab pos="930275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	</a:t>
            </a:r>
            <a:r>
              <a:rPr sz="3200" dirty="0">
                <a:latin typeface="Book Antiqua"/>
                <a:cs typeface="Book Antiqua"/>
              </a:rPr>
              <a:t>a) </a:t>
            </a:r>
            <a:r>
              <a:rPr sz="3200" spc="-5" dirty="0">
                <a:latin typeface="Book Antiqua"/>
                <a:cs typeface="Book Antiqua"/>
              </a:rPr>
              <a:t>usually </a:t>
            </a:r>
            <a:r>
              <a:rPr sz="3200" dirty="0">
                <a:latin typeface="Book Antiqua"/>
                <a:cs typeface="Book Antiqua"/>
              </a:rPr>
              <a:t>conical with</a:t>
            </a:r>
            <a:r>
              <a:rPr sz="3200" spc="-30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greater taper  </a:t>
            </a:r>
            <a:r>
              <a:rPr sz="3200" dirty="0">
                <a:latin typeface="Book Antiqua"/>
                <a:cs typeface="Book Antiqua"/>
              </a:rPr>
              <a:t>on all</a:t>
            </a:r>
            <a:r>
              <a:rPr sz="3200" spc="-90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surfaces.</a:t>
            </a:r>
            <a:endParaRPr sz="32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930275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spc="-5" dirty="0">
                <a:latin typeface="Book Antiqua"/>
                <a:cs typeface="Book Antiqua"/>
              </a:rPr>
              <a:t>b)usually used </a:t>
            </a:r>
            <a:r>
              <a:rPr sz="3200" dirty="0">
                <a:latin typeface="Book Antiqua"/>
                <a:cs typeface="Book Antiqua"/>
              </a:rPr>
              <a:t>with a</a:t>
            </a:r>
            <a:r>
              <a:rPr sz="3200" spc="-40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bar.</a:t>
            </a:r>
            <a:endParaRPr sz="32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930275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Book Antiqua"/>
                <a:cs typeface="Book Antiqua"/>
              </a:rPr>
              <a:t>c) </a:t>
            </a:r>
            <a:r>
              <a:rPr sz="3200" spc="-5" dirty="0">
                <a:latin typeface="Book Antiqua"/>
                <a:cs typeface="Book Antiqua"/>
              </a:rPr>
              <a:t>tooth </a:t>
            </a:r>
            <a:r>
              <a:rPr sz="3200" dirty="0">
                <a:latin typeface="Book Antiqua"/>
                <a:cs typeface="Book Antiqua"/>
              </a:rPr>
              <a:t>may or may </a:t>
            </a:r>
            <a:r>
              <a:rPr sz="3200" spc="-5" dirty="0">
                <a:latin typeface="Book Antiqua"/>
                <a:cs typeface="Book Antiqua"/>
              </a:rPr>
              <a:t>not be</a:t>
            </a:r>
            <a:r>
              <a:rPr sz="3200" spc="-45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vital.</a:t>
            </a:r>
            <a:endParaRPr sz="32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352" y="77723"/>
            <a:ext cx="4754880" cy="3398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4312" y="142747"/>
            <a:ext cx="4572000" cy="3214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5262" y="123697"/>
            <a:ext cx="4610100" cy="3253104"/>
          </a:xfrm>
          <a:custGeom>
            <a:avLst/>
            <a:gdLst/>
            <a:ahLst/>
            <a:cxnLst/>
            <a:rect l="l" t="t" r="r" b="b"/>
            <a:pathLst>
              <a:path w="4610100" h="3253104">
                <a:moveTo>
                  <a:pt x="0" y="3252851"/>
                </a:moveTo>
                <a:lnTo>
                  <a:pt x="4610100" y="3252851"/>
                </a:lnTo>
                <a:lnTo>
                  <a:pt x="4610100" y="0"/>
                </a:lnTo>
                <a:lnTo>
                  <a:pt x="0" y="0"/>
                </a:lnTo>
                <a:lnTo>
                  <a:pt x="0" y="3252851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3108" y="3436620"/>
            <a:ext cx="4826508" cy="3396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57751" y="3500501"/>
            <a:ext cx="4643374" cy="3214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38701" y="3481449"/>
            <a:ext cx="4681855" cy="3253104"/>
          </a:xfrm>
          <a:custGeom>
            <a:avLst/>
            <a:gdLst/>
            <a:ahLst/>
            <a:cxnLst/>
            <a:rect l="l" t="t" r="r" b="b"/>
            <a:pathLst>
              <a:path w="4681855" h="3253104">
                <a:moveTo>
                  <a:pt x="0" y="3252724"/>
                </a:moveTo>
                <a:lnTo>
                  <a:pt x="4681474" y="3252724"/>
                </a:lnTo>
                <a:lnTo>
                  <a:pt x="4681474" y="0"/>
                </a:lnTo>
                <a:lnTo>
                  <a:pt x="0" y="0"/>
                </a:lnTo>
                <a:lnTo>
                  <a:pt x="0" y="3252724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052575"/>
            <a:ext cx="8229600" cy="5040630"/>
          </a:xfrm>
          <a:custGeom>
            <a:avLst/>
            <a:gdLst/>
            <a:ahLst/>
            <a:cxnLst/>
            <a:rect l="l" t="t" r="r" b="b"/>
            <a:pathLst>
              <a:path w="8229600" h="5040630">
                <a:moveTo>
                  <a:pt x="0" y="5040249"/>
                </a:moveTo>
                <a:lnTo>
                  <a:pt x="8229600" y="5040249"/>
                </a:lnTo>
                <a:lnTo>
                  <a:pt x="8229600" y="0"/>
                </a:lnTo>
                <a:lnTo>
                  <a:pt x="0" y="0"/>
                </a:lnTo>
                <a:lnTo>
                  <a:pt x="0" y="504024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1052575"/>
            <a:ext cx="8229600" cy="5040630"/>
          </a:xfrm>
          <a:custGeom>
            <a:avLst/>
            <a:gdLst/>
            <a:ahLst/>
            <a:cxnLst/>
            <a:rect l="l" t="t" r="r" b="b"/>
            <a:pathLst>
              <a:path w="8229600" h="5040630">
                <a:moveTo>
                  <a:pt x="0" y="5040249"/>
                </a:moveTo>
                <a:lnTo>
                  <a:pt x="8229600" y="5040249"/>
                </a:lnTo>
                <a:lnTo>
                  <a:pt x="8229600" y="0"/>
                </a:lnTo>
                <a:lnTo>
                  <a:pt x="0" y="0"/>
                </a:lnTo>
                <a:lnTo>
                  <a:pt x="0" y="504024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816" y="967739"/>
            <a:ext cx="743712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7031" y="967739"/>
            <a:ext cx="3587496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85032" y="967739"/>
            <a:ext cx="743712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89247" y="967739"/>
            <a:ext cx="675131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24884" y="967739"/>
            <a:ext cx="743712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29100" y="967739"/>
            <a:ext cx="1496568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3608" y="1514855"/>
            <a:ext cx="4832604" cy="1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86171" y="967739"/>
            <a:ext cx="641603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2816" y="1552955"/>
            <a:ext cx="641604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9495" y="2346960"/>
            <a:ext cx="551687" cy="441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4296" y="2138172"/>
            <a:ext cx="1045464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50263" y="2138172"/>
            <a:ext cx="7106411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44296" y="2625851"/>
            <a:ext cx="4248912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53711" y="2625851"/>
            <a:ext cx="641603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9495" y="3419855"/>
            <a:ext cx="551687" cy="441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4296" y="3211067"/>
            <a:ext cx="1045464" cy="661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50263" y="3211067"/>
            <a:ext cx="6728459" cy="661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4296" y="3698747"/>
            <a:ext cx="2005583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10383" y="3698747"/>
            <a:ext cx="641604" cy="661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9495" y="4492752"/>
            <a:ext cx="551687" cy="441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4296" y="4283964"/>
            <a:ext cx="1045464" cy="661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50263" y="4283964"/>
            <a:ext cx="4002024" cy="661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12791" y="4283964"/>
            <a:ext cx="641603" cy="661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9495" y="5077967"/>
            <a:ext cx="551687" cy="441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44296" y="4869179"/>
            <a:ext cx="1045464" cy="661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0263" y="4869179"/>
            <a:ext cx="7287768" cy="661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44296" y="5356859"/>
            <a:ext cx="2249424" cy="661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554223" y="5356859"/>
            <a:ext cx="641604" cy="661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73100" y="1068578"/>
            <a:ext cx="7590790" cy="4924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u="heavy" dirty="0">
                <a:latin typeface="Book Antiqua"/>
                <a:cs typeface="Book Antiqua"/>
              </a:rPr>
              <a:t>3) Medium </a:t>
            </a:r>
            <a:r>
              <a:rPr sz="3200" u="heavy" spc="-5" dirty="0">
                <a:latin typeface="Book Antiqua"/>
                <a:cs typeface="Book Antiqua"/>
              </a:rPr>
              <a:t>short</a:t>
            </a:r>
            <a:r>
              <a:rPr sz="3200" u="heavy" spc="-65" dirty="0">
                <a:latin typeface="Book Antiqua"/>
                <a:cs typeface="Book Antiqua"/>
              </a:rPr>
              <a:t> </a:t>
            </a:r>
            <a:r>
              <a:rPr sz="3200" u="heavy" dirty="0">
                <a:latin typeface="Book Antiqua"/>
                <a:cs typeface="Book Antiqua"/>
              </a:rPr>
              <a:t>(2-4mm):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650">
              <a:latin typeface="Times New Roman"/>
              <a:cs typeface="Times New Roman"/>
            </a:endParaRPr>
          </a:p>
          <a:p>
            <a:pPr marL="424180" marR="189865" indent="-412115">
              <a:lnSpc>
                <a:spcPct val="100000"/>
              </a:lnSpc>
              <a:tabLst>
                <a:tab pos="930275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	</a:t>
            </a:r>
            <a:r>
              <a:rPr sz="3200" dirty="0">
                <a:latin typeface="Book Antiqua"/>
                <a:cs typeface="Book Antiqua"/>
              </a:rPr>
              <a:t>a) proximal walls should</a:t>
            </a:r>
            <a:r>
              <a:rPr sz="3200" spc="-40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be</a:t>
            </a:r>
            <a:r>
              <a:rPr sz="3200" spc="-10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parallel  </a:t>
            </a:r>
            <a:r>
              <a:rPr sz="3200" dirty="0">
                <a:latin typeface="Book Antiqua"/>
                <a:cs typeface="Book Antiqua"/>
              </a:rPr>
              <a:t>for max. frictional</a:t>
            </a:r>
            <a:r>
              <a:rPr sz="3200" spc="-114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fit</a:t>
            </a:r>
            <a:endParaRPr sz="3200">
              <a:latin typeface="Book Antiqua"/>
              <a:cs typeface="Book Antiqua"/>
            </a:endParaRPr>
          </a:p>
          <a:p>
            <a:pPr marL="424180" marR="567055" indent="-412115">
              <a:lnSpc>
                <a:spcPct val="100000"/>
              </a:lnSpc>
              <a:spcBef>
                <a:spcPts val="765"/>
              </a:spcBef>
              <a:tabLst>
                <a:tab pos="930275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	</a:t>
            </a:r>
            <a:r>
              <a:rPr sz="3200" spc="-5" dirty="0">
                <a:latin typeface="Book Antiqua"/>
                <a:cs typeface="Book Antiqua"/>
              </a:rPr>
              <a:t>b) </a:t>
            </a:r>
            <a:r>
              <a:rPr sz="3200" dirty="0">
                <a:latin typeface="Book Antiqua"/>
                <a:cs typeface="Book Antiqua"/>
              </a:rPr>
              <a:t>adjacent abutments </a:t>
            </a:r>
            <a:r>
              <a:rPr sz="3200" spc="-5" dirty="0">
                <a:latin typeface="Book Antiqua"/>
                <a:cs typeface="Book Antiqua"/>
              </a:rPr>
              <a:t>better to</a:t>
            </a:r>
            <a:r>
              <a:rPr sz="3200" spc="-10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be  </a:t>
            </a:r>
            <a:r>
              <a:rPr sz="3200" dirty="0">
                <a:latin typeface="Book Antiqua"/>
                <a:cs typeface="Book Antiqua"/>
              </a:rPr>
              <a:t>splinted</a:t>
            </a:r>
            <a:endParaRPr sz="32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930275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Book Antiqua"/>
                <a:cs typeface="Book Antiqua"/>
              </a:rPr>
              <a:t>c) </a:t>
            </a:r>
            <a:r>
              <a:rPr sz="3200" spc="-5" dirty="0">
                <a:latin typeface="Book Antiqua"/>
                <a:cs typeface="Book Antiqua"/>
              </a:rPr>
              <a:t>tooth is non</a:t>
            </a:r>
            <a:r>
              <a:rPr sz="3200" spc="-30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vital</a:t>
            </a:r>
            <a:endParaRPr sz="32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930275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Book Antiqua"/>
                <a:cs typeface="Book Antiqua"/>
              </a:rPr>
              <a:t>d) </a:t>
            </a:r>
            <a:r>
              <a:rPr sz="3200" spc="-5" dirty="0">
                <a:latin typeface="Book Antiqua"/>
                <a:cs typeface="Book Antiqua"/>
              </a:rPr>
              <a:t>used </a:t>
            </a:r>
            <a:r>
              <a:rPr sz="3200" dirty="0">
                <a:latin typeface="Book Antiqua"/>
                <a:cs typeface="Book Antiqua"/>
              </a:rPr>
              <a:t>when a favourable C/R</a:t>
            </a:r>
            <a:r>
              <a:rPr sz="3200" spc="-60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ratio</a:t>
            </a:r>
            <a:endParaRPr sz="3200">
              <a:latin typeface="Book Antiqua"/>
              <a:cs typeface="Book Antiqua"/>
            </a:endParaRPr>
          </a:p>
          <a:p>
            <a:pPr marL="424180">
              <a:lnSpc>
                <a:spcPct val="100000"/>
              </a:lnSpc>
            </a:pPr>
            <a:r>
              <a:rPr sz="3200" spc="-5" dirty="0">
                <a:latin typeface="Book Antiqua"/>
                <a:cs typeface="Book Antiqua"/>
              </a:rPr>
              <a:t>is</a:t>
            </a:r>
            <a:r>
              <a:rPr sz="3200" spc="-65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needed</a:t>
            </a:r>
            <a:endParaRPr sz="32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8863" y="1220724"/>
            <a:ext cx="6196584" cy="4826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43126" y="1285811"/>
            <a:ext cx="6013450" cy="4643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24075" y="1266761"/>
            <a:ext cx="6051550" cy="4681855"/>
          </a:xfrm>
          <a:custGeom>
            <a:avLst/>
            <a:gdLst/>
            <a:ahLst/>
            <a:cxnLst/>
            <a:rect l="l" t="t" r="r" b="b"/>
            <a:pathLst>
              <a:path w="6051550" h="4681855">
                <a:moveTo>
                  <a:pt x="0" y="4681601"/>
                </a:moveTo>
                <a:lnTo>
                  <a:pt x="6051550" y="4681601"/>
                </a:lnTo>
                <a:lnTo>
                  <a:pt x="6051550" y="0"/>
                </a:lnTo>
                <a:lnTo>
                  <a:pt x="0" y="0"/>
                </a:lnTo>
                <a:lnTo>
                  <a:pt x="0" y="4681601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49"/>
          <p:cNvSpPr txBox="1"/>
          <p:nvPr/>
        </p:nvSpPr>
        <p:spPr>
          <a:xfrm>
            <a:off x="673100" y="519429"/>
            <a:ext cx="7936230" cy="1749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4180" marR="5080" indent="-412115" algn="just">
              <a:lnSpc>
                <a:spcPct val="100000"/>
              </a:lnSpc>
            </a:pPr>
            <a:r>
              <a:rPr sz="1800" spc="20" dirty="0">
                <a:latin typeface="Wingdings 2"/>
                <a:cs typeface="Wingdings 2"/>
              </a:rPr>
              <a:t>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Book Antiqua"/>
                <a:cs typeface="Book Antiqua"/>
              </a:rPr>
              <a:t>3) </a:t>
            </a:r>
            <a:r>
              <a:rPr sz="2800" spc="-5" dirty="0">
                <a:latin typeface="Book Antiqua"/>
                <a:cs typeface="Book Antiqua"/>
              </a:rPr>
              <a:t>Complicated functional and aesthetic  conditions due to tooth </a:t>
            </a:r>
            <a:r>
              <a:rPr sz="2800" dirty="0">
                <a:latin typeface="Book Antiqua"/>
                <a:cs typeface="Book Antiqua"/>
              </a:rPr>
              <a:t>migration </a:t>
            </a:r>
            <a:r>
              <a:rPr sz="2800" spc="-5" dirty="0">
                <a:latin typeface="Book Antiqua"/>
                <a:cs typeface="Book Antiqua"/>
              </a:rPr>
              <a:t>which make  restoration with a removable or fixed partial  denture</a:t>
            </a:r>
            <a:r>
              <a:rPr sz="2800" spc="-55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difficult.</a:t>
            </a:r>
            <a:endParaRPr sz="2800" dirty="0">
              <a:latin typeface="Book Antiqua"/>
              <a:cs typeface="Book Antiqua"/>
            </a:endParaRPr>
          </a:p>
        </p:txBody>
      </p:sp>
      <p:sp>
        <p:nvSpPr>
          <p:cNvPr id="54" name="object 51"/>
          <p:cNvSpPr/>
          <p:nvPr/>
        </p:nvSpPr>
        <p:spPr>
          <a:xfrm>
            <a:off x="2214626" y="2428811"/>
            <a:ext cx="4714875" cy="4214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125537"/>
            <a:ext cx="8229600" cy="4895850"/>
          </a:xfrm>
          <a:custGeom>
            <a:avLst/>
            <a:gdLst/>
            <a:ahLst/>
            <a:cxnLst/>
            <a:rect l="l" t="t" r="r" b="b"/>
            <a:pathLst>
              <a:path w="8229600" h="4895850">
                <a:moveTo>
                  <a:pt x="0" y="4895850"/>
                </a:moveTo>
                <a:lnTo>
                  <a:pt x="8229600" y="4895850"/>
                </a:lnTo>
                <a:lnTo>
                  <a:pt x="8229600" y="0"/>
                </a:lnTo>
                <a:lnTo>
                  <a:pt x="0" y="0"/>
                </a:lnTo>
                <a:lnTo>
                  <a:pt x="0" y="48958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1125537"/>
            <a:ext cx="8229600" cy="4895850"/>
          </a:xfrm>
          <a:custGeom>
            <a:avLst/>
            <a:gdLst/>
            <a:ahLst/>
            <a:cxnLst/>
            <a:rect l="l" t="t" r="r" b="b"/>
            <a:pathLst>
              <a:path w="8229600" h="4895850">
                <a:moveTo>
                  <a:pt x="0" y="4895850"/>
                </a:moveTo>
                <a:lnTo>
                  <a:pt x="8229600" y="4895850"/>
                </a:lnTo>
                <a:lnTo>
                  <a:pt x="8229600" y="0"/>
                </a:lnTo>
                <a:lnTo>
                  <a:pt x="0" y="0"/>
                </a:lnTo>
                <a:lnTo>
                  <a:pt x="0" y="489585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3100" y="1141729"/>
            <a:ext cx="7586980" cy="4924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u="heavy" dirty="0">
                <a:latin typeface="Book Antiqua"/>
                <a:cs typeface="Book Antiqua"/>
              </a:rPr>
              <a:t>4) </a:t>
            </a:r>
            <a:r>
              <a:rPr sz="3200" u="heavy" spc="-5" dirty="0">
                <a:latin typeface="Book Antiqua"/>
                <a:cs typeface="Book Antiqua"/>
              </a:rPr>
              <a:t>Short</a:t>
            </a:r>
            <a:r>
              <a:rPr sz="3200" u="heavy" spc="-70" dirty="0">
                <a:latin typeface="Book Antiqua"/>
                <a:cs typeface="Book Antiqua"/>
              </a:rPr>
              <a:t> </a:t>
            </a:r>
            <a:r>
              <a:rPr sz="3200" u="heavy" dirty="0">
                <a:latin typeface="Book Antiqua"/>
                <a:cs typeface="Book Antiqua"/>
              </a:rPr>
              <a:t>(1-2mm):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650">
              <a:latin typeface="Times New Roman"/>
              <a:cs typeface="Times New Roman"/>
            </a:endParaRPr>
          </a:p>
          <a:p>
            <a:pPr marL="424180" marR="690880" indent="-412115">
              <a:lnSpc>
                <a:spcPct val="100000"/>
              </a:lnSpc>
              <a:tabLst>
                <a:tab pos="829310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	</a:t>
            </a:r>
            <a:r>
              <a:rPr sz="3200" dirty="0">
                <a:latin typeface="Book Antiqua"/>
                <a:cs typeface="Book Antiqua"/>
              </a:rPr>
              <a:t>a) conform </a:t>
            </a:r>
            <a:r>
              <a:rPr sz="3200" spc="-5" dirty="0">
                <a:latin typeface="Book Antiqua"/>
                <a:cs typeface="Book Antiqua"/>
              </a:rPr>
              <a:t>to the </a:t>
            </a:r>
            <a:r>
              <a:rPr sz="3200" dirty="0">
                <a:latin typeface="Book Antiqua"/>
                <a:cs typeface="Book Antiqua"/>
              </a:rPr>
              <a:t>curvature</a:t>
            </a:r>
            <a:r>
              <a:rPr sz="3200" spc="-55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of</a:t>
            </a:r>
            <a:r>
              <a:rPr sz="3200" spc="-25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the  </a:t>
            </a:r>
            <a:r>
              <a:rPr sz="3200" dirty="0">
                <a:latin typeface="Book Antiqua"/>
                <a:cs typeface="Book Antiqua"/>
              </a:rPr>
              <a:t>alveolar </a:t>
            </a:r>
            <a:r>
              <a:rPr sz="3200" spc="-5" dirty="0">
                <a:latin typeface="Book Antiqua"/>
                <a:cs typeface="Book Antiqua"/>
              </a:rPr>
              <a:t>ridge</a:t>
            </a:r>
            <a:r>
              <a:rPr sz="3200" spc="-60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(Dum-shape).</a:t>
            </a:r>
            <a:endParaRPr sz="32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829310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spc="-5" dirty="0">
                <a:latin typeface="Book Antiqua"/>
                <a:cs typeface="Book Antiqua"/>
              </a:rPr>
              <a:t>b) </a:t>
            </a:r>
            <a:r>
              <a:rPr sz="3200" dirty="0">
                <a:latin typeface="Book Antiqua"/>
                <a:cs typeface="Book Antiqua"/>
              </a:rPr>
              <a:t>very low</a:t>
            </a:r>
            <a:r>
              <a:rPr sz="3200" spc="-45" dirty="0">
                <a:latin typeface="Book Antiqua"/>
                <a:cs typeface="Book Antiqua"/>
              </a:rPr>
              <a:t> </a:t>
            </a:r>
            <a:r>
              <a:rPr sz="3200" spc="-5" dirty="0">
                <a:latin typeface="Book Antiqua"/>
                <a:cs typeface="Book Antiqua"/>
              </a:rPr>
              <a:t>profile.</a:t>
            </a:r>
            <a:endParaRPr sz="32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829310" algn="l"/>
                <a:tab pos="6765925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Book Antiqua"/>
                <a:cs typeface="Book Antiqua"/>
              </a:rPr>
              <a:t>c) in</a:t>
            </a:r>
            <a:r>
              <a:rPr sz="3200" spc="-15" dirty="0">
                <a:latin typeface="Book Antiqua"/>
                <a:cs typeface="Book Antiqua"/>
              </a:rPr>
              <a:t>d</a:t>
            </a:r>
            <a:r>
              <a:rPr sz="3200" dirty="0">
                <a:latin typeface="Book Antiqua"/>
                <a:cs typeface="Book Antiqua"/>
              </a:rPr>
              <a:t>ic</a:t>
            </a:r>
            <a:r>
              <a:rPr sz="3200" spc="10" dirty="0">
                <a:latin typeface="Book Antiqua"/>
                <a:cs typeface="Book Antiqua"/>
              </a:rPr>
              <a:t>a</a:t>
            </a:r>
            <a:r>
              <a:rPr sz="3200" spc="-5" dirty="0">
                <a:latin typeface="Book Antiqua"/>
                <a:cs typeface="Book Antiqua"/>
              </a:rPr>
              <a:t>te</a:t>
            </a:r>
            <a:r>
              <a:rPr sz="3200" dirty="0">
                <a:latin typeface="Book Antiqua"/>
                <a:cs typeface="Book Antiqua"/>
              </a:rPr>
              <a:t>d</a:t>
            </a:r>
            <a:r>
              <a:rPr sz="3200" spc="-25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for max.</a:t>
            </a:r>
            <a:r>
              <a:rPr sz="3200" spc="-30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favourable	C/R</a:t>
            </a:r>
            <a:endParaRPr sz="3200">
              <a:latin typeface="Book Antiqua"/>
              <a:cs typeface="Book Antiqua"/>
            </a:endParaRPr>
          </a:p>
          <a:p>
            <a:pPr marL="424180">
              <a:lnSpc>
                <a:spcPct val="100000"/>
              </a:lnSpc>
            </a:pPr>
            <a:r>
              <a:rPr sz="3200" dirty="0">
                <a:latin typeface="Book Antiqua"/>
                <a:cs typeface="Book Antiqua"/>
              </a:rPr>
              <a:t>ratio.</a:t>
            </a:r>
            <a:endParaRPr sz="32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829310" algn="l"/>
              </a:tabLst>
            </a:pPr>
            <a:r>
              <a:rPr sz="2050" spc="20" dirty="0">
                <a:latin typeface="Wingdings 2"/>
                <a:cs typeface="Wingdings 2"/>
              </a:rPr>
              <a:t></a:t>
            </a:r>
            <a:r>
              <a:rPr sz="2050" spc="2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Book Antiqua"/>
                <a:cs typeface="Book Antiqua"/>
              </a:rPr>
              <a:t>d) can </a:t>
            </a:r>
            <a:r>
              <a:rPr sz="3200" spc="-5" dirty="0">
                <a:latin typeface="Book Antiqua"/>
                <a:cs typeface="Book Antiqua"/>
              </a:rPr>
              <a:t>be used </a:t>
            </a:r>
            <a:r>
              <a:rPr sz="3200" dirty="0">
                <a:latin typeface="Book Antiqua"/>
                <a:cs typeface="Book Antiqua"/>
              </a:rPr>
              <a:t>with </a:t>
            </a:r>
            <a:r>
              <a:rPr sz="3200" spc="-5" dirty="0">
                <a:latin typeface="Book Antiqua"/>
                <a:cs typeface="Book Antiqua"/>
              </a:rPr>
              <a:t>the</a:t>
            </a:r>
            <a:r>
              <a:rPr sz="3200" spc="-65" dirty="0">
                <a:latin typeface="Book Antiqua"/>
                <a:cs typeface="Book Antiqua"/>
              </a:rPr>
              <a:t> </a:t>
            </a:r>
            <a:r>
              <a:rPr sz="3200" dirty="0">
                <a:latin typeface="Book Antiqua"/>
                <a:cs typeface="Book Antiqua"/>
              </a:rPr>
              <a:t>stud</a:t>
            </a:r>
            <a:endParaRPr sz="3200">
              <a:latin typeface="Book Antiqua"/>
              <a:cs typeface="Book Antiqua"/>
            </a:endParaRPr>
          </a:p>
          <a:p>
            <a:pPr marL="424180">
              <a:lnSpc>
                <a:spcPct val="100000"/>
              </a:lnSpc>
            </a:pPr>
            <a:r>
              <a:rPr sz="3200" spc="-5" dirty="0">
                <a:latin typeface="Book Antiqua"/>
                <a:cs typeface="Book Antiqua"/>
              </a:rPr>
              <a:t>attachment.</a:t>
            </a:r>
            <a:endParaRPr sz="32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704267"/>
            <a:ext cx="6829425" cy="448841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chemeClr val="bg1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140"/>
              </a:spcBef>
            </a:pPr>
            <a:r>
              <a:rPr sz="2800" b="0" spc="-5" dirty="0">
                <a:latin typeface="Book Antiqua"/>
                <a:cs typeface="Book Antiqua"/>
              </a:rPr>
              <a:t>May be with </a:t>
            </a:r>
            <a:r>
              <a:rPr sz="2800" b="0" spc="-10" dirty="0">
                <a:latin typeface="Book Antiqua"/>
                <a:cs typeface="Book Antiqua"/>
              </a:rPr>
              <a:t>or </a:t>
            </a:r>
            <a:r>
              <a:rPr sz="2800" b="0" spc="-5" dirty="0">
                <a:latin typeface="Book Antiqua"/>
                <a:cs typeface="Book Antiqua"/>
              </a:rPr>
              <a:t>without </a:t>
            </a:r>
            <a:r>
              <a:rPr sz="2800" b="0" dirty="0">
                <a:latin typeface="Book Antiqua"/>
                <a:cs typeface="Book Antiqua"/>
              </a:rPr>
              <a:t>amalgam</a:t>
            </a:r>
            <a:r>
              <a:rPr sz="2800" b="0" spc="-20" dirty="0">
                <a:latin typeface="Book Antiqua"/>
                <a:cs typeface="Book Antiqua"/>
              </a:rPr>
              <a:t> </a:t>
            </a:r>
            <a:r>
              <a:rPr sz="2800" b="0" spc="-10" dirty="0">
                <a:latin typeface="Book Antiqua"/>
                <a:cs typeface="Book Antiqua"/>
              </a:rPr>
              <a:t>plug.</a:t>
            </a:r>
            <a:endParaRPr sz="2800" dirty="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43126" y="1824101"/>
            <a:ext cx="5715000" cy="3890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8300" y="1819338"/>
            <a:ext cx="5724525" cy="3900804"/>
          </a:xfrm>
          <a:custGeom>
            <a:avLst/>
            <a:gdLst/>
            <a:ahLst/>
            <a:cxnLst/>
            <a:rect l="l" t="t" r="r" b="b"/>
            <a:pathLst>
              <a:path w="5724525" h="3900804">
                <a:moveTo>
                  <a:pt x="0" y="3900424"/>
                </a:moveTo>
                <a:lnTo>
                  <a:pt x="5724525" y="3900424"/>
                </a:lnTo>
                <a:lnTo>
                  <a:pt x="5724525" y="0"/>
                </a:lnTo>
                <a:lnTo>
                  <a:pt x="0" y="0"/>
                </a:lnTo>
                <a:lnTo>
                  <a:pt x="0" y="3900424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2816" y="175260"/>
            <a:ext cx="743712" cy="661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7031" y="175260"/>
            <a:ext cx="675132" cy="6614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2668" y="175260"/>
            <a:ext cx="638556" cy="661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1727" y="175260"/>
            <a:ext cx="2607564" cy="6614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39795" y="175260"/>
            <a:ext cx="637032" cy="6614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37332" y="175260"/>
            <a:ext cx="1277112" cy="6614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74947" y="175260"/>
            <a:ext cx="641603" cy="6614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3460" y="723900"/>
            <a:ext cx="3183636" cy="1036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77055" y="175260"/>
            <a:ext cx="641603" cy="661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2816" y="760476"/>
            <a:ext cx="641604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5656" y="1248155"/>
            <a:ext cx="2382012" cy="661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38172" y="1248155"/>
            <a:ext cx="726948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25623" y="1248155"/>
            <a:ext cx="2013203" cy="6614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99332" y="1248155"/>
            <a:ext cx="726948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6784" y="1248155"/>
            <a:ext cx="894588" cy="6614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41876" y="1248155"/>
            <a:ext cx="726948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29328" y="1248155"/>
            <a:ext cx="1397508" cy="6614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87340" y="1248155"/>
            <a:ext cx="726948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74791" y="1248155"/>
            <a:ext cx="1641348" cy="6614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76643" y="1248155"/>
            <a:ext cx="726948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64095" y="1248155"/>
            <a:ext cx="2016252" cy="6614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40852" y="1248155"/>
            <a:ext cx="640079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5656" y="1735835"/>
            <a:ext cx="1944624" cy="6614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00783" y="1735835"/>
            <a:ext cx="711707" cy="6614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72995" y="1735835"/>
            <a:ext cx="934212" cy="66141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267711" y="1735835"/>
            <a:ext cx="711707" cy="6614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39923" y="1735835"/>
            <a:ext cx="1412748" cy="66141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13176" y="1735835"/>
            <a:ext cx="711708" cy="6614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85388" y="1735835"/>
            <a:ext cx="1440180" cy="66141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86071" y="1735835"/>
            <a:ext cx="710184" cy="66141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56759" y="1735835"/>
            <a:ext cx="2138172" cy="66141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155435" y="1735835"/>
            <a:ext cx="711708" cy="6614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27647" y="1735835"/>
            <a:ext cx="2552700" cy="66141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40852" y="1735835"/>
            <a:ext cx="641603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5656" y="2228088"/>
            <a:ext cx="3352800" cy="65684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108960" y="2228088"/>
            <a:ext cx="641603" cy="65684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211067" y="2228088"/>
            <a:ext cx="637032" cy="65684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308603" y="2212848"/>
            <a:ext cx="641603" cy="67208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35940" y="276352"/>
            <a:ext cx="8072755" cy="2587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9225">
              <a:lnSpc>
                <a:spcPct val="100000"/>
              </a:lnSpc>
            </a:pPr>
            <a:r>
              <a:rPr sz="3200" dirty="0">
                <a:latin typeface="Book Antiqua"/>
                <a:cs typeface="Book Antiqua"/>
              </a:rPr>
              <a:t>5) </a:t>
            </a:r>
            <a:r>
              <a:rPr sz="3200" u="heavy" dirty="0">
                <a:latin typeface="Book Antiqua"/>
                <a:cs typeface="Book Antiqua"/>
              </a:rPr>
              <a:t>Submerged</a:t>
            </a:r>
            <a:r>
              <a:rPr sz="3200" u="heavy" spc="-130" dirty="0">
                <a:latin typeface="Book Antiqua"/>
                <a:cs typeface="Book Antiqua"/>
              </a:rPr>
              <a:t> </a:t>
            </a:r>
            <a:r>
              <a:rPr sz="3200" u="heavy" dirty="0">
                <a:latin typeface="Book Antiqua"/>
                <a:cs typeface="Book Antiqua"/>
              </a:rPr>
              <a:t>root: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9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499"/>
              </a:lnSpc>
            </a:pPr>
            <a:r>
              <a:rPr sz="3200" dirty="0">
                <a:latin typeface="Book Antiqua"/>
                <a:cs typeface="Book Antiqua"/>
              </a:rPr>
              <a:t>Abutment reduced </a:t>
            </a:r>
            <a:r>
              <a:rPr sz="3200" spc="-5" dirty="0">
                <a:latin typeface="Book Antiqua"/>
                <a:cs typeface="Book Antiqua"/>
              </a:rPr>
              <a:t>to </a:t>
            </a:r>
            <a:r>
              <a:rPr sz="3200" dirty="0">
                <a:latin typeface="Book Antiqua"/>
                <a:cs typeface="Book Antiqua"/>
              </a:rPr>
              <a:t>level below </a:t>
            </a:r>
            <a:r>
              <a:rPr sz="3200" spc="-5" dirty="0">
                <a:latin typeface="Book Antiqua"/>
                <a:cs typeface="Book Antiqua"/>
              </a:rPr>
              <a:t>gingival  </a:t>
            </a:r>
            <a:r>
              <a:rPr sz="3200" dirty="0">
                <a:latin typeface="Book Antiqua"/>
                <a:cs typeface="Book Antiqua"/>
              </a:rPr>
              <a:t>margin, so </a:t>
            </a:r>
            <a:r>
              <a:rPr sz="3200" spc="-5" dirty="0">
                <a:latin typeface="Book Antiqua"/>
                <a:cs typeface="Book Antiqua"/>
              </a:rPr>
              <a:t>need extra </a:t>
            </a:r>
            <a:r>
              <a:rPr sz="3200" dirty="0">
                <a:latin typeface="Book Antiqua"/>
                <a:cs typeface="Book Antiqua"/>
              </a:rPr>
              <a:t>retentive attachment  (intracoronally).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214626" y="3133661"/>
            <a:ext cx="4786249" cy="353860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209800" y="3129026"/>
            <a:ext cx="4796155" cy="3548379"/>
          </a:xfrm>
          <a:custGeom>
            <a:avLst/>
            <a:gdLst/>
            <a:ahLst/>
            <a:cxnLst/>
            <a:rect l="l" t="t" r="r" b="b"/>
            <a:pathLst>
              <a:path w="4796155" h="3548379">
                <a:moveTo>
                  <a:pt x="0" y="3547999"/>
                </a:moveTo>
                <a:lnTo>
                  <a:pt x="4795774" y="3547999"/>
                </a:lnTo>
                <a:lnTo>
                  <a:pt x="4795774" y="0"/>
                </a:lnTo>
                <a:lnTo>
                  <a:pt x="0" y="0"/>
                </a:lnTo>
                <a:lnTo>
                  <a:pt x="0" y="3547999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891" y="0"/>
            <a:ext cx="8865108" cy="2148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23" y="2531364"/>
            <a:ext cx="5021580" cy="3374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2875" y="2595562"/>
            <a:ext cx="4838700" cy="3190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3825" y="2576512"/>
            <a:ext cx="4876800" cy="3228975"/>
          </a:xfrm>
          <a:custGeom>
            <a:avLst/>
            <a:gdLst/>
            <a:ahLst/>
            <a:cxnLst/>
            <a:rect l="l" t="t" r="r" b="b"/>
            <a:pathLst>
              <a:path w="4876800" h="3228975">
                <a:moveTo>
                  <a:pt x="0" y="3228975"/>
                </a:moveTo>
                <a:lnTo>
                  <a:pt x="4876800" y="3228975"/>
                </a:lnTo>
                <a:lnTo>
                  <a:pt x="4876800" y="0"/>
                </a:lnTo>
                <a:lnTo>
                  <a:pt x="0" y="0"/>
                </a:lnTo>
                <a:lnTo>
                  <a:pt x="0" y="322897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31891" y="1917192"/>
            <a:ext cx="3858767" cy="2415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95900" y="1981073"/>
            <a:ext cx="3676650" cy="22336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76850" y="1962150"/>
            <a:ext cx="3714750" cy="2272030"/>
          </a:xfrm>
          <a:custGeom>
            <a:avLst/>
            <a:gdLst/>
            <a:ahLst/>
            <a:cxnLst/>
            <a:rect l="l" t="t" r="r" b="b"/>
            <a:pathLst>
              <a:path w="3714750" h="2272029">
                <a:moveTo>
                  <a:pt x="0" y="2271776"/>
                </a:moveTo>
                <a:lnTo>
                  <a:pt x="3714750" y="2271776"/>
                </a:lnTo>
                <a:lnTo>
                  <a:pt x="3714750" y="0"/>
                </a:lnTo>
                <a:lnTo>
                  <a:pt x="0" y="0"/>
                </a:lnTo>
                <a:lnTo>
                  <a:pt x="0" y="2271776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21223" y="4343398"/>
            <a:ext cx="3869435" cy="24612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86375" y="4408551"/>
            <a:ext cx="3686175" cy="227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67325" y="4389501"/>
            <a:ext cx="3724275" cy="2316480"/>
          </a:xfrm>
          <a:custGeom>
            <a:avLst/>
            <a:gdLst/>
            <a:ahLst/>
            <a:cxnLst/>
            <a:rect l="l" t="t" r="r" b="b"/>
            <a:pathLst>
              <a:path w="3724275" h="2316479">
                <a:moveTo>
                  <a:pt x="0" y="2316099"/>
                </a:moveTo>
                <a:lnTo>
                  <a:pt x="3724275" y="2316099"/>
                </a:lnTo>
                <a:lnTo>
                  <a:pt x="3724275" y="0"/>
                </a:lnTo>
                <a:lnTo>
                  <a:pt x="0" y="0"/>
                </a:lnTo>
                <a:lnTo>
                  <a:pt x="0" y="231609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608" y="1403603"/>
            <a:ext cx="6416040" cy="4858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0250" y="1468500"/>
            <a:ext cx="6232525" cy="4675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81200" y="1449450"/>
            <a:ext cx="6270625" cy="4713605"/>
          </a:xfrm>
          <a:custGeom>
            <a:avLst/>
            <a:gdLst/>
            <a:ahLst/>
            <a:cxnLst/>
            <a:rect l="l" t="t" r="r" b="b"/>
            <a:pathLst>
              <a:path w="6270625" h="4713605">
                <a:moveTo>
                  <a:pt x="0" y="4713224"/>
                </a:moveTo>
                <a:lnTo>
                  <a:pt x="6270625" y="4713224"/>
                </a:lnTo>
                <a:lnTo>
                  <a:pt x="6270625" y="0"/>
                </a:lnTo>
                <a:lnTo>
                  <a:pt x="0" y="0"/>
                </a:lnTo>
                <a:lnTo>
                  <a:pt x="0" y="4713224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6795" y="219456"/>
            <a:ext cx="5628132" cy="905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9823" y="227075"/>
            <a:ext cx="886968" cy="8976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30044" y="388239"/>
            <a:ext cx="4926965" cy="689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22500" algn="l"/>
              </a:tabLst>
            </a:pPr>
            <a:r>
              <a:rPr sz="4400" b="1" dirty="0">
                <a:latin typeface="Lucida Sans"/>
                <a:cs typeface="Lucida Sans"/>
              </a:rPr>
              <a:t>RCF</a:t>
            </a:r>
            <a:r>
              <a:rPr sz="4400" b="1" spc="45" dirty="0">
                <a:latin typeface="Lucida Sans"/>
                <a:cs typeface="Lucida Sans"/>
              </a:rPr>
              <a:t> </a:t>
            </a:r>
            <a:r>
              <a:rPr sz="4400" b="1" spc="-5" dirty="0">
                <a:latin typeface="Lucida Sans"/>
                <a:cs typeface="Lucida Sans"/>
              </a:rPr>
              <a:t>....	if</a:t>
            </a:r>
            <a:r>
              <a:rPr sz="4400" b="1" spc="-30" dirty="0">
                <a:latin typeface="Lucida Sans"/>
                <a:cs typeface="Lucida Sans"/>
              </a:rPr>
              <a:t> </a:t>
            </a:r>
            <a:r>
              <a:rPr sz="4400" b="1" dirty="0">
                <a:latin typeface="Lucida Sans"/>
                <a:cs typeface="Lucida Sans"/>
              </a:rPr>
              <a:t>needed</a:t>
            </a:r>
            <a:endParaRPr sz="44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4068" y="100584"/>
            <a:ext cx="8307324" cy="1435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8408" y="1507236"/>
            <a:ext cx="7213092" cy="5202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2987" y="1571625"/>
            <a:ext cx="7029450" cy="5019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3937" y="1552575"/>
            <a:ext cx="7067550" cy="5057775"/>
          </a:xfrm>
          <a:custGeom>
            <a:avLst/>
            <a:gdLst/>
            <a:ahLst/>
            <a:cxnLst/>
            <a:rect l="l" t="t" r="r" b="b"/>
            <a:pathLst>
              <a:path w="7067550" h="5057775">
                <a:moveTo>
                  <a:pt x="0" y="5057775"/>
                </a:moveTo>
                <a:lnTo>
                  <a:pt x="7067550" y="5057775"/>
                </a:lnTo>
                <a:lnTo>
                  <a:pt x="7067550" y="0"/>
                </a:lnTo>
                <a:lnTo>
                  <a:pt x="0" y="0"/>
                </a:lnTo>
                <a:lnTo>
                  <a:pt x="0" y="505777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23" y="379475"/>
            <a:ext cx="8951976" cy="877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819" y="1219200"/>
            <a:ext cx="2535936" cy="579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25267" y="1205483"/>
            <a:ext cx="563880" cy="592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3100" y="1329003"/>
            <a:ext cx="208597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latin typeface="Book Antiqua"/>
                <a:cs typeface="Book Antiqua"/>
              </a:rPr>
              <a:t>If</a:t>
            </a:r>
            <a:r>
              <a:rPr sz="2800" b="1" spc="-85" dirty="0">
                <a:latin typeface="Book Antiqua"/>
                <a:cs typeface="Book Antiqua"/>
              </a:rPr>
              <a:t> </a:t>
            </a:r>
            <a:r>
              <a:rPr sz="2800" b="1" spc="-5" dirty="0">
                <a:latin typeface="Book Antiqua"/>
                <a:cs typeface="Book Antiqua"/>
              </a:rPr>
              <a:t>planned…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28750" y="2143125"/>
            <a:ext cx="6526276" cy="45434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23924" y="2138362"/>
            <a:ext cx="6536055" cy="4552950"/>
          </a:xfrm>
          <a:custGeom>
            <a:avLst/>
            <a:gdLst/>
            <a:ahLst/>
            <a:cxnLst/>
            <a:rect l="l" t="t" r="r" b="b"/>
            <a:pathLst>
              <a:path w="6536055" h="4552950">
                <a:moveTo>
                  <a:pt x="0" y="4552950"/>
                </a:moveTo>
                <a:lnTo>
                  <a:pt x="6535801" y="4552950"/>
                </a:lnTo>
                <a:lnTo>
                  <a:pt x="6535801" y="0"/>
                </a:lnTo>
                <a:lnTo>
                  <a:pt x="0" y="0"/>
                </a:lnTo>
                <a:lnTo>
                  <a:pt x="0" y="4552950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9263" y="333756"/>
            <a:ext cx="7470648" cy="964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3575" y="1714500"/>
            <a:ext cx="6424549" cy="4819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28750" y="1709737"/>
            <a:ext cx="6434455" cy="4829175"/>
          </a:xfrm>
          <a:custGeom>
            <a:avLst/>
            <a:gdLst/>
            <a:ahLst/>
            <a:cxnLst/>
            <a:rect l="l" t="t" r="r" b="b"/>
            <a:pathLst>
              <a:path w="6434455" h="4829175">
                <a:moveTo>
                  <a:pt x="0" y="4829175"/>
                </a:moveTo>
                <a:lnTo>
                  <a:pt x="6434074" y="4829175"/>
                </a:lnTo>
                <a:lnTo>
                  <a:pt x="6434074" y="0"/>
                </a:lnTo>
                <a:lnTo>
                  <a:pt x="0" y="0"/>
                </a:lnTo>
                <a:lnTo>
                  <a:pt x="0" y="4829175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7763" y="384047"/>
            <a:ext cx="8590788" cy="873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7375" y="1714563"/>
            <a:ext cx="6432550" cy="4824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52550" y="1709801"/>
            <a:ext cx="6442075" cy="4834255"/>
          </a:xfrm>
          <a:custGeom>
            <a:avLst/>
            <a:gdLst/>
            <a:ahLst/>
            <a:cxnLst/>
            <a:rect l="l" t="t" r="r" b="b"/>
            <a:pathLst>
              <a:path w="6442075" h="4834255">
                <a:moveTo>
                  <a:pt x="0" y="4833874"/>
                </a:moveTo>
                <a:lnTo>
                  <a:pt x="6442075" y="4833874"/>
                </a:lnTo>
                <a:lnTo>
                  <a:pt x="6442075" y="0"/>
                </a:lnTo>
                <a:lnTo>
                  <a:pt x="0" y="0"/>
                </a:lnTo>
                <a:lnTo>
                  <a:pt x="0" y="4833874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384" y="701040"/>
            <a:ext cx="743712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600" y="701040"/>
            <a:ext cx="641604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1708" y="701040"/>
            <a:ext cx="638555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0768" y="701040"/>
            <a:ext cx="1897380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68651" y="701040"/>
            <a:ext cx="637032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66188" y="701040"/>
            <a:ext cx="877824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04516" y="701040"/>
            <a:ext cx="640080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05100" y="701040"/>
            <a:ext cx="1920239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85844" y="701040"/>
            <a:ext cx="637031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83379" y="701040"/>
            <a:ext cx="1987296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31179" y="701040"/>
            <a:ext cx="637031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28715" y="701040"/>
            <a:ext cx="2869691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58911" y="701040"/>
            <a:ext cx="640079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59495" y="701040"/>
            <a:ext cx="641603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5384" y="1286255"/>
            <a:ext cx="641604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5384" y="1871472"/>
            <a:ext cx="743712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9600" y="1871472"/>
            <a:ext cx="641604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1708" y="1871472"/>
            <a:ext cx="815340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87552" y="1871472"/>
            <a:ext cx="3182112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30167" y="1871472"/>
            <a:ext cx="816863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07535" y="1871472"/>
            <a:ext cx="923543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91584" y="1871472"/>
            <a:ext cx="816863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68952" y="1871472"/>
            <a:ext cx="1126236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55691" y="1871472"/>
            <a:ext cx="815339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31535" y="1871472"/>
            <a:ext cx="2121408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013447" y="1871472"/>
            <a:ext cx="815340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89292" y="1871472"/>
            <a:ext cx="1563624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13419" y="1871472"/>
            <a:ext cx="640079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863" y="2359151"/>
            <a:ext cx="2345436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622804" y="2359151"/>
            <a:ext cx="902207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85516" y="2359151"/>
            <a:ext cx="899159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5179" y="2359151"/>
            <a:ext cx="903731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09415" y="2359151"/>
            <a:ext cx="2162556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32476" y="2359151"/>
            <a:ext cx="903731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96711" y="2359151"/>
            <a:ext cx="877824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035040" y="2359151"/>
            <a:ext cx="902208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97752" y="2359151"/>
            <a:ext cx="2455163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13419" y="2359151"/>
            <a:ext cx="640079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6863" y="2846832"/>
            <a:ext cx="2302764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580132" y="2846832"/>
            <a:ext cx="635507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676144" y="2846832"/>
            <a:ext cx="3252215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388864" y="2846832"/>
            <a:ext cx="641603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90971" y="2846832"/>
            <a:ext cx="641603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5384" y="3432047"/>
            <a:ext cx="641604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5384" y="4017264"/>
            <a:ext cx="743712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09600" y="4017264"/>
            <a:ext cx="641604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11708" y="4017264"/>
            <a:ext cx="638555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10768" y="4017264"/>
            <a:ext cx="1194816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66088" y="4017264"/>
            <a:ext cx="641604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68196" y="4017264"/>
            <a:ext cx="923543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52244" y="4017264"/>
            <a:ext cx="638556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051304" y="4017264"/>
            <a:ext cx="1127759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639567" y="4017264"/>
            <a:ext cx="638556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738627" y="4017264"/>
            <a:ext cx="2596896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96028" y="4017264"/>
            <a:ext cx="635508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892040" y="4017264"/>
            <a:ext cx="1987295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39840" y="4017264"/>
            <a:ext cx="641604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441947" y="4017264"/>
            <a:ext cx="641603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05384" y="4602479"/>
            <a:ext cx="641604" cy="661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05384" y="5187696"/>
            <a:ext cx="743712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09600" y="5187696"/>
            <a:ext cx="640080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10183" y="5187696"/>
            <a:ext cx="832104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02791" y="5187696"/>
            <a:ext cx="1938527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401823" y="5187696"/>
            <a:ext cx="830580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692907" y="5187696"/>
            <a:ext cx="1124712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278123" y="5187696"/>
            <a:ext cx="832103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570732" y="5187696"/>
            <a:ext cx="2535936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567171" y="5187696"/>
            <a:ext cx="832103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859779" y="5187696"/>
            <a:ext cx="1397507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717792" y="5187696"/>
            <a:ext cx="832103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010400" y="5187696"/>
            <a:ext cx="1842516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313419" y="5187696"/>
            <a:ext cx="640079" cy="661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16863" y="5678423"/>
            <a:ext cx="2686812" cy="6583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964179" y="5678423"/>
            <a:ext cx="635507" cy="6583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060192" y="5678423"/>
            <a:ext cx="2913887" cy="6583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434584" y="5678423"/>
            <a:ext cx="641603" cy="6583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536691" y="5666232"/>
            <a:ext cx="641603" cy="67056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644753" y="804926"/>
            <a:ext cx="7936865" cy="560371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424180" indent="-411480">
              <a:lnSpc>
                <a:spcPct val="100000"/>
              </a:lnSpc>
              <a:buAutoNum type="arabicPeriod" startAt="6"/>
              <a:tabLst>
                <a:tab pos="418465" algn="l"/>
              </a:tabLst>
            </a:pPr>
            <a:r>
              <a:rPr sz="3200" b="1" spc="-5" dirty="0">
                <a:latin typeface="Book Antiqua"/>
                <a:cs typeface="Book Antiqua"/>
              </a:rPr>
              <a:t>Centric </a:t>
            </a:r>
            <a:r>
              <a:rPr sz="3200" b="1" dirty="0">
                <a:latin typeface="Book Antiqua"/>
                <a:cs typeface="Book Antiqua"/>
              </a:rPr>
              <a:t>&amp; </a:t>
            </a:r>
            <a:r>
              <a:rPr sz="3200" b="1" spc="-5" dirty="0">
                <a:latin typeface="Book Antiqua"/>
                <a:cs typeface="Book Antiqua"/>
              </a:rPr>
              <a:t>vertical </a:t>
            </a:r>
            <a:r>
              <a:rPr sz="3200" b="1" dirty="0">
                <a:latin typeface="Book Antiqua"/>
                <a:cs typeface="Book Antiqua"/>
              </a:rPr>
              <a:t>relation</a:t>
            </a:r>
            <a:r>
              <a:rPr sz="3200" b="1" spc="-55" dirty="0">
                <a:latin typeface="Book Antiqua"/>
                <a:cs typeface="Book Antiqua"/>
              </a:rPr>
              <a:t> </a:t>
            </a:r>
            <a:r>
              <a:rPr sz="3200" b="1" spc="-5" dirty="0">
                <a:latin typeface="Book Antiqua"/>
                <a:cs typeface="Book Antiqua"/>
              </a:rPr>
              <a:t>registrations.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0000"/>
              </a:buClr>
              <a:buFont typeface="Book Antiqua"/>
              <a:buAutoNum type="arabicPeriod" startAt="6"/>
            </a:pPr>
            <a:endParaRPr sz="4650">
              <a:latin typeface="Times New Roman"/>
              <a:cs typeface="Times New Roman"/>
            </a:endParaRPr>
          </a:p>
          <a:p>
            <a:pPr marL="424180" marR="5080" indent="-411480" algn="just">
              <a:lnSpc>
                <a:spcPct val="100000"/>
              </a:lnSpc>
              <a:buAutoNum type="arabicPeriod" startAt="6"/>
              <a:tabLst>
                <a:tab pos="594995" algn="l"/>
              </a:tabLst>
            </a:pPr>
            <a:r>
              <a:rPr sz="3200" b="1" spc="-5" dirty="0">
                <a:latin typeface="Book Antiqua"/>
                <a:cs typeface="Book Antiqua"/>
              </a:rPr>
              <a:t>Arrangements of the </a:t>
            </a:r>
            <a:r>
              <a:rPr sz="3200" b="1" dirty="0">
                <a:latin typeface="Book Antiqua"/>
                <a:cs typeface="Book Antiqua"/>
              </a:rPr>
              <a:t>artificial </a:t>
            </a:r>
            <a:r>
              <a:rPr sz="3200" b="1" spc="-5" dirty="0">
                <a:latin typeface="Book Antiqua"/>
                <a:cs typeface="Book Antiqua"/>
              </a:rPr>
              <a:t>teeth,  according </a:t>
            </a:r>
            <a:r>
              <a:rPr sz="3200" b="1" dirty="0">
                <a:latin typeface="Book Antiqua"/>
                <a:cs typeface="Book Antiqua"/>
              </a:rPr>
              <a:t>to </a:t>
            </a:r>
            <a:r>
              <a:rPr sz="3200" b="1" spc="-5" dirty="0">
                <a:latin typeface="Book Antiqua"/>
                <a:cs typeface="Book Antiqua"/>
              </a:rPr>
              <a:t>aesthetic </a:t>
            </a:r>
            <a:r>
              <a:rPr sz="3200" b="1" dirty="0">
                <a:latin typeface="Book Antiqua"/>
                <a:cs typeface="Book Antiqua"/>
              </a:rPr>
              <a:t>&amp; </a:t>
            </a:r>
            <a:r>
              <a:rPr sz="3200" b="1" spc="-5" dirty="0">
                <a:latin typeface="Book Antiqua"/>
                <a:cs typeface="Book Antiqua"/>
              </a:rPr>
              <a:t>functional  </a:t>
            </a:r>
            <a:r>
              <a:rPr sz="3200" b="1" dirty="0">
                <a:latin typeface="Book Antiqua"/>
                <a:cs typeface="Book Antiqua"/>
              </a:rPr>
              <a:t>(occlusal)</a:t>
            </a:r>
            <a:r>
              <a:rPr sz="3200" b="1" spc="-95" dirty="0">
                <a:latin typeface="Book Antiqua"/>
                <a:cs typeface="Book Antiqua"/>
              </a:rPr>
              <a:t> </a:t>
            </a:r>
            <a:r>
              <a:rPr sz="3200" b="1" dirty="0">
                <a:latin typeface="Book Antiqua"/>
                <a:cs typeface="Book Antiqua"/>
              </a:rPr>
              <a:t>considerations.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0000"/>
              </a:buClr>
              <a:buFont typeface="Book Antiqua"/>
              <a:buAutoNum type="arabicPeriod" startAt="6"/>
            </a:pPr>
            <a:endParaRPr sz="4650">
              <a:latin typeface="Times New Roman"/>
              <a:cs typeface="Times New Roman"/>
            </a:endParaRPr>
          </a:p>
          <a:p>
            <a:pPr marL="417830" indent="-405130">
              <a:lnSpc>
                <a:spcPct val="100000"/>
              </a:lnSpc>
              <a:buAutoNum type="arabicPeriod" startAt="6"/>
              <a:tabLst>
                <a:tab pos="418465" algn="l"/>
              </a:tabLst>
            </a:pPr>
            <a:r>
              <a:rPr sz="3200" b="1" dirty="0">
                <a:latin typeface="Book Antiqua"/>
                <a:cs typeface="Book Antiqua"/>
              </a:rPr>
              <a:t>Try in the unfinished</a:t>
            </a:r>
            <a:r>
              <a:rPr sz="3200" b="1" spc="-130" dirty="0">
                <a:latin typeface="Book Antiqua"/>
                <a:cs typeface="Book Antiqua"/>
              </a:rPr>
              <a:t> </a:t>
            </a:r>
            <a:r>
              <a:rPr sz="3200" b="1" dirty="0">
                <a:latin typeface="Book Antiqua"/>
                <a:cs typeface="Book Antiqua"/>
              </a:rPr>
              <a:t>denture.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Book Antiqua"/>
              <a:buAutoNum type="arabicPeriod" startAt="6"/>
            </a:pPr>
            <a:endParaRPr sz="4650">
              <a:latin typeface="Times New Roman"/>
              <a:cs typeface="Times New Roman"/>
            </a:endParaRPr>
          </a:p>
          <a:p>
            <a:pPr marL="424180" marR="5715" indent="-411480" algn="just">
              <a:lnSpc>
                <a:spcPct val="100600"/>
              </a:lnSpc>
              <a:buAutoNum type="arabicPeriod" startAt="6"/>
              <a:tabLst>
                <a:tab pos="610235" algn="l"/>
              </a:tabLst>
            </a:pPr>
            <a:r>
              <a:rPr sz="3200" b="1" spc="-5" dirty="0">
                <a:latin typeface="Book Antiqua"/>
                <a:cs typeface="Book Antiqua"/>
              </a:rPr>
              <a:t>Deliver the prosthesis, </a:t>
            </a:r>
            <a:r>
              <a:rPr sz="3200" b="1" dirty="0">
                <a:latin typeface="Book Antiqua"/>
                <a:cs typeface="Book Antiqua"/>
              </a:rPr>
              <a:t>after </a:t>
            </a:r>
            <a:r>
              <a:rPr sz="3200" b="1" spc="-10" dirty="0">
                <a:latin typeface="Book Antiqua"/>
                <a:cs typeface="Book Antiqua"/>
              </a:rPr>
              <a:t>patient  </a:t>
            </a:r>
            <a:r>
              <a:rPr sz="3200" b="1" dirty="0">
                <a:latin typeface="Book Antiqua"/>
                <a:cs typeface="Book Antiqua"/>
              </a:rPr>
              <a:t>constructed</a:t>
            </a:r>
            <a:r>
              <a:rPr sz="3200" b="1" spc="-95" dirty="0">
                <a:latin typeface="Book Antiqua"/>
                <a:cs typeface="Book Antiqua"/>
              </a:rPr>
              <a:t> </a:t>
            </a:r>
            <a:r>
              <a:rPr sz="3200" b="1" dirty="0">
                <a:latin typeface="Book Antiqua"/>
                <a:cs typeface="Book Antiqua"/>
              </a:rPr>
              <a:t>conversation.</a:t>
            </a:r>
            <a:endParaRPr sz="32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414337" y="1447800"/>
            <a:ext cx="8229600" cy="445634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chemeClr val="bg1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114"/>
              </a:spcBef>
              <a:tabLst>
                <a:tab pos="635000" algn="l"/>
              </a:tabLst>
            </a:pPr>
            <a:r>
              <a:rPr sz="1800" b="0" spc="20" dirty="0">
                <a:latin typeface="Wingdings 2"/>
                <a:cs typeface="Wingdings 2"/>
              </a:rPr>
              <a:t></a:t>
            </a:r>
            <a:r>
              <a:rPr sz="1800" b="0" spc="20" dirty="0">
                <a:latin typeface="Times New Roman"/>
                <a:cs typeface="Times New Roman"/>
              </a:rPr>
              <a:t>	</a:t>
            </a:r>
            <a:r>
              <a:rPr sz="2800" b="0" dirty="0">
                <a:latin typeface="Book Antiqua"/>
                <a:cs typeface="Book Antiqua"/>
              </a:rPr>
              <a:t>4) </a:t>
            </a:r>
            <a:r>
              <a:rPr sz="2800" b="0" spc="-5" dirty="0">
                <a:latin typeface="Book Antiqua"/>
                <a:cs typeface="Book Antiqua"/>
              </a:rPr>
              <a:t>Significant </a:t>
            </a:r>
            <a:r>
              <a:rPr sz="2800" b="0" spc="-10" dirty="0">
                <a:latin typeface="Book Antiqua"/>
                <a:cs typeface="Book Antiqua"/>
              </a:rPr>
              <a:t>tooth </a:t>
            </a:r>
            <a:r>
              <a:rPr sz="2800" b="0" spc="-5" dirty="0">
                <a:latin typeface="Book Antiqua"/>
                <a:cs typeface="Book Antiqua"/>
              </a:rPr>
              <a:t>loss due to</a:t>
            </a:r>
            <a:r>
              <a:rPr sz="2800" b="0" spc="20" dirty="0">
                <a:latin typeface="Book Antiqua"/>
                <a:cs typeface="Book Antiqua"/>
              </a:rPr>
              <a:t> </a:t>
            </a:r>
            <a:r>
              <a:rPr sz="2800" b="0" spc="-5" dirty="0">
                <a:latin typeface="Book Antiqua"/>
                <a:cs typeface="Book Antiqua"/>
              </a:rPr>
              <a:t>attrition.</a:t>
            </a:r>
            <a:endParaRPr sz="2800" dirty="0">
              <a:latin typeface="Book Antiqua"/>
              <a:cs typeface="Book Antiqua"/>
            </a:endParaRPr>
          </a:p>
        </p:txBody>
      </p:sp>
      <p:sp>
        <p:nvSpPr>
          <p:cNvPr id="10" name="object 4"/>
          <p:cNvSpPr/>
          <p:nvPr/>
        </p:nvSpPr>
        <p:spPr>
          <a:xfrm>
            <a:off x="2000250" y="2643187"/>
            <a:ext cx="5057775" cy="3143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59" y="306324"/>
            <a:ext cx="9121140" cy="3204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86376" y="3429000"/>
            <a:ext cx="4143375" cy="3251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1550" y="3424237"/>
            <a:ext cx="4152900" cy="3260725"/>
          </a:xfrm>
          <a:custGeom>
            <a:avLst/>
            <a:gdLst/>
            <a:ahLst/>
            <a:cxnLst/>
            <a:rect l="l" t="t" r="r" b="b"/>
            <a:pathLst>
              <a:path w="4152900" h="3260725">
                <a:moveTo>
                  <a:pt x="0" y="3260725"/>
                </a:moveTo>
                <a:lnTo>
                  <a:pt x="4152900" y="3260725"/>
                </a:lnTo>
                <a:lnTo>
                  <a:pt x="4152900" y="0"/>
                </a:lnTo>
                <a:lnTo>
                  <a:pt x="0" y="0"/>
                </a:lnTo>
                <a:lnTo>
                  <a:pt x="0" y="3260725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2875" y="3429000"/>
            <a:ext cx="4381500" cy="3286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112" y="3424237"/>
            <a:ext cx="4391025" cy="3295650"/>
          </a:xfrm>
          <a:custGeom>
            <a:avLst/>
            <a:gdLst/>
            <a:ahLst/>
            <a:cxnLst/>
            <a:rect l="l" t="t" r="r" b="b"/>
            <a:pathLst>
              <a:path w="4391025" h="3295650">
                <a:moveTo>
                  <a:pt x="0" y="3295650"/>
                </a:moveTo>
                <a:lnTo>
                  <a:pt x="4391025" y="3295650"/>
                </a:lnTo>
                <a:lnTo>
                  <a:pt x="4391025" y="0"/>
                </a:lnTo>
                <a:lnTo>
                  <a:pt x="0" y="0"/>
                </a:lnTo>
                <a:lnTo>
                  <a:pt x="0" y="3295650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4437" y="857250"/>
            <a:ext cx="6858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9675" y="852487"/>
            <a:ext cx="6867525" cy="5153025"/>
          </a:xfrm>
          <a:custGeom>
            <a:avLst/>
            <a:gdLst/>
            <a:ahLst/>
            <a:cxnLst/>
            <a:rect l="l" t="t" r="r" b="b"/>
            <a:pathLst>
              <a:path w="6867525" h="5153025">
                <a:moveTo>
                  <a:pt x="0" y="5153025"/>
                </a:moveTo>
                <a:lnTo>
                  <a:pt x="6867525" y="5153025"/>
                </a:lnTo>
                <a:lnTo>
                  <a:pt x="6867525" y="0"/>
                </a:lnTo>
                <a:lnTo>
                  <a:pt x="0" y="0"/>
                </a:lnTo>
                <a:lnTo>
                  <a:pt x="0" y="5153025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35940" y="1305559"/>
            <a:ext cx="8074025" cy="2602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 marR="7620" algn="just">
              <a:lnSpc>
                <a:spcPct val="100000"/>
              </a:lnSpc>
            </a:pPr>
            <a:r>
              <a:rPr sz="2800" spc="-5" dirty="0">
                <a:latin typeface="Book Antiqua"/>
                <a:cs typeface="Book Antiqua"/>
              </a:rPr>
              <a:t>Nearly same steps mentioned with </a:t>
            </a:r>
            <a:r>
              <a:rPr sz="2800" spc="-10" dirty="0">
                <a:latin typeface="Book Antiqua"/>
                <a:cs typeface="Book Antiqua"/>
              </a:rPr>
              <a:t>the </a:t>
            </a:r>
            <a:r>
              <a:rPr sz="2800" spc="-5" dirty="0">
                <a:latin typeface="Book Antiqua"/>
                <a:cs typeface="Book Antiqua"/>
              </a:rPr>
              <a:t>tooth  supported </a:t>
            </a:r>
            <a:r>
              <a:rPr sz="2800" spc="-10" dirty="0">
                <a:latin typeface="Book Antiqua"/>
                <a:cs typeface="Book Antiqua"/>
              </a:rPr>
              <a:t>OD, </a:t>
            </a:r>
            <a:r>
              <a:rPr sz="2800" spc="-5" dirty="0">
                <a:latin typeface="Book Antiqua"/>
                <a:cs typeface="Book Antiqua"/>
              </a:rPr>
              <a:t>except </a:t>
            </a:r>
            <a:r>
              <a:rPr sz="2800" spc="-10" dirty="0">
                <a:latin typeface="Book Antiqua"/>
                <a:cs typeface="Book Antiqua"/>
              </a:rPr>
              <a:t>the </a:t>
            </a:r>
            <a:r>
              <a:rPr sz="2800" spc="-5" dirty="0">
                <a:latin typeface="Book Antiqua"/>
                <a:cs typeface="Book Antiqua"/>
              </a:rPr>
              <a:t>step of </a:t>
            </a:r>
            <a:r>
              <a:rPr sz="2800" spc="-10" dirty="0">
                <a:latin typeface="Book Antiqua"/>
                <a:cs typeface="Book Antiqua"/>
              </a:rPr>
              <a:t>tooth</a:t>
            </a:r>
            <a:r>
              <a:rPr sz="2800" spc="55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reduction.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800" dirty="0">
                <a:latin typeface="Book Antiqua"/>
                <a:cs typeface="Book Antiqua"/>
              </a:rPr>
              <a:t>If </a:t>
            </a:r>
            <a:r>
              <a:rPr sz="2800" spc="-5" dirty="0">
                <a:latin typeface="Book Antiqua"/>
                <a:cs typeface="Book Antiqua"/>
              </a:rPr>
              <a:t>using an attachment with the implant, the direct  </a:t>
            </a:r>
            <a:r>
              <a:rPr sz="2800" spc="-10" dirty="0">
                <a:latin typeface="Book Antiqua"/>
                <a:cs typeface="Book Antiqua"/>
              </a:rPr>
              <a:t>pick </a:t>
            </a:r>
            <a:r>
              <a:rPr sz="2800" dirty="0">
                <a:latin typeface="Book Antiqua"/>
                <a:cs typeface="Book Antiqua"/>
              </a:rPr>
              <a:t>up </a:t>
            </a:r>
            <a:r>
              <a:rPr sz="2800" spc="-5" dirty="0">
                <a:latin typeface="Book Antiqua"/>
                <a:cs typeface="Book Antiqua"/>
              </a:rPr>
              <a:t>procedure for </a:t>
            </a:r>
            <a:r>
              <a:rPr sz="2800" spc="-10" dirty="0">
                <a:latin typeface="Book Antiqua"/>
                <a:cs typeface="Book Antiqua"/>
              </a:rPr>
              <a:t>the </a:t>
            </a:r>
            <a:r>
              <a:rPr sz="2800" spc="-5" dirty="0">
                <a:latin typeface="Book Antiqua"/>
                <a:cs typeface="Book Antiqua"/>
              </a:rPr>
              <a:t>female </a:t>
            </a:r>
            <a:r>
              <a:rPr sz="2800" spc="-10" dirty="0">
                <a:latin typeface="Book Antiqua"/>
                <a:cs typeface="Book Antiqua"/>
              </a:rPr>
              <a:t>part </a:t>
            </a:r>
            <a:r>
              <a:rPr sz="2800" spc="-5" dirty="0">
                <a:latin typeface="Book Antiqua"/>
                <a:cs typeface="Book Antiqua"/>
              </a:rPr>
              <a:t>within </a:t>
            </a:r>
            <a:r>
              <a:rPr sz="2800" spc="-10" dirty="0">
                <a:latin typeface="Book Antiqua"/>
                <a:cs typeface="Book Antiqua"/>
              </a:rPr>
              <a:t>the  </a:t>
            </a:r>
            <a:r>
              <a:rPr sz="2800" spc="-5" dirty="0">
                <a:latin typeface="Book Antiqua"/>
                <a:cs typeface="Book Antiqua"/>
              </a:rPr>
              <a:t>denture base is</a:t>
            </a:r>
            <a:r>
              <a:rPr sz="2800" spc="-85" dirty="0">
                <a:latin typeface="Book Antiqua"/>
                <a:cs typeface="Book Antiqua"/>
              </a:rPr>
              <a:t> </a:t>
            </a:r>
            <a:r>
              <a:rPr sz="2800" dirty="0">
                <a:latin typeface="Book Antiqua"/>
                <a:cs typeface="Book Antiqua"/>
              </a:rPr>
              <a:t>favourable.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49908" y="0"/>
            <a:ext cx="6236208" cy="1389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43126" y="4357687"/>
            <a:ext cx="2857500" cy="2352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38300" y="4352925"/>
            <a:ext cx="2867025" cy="2362200"/>
          </a:xfrm>
          <a:custGeom>
            <a:avLst/>
            <a:gdLst/>
            <a:ahLst/>
            <a:cxnLst/>
            <a:rect l="l" t="t" r="r" b="b"/>
            <a:pathLst>
              <a:path w="2867025" h="2362200">
                <a:moveTo>
                  <a:pt x="0" y="2362200"/>
                </a:moveTo>
                <a:lnTo>
                  <a:pt x="2867025" y="2362200"/>
                </a:lnTo>
                <a:lnTo>
                  <a:pt x="2867025" y="0"/>
                </a:lnTo>
                <a:lnTo>
                  <a:pt x="0" y="0"/>
                </a:lnTo>
                <a:lnTo>
                  <a:pt x="0" y="2362200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57750" y="4357751"/>
            <a:ext cx="2873375" cy="2309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52923" y="4352988"/>
            <a:ext cx="2882900" cy="2319655"/>
          </a:xfrm>
          <a:custGeom>
            <a:avLst/>
            <a:gdLst/>
            <a:ahLst/>
            <a:cxnLst/>
            <a:rect l="l" t="t" r="r" b="b"/>
            <a:pathLst>
              <a:path w="2882900" h="2319654">
                <a:moveTo>
                  <a:pt x="0" y="2319274"/>
                </a:moveTo>
                <a:lnTo>
                  <a:pt x="2882900" y="2319274"/>
                </a:lnTo>
                <a:lnTo>
                  <a:pt x="2882900" y="0"/>
                </a:lnTo>
                <a:lnTo>
                  <a:pt x="0" y="0"/>
                </a:lnTo>
                <a:lnTo>
                  <a:pt x="0" y="2319274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4147" y="0"/>
            <a:ext cx="7022592" cy="1819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1509712"/>
            <a:ext cx="8229600" cy="4705350"/>
          </a:xfrm>
          <a:custGeom>
            <a:avLst/>
            <a:gdLst/>
            <a:ahLst/>
            <a:cxnLst/>
            <a:rect l="l" t="t" r="r" b="b"/>
            <a:pathLst>
              <a:path w="8229600" h="4705350">
                <a:moveTo>
                  <a:pt x="0" y="4705350"/>
                </a:moveTo>
                <a:lnTo>
                  <a:pt x="8229600" y="4705350"/>
                </a:lnTo>
                <a:lnTo>
                  <a:pt x="8229600" y="0"/>
                </a:lnTo>
                <a:lnTo>
                  <a:pt x="0" y="0"/>
                </a:lnTo>
                <a:lnTo>
                  <a:pt x="0" y="4705350"/>
                </a:lnTo>
                <a:close/>
              </a:path>
            </a:pathLst>
          </a:custGeom>
          <a:solidFill>
            <a:schemeClr val="bg1">
              <a:alpha val="70195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1509712"/>
            <a:ext cx="8229600" cy="4705350"/>
          </a:xfrm>
          <a:custGeom>
            <a:avLst/>
            <a:gdLst/>
            <a:ahLst/>
            <a:cxnLst/>
            <a:rect l="l" t="t" r="r" b="b"/>
            <a:pathLst>
              <a:path w="8229600" h="4705350">
                <a:moveTo>
                  <a:pt x="0" y="4705350"/>
                </a:moveTo>
                <a:lnTo>
                  <a:pt x="8229600" y="4705350"/>
                </a:lnTo>
                <a:lnTo>
                  <a:pt x="8229600" y="0"/>
                </a:lnTo>
                <a:lnTo>
                  <a:pt x="0" y="0"/>
                </a:lnTo>
                <a:lnTo>
                  <a:pt x="0" y="4705350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659" y="1440180"/>
            <a:ext cx="1324356" cy="58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6527" y="1440180"/>
            <a:ext cx="563879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4919" y="1440180"/>
            <a:ext cx="804671" cy="582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94103" y="1440180"/>
            <a:ext cx="563879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82495" y="1440180"/>
            <a:ext cx="2514600" cy="582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21608" y="1440180"/>
            <a:ext cx="559308" cy="5821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05428" y="1440180"/>
            <a:ext cx="2505455" cy="582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35396" y="1440180"/>
            <a:ext cx="562355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22264" y="1440180"/>
            <a:ext cx="1485899" cy="5821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32676" y="1440180"/>
            <a:ext cx="563879" cy="5821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21068" y="1440180"/>
            <a:ext cx="565403" cy="5821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10983" y="1440180"/>
            <a:ext cx="563879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7659" y="1866900"/>
            <a:ext cx="563880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5676" y="2474976"/>
            <a:ext cx="489204" cy="3931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9976" y="2293620"/>
            <a:ext cx="740664" cy="5821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5152" y="2293620"/>
            <a:ext cx="1642872" cy="58216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02535" y="2293620"/>
            <a:ext cx="563880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90927" y="2293620"/>
            <a:ext cx="969263" cy="5821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84704" y="2293620"/>
            <a:ext cx="562356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71572" y="2293620"/>
            <a:ext cx="1900427" cy="5821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96511" y="2293620"/>
            <a:ext cx="560832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81855" y="2293620"/>
            <a:ext cx="1278636" cy="58216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85003" y="2293620"/>
            <a:ext cx="563879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73396" y="2293620"/>
            <a:ext cx="1917192" cy="58216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15100" y="2293620"/>
            <a:ext cx="563879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603492" y="2293620"/>
            <a:ext cx="1641348" cy="58216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69352" y="2293620"/>
            <a:ext cx="563879" cy="5821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57743" y="2293620"/>
            <a:ext cx="563879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4236" y="2720339"/>
            <a:ext cx="1316736" cy="58216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05483" y="2720339"/>
            <a:ext cx="594360" cy="58216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24355" y="2720339"/>
            <a:ext cx="1435608" cy="58216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284476" y="2720339"/>
            <a:ext cx="595884" cy="58216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404872" y="2720339"/>
            <a:ext cx="1840992" cy="58216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770376" y="2720339"/>
            <a:ext cx="595884" cy="58216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90771" y="2720339"/>
            <a:ext cx="1185672" cy="58216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00955" y="2720339"/>
            <a:ext cx="595884" cy="58216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721352" y="2720339"/>
            <a:ext cx="1277112" cy="58216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22976" y="2720339"/>
            <a:ext cx="595884" cy="58216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43371" y="2720339"/>
            <a:ext cx="729996" cy="58216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897879" y="2720339"/>
            <a:ext cx="595884" cy="58216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018276" y="2720339"/>
            <a:ext cx="967740" cy="58216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510528" y="2720339"/>
            <a:ext cx="595883" cy="58216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630923" y="2720339"/>
            <a:ext cx="1109472" cy="58216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264907" y="2720339"/>
            <a:ext cx="595883" cy="58216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385304" y="2720339"/>
            <a:ext cx="1463040" cy="58216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372856" y="2720339"/>
            <a:ext cx="563879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64236" y="3147060"/>
            <a:ext cx="784859" cy="58216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3608" y="3147060"/>
            <a:ext cx="597408" cy="5821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95527" y="3147060"/>
            <a:ext cx="1350263" cy="58216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70304" y="3147060"/>
            <a:ext cx="597407" cy="5821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92223" y="3147060"/>
            <a:ext cx="1173480" cy="58216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0216" y="3147060"/>
            <a:ext cx="597407" cy="5821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612135" y="3147060"/>
            <a:ext cx="1557527" cy="58216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694176" y="3147060"/>
            <a:ext cx="597408" cy="5821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816096" y="3147060"/>
            <a:ext cx="787908" cy="58216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128515" y="3147060"/>
            <a:ext cx="597408" cy="5821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250435" y="3147060"/>
            <a:ext cx="1377696" cy="5821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152644" y="3147060"/>
            <a:ext cx="597408" cy="5821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274564" y="3147060"/>
            <a:ext cx="1699260" cy="58216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498335" y="3147060"/>
            <a:ext cx="597408" cy="5821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620256" y="3147060"/>
            <a:ext cx="697992" cy="58216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842759" y="3147060"/>
            <a:ext cx="597407" cy="5821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964680" y="3147060"/>
            <a:ext cx="982979" cy="58216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472171" y="3147060"/>
            <a:ext cx="563879" cy="58216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560564" y="3147060"/>
            <a:ext cx="597407" cy="5821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682483" y="3147060"/>
            <a:ext cx="1165859" cy="58216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372856" y="3147060"/>
            <a:ext cx="563879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64236" y="3573779"/>
            <a:ext cx="784859" cy="58216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73608" y="3573779"/>
            <a:ext cx="562355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0476" y="3573779"/>
            <a:ext cx="842772" cy="58216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27760" y="3573779"/>
            <a:ext cx="563879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16152" y="3573779"/>
            <a:ext cx="1674876" cy="58216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415539" y="3573779"/>
            <a:ext cx="565404" cy="5821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505455" y="3573779"/>
            <a:ext cx="876299" cy="58216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906267" y="3573779"/>
            <a:ext cx="563880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994660" y="3573779"/>
            <a:ext cx="969263" cy="5821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488435" y="3573779"/>
            <a:ext cx="562356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575303" y="3573779"/>
            <a:ext cx="1344168" cy="58216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443984" y="3573779"/>
            <a:ext cx="563879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532376" y="3573779"/>
            <a:ext cx="1978152" cy="58216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035040" y="3573779"/>
            <a:ext cx="562356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121908" y="3573779"/>
            <a:ext cx="1171956" cy="58216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818376" y="3573779"/>
            <a:ext cx="563879" cy="58216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906768" y="3573779"/>
            <a:ext cx="563879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27659" y="5878067"/>
            <a:ext cx="563880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7659" y="6304788"/>
            <a:ext cx="563880" cy="55321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535940" y="1529334"/>
            <a:ext cx="8073390" cy="448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latin typeface="Book Antiqua"/>
                <a:cs typeface="Book Antiqua"/>
              </a:rPr>
              <a:t>Same </a:t>
            </a:r>
            <a:r>
              <a:rPr sz="2800" dirty="0">
                <a:latin typeface="Book Antiqua"/>
                <a:cs typeface="Book Antiqua"/>
              </a:rPr>
              <a:t>as </a:t>
            </a:r>
            <a:r>
              <a:rPr sz="2800" spc="-5" dirty="0">
                <a:latin typeface="Book Antiqua"/>
                <a:cs typeface="Book Antiqua"/>
              </a:rPr>
              <a:t>conventional overdenture,</a:t>
            </a:r>
            <a:r>
              <a:rPr sz="2800" spc="-40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except:</a:t>
            </a:r>
            <a:endParaRPr sz="2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48895" marR="5080">
              <a:lnSpc>
                <a:spcPct val="100000"/>
              </a:lnSpc>
              <a:tabLst>
                <a:tab pos="520065" algn="l"/>
              </a:tabLst>
            </a:pPr>
            <a:r>
              <a:rPr sz="1800" spc="20" dirty="0">
                <a:latin typeface="Wingdings 2"/>
                <a:cs typeface="Wingdings 2"/>
              </a:rPr>
              <a:t></a:t>
            </a:r>
            <a:r>
              <a:rPr sz="1800" spc="2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Book Antiqua"/>
                <a:cs typeface="Book Antiqua"/>
              </a:rPr>
              <a:t>Choose </a:t>
            </a:r>
            <a:r>
              <a:rPr sz="2800" spc="-10" dirty="0">
                <a:latin typeface="Book Antiqua"/>
                <a:cs typeface="Book Antiqua"/>
              </a:rPr>
              <a:t>the </a:t>
            </a:r>
            <a:r>
              <a:rPr sz="2800" spc="-5" dirty="0">
                <a:latin typeface="Book Antiqua"/>
                <a:cs typeface="Book Antiqua"/>
              </a:rPr>
              <a:t>retaining clasp</a:t>
            </a:r>
            <a:r>
              <a:rPr sz="2800" spc="20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(simplest</a:t>
            </a:r>
            <a:r>
              <a:rPr sz="2800" spc="5" dirty="0">
                <a:latin typeface="Book Antiqua"/>
                <a:cs typeface="Book Antiqua"/>
              </a:rPr>
              <a:t> </a:t>
            </a:r>
            <a:r>
              <a:rPr sz="2800" dirty="0">
                <a:latin typeface="Book Antiqua"/>
                <a:cs typeface="Book Antiqua"/>
              </a:rPr>
              <a:t>design): </a:t>
            </a:r>
            <a:r>
              <a:rPr sz="2800" spc="-5" dirty="0">
                <a:latin typeface="Book Antiqua"/>
                <a:cs typeface="Book Antiqua"/>
              </a:rPr>
              <a:t> </a:t>
            </a:r>
            <a:r>
              <a:rPr sz="2800" dirty="0">
                <a:latin typeface="Book Antiqua"/>
                <a:cs typeface="Book Antiqua"/>
              </a:rPr>
              <a:t>Light-guage </a:t>
            </a:r>
            <a:r>
              <a:rPr sz="2800" spc="-5" dirty="0">
                <a:latin typeface="Book Antiqua"/>
                <a:cs typeface="Book Antiqua"/>
              </a:rPr>
              <a:t>wrought wire clasp is </a:t>
            </a:r>
            <a:r>
              <a:rPr sz="2800" spc="-10" dirty="0">
                <a:latin typeface="Book Antiqua"/>
                <a:cs typeface="Book Antiqua"/>
              </a:rPr>
              <a:t>the </a:t>
            </a:r>
            <a:r>
              <a:rPr sz="2800" spc="-5" dirty="0">
                <a:latin typeface="Book Antiqua"/>
                <a:cs typeface="Book Antiqua"/>
              </a:rPr>
              <a:t>best choice  to allow easy release of direct retainer if occ. load  to be applied on </a:t>
            </a:r>
            <a:r>
              <a:rPr sz="2800" spc="-10" dirty="0">
                <a:latin typeface="Book Antiqua"/>
                <a:cs typeface="Book Antiqua"/>
              </a:rPr>
              <a:t>the </a:t>
            </a:r>
            <a:r>
              <a:rPr sz="2800" spc="-5" dirty="0">
                <a:latin typeface="Book Antiqua"/>
                <a:cs typeface="Book Antiqua"/>
              </a:rPr>
              <a:t>distal extension</a:t>
            </a:r>
            <a:r>
              <a:rPr sz="2800" spc="30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base.</a:t>
            </a:r>
            <a:endParaRPr sz="2800">
              <a:latin typeface="Book Antiqua"/>
              <a:cs typeface="Book Antiqua"/>
            </a:endParaRPr>
          </a:p>
          <a:p>
            <a:pPr marL="48895" marR="8890" indent="-36830">
              <a:lnSpc>
                <a:spcPct val="100000"/>
              </a:lnSpc>
              <a:spcBef>
                <a:spcPts val="670"/>
              </a:spcBef>
              <a:tabLst>
                <a:tab pos="423545" algn="l"/>
                <a:tab pos="2129155" algn="l"/>
                <a:tab pos="2702560" algn="l"/>
                <a:tab pos="3794125" algn="l"/>
                <a:tab pos="4768215" algn="l"/>
                <a:tab pos="6176010" algn="l"/>
                <a:tab pos="7336155" algn="l"/>
              </a:tabLst>
            </a:pPr>
            <a:r>
              <a:rPr sz="1800" spc="20" dirty="0">
                <a:latin typeface="Wingdings 2"/>
                <a:cs typeface="Wingdings 2"/>
              </a:rPr>
              <a:t></a:t>
            </a:r>
            <a:r>
              <a:rPr sz="1800" spc="2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Book Antiqua"/>
                <a:cs typeface="Book Antiqua"/>
              </a:rPr>
              <a:t>Continue	</a:t>
            </a:r>
            <a:r>
              <a:rPr sz="2800" dirty="0">
                <a:latin typeface="Book Antiqua"/>
                <a:cs typeface="Book Antiqua"/>
              </a:rPr>
              <a:t>a</a:t>
            </a:r>
            <a:r>
              <a:rPr sz="2800" spc="-5" dirty="0">
                <a:latin typeface="Book Antiqua"/>
                <a:cs typeface="Book Antiqua"/>
              </a:rPr>
              <a:t>s</a:t>
            </a:r>
            <a:r>
              <a:rPr sz="2800" dirty="0">
                <a:latin typeface="Book Antiqua"/>
                <a:cs typeface="Book Antiqua"/>
              </a:rPr>
              <a:t>	</a:t>
            </a:r>
            <a:r>
              <a:rPr sz="2800" spc="-5" dirty="0">
                <a:latin typeface="Book Antiqua"/>
                <a:cs typeface="Book Antiqua"/>
              </a:rPr>
              <a:t>conv.</a:t>
            </a:r>
            <a:r>
              <a:rPr sz="2800" dirty="0">
                <a:latin typeface="Book Antiqua"/>
                <a:cs typeface="Book Antiqua"/>
              </a:rPr>
              <a:t>	</a:t>
            </a:r>
            <a:r>
              <a:rPr sz="2800" spc="-5" dirty="0">
                <a:latin typeface="Book Antiqua"/>
                <a:cs typeface="Book Antiqua"/>
              </a:rPr>
              <a:t>RPD</a:t>
            </a:r>
            <a:r>
              <a:rPr sz="2800" dirty="0">
                <a:latin typeface="Book Antiqua"/>
                <a:cs typeface="Book Antiqua"/>
              </a:rPr>
              <a:t>	</a:t>
            </a:r>
            <a:r>
              <a:rPr sz="2800" spc="-5" dirty="0">
                <a:latin typeface="Book Antiqua"/>
                <a:cs typeface="Book Antiqua"/>
              </a:rPr>
              <a:t>(mo</a:t>
            </a:r>
            <a:r>
              <a:rPr sz="2800" dirty="0">
                <a:latin typeface="Book Antiqua"/>
                <a:cs typeface="Book Antiqua"/>
              </a:rPr>
              <a:t>u</a:t>
            </a:r>
            <a:r>
              <a:rPr sz="2800" spc="-10" dirty="0">
                <a:latin typeface="Book Antiqua"/>
                <a:cs typeface="Book Antiqua"/>
              </a:rPr>
              <a:t>t</a:t>
            </a:r>
            <a:r>
              <a:rPr sz="2800" spc="-5" dirty="0">
                <a:latin typeface="Book Antiqua"/>
                <a:cs typeface="Book Antiqua"/>
              </a:rPr>
              <a:t>h</a:t>
            </a:r>
            <a:r>
              <a:rPr sz="2800" dirty="0">
                <a:latin typeface="Book Antiqua"/>
                <a:cs typeface="Book Antiqua"/>
              </a:rPr>
              <a:t>	</a:t>
            </a:r>
            <a:r>
              <a:rPr sz="2800" spc="-10" dirty="0">
                <a:latin typeface="Book Antiqua"/>
                <a:cs typeface="Book Antiqua"/>
              </a:rPr>
              <a:t>pre</a:t>
            </a:r>
            <a:r>
              <a:rPr sz="2800" dirty="0">
                <a:latin typeface="Book Antiqua"/>
                <a:cs typeface="Book Antiqua"/>
              </a:rPr>
              <a:t>p</a:t>
            </a:r>
            <a:r>
              <a:rPr sz="2800" spc="-10" dirty="0">
                <a:latin typeface="Book Antiqua"/>
                <a:cs typeface="Book Antiqua"/>
              </a:rPr>
              <a:t>.</a:t>
            </a:r>
            <a:r>
              <a:rPr sz="2800" spc="-5" dirty="0">
                <a:latin typeface="Book Antiqua"/>
                <a:cs typeface="Book Antiqua"/>
              </a:rPr>
              <a:t>,</a:t>
            </a:r>
            <a:r>
              <a:rPr sz="2800" dirty="0">
                <a:latin typeface="Book Antiqua"/>
                <a:cs typeface="Book Antiqua"/>
              </a:rPr>
              <a:t>	</a:t>
            </a:r>
            <a:r>
              <a:rPr sz="2800" spc="-5" dirty="0">
                <a:latin typeface="Book Antiqua"/>
                <a:cs typeface="Book Antiqua"/>
              </a:rPr>
              <a:t>imp.  making, fitting of </a:t>
            </a:r>
            <a:r>
              <a:rPr sz="2800" spc="-10" dirty="0">
                <a:latin typeface="Book Antiqua"/>
                <a:cs typeface="Book Antiqua"/>
              </a:rPr>
              <a:t>the</a:t>
            </a:r>
            <a:r>
              <a:rPr sz="2800" spc="25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framework).</a:t>
            </a:r>
            <a:endParaRPr sz="2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3545" algn="l"/>
                <a:tab pos="1757680" algn="l"/>
                <a:tab pos="2499995" algn="l"/>
                <a:tab pos="4388485" algn="l"/>
                <a:tab pos="5266690" algn="l"/>
                <a:tab pos="5801360" algn="l"/>
                <a:tab pos="7000875" algn="l"/>
                <a:tab pos="7836534" algn="l"/>
              </a:tabLst>
            </a:pPr>
            <a:r>
              <a:rPr sz="1800" spc="20" dirty="0">
                <a:latin typeface="Wingdings 2"/>
                <a:cs typeface="Wingdings 2"/>
              </a:rPr>
              <a:t></a:t>
            </a:r>
            <a:r>
              <a:rPr sz="1800" spc="2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Book Antiqua"/>
                <a:cs typeface="Book Antiqua"/>
              </a:rPr>
              <a:t>Altered	cast	impression	</a:t>
            </a:r>
            <a:r>
              <a:rPr sz="2800" spc="-10" dirty="0">
                <a:latin typeface="Book Antiqua"/>
                <a:cs typeface="Book Antiqua"/>
              </a:rPr>
              <a:t>te</a:t>
            </a:r>
            <a:r>
              <a:rPr sz="2800" spc="-20" dirty="0">
                <a:latin typeface="Book Antiqua"/>
                <a:cs typeface="Book Antiqua"/>
              </a:rPr>
              <a:t>c</a:t>
            </a:r>
            <a:r>
              <a:rPr sz="2800" spc="-5" dirty="0">
                <a:latin typeface="Book Antiqua"/>
                <a:cs typeface="Book Antiqua"/>
              </a:rPr>
              <a:t>h.</a:t>
            </a:r>
            <a:r>
              <a:rPr sz="2800" dirty="0">
                <a:latin typeface="Book Antiqua"/>
                <a:cs typeface="Book Antiqua"/>
              </a:rPr>
              <a:t>	</a:t>
            </a:r>
            <a:r>
              <a:rPr sz="2800" spc="-10" dirty="0">
                <a:latin typeface="Book Antiqua"/>
                <a:cs typeface="Book Antiqua"/>
              </a:rPr>
              <a:t>b</a:t>
            </a:r>
            <a:r>
              <a:rPr sz="2800" spc="-5" dirty="0">
                <a:latin typeface="Book Antiqua"/>
                <a:cs typeface="Book Antiqua"/>
              </a:rPr>
              <a:t>y</a:t>
            </a:r>
            <a:r>
              <a:rPr sz="2800" dirty="0">
                <a:latin typeface="Book Antiqua"/>
                <a:cs typeface="Book Antiqua"/>
              </a:rPr>
              <a:t>	</a:t>
            </a:r>
            <a:r>
              <a:rPr sz="2800" spc="-5" dirty="0">
                <a:latin typeface="Book Antiqua"/>
                <a:cs typeface="Book Antiqua"/>
              </a:rPr>
              <a:t>rubber</a:t>
            </a:r>
            <a:r>
              <a:rPr sz="2800" dirty="0">
                <a:latin typeface="Book Antiqua"/>
                <a:cs typeface="Book Antiqua"/>
              </a:rPr>
              <a:t>	</a:t>
            </a:r>
            <a:r>
              <a:rPr sz="2800" spc="-10" dirty="0">
                <a:latin typeface="Book Antiqua"/>
                <a:cs typeface="Book Antiqua"/>
              </a:rPr>
              <a:t>bas</a:t>
            </a:r>
            <a:r>
              <a:rPr sz="2800" spc="-5" dirty="0">
                <a:latin typeface="Book Antiqua"/>
                <a:cs typeface="Book Antiqua"/>
              </a:rPr>
              <a:t>e</a:t>
            </a:r>
            <a:r>
              <a:rPr sz="2800" dirty="0">
                <a:latin typeface="Book Antiqua"/>
                <a:cs typeface="Book Antiqua"/>
              </a:rPr>
              <a:t>	</a:t>
            </a:r>
            <a:r>
              <a:rPr sz="2800" spc="-5" dirty="0">
                <a:latin typeface="Book Antiqua"/>
                <a:cs typeface="Book Antiqua"/>
              </a:rPr>
              <a:t>if</a:t>
            </a:r>
            <a:endParaRPr sz="2800">
              <a:latin typeface="Book Antiqua"/>
              <a:cs typeface="Book Antiqua"/>
            </a:endParaRPr>
          </a:p>
          <a:p>
            <a:pPr marL="48895">
              <a:lnSpc>
                <a:spcPct val="100000"/>
              </a:lnSpc>
            </a:pPr>
            <a:r>
              <a:rPr sz="2800" spc="-5" dirty="0">
                <a:latin typeface="Book Antiqua"/>
                <a:cs typeface="Book Antiqua"/>
              </a:rPr>
              <a:t>there is undercut in </a:t>
            </a:r>
            <a:r>
              <a:rPr sz="2800" spc="-10" dirty="0">
                <a:latin typeface="Book Antiqua"/>
                <a:cs typeface="Book Antiqua"/>
              </a:rPr>
              <a:t>the </a:t>
            </a:r>
            <a:r>
              <a:rPr sz="2800" spc="-5" dirty="0">
                <a:latin typeface="Book Antiqua"/>
                <a:cs typeface="Book Antiqua"/>
              </a:rPr>
              <a:t>POD</a:t>
            </a:r>
            <a:r>
              <a:rPr sz="2800" spc="-25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abutment.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7250" y="588962"/>
            <a:ext cx="7500874" cy="5626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2487" y="584200"/>
            <a:ext cx="7510780" cy="5635625"/>
          </a:xfrm>
          <a:custGeom>
            <a:avLst/>
            <a:gdLst/>
            <a:ahLst/>
            <a:cxnLst/>
            <a:rect l="l" t="t" r="r" b="b"/>
            <a:pathLst>
              <a:path w="7510780" h="5635625">
                <a:moveTo>
                  <a:pt x="0" y="5635625"/>
                </a:moveTo>
                <a:lnTo>
                  <a:pt x="7510526" y="5635625"/>
                </a:lnTo>
                <a:lnTo>
                  <a:pt x="7510526" y="0"/>
                </a:lnTo>
                <a:lnTo>
                  <a:pt x="0" y="0"/>
                </a:lnTo>
                <a:lnTo>
                  <a:pt x="0" y="5635625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57750" y="713994"/>
            <a:ext cx="3125724" cy="22147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7250" y="2928759"/>
            <a:ext cx="7500874" cy="642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7250" y="5714974"/>
            <a:ext cx="7500874" cy="492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9881" y="304800"/>
            <a:ext cx="8039100" cy="876522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FF0000"/>
            </a:solidFill>
          </a:ln>
        </p:spPr>
        <p:txBody>
          <a:bodyPr vert="horz" wrap="square" lIns="0" tIns="14605" rIns="0" bIns="0" rtlCol="0">
            <a:spAutoFit/>
          </a:bodyPr>
          <a:lstStyle/>
          <a:p>
            <a:pPr marL="635000" marR="78740" indent="-412115">
              <a:lnSpc>
                <a:spcPct val="100000"/>
              </a:lnSpc>
              <a:spcBef>
                <a:spcPts val="115"/>
              </a:spcBef>
              <a:tabLst>
                <a:tab pos="635000" algn="l"/>
                <a:tab pos="1171575" algn="l"/>
                <a:tab pos="3141345" algn="l"/>
                <a:tab pos="4608830" algn="l"/>
                <a:tab pos="5161915" algn="l"/>
                <a:tab pos="6180455" algn="l"/>
                <a:tab pos="6870700" algn="l"/>
              </a:tabLst>
            </a:pPr>
            <a:r>
              <a:rPr sz="1800" b="0" spc="20" dirty="0">
                <a:latin typeface="Wingdings 2"/>
                <a:cs typeface="Wingdings 2"/>
              </a:rPr>
              <a:t></a:t>
            </a:r>
            <a:r>
              <a:rPr sz="1800" b="0" spc="20" dirty="0">
                <a:latin typeface="Times New Roman"/>
                <a:cs typeface="Times New Roman"/>
              </a:rPr>
              <a:t>	</a:t>
            </a:r>
            <a:r>
              <a:rPr sz="2800" b="0" dirty="0">
                <a:latin typeface="Book Antiqua"/>
                <a:cs typeface="Book Antiqua"/>
              </a:rPr>
              <a:t>5</a:t>
            </a:r>
            <a:r>
              <a:rPr sz="2800" b="0" spc="-5" dirty="0">
                <a:latin typeface="Book Antiqua"/>
                <a:cs typeface="Book Antiqua"/>
              </a:rPr>
              <a:t>)</a:t>
            </a:r>
            <a:r>
              <a:rPr sz="2800" b="0" dirty="0">
                <a:latin typeface="Book Antiqua"/>
                <a:cs typeface="Book Antiqua"/>
              </a:rPr>
              <a:t>	</a:t>
            </a:r>
            <a:r>
              <a:rPr sz="2800" b="0" spc="-5" dirty="0">
                <a:latin typeface="Book Antiqua"/>
                <a:cs typeface="Book Antiqua"/>
              </a:rPr>
              <a:t>Cong</a:t>
            </a:r>
            <a:r>
              <a:rPr sz="2800" b="0" dirty="0">
                <a:latin typeface="Book Antiqua"/>
                <a:cs typeface="Book Antiqua"/>
              </a:rPr>
              <a:t>e</a:t>
            </a:r>
            <a:r>
              <a:rPr sz="2800" b="0" spc="-5" dirty="0">
                <a:latin typeface="Book Antiqua"/>
                <a:cs typeface="Book Antiqua"/>
              </a:rPr>
              <a:t>nit</a:t>
            </a:r>
            <a:r>
              <a:rPr sz="2800" b="0" spc="0" dirty="0">
                <a:latin typeface="Book Antiqua"/>
                <a:cs typeface="Book Antiqua"/>
              </a:rPr>
              <a:t>a</a:t>
            </a:r>
            <a:r>
              <a:rPr sz="2800" b="0" spc="-5" dirty="0">
                <a:latin typeface="Book Antiqua"/>
                <a:cs typeface="Book Antiqua"/>
              </a:rPr>
              <a:t>l</a:t>
            </a:r>
            <a:r>
              <a:rPr sz="2800" b="0" dirty="0">
                <a:latin typeface="Book Antiqua"/>
                <a:cs typeface="Book Antiqua"/>
              </a:rPr>
              <a:t>	</a:t>
            </a:r>
            <a:r>
              <a:rPr sz="2800" b="0" spc="-5" dirty="0">
                <a:latin typeface="Book Antiqua"/>
                <a:cs typeface="Book Antiqua"/>
              </a:rPr>
              <a:t>absen</a:t>
            </a:r>
            <a:r>
              <a:rPr sz="2800" b="0" spc="-15" dirty="0">
                <a:latin typeface="Book Antiqua"/>
                <a:cs typeface="Book Antiqua"/>
              </a:rPr>
              <a:t>c</a:t>
            </a:r>
            <a:r>
              <a:rPr sz="2800" b="0" spc="-5" dirty="0">
                <a:latin typeface="Book Antiqua"/>
                <a:cs typeface="Book Antiqua"/>
              </a:rPr>
              <a:t>e</a:t>
            </a:r>
            <a:r>
              <a:rPr sz="2800" b="0" dirty="0">
                <a:latin typeface="Book Antiqua"/>
                <a:cs typeface="Book Antiqua"/>
              </a:rPr>
              <a:t>	</a:t>
            </a:r>
            <a:r>
              <a:rPr sz="2800" b="0" spc="-10" dirty="0">
                <a:latin typeface="Book Antiqua"/>
                <a:cs typeface="Book Antiqua"/>
              </a:rPr>
              <a:t>o</a:t>
            </a:r>
            <a:r>
              <a:rPr sz="2800" b="0" spc="-5" dirty="0">
                <a:latin typeface="Book Antiqua"/>
                <a:cs typeface="Book Antiqua"/>
              </a:rPr>
              <a:t>f</a:t>
            </a:r>
            <a:r>
              <a:rPr sz="2800" b="0" dirty="0">
                <a:latin typeface="Book Antiqua"/>
                <a:cs typeface="Book Antiqua"/>
              </a:rPr>
              <a:t>	</a:t>
            </a:r>
            <a:r>
              <a:rPr sz="2800" b="0" spc="-10" dirty="0">
                <a:latin typeface="Book Antiqua"/>
                <a:cs typeface="Book Antiqua"/>
              </a:rPr>
              <a:t>te</a:t>
            </a:r>
            <a:r>
              <a:rPr sz="2800" b="0" dirty="0">
                <a:latin typeface="Book Antiqua"/>
                <a:cs typeface="Book Antiqua"/>
              </a:rPr>
              <a:t>e</a:t>
            </a:r>
            <a:r>
              <a:rPr sz="2800" b="0" spc="-20" dirty="0">
                <a:latin typeface="Book Antiqua"/>
                <a:cs typeface="Book Antiqua"/>
              </a:rPr>
              <a:t>t</a:t>
            </a:r>
            <a:r>
              <a:rPr sz="2800" b="0" spc="-5" dirty="0">
                <a:latin typeface="Book Antiqua"/>
                <a:cs typeface="Book Antiqua"/>
              </a:rPr>
              <a:t>h</a:t>
            </a:r>
            <a:r>
              <a:rPr sz="2800" b="0" dirty="0">
                <a:latin typeface="Book Antiqua"/>
                <a:cs typeface="Book Antiqua"/>
              </a:rPr>
              <a:t>	</a:t>
            </a:r>
            <a:r>
              <a:rPr sz="2800" b="0" spc="-5" dirty="0">
                <a:latin typeface="Book Antiqua"/>
                <a:cs typeface="Book Antiqua"/>
              </a:rPr>
              <a:t>i</a:t>
            </a:r>
            <a:r>
              <a:rPr sz="2800" b="0" spc="-10" dirty="0">
                <a:latin typeface="Book Antiqua"/>
                <a:cs typeface="Book Antiqua"/>
              </a:rPr>
              <a:t>.</a:t>
            </a:r>
            <a:r>
              <a:rPr sz="2800" b="0" spc="-5" dirty="0">
                <a:latin typeface="Book Antiqua"/>
                <a:cs typeface="Book Antiqua"/>
              </a:rPr>
              <a:t>e.</a:t>
            </a:r>
            <a:r>
              <a:rPr sz="2800" b="0" dirty="0">
                <a:latin typeface="Book Antiqua"/>
                <a:cs typeface="Book Antiqua"/>
              </a:rPr>
              <a:t>	</a:t>
            </a:r>
            <a:r>
              <a:rPr sz="2800" b="0" spc="-5" dirty="0">
                <a:latin typeface="Book Antiqua"/>
                <a:cs typeface="Book Antiqua"/>
              </a:rPr>
              <a:t>P</a:t>
            </a:r>
            <a:r>
              <a:rPr sz="2800" b="0" dirty="0">
                <a:latin typeface="Book Antiqua"/>
                <a:cs typeface="Book Antiqua"/>
              </a:rPr>
              <a:t>a</a:t>
            </a:r>
            <a:r>
              <a:rPr sz="2800" b="0" spc="-5" dirty="0">
                <a:latin typeface="Book Antiqua"/>
                <a:cs typeface="Book Antiqua"/>
              </a:rPr>
              <a:t>rti</a:t>
            </a:r>
            <a:r>
              <a:rPr sz="2800" b="0" dirty="0">
                <a:latin typeface="Book Antiqua"/>
                <a:cs typeface="Book Antiqua"/>
              </a:rPr>
              <a:t>a</a:t>
            </a:r>
            <a:r>
              <a:rPr sz="2800" b="0" spc="-5" dirty="0">
                <a:latin typeface="Book Antiqua"/>
                <a:cs typeface="Book Antiqua"/>
              </a:rPr>
              <a:t>l  anodontia.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78863" y="1435608"/>
            <a:ext cx="6041136" cy="5111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43126" y="1500250"/>
            <a:ext cx="5857875" cy="4929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4075" y="1481200"/>
            <a:ext cx="5895975" cy="4967605"/>
          </a:xfrm>
          <a:custGeom>
            <a:avLst/>
            <a:gdLst/>
            <a:ahLst/>
            <a:cxnLst/>
            <a:rect l="l" t="t" r="r" b="b"/>
            <a:pathLst>
              <a:path w="5895975" h="4967605">
                <a:moveTo>
                  <a:pt x="0" y="4967224"/>
                </a:moveTo>
                <a:lnTo>
                  <a:pt x="5895975" y="4967224"/>
                </a:lnTo>
                <a:lnTo>
                  <a:pt x="5895975" y="0"/>
                </a:lnTo>
                <a:lnTo>
                  <a:pt x="0" y="0"/>
                </a:lnTo>
                <a:lnTo>
                  <a:pt x="0" y="4967224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6051" y="333756"/>
            <a:ext cx="8572500" cy="964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1562" y="1656211"/>
            <a:ext cx="6572250" cy="445634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FF0000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114"/>
              </a:spcBef>
              <a:tabLst>
                <a:tab pos="635000" algn="l"/>
              </a:tabLst>
            </a:pPr>
            <a:r>
              <a:rPr sz="1800" b="0" spc="20" dirty="0">
                <a:latin typeface="Wingdings 2"/>
                <a:cs typeface="Wingdings 2"/>
              </a:rPr>
              <a:t></a:t>
            </a:r>
            <a:r>
              <a:rPr sz="1800" b="0" spc="20" dirty="0">
                <a:latin typeface="Times New Roman"/>
                <a:cs typeface="Times New Roman"/>
              </a:rPr>
              <a:t>	</a:t>
            </a:r>
            <a:r>
              <a:rPr sz="2800" b="0" dirty="0">
                <a:latin typeface="Book Antiqua"/>
                <a:cs typeface="Book Antiqua"/>
              </a:rPr>
              <a:t>1) </a:t>
            </a:r>
            <a:r>
              <a:rPr sz="2800" b="0" spc="-5" dirty="0">
                <a:latin typeface="Book Antiqua"/>
                <a:cs typeface="Book Antiqua"/>
              </a:rPr>
              <a:t>Preservation of the </a:t>
            </a:r>
            <a:r>
              <a:rPr sz="2800" b="0" dirty="0">
                <a:latin typeface="Book Antiqua"/>
                <a:cs typeface="Book Antiqua"/>
              </a:rPr>
              <a:t>alveolar</a:t>
            </a:r>
            <a:r>
              <a:rPr sz="2800" b="0" spc="-90" dirty="0">
                <a:latin typeface="Book Antiqua"/>
                <a:cs typeface="Book Antiqua"/>
              </a:rPr>
              <a:t> </a:t>
            </a:r>
            <a:r>
              <a:rPr sz="2800" b="0" spc="-5" dirty="0">
                <a:latin typeface="Book Antiqua"/>
                <a:cs typeface="Book Antiqua"/>
              </a:rPr>
              <a:t>ridge.</a:t>
            </a:r>
            <a:endParaRPr sz="2800" dirty="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50619" y="2293620"/>
            <a:ext cx="6469380" cy="4396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4437" y="2357501"/>
            <a:ext cx="6286500" cy="4214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95387" y="2338451"/>
            <a:ext cx="6324600" cy="4253230"/>
          </a:xfrm>
          <a:custGeom>
            <a:avLst/>
            <a:gdLst/>
            <a:ahLst/>
            <a:cxnLst/>
            <a:rect l="l" t="t" r="r" b="b"/>
            <a:pathLst>
              <a:path w="6324600" h="4253230">
                <a:moveTo>
                  <a:pt x="0" y="4252849"/>
                </a:moveTo>
                <a:lnTo>
                  <a:pt x="6324600" y="4252849"/>
                </a:lnTo>
                <a:lnTo>
                  <a:pt x="6324600" y="0"/>
                </a:lnTo>
                <a:lnTo>
                  <a:pt x="0" y="0"/>
                </a:lnTo>
                <a:lnTo>
                  <a:pt x="0" y="425284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857250"/>
            <a:ext cx="8229600" cy="966289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FF0000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114"/>
              </a:spcBef>
              <a:tabLst>
                <a:tab pos="635000" algn="l"/>
              </a:tabLst>
            </a:pPr>
            <a:r>
              <a:rPr sz="1800" spc="20" dirty="0">
                <a:latin typeface="Wingdings 2"/>
                <a:cs typeface="Wingdings 2"/>
              </a:rPr>
              <a:t></a:t>
            </a:r>
            <a:r>
              <a:rPr sz="1800" spc="20" dirty="0">
                <a:latin typeface="Times New Roman"/>
                <a:cs typeface="Times New Roman"/>
              </a:rPr>
              <a:t>	</a:t>
            </a:r>
            <a:r>
              <a:rPr sz="2800" dirty="0">
                <a:latin typeface="Book Antiqua"/>
                <a:cs typeface="Book Antiqua"/>
              </a:rPr>
              <a:t>2) </a:t>
            </a:r>
            <a:r>
              <a:rPr sz="2800" spc="-5" dirty="0">
                <a:latin typeface="Book Antiqua"/>
                <a:cs typeface="Book Antiqua"/>
              </a:rPr>
              <a:t>Enhanced retention of </a:t>
            </a:r>
            <a:r>
              <a:rPr sz="2800" spc="-10" dirty="0">
                <a:latin typeface="Book Antiqua"/>
                <a:cs typeface="Book Antiqua"/>
              </a:rPr>
              <a:t>the tooth </a:t>
            </a:r>
            <a:r>
              <a:rPr sz="2800" spc="-5" dirty="0">
                <a:latin typeface="Book Antiqua"/>
                <a:cs typeface="Book Antiqua"/>
              </a:rPr>
              <a:t>in </a:t>
            </a:r>
            <a:r>
              <a:rPr sz="2800" spc="-10" dirty="0">
                <a:latin typeface="Book Antiqua"/>
                <a:cs typeface="Book Antiqua"/>
              </a:rPr>
              <a:t>the jaw</a:t>
            </a:r>
            <a:endParaRPr sz="2800">
              <a:latin typeface="Book Antiqua"/>
              <a:cs typeface="Book Antiqua"/>
            </a:endParaRPr>
          </a:p>
          <a:p>
            <a:pPr marL="843915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latin typeface="Book Antiqua"/>
                <a:cs typeface="Book Antiqua"/>
              </a:rPr>
              <a:t>(reduced C/R</a:t>
            </a:r>
            <a:r>
              <a:rPr sz="2800" spc="-45" dirty="0">
                <a:latin typeface="Book Antiqua"/>
                <a:cs typeface="Book Antiqua"/>
              </a:rPr>
              <a:t> </a:t>
            </a:r>
            <a:r>
              <a:rPr sz="2800" spc="-5" dirty="0">
                <a:latin typeface="Book Antiqua"/>
                <a:cs typeface="Book Antiqua"/>
              </a:rPr>
              <a:t>ratio)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36620" y="2793492"/>
            <a:ext cx="2545079" cy="3825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0501" y="2857436"/>
            <a:ext cx="2362200" cy="3643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81451" y="2838386"/>
            <a:ext cx="2400300" cy="3681729"/>
          </a:xfrm>
          <a:custGeom>
            <a:avLst/>
            <a:gdLst/>
            <a:ahLst/>
            <a:cxnLst/>
            <a:rect l="l" t="t" r="r" b="b"/>
            <a:pathLst>
              <a:path w="2400300" h="3681729">
                <a:moveTo>
                  <a:pt x="0" y="3681476"/>
                </a:moveTo>
                <a:lnTo>
                  <a:pt x="2400300" y="3681476"/>
                </a:lnTo>
                <a:lnTo>
                  <a:pt x="2400300" y="0"/>
                </a:lnTo>
                <a:lnTo>
                  <a:pt x="0" y="0"/>
                </a:lnTo>
                <a:lnTo>
                  <a:pt x="0" y="3681476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699</Words>
  <Application>Microsoft Office PowerPoint</Application>
  <PresentationFormat>On-screen Show (4:3)</PresentationFormat>
  <Paragraphs>177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Book Antiqua</vt:lpstr>
      <vt:lpstr>Calibri</vt:lpstr>
      <vt:lpstr>Calibri Light</vt:lpstr>
      <vt:lpstr>Lucida Sans</vt:lpstr>
      <vt:lpstr>Times New Roman</vt:lpstr>
      <vt:lpstr>Wingdings 2</vt:lpstr>
      <vt:lpstr>Office Theme</vt:lpstr>
      <vt:lpstr>PowerPoint Presentation</vt:lpstr>
      <vt:lpstr>Definition of Overdentures</vt:lpstr>
      <vt:lpstr> 1) Few remaining teeth or teeth with an  unfavourable distribution in the arch which  precludes treatment with a removable P.D.</vt:lpstr>
      <vt:lpstr> 2) Severe loss of periodontal attachment in a  patient who cannot afford a fixed partial  denture</vt:lpstr>
      <vt:lpstr>PowerPoint Presentation</vt:lpstr>
      <vt:lpstr> 4) Significant tooth loss due to attrition.</vt:lpstr>
      <vt:lpstr> 5) Congenital absence of teeth i.e. Partial  anodontia.</vt:lpstr>
      <vt:lpstr> 1) Preservation of the alveolar ridge.</vt:lpstr>
      <vt:lpstr>PowerPoint Presentation</vt:lpstr>
      <vt:lpstr>PowerPoint Presentation</vt:lpstr>
      <vt:lpstr>PowerPoint Presentation</vt:lpstr>
      <vt:lpstr> 2) Susceptibility of the abutment teeth to caries  periapical disease , periodontal disease and  vertical root fractures.</vt:lpstr>
      <vt:lpstr>PowerPoint Presentation</vt:lpstr>
      <vt:lpstr>PowerPoint Presentation</vt:lpstr>
      <vt:lpstr>Implant supported</vt:lpstr>
      <vt:lpstr>1) Tooth supported overdentures.</vt:lpstr>
      <vt:lpstr>2) Implant supported overdentures.</vt:lpstr>
      <vt:lpstr>PowerPoint Presentation</vt:lpstr>
      <vt:lpstr>1- Simple tooth modification  of vital abutment.</vt:lpstr>
      <vt:lpstr>2- Tooth reduction and cast  coping of vital abutment</vt:lpstr>
      <vt:lpstr>2- Tooth reduction and cast  coping of vital abutment</vt:lpstr>
      <vt:lpstr>PowerPoint Presentation</vt:lpstr>
      <vt:lpstr>PowerPoint Presentation</vt:lpstr>
      <vt:lpstr>6- Telescopic overdenture</vt:lpstr>
      <vt:lpstr>PowerPoint Presentation</vt:lpstr>
      <vt:lpstr>PowerPoint Presentation</vt:lpstr>
      <vt:lpstr>1) Immediate overdenture.</vt:lpstr>
      <vt:lpstr>Immediate Overdenture</vt:lpstr>
      <vt:lpstr>2) Transitional Overdentures</vt:lpstr>
      <vt:lpstr>PowerPoint Presentation</vt:lpstr>
      <vt:lpstr>3) Definitive overdenture.</vt:lpstr>
      <vt:lpstr>Partial overdenture</vt:lpstr>
      <vt:lpstr>PowerPoint Presentation</vt:lpstr>
      <vt:lpstr>1) Simple overdenture.</vt:lpstr>
      <vt:lpstr>Attachment retained overdenture.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1) Long (6-8mm):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May be with or without amalgam plug.</vt:lpstr>
      <vt:lpstr>PowerPoint Presentation</vt:lpstr>
      <vt:lpstr>PowerPoint Presentation</vt:lpstr>
      <vt:lpstr>RCF .... if needed</vt:lpstr>
      <vt:lpstr>PowerPoint Presentation</vt:lpstr>
      <vt:lpstr>If planned…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Principles Of Overdentures</dc:title>
  <dc:creator>Ahmed Moneeb</dc:creator>
  <cp:lastModifiedBy>sayf saeed</cp:lastModifiedBy>
  <cp:revision>2</cp:revision>
  <dcterms:created xsi:type="dcterms:W3CDTF">2016-12-01T11:20:59Z</dcterms:created>
  <dcterms:modified xsi:type="dcterms:W3CDTF">2016-12-01T08:37:04Z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2015-12-21T00:00:00Z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2016-12-01T00:00:00Z</vt:filetime>
  </property>
</Properties>
</file>