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52"/>
  </p:notesMasterIdLst>
  <p:sldIdLst>
    <p:sldId id="256" r:id="rId2"/>
    <p:sldId id="303" r:id="rId3"/>
    <p:sldId id="257" r:id="rId4"/>
    <p:sldId id="258" r:id="rId5"/>
    <p:sldId id="259" r:id="rId6"/>
    <p:sldId id="293" r:id="rId7"/>
    <p:sldId id="260" r:id="rId8"/>
    <p:sldId id="308" r:id="rId9"/>
    <p:sldId id="261" r:id="rId10"/>
    <p:sldId id="265" r:id="rId11"/>
    <p:sldId id="266" r:id="rId12"/>
    <p:sldId id="267" r:id="rId13"/>
    <p:sldId id="311" r:id="rId14"/>
    <p:sldId id="305" r:id="rId15"/>
    <p:sldId id="323" r:id="rId16"/>
    <p:sldId id="306" r:id="rId17"/>
    <p:sldId id="304" r:id="rId18"/>
    <p:sldId id="307" r:id="rId19"/>
    <p:sldId id="272" r:id="rId20"/>
    <p:sldId id="273" r:id="rId21"/>
    <p:sldId id="295" r:id="rId22"/>
    <p:sldId id="274" r:id="rId23"/>
    <p:sldId id="277" r:id="rId24"/>
    <p:sldId id="278" r:id="rId25"/>
    <p:sldId id="279" r:id="rId26"/>
    <p:sldId id="280" r:id="rId27"/>
    <p:sldId id="296" r:id="rId28"/>
    <p:sldId id="281" r:id="rId29"/>
    <p:sldId id="282" r:id="rId30"/>
    <p:sldId id="312" r:id="rId31"/>
    <p:sldId id="283" r:id="rId32"/>
    <p:sldId id="284" r:id="rId33"/>
    <p:sldId id="285" r:id="rId34"/>
    <p:sldId id="286" r:id="rId35"/>
    <p:sldId id="287" r:id="rId36"/>
    <p:sldId id="298" r:id="rId37"/>
    <p:sldId id="288" r:id="rId38"/>
    <p:sldId id="299" r:id="rId39"/>
    <p:sldId id="289" r:id="rId40"/>
    <p:sldId id="300" r:id="rId41"/>
    <p:sldId id="301" r:id="rId42"/>
    <p:sldId id="313" r:id="rId43"/>
    <p:sldId id="314" r:id="rId44"/>
    <p:sldId id="315" r:id="rId45"/>
    <p:sldId id="316" r:id="rId46"/>
    <p:sldId id="317" r:id="rId47"/>
    <p:sldId id="318" r:id="rId48"/>
    <p:sldId id="319" r:id="rId49"/>
    <p:sldId id="320" r:id="rId50"/>
    <p:sldId id="321" r:id="rId51"/>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485" autoAdjust="0"/>
    <p:restoredTop sz="94660"/>
  </p:normalViewPr>
  <p:slideViewPr>
    <p:cSldViewPr>
      <p:cViewPr varScale="1">
        <p:scale>
          <a:sx n="66" d="100"/>
          <a:sy n="66" d="100"/>
        </p:scale>
        <p:origin x="-150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E169BA6-02A8-4A81-83F3-F7537D5F61C8}" type="datetimeFigureOut">
              <a:rPr lang="ar-IQ" smtClean="0"/>
              <a:pPr/>
              <a:t>22/01/1438</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043DDE0-AB7D-4A01-BDD4-E53BD1BAC33B}" type="slidenum">
              <a:rPr lang="ar-IQ" smtClean="0"/>
              <a:pPr/>
              <a:t>‹#›</a:t>
            </a:fld>
            <a:endParaRPr lang="ar-IQ"/>
          </a:p>
        </p:txBody>
      </p:sp>
    </p:spTree>
    <p:extLst>
      <p:ext uri="{BB962C8B-B14F-4D97-AF65-F5344CB8AC3E}">
        <p14:creationId xmlns:p14="http://schemas.microsoft.com/office/powerpoint/2010/main" xmlns="" val="91996454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6ECEAC7B-ED7C-47BD-AF60-2656817B0722}" type="datetimeFigureOut">
              <a:rPr lang="ar-IQ" smtClean="0"/>
              <a:pPr/>
              <a:t>22/01/1438</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86D20FC7-E925-4A86-8890-445096E2D52D}" type="slidenum">
              <a:rPr lang="ar-IQ" smtClean="0"/>
              <a:pPr/>
              <a:t>‹#›</a:t>
            </a:fld>
            <a:endParaRPr lang="ar-IQ"/>
          </a:p>
        </p:txBody>
      </p:sp>
    </p:spTree>
    <p:extLst>
      <p:ext uri="{BB962C8B-B14F-4D97-AF65-F5344CB8AC3E}">
        <p14:creationId xmlns:p14="http://schemas.microsoft.com/office/powerpoint/2010/main" xmlns="" val="3694931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6ECEAC7B-ED7C-47BD-AF60-2656817B0722}" type="datetimeFigureOut">
              <a:rPr lang="ar-IQ" smtClean="0"/>
              <a:pPr/>
              <a:t>22/01/1438</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86D20FC7-E925-4A86-8890-445096E2D52D}" type="slidenum">
              <a:rPr lang="ar-IQ" smtClean="0"/>
              <a:pPr/>
              <a:t>‹#›</a:t>
            </a:fld>
            <a:endParaRPr lang="ar-IQ"/>
          </a:p>
        </p:txBody>
      </p:sp>
    </p:spTree>
    <p:extLst>
      <p:ext uri="{BB962C8B-B14F-4D97-AF65-F5344CB8AC3E}">
        <p14:creationId xmlns:p14="http://schemas.microsoft.com/office/powerpoint/2010/main" xmlns="" val="3302674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6ECEAC7B-ED7C-47BD-AF60-2656817B0722}" type="datetimeFigureOut">
              <a:rPr lang="ar-IQ" smtClean="0"/>
              <a:pPr/>
              <a:t>22/01/1438</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86D20FC7-E925-4A86-8890-445096E2D52D}" type="slidenum">
              <a:rPr lang="ar-IQ" smtClean="0"/>
              <a:pPr/>
              <a:t>‹#›</a:t>
            </a:fld>
            <a:endParaRPr lang="ar-IQ"/>
          </a:p>
        </p:txBody>
      </p:sp>
    </p:spTree>
    <p:extLst>
      <p:ext uri="{BB962C8B-B14F-4D97-AF65-F5344CB8AC3E}">
        <p14:creationId xmlns:p14="http://schemas.microsoft.com/office/powerpoint/2010/main" xmlns="" val="2406905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عنوان ومحتوى فوق نص">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8229600" cy="21859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3938588"/>
            <a:ext cx="8229600" cy="218757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a:xfrm>
            <a:off x="6553200" y="6245225"/>
            <a:ext cx="2133600" cy="476250"/>
          </a:xfrm>
        </p:spPr>
        <p:txBody>
          <a:bodyPr/>
          <a:lstStyle>
            <a:lvl1pPr>
              <a:defRPr/>
            </a:lvl1pPr>
          </a:lstStyle>
          <a:p>
            <a:endParaRPr lang="en-US"/>
          </a:p>
        </p:txBody>
      </p:sp>
      <p:sp>
        <p:nvSpPr>
          <p:cNvPr id="6" name="عنصر نائب للتذييل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عنصر نائب لرقم الشريحة 6"/>
          <p:cNvSpPr>
            <a:spLocks noGrp="1"/>
          </p:cNvSpPr>
          <p:nvPr>
            <p:ph type="sldNum" sz="quarter" idx="12"/>
          </p:nvPr>
        </p:nvSpPr>
        <p:spPr>
          <a:xfrm>
            <a:off x="457200" y="6245225"/>
            <a:ext cx="2133600" cy="476250"/>
          </a:xfrm>
        </p:spPr>
        <p:txBody>
          <a:bodyPr/>
          <a:lstStyle>
            <a:lvl1pPr>
              <a:defRPr/>
            </a:lvl1pPr>
          </a:lstStyle>
          <a:p>
            <a:fld id="{069187B7-BFBD-4378-9E95-6AF34B9A6096}" type="slidenum">
              <a:rPr lang="ar-SA"/>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6ECEAC7B-ED7C-47BD-AF60-2656817B0722}" type="datetimeFigureOut">
              <a:rPr lang="ar-IQ" smtClean="0"/>
              <a:pPr/>
              <a:t>22/01/1438</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86D20FC7-E925-4A86-8890-445096E2D52D}" type="slidenum">
              <a:rPr lang="ar-IQ" smtClean="0"/>
              <a:pPr/>
              <a:t>‹#›</a:t>
            </a:fld>
            <a:endParaRPr lang="ar-IQ"/>
          </a:p>
        </p:txBody>
      </p:sp>
    </p:spTree>
    <p:extLst>
      <p:ext uri="{BB962C8B-B14F-4D97-AF65-F5344CB8AC3E}">
        <p14:creationId xmlns:p14="http://schemas.microsoft.com/office/powerpoint/2010/main" xmlns="" val="2123145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6ECEAC7B-ED7C-47BD-AF60-2656817B0722}" type="datetimeFigureOut">
              <a:rPr lang="ar-IQ" smtClean="0"/>
              <a:pPr/>
              <a:t>22/01/1438</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86D20FC7-E925-4A86-8890-445096E2D52D}" type="slidenum">
              <a:rPr lang="ar-IQ" smtClean="0"/>
              <a:pPr/>
              <a:t>‹#›</a:t>
            </a:fld>
            <a:endParaRPr lang="ar-IQ"/>
          </a:p>
        </p:txBody>
      </p:sp>
    </p:spTree>
    <p:extLst>
      <p:ext uri="{BB962C8B-B14F-4D97-AF65-F5344CB8AC3E}">
        <p14:creationId xmlns:p14="http://schemas.microsoft.com/office/powerpoint/2010/main" xmlns="" val="3462081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6ECEAC7B-ED7C-47BD-AF60-2656817B0722}" type="datetimeFigureOut">
              <a:rPr lang="ar-IQ" smtClean="0"/>
              <a:pPr/>
              <a:t>22/01/1438</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86D20FC7-E925-4A86-8890-445096E2D52D}" type="slidenum">
              <a:rPr lang="ar-IQ" smtClean="0"/>
              <a:pPr/>
              <a:t>‹#›</a:t>
            </a:fld>
            <a:endParaRPr lang="ar-IQ"/>
          </a:p>
        </p:txBody>
      </p:sp>
    </p:spTree>
    <p:extLst>
      <p:ext uri="{BB962C8B-B14F-4D97-AF65-F5344CB8AC3E}">
        <p14:creationId xmlns:p14="http://schemas.microsoft.com/office/powerpoint/2010/main" xmlns="" val="3546389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6ECEAC7B-ED7C-47BD-AF60-2656817B0722}" type="datetimeFigureOut">
              <a:rPr lang="ar-IQ" smtClean="0"/>
              <a:pPr/>
              <a:t>22/01/1438</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86D20FC7-E925-4A86-8890-445096E2D52D}" type="slidenum">
              <a:rPr lang="ar-IQ" smtClean="0"/>
              <a:pPr/>
              <a:t>‹#›</a:t>
            </a:fld>
            <a:endParaRPr lang="ar-IQ"/>
          </a:p>
        </p:txBody>
      </p:sp>
    </p:spTree>
    <p:extLst>
      <p:ext uri="{BB962C8B-B14F-4D97-AF65-F5344CB8AC3E}">
        <p14:creationId xmlns:p14="http://schemas.microsoft.com/office/powerpoint/2010/main" xmlns="" val="935228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6ECEAC7B-ED7C-47BD-AF60-2656817B0722}" type="datetimeFigureOut">
              <a:rPr lang="ar-IQ" smtClean="0"/>
              <a:pPr/>
              <a:t>22/01/1438</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86D20FC7-E925-4A86-8890-445096E2D52D}" type="slidenum">
              <a:rPr lang="ar-IQ" smtClean="0"/>
              <a:pPr/>
              <a:t>‹#›</a:t>
            </a:fld>
            <a:endParaRPr lang="ar-IQ"/>
          </a:p>
        </p:txBody>
      </p:sp>
    </p:spTree>
    <p:extLst>
      <p:ext uri="{BB962C8B-B14F-4D97-AF65-F5344CB8AC3E}">
        <p14:creationId xmlns:p14="http://schemas.microsoft.com/office/powerpoint/2010/main" xmlns="" val="3537170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ECEAC7B-ED7C-47BD-AF60-2656817B0722}" type="datetimeFigureOut">
              <a:rPr lang="ar-IQ" smtClean="0"/>
              <a:pPr/>
              <a:t>22/01/1438</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86D20FC7-E925-4A86-8890-445096E2D52D}" type="slidenum">
              <a:rPr lang="ar-IQ" smtClean="0"/>
              <a:pPr/>
              <a:t>‹#›</a:t>
            </a:fld>
            <a:endParaRPr lang="ar-IQ"/>
          </a:p>
        </p:txBody>
      </p:sp>
    </p:spTree>
    <p:extLst>
      <p:ext uri="{BB962C8B-B14F-4D97-AF65-F5344CB8AC3E}">
        <p14:creationId xmlns:p14="http://schemas.microsoft.com/office/powerpoint/2010/main" xmlns="" val="3531803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ECEAC7B-ED7C-47BD-AF60-2656817B0722}" type="datetimeFigureOut">
              <a:rPr lang="ar-IQ" smtClean="0"/>
              <a:pPr/>
              <a:t>22/01/1438</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86D20FC7-E925-4A86-8890-445096E2D52D}" type="slidenum">
              <a:rPr lang="ar-IQ" smtClean="0"/>
              <a:pPr/>
              <a:t>‹#›</a:t>
            </a:fld>
            <a:endParaRPr lang="ar-IQ"/>
          </a:p>
        </p:txBody>
      </p:sp>
    </p:spTree>
    <p:extLst>
      <p:ext uri="{BB962C8B-B14F-4D97-AF65-F5344CB8AC3E}">
        <p14:creationId xmlns:p14="http://schemas.microsoft.com/office/powerpoint/2010/main" xmlns="" val="950670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ECEAC7B-ED7C-47BD-AF60-2656817B0722}" type="datetimeFigureOut">
              <a:rPr lang="ar-IQ" smtClean="0"/>
              <a:pPr/>
              <a:t>22/01/1438</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86D20FC7-E925-4A86-8890-445096E2D52D}" type="slidenum">
              <a:rPr lang="ar-IQ" smtClean="0"/>
              <a:pPr/>
              <a:t>‹#›</a:t>
            </a:fld>
            <a:endParaRPr lang="ar-IQ"/>
          </a:p>
        </p:txBody>
      </p:sp>
    </p:spTree>
    <p:extLst>
      <p:ext uri="{BB962C8B-B14F-4D97-AF65-F5344CB8AC3E}">
        <p14:creationId xmlns:p14="http://schemas.microsoft.com/office/powerpoint/2010/main" xmlns="" val="1042430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ECEAC7B-ED7C-47BD-AF60-2656817B0722}" type="datetimeFigureOut">
              <a:rPr lang="ar-IQ" smtClean="0"/>
              <a:pPr/>
              <a:t>22/01/1438</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6D20FC7-E925-4A86-8890-445096E2D52D}" type="slidenum">
              <a:rPr lang="ar-IQ" smtClean="0"/>
              <a:pPr/>
              <a:t>‹#›</a:t>
            </a:fld>
            <a:endParaRPr lang="ar-IQ"/>
          </a:p>
        </p:txBody>
      </p:sp>
    </p:spTree>
    <p:extLst>
      <p:ext uri="{BB962C8B-B14F-4D97-AF65-F5344CB8AC3E}">
        <p14:creationId xmlns:p14="http://schemas.microsoft.com/office/powerpoint/2010/main" xmlns="" val="5209288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file:///D:\(&#1605;&#1581;&#1575;&#1590;&#1585;&#1575;&#1578;%20&#1576;&#1575;&#1579;&#1608;&#1604;&#1608;&#1580;&#1610;)\healing%20and%20repair\Photo%20healing\Keloid%20mic.ppt" TargetMode="External"/><Relationship Id="rId2" Type="http://schemas.openxmlformats.org/officeDocument/2006/relationships/hyperlink" Target="file:///D:\(&#1605;&#1581;&#1575;&#1590;&#1585;&#1575;&#1578;%20&#1576;&#1575;&#1579;&#1608;&#1604;&#1608;&#1580;&#1610;)\healing%20and%20repair\Photo%20healing\Keloid,%20gross.pp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60649"/>
            <a:ext cx="7772400" cy="792087"/>
          </a:xfrm>
        </p:spPr>
        <p:txBody>
          <a:bodyPr/>
          <a:lstStyle/>
          <a:p>
            <a:endParaRPr lang="ar-IQ" dirty="0"/>
          </a:p>
        </p:txBody>
      </p:sp>
      <p:sp>
        <p:nvSpPr>
          <p:cNvPr id="3" name="عنوان فرعي 2"/>
          <p:cNvSpPr>
            <a:spLocks noGrp="1"/>
          </p:cNvSpPr>
          <p:nvPr>
            <p:ph type="subTitle" idx="1"/>
          </p:nvPr>
        </p:nvSpPr>
        <p:spPr>
          <a:xfrm>
            <a:off x="323528" y="1340768"/>
            <a:ext cx="8640960" cy="5112568"/>
          </a:xfrm>
        </p:spPr>
        <p:style>
          <a:lnRef idx="2">
            <a:schemeClr val="dk1"/>
          </a:lnRef>
          <a:fillRef idx="1">
            <a:schemeClr val="lt1"/>
          </a:fillRef>
          <a:effectRef idx="0">
            <a:schemeClr val="dk1"/>
          </a:effectRef>
          <a:fontRef idx="minor">
            <a:schemeClr val="dk1"/>
          </a:fontRef>
        </p:style>
        <p:txBody>
          <a:bodyPr>
            <a:normAutofit/>
          </a:bodyPr>
          <a:lstStyle/>
          <a:p>
            <a:pPr algn="l" rtl="0"/>
            <a:r>
              <a:rPr lang="en-US" sz="2400" b="1" dirty="0">
                <a:solidFill>
                  <a:srgbClr val="0070C0"/>
                </a:solidFill>
              </a:rPr>
              <a:t>Regeneration</a:t>
            </a:r>
            <a:r>
              <a:rPr lang="en-US" sz="2400" dirty="0">
                <a:solidFill>
                  <a:schemeClr val="tx1"/>
                </a:solidFill>
              </a:rPr>
              <a:t>:- complete </a:t>
            </a:r>
            <a:r>
              <a:rPr lang="en-US" sz="2400" dirty="0" smtClean="0">
                <a:solidFill>
                  <a:schemeClr val="tx1"/>
                </a:solidFill>
              </a:rPr>
              <a:t>restitution </a:t>
            </a:r>
            <a:r>
              <a:rPr lang="en-US" sz="2400" dirty="0">
                <a:solidFill>
                  <a:schemeClr val="tx1"/>
                </a:solidFill>
              </a:rPr>
              <a:t>of the damaged components of the affected tissue i.e. the tissue essentially return to normal state</a:t>
            </a:r>
            <a:r>
              <a:rPr lang="en-US" sz="2400" dirty="0" smtClean="0">
                <a:solidFill>
                  <a:schemeClr val="tx1"/>
                </a:solidFill>
              </a:rPr>
              <a:t>.</a:t>
            </a:r>
          </a:p>
          <a:p>
            <a:pPr algn="l" rtl="0"/>
            <a:r>
              <a:rPr lang="en-US" sz="2400" b="1" dirty="0">
                <a:solidFill>
                  <a:srgbClr val="0070C0"/>
                </a:solidFill>
              </a:rPr>
              <a:t>Healing</a:t>
            </a:r>
            <a:r>
              <a:rPr lang="en-US" sz="2400" dirty="0">
                <a:solidFill>
                  <a:schemeClr val="tx1"/>
                </a:solidFill>
              </a:rPr>
              <a:t>:- is a reparative process characterized by laying down of connective (fibrous) tissue that result in scar formation, this mode occurs when</a:t>
            </a:r>
          </a:p>
          <a:p>
            <a:pPr lvl="0" algn="l" rtl="0"/>
            <a:r>
              <a:rPr lang="en-US" sz="2400" dirty="0">
                <a:solidFill>
                  <a:schemeClr val="tx1"/>
                </a:solidFill>
              </a:rPr>
              <a:t>The injured tissues are incapable of complete regeneration or</a:t>
            </a:r>
          </a:p>
          <a:p>
            <a:pPr lvl="0" algn="l" rtl="0"/>
            <a:r>
              <a:rPr lang="en-US" sz="2400" dirty="0">
                <a:solidFill>
                  <a:schemeClr val="tx1"/>
                </a:solidFill>
              </a:rPr>
              <a:t>The supporting structures of the tissue are severely </a:t>
            </a:r>
            <a:r>
              <a:rPr lang="en-US" sz="2400" dirty="0" smtClean="0">
                <a:solidFill>
                  <a:schemeClr val="tx1"/>
                </a:solidFill>
              </a:rPr>
              <a:t>damaged</a:t>
            </a:r>
          </a:p>
          <a:p>
            <a:pPr algn="l" rtl="0"/>
            <a:endParaRPr lang="en-US" sz="2400" dirty="0" smtClean="0">
              <a:solidFill>
                <a:schemeClr val="tx1"/>
              </a:solidFill>
            </a:endParaRPr>
          </a:p>
          <a:p>
            <a:pPr algn="l" rtl="0"/>
            <a:r>
              <a:rPr lang="en-US" sz="2400" dirty="0" smtClean="0">
                <a:solidFill>
                  <a:schemeClr val="tx1"/>
                </a:solidFill>
              </a:rPr>
              <a:t>Although </a:t>
            </a:r>
            <a:r>
              <a:rPr lang="en-US" sz="2400" dirty="0">
                <a:solidFill>
                  <a:schemeClr val="tx1"/>
                </a:solidFill>
              </a:rPr>
              <a:t>the resulting fibrous scar is not normal, it provides enough structural stability that allows the injured tissue to function. </a:t>
            </a:r>
            <a:endParaRPr lang="en-US" sz="2400" dirty="0" smtClean="0">
              <a:solidFill>
                <a:schemeClr val="tx1"/>
              </a:solidFill>
            </a:endParaRPr>
          </a:p>
          <a:p>
            <a:pPr lvl="0" algn="l" rtl="0"/>
            <a:endParaRPr lang="en-US" sz="2400" dirty="0">
              <a:solidFill>
                <a:schemeClr val="tx1"/>
              </a:solidFill>
            </a:endParaRPr>
          </a:p>
          <a:p>
            <a:pPr algn="l" rtl="0"/>
            <a:endParaRPr lang="en-US" sz="2400" dirty="0">
              <a:solidFill>
                <a:schemeClr val="tx1"/>
              </a:solidFill>
            </a:endParaRPr>
          </a:p>
          <a:p>
            <a:pPr algn="l" rtl="0"/>
            <a:endParaRPr lang="ar-IQ" sz="2400" dirty="0">
              <a:solidFill>
                <a:schemeClr val="tx1"/>
              </a:solidFill>
            </a:endParaRPr>
          </a:p>
        </p:txBody>
      </p:sp>
    </p:spTree>
    <p:extLst>
      <p:ext uri="{BB962C8B-B14F-4D97-AF65-F5344CB8AC3E}">
        <p14:creationId xmlns:p14="http://schemas.microsoft.com/office/powerpoint/2010/main" xmlns="" val="3284526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88640"/>
            <a:ext cx="8229600" cy="864096"/>
          </a:xfrm>
        </p:spPr>
        <p:txBody>
          <a:bodyPr>
            <a:normAutofit/>
          </a:bodyPr>
          <a:lstStyle/>
          <a:p>
            <a:pPr rtl="0"/>
            <a:r>
              <a:rPr lang="en-US" sz="2400" b="1" dirty="0">
                <a:solidFill>
                  <a:srgbClr val="C00000"/>
                </a:solidFill>
              </a:rPr>
              <a:t>Growth factors</a:t>
            </a:r>
            <a:endParaRPr lang="ar-IQ" sz="2400" dirty="0">
              <a:solidFill>
                <a:srgbClr val="C00000"/>
              </a:solidFill>
            </a:endParaRPr>
          </a:p>
        </p:txBody>
      </p:sp>
      <p:sp>
        <p:nvSpPr>
          <p:cNvPr id="3" name="عنصر نائب للمحتوى 2"/>
          <p:cNvSpPr>
            <a:spLocks noGrp="1"/>
          </p:cNvSpPr>
          <p:nvPr>
            <p:ph idx="1"/>
          </p:nvPr>
        </p:nvSpPr>
        <p:spPr>
          <a:xfrm>
            <a:off x="571472" y="1357298"/>
            <a:ext cx="7215238" cy="4143404"/>
          </a:xfrm>
        </p:spPr>
        <p:txBody>
          <a:bodyPr>
            <a:noAutofit/>
          </a:bodyPr>
          <a:lstStyle/>
          <a:p>
            <a:pPr algn="l" rtl="0">
              <a:buNone/>
            </a:pPr>
            <a:endParaRPr lang="en-US" sz="2400" dirty="0" smtClean="0"/>
          </a:p>
          <a:p>
            <a:pPr algn="l" rtl="0">
              <a:buNone/>
            </a:pPr>
            <a:r>
              <a:rPr lang="en-US" sz="2400" dirty="0" smtClean="0"/>
              <a:t>Cell </a:t>
            </a:r>
            <a:r>
              <a:rPr lang="en-US" sz="2400" dirty="0"/>
              <a:t>proliferation can be triggered by </a:t>
            </a:r>
          </a:p>
          <a:p>
            <a:pPr lvl="0" algn="l" rtl="0">
              <a:buNone/>
            </a:pPr>
            <a:endParaRPr lang="en-US" sz="2400" dirty="0" smtClean="0"/>
          </a:p>
          <a:p>
            <a:pPr lvl="0" algn="l" rtl="0">
              <a:buFont typeface="Wingdings" pitchFamily="2" charset="2"/>
              <a:buChar char="q"/>
            </a:pPr>
            <a:r>
              <a:rPr lang="en-US" sz="2400" dirty="0" smtClean="0"/>
              <a:t>Growth factors</a:t>
            </a:r>
          </a:p>
          <a:p>
            <a:pPr lvl="0" algn="l" rtl="0">
              <a:buFont typeface="Wingdings" pitchFamily="2" charset="2"/>
              <a:buChar char="q"/>
            </a:pPr>
            <a:r>
              <a:rPr lang="en-US" sz="2400" dirty="0" smtClean="0"/>
              <a:t>Hormones</a:t>
            </a:r>
          </a:p>
          <a:p>
            <a:pPr lvl="0" algn="l" rtl="0">
              <a:buFont typeface="Wingdings" pitchFamily="2" charset="2"/>
              <a:buChar char="q"/>
            </a:pPr>
            <a:r>
              <a:rPr lang="en-US" sz="2400" dirty="0" smtClean="0"/>
              <a:t>Cytokines</a:t>
            </a:r>
            <a:endParaRPr lang="en-US" sz="2400" dirty="0"/>
          </a:p>
          <a:p>
            <a:pPr lvl="0" algn="l" rtl="0">
              <a:buFont typeface="Wingdings" pitchFamily="2" charset="2"/>
              <a:buChar char="q"/>
            </a:pPr>
            <a:r>
              <a:rPr lang="en-US" sz="2400" dirty="0" smtClean="0"/>
              <a:t>Signals </a:t>
            </a:r>
            <a:r>
              <a:rPr lang="en-US" sz="2400" dirty="0"/>
              <a:t>from the </a:t>
            </a:r>
            <a:r>
              <a:rPr lang="en-US" sz="2400" dirty="0" smtClean="0"/>
              <a:t>ECM</a:t>
            </a:r>
            <a:endParaRPr lang="en-US" sz="2400" dirty="0"/>
          </a:p>
        </p:txBody>
      </p:sp>
    </p:spTree>
    <p:extLst>
      <p:ext uri="{BB962C8B-B14F-4D97-AF65-F5344CB8AC3E}">
        <p14:creationId xmlns:p14="http://schemas.microsoft.com/office/powerpoint/2010/main" xmlns="" val="23699723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368280"/>
          </a:xfrm>
        </p:spPr>
        <p:txBody>
          <a:bodyPr>
            <a:normAutofit fontScale="90000"/>
          </a:bodyPr>
          <a:lstStyle/>
          <a:p>
            <a:pPr rtl="0"/>
            <a:endParaRPr lang="ar-IQ" sz="2400" dirty="0"/>
          </a:p>
        </p:txBody>
      </p:sp>
      <p:sp>
        <p:nvSpPr>
          <p:cNvPr id="3" name="عنصر نائب للمحتوى 2"/>
          <p:cNvSpPr>
            <a:spLocks noGrp="1"/>
          </p:cNvSpPr>
          <p:nvPr>
            <p:ph idx="1"/>
          </p:nvPr>
        </p:nvSpPr>
        <p:spPr>
          <a:xfrm>
            <a:off x="500034" y="1214422"/>
            <a:ext cx="8215370" cy="5214974"/>
          </a:xfrm>
        </p:spPr>
        <p:txBody>
          <a:bodyPr>
            <a:normAutofit lnSpcReduction="10000"/>
          </a:bodyPr>
          <a:lstStyle/>
          <a:p>
            <a:pPr algn="l" rtl="0">
              <a:buFont typeface="Wingdings" pitchFamily="2" charset="2"/>
              <a:buChar char="v"/>
            </a:pPr>
            <a:r>
              <a:rPr lang="en-US" sz="2200" dirty="0" smtClean="0"/>
              <a:t>The polypeptide growth factors have  a major role in cell survival</a:t>
            </a:r>
          </a:p>
          <a:p>
            <a:pPr algn="l" rtl="0">
              <a:buFont typeface="Wingdings" pitchFamily="2" charset="2"/>
              <a:buChar char="ü"/>
            </a:pPr>
            <a:r>
              <a:rPr lang="en-US" sz="2200" dirty="0" smtClean="0"/>
              <a:t>through protection from apoptotic death &amp;</a:t>
            </a:r>
          </a:p>
          <a:p>
            <a:pPr algn="l" rtl="0">
              <a:buFont typeface="Wingdings" pitchFamily="2" charset="2"/>
              <a:buChar char="ü"/>
            </a:pPr>
            <a:r>
              <a:rPr lang="en-US" sz="2200" dirty="0" smtClean="0"/>
              <a:t> stimulating cell division &amp; proliferation.</a:t>
            </a:r>
          </a:p>
          <a:p>
            <a:pPr algn="l" rtl="0">
              <a:buFont typeface="Wingdings" pitchFamily="2" charset="2"/>
              <a:buChar char="ü"/>
            </a:pPr>
            <a:r>
              <a:rPr lang="en-US" sz="2200" dirty="0" smtClean="0"/>
              <a:t> also stimulate migration, differentiation and the synthesis of specialized proteins such as collagen in fibroblasts. </a:t>
            </a:r>
          </a:p>
          <a:p>
            <a:pPr algn="l" rtl="0">
              <a:buFont typeface="Wingdings" pitchFamily="2" charset="2"/>
              <a:buChar char="ü"/>
            </a:pPr>
            <a:r>
              <a:rPr lang="en-US" sz="2200" dirty="0" smtClean="0"/>
              <a:t>A major activity of growth factors is to stimulate the function of the growth control genes, many of which are proto-</a:t>
            </a:r>
            <a:r>
              <a:rPr lang="en-US" sz="2200" dirty="0" err="1" smtClean="0"/>
              <a:t>oncogenes</a:t>
            </a:r>
            <a:r>
              <a:rPr lang="en-US" sz="2200" dirty="0" smtClean="0"/>
              <a:t> (so named because mutations in them lead to unrestrained cell proliferation characteristic of </a:t>
            </a:r>
            <a:r>
              <a:rPr lang="en-US" sz="2200" dirty="0" err="1" smtClean="0"/>
              <a:t>neoplasia</a:t>
            </a:r>
            <a:r>
              <a:rPr lang="en-US" sz="2200" dirty="0" smtClean="0"/>
              <a:t> (</a:t>
            </a:r>
            <a:r>
              <a:rPr lang="en-US" sz="2200" dirty="0" err="1" smtClean="0"/>
              <a:t>oncogenes</a:t>
            </a:r>
            <a:r>
              <a:rPr lang="en-US" sz="2200" dirty="0" smtClean="0"/>
              <a:t>).</a:t>
            </a:r>
          </a:p>
          <a:p>
            <a:pPr algn="l" rtl="0">
              <a:buNone/>
            </a:pPr>
            <a:r>
              <a:rPr lang="en-US" sz="2200" dirty="0" smtClean="0"/>
              <a:t> Many of the growth factors that are involved in repair </a:t>
            </a:r>
            <a:r>
              <a:rPr lang="en-US" sz="2200" u="sng" dirty="0" smtClean="0"/>
              <a:t>are produced </a:t>
            </a:r>
            <a:r>
              <a:rPr lang="en-US" sz="2200" dirty="0" smtClean="0"/>
              <a:t>by leukocytes that are recruited &amp; activated at the site of the injury, as part of the inflammatory process. </a:t>
            </a:r>
          </a:p>
          <a:p>
            <a:pPr algn="l" rtl="0">
              <a:buNone/>
            </a:pPr>
            <a:r>
              <a:rPr lang="en-US" sz="2200" dirty="0" smtClean="0"/>
              <a:t>Other growth factors </a:t>
            </a:r>
            <a:r>
              <a:rPr lang="en-US" sz="2200" u="sng" dirty="0" smtClean="0"/>
              <a:t>are produced </a:t>
            </a:r>
            <a:r>
              <a:rPr lang="en-US" sz="2200" dirty="0" smtClean="0"/>
              <a:t>by the specialized tissue (</a:t>
            </a:r>
            <a:r>
              <a:rPr lang="en-US" sz="2200" dirty="0" err="1" smtClean="0"/>
              <a:t>paranchymal</a:t>
            </a:r>
            <a:r>
              <a:rPr lang="en-US" sz="2200" dirty="0" smtClean="0"/>
              <a:t>) cells or the </a:t>
            </a:r>
            <a:r>
              <a:rPr lang="en-US" sz="2200" dirty="0" err="1" smtClean="0"/>
              <a:t>stromal</a:t>
            </a:r>
            <a:r>
              <a:rPr lang="en-US" sz="2200" dirty="0" smtClean="0"/>
              <a:t> (connective tissue) cells in response to cell injury or loss.</a:t>
            </a:r>
          </a:p>
          <a:p>
            <a:pPr algn="l" rtl="0">
              <a:buFont typeface="Wingdings" pitchFamily="2" charset="2"/>
              <a:buChar char="ü"/>
            </a:pPr>
            <a:endParaRPr lang="ar-IQ" sz="2000" dirty="0" smtClean="0"/>
          </a:p>
          <a:p>
            <a:pPr algn="l" rtl="0">
              <a:buNone/>
            </a:pPr>
            <a:endParaRPr lang="ar-IQ" sz="2000" dirty="0"/>
          </a:p>
        </p:txBody>
      </p:sp>
    </p:spTree>
    <p:extLst>
      <p:ext uri="{BB962C8B-B14F-4D97-AF65-F5344CB8AC3E}">
        <p14:creationId xmlns:p14="http://schemas.microsoft.com/office/powerpoint/2010/main" xmlns="" val="15654116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78098"/>
          </a:xfrm>
        </p:spPr>
        <p:txBody>
          <a:bodyPr>
            <a:normAutofit/>
          </a:bodyPr>
          <a:lstStyle/>
          <a:p>
            <a:pPr rtl="0"/>
            <a:r>
              <a:rPr lang="en-US" sz="2400" dirty="0" smtClean="0"/>
              <a:t>Signaling mechanism </a:t>
            </a:r>
            <a:r>
              <a:rPr lang="en-US" sz="2400" dirty="0"/>
              <a:t>of growth factor receptors</a:t>
            </a:r>
            <a:endParaRPr lang="ar-IQ" sz="2400" dirty="0"/>
          </a:p>
        </p:txBody>
      </p:sp>
      <p:sp>
        <p:nvSpPr>
          <p:cNvPr id="3" name="عنصر نائب للمحتوى 2"/>
          <p:cNvSpPr>
            <a:spLocks noGrp="1"/>
          </p:cNvSpPr>
          <p:nvPr>
            <p:ph idx="1"/>
          </p:nvPr>
        </p:nvSpPr>
        <p:spPr>
          <a:xfrm>
            <a:off x="457200" y="1124744"/>
            <a:ext cx="8229600" cy="5256584"/>
          </a:xfrm>
        </p:spPr>
        <p:txBody>
          <a:bodyPr>
            <a:normAutofit fontScale="77500" lnSpcReduction="20000"/>
          </a:bodyPr>
          <a:lstStyle/>
          <a:p>
            <a:pPr algn="l" rtl="0"/>
            <a:r>
              <a:rPr lang="en-US" dirty="0"/>
              <a:t>the major intracellular </a:t>
            </a:r>
            <a:r>
              <a:rPr lang="en-US" dirty="0" smtClean="0"/>
              <a:t>signaling </a:t>
            </a:r>
            <a:r>
              <a:rPr lang="en-US" dirty="0"/>
              <a:t>pathways induced by growth factor receptors </a:t>
            </a:r>
            <a:r>
              <a:rPr lang="en-US" dirty="0" smtClean="0"/>
              <a:t>that </a:t>
            </a:r>
            <a:r>
              <a:rPr lang="en-US" dirty="0"/>
              <a:t>recognize extracellular ligands. The binding of a ligand to its receptor triggers a series of events by which extracellular signals are transduced into the cell leading to the stimulation or repression of gene expression. </a:t>
            </a:r>
            <a:endParaRPr lang="en-US" dirty="0" smtClean="0"/>
          </a:p>
          <a:p>
            <a:pPr algn="l" rtl="0"/>
            <a:r>
              <a:rPr lang="en-US" dirty="0" smtClean="0"/>
              <a:t>Signaling </a:t>
            </a:r>
            <a:r>
              <a:rPr lang="en-US" dirty="0"/>
              <a:t>may occur directly in the same cell (</a:t>
            </a:r>
            <a:r>
              <a:rPr lang="en-US" dirty="0" err="1" smtClean="0"/>
              <a:t>autocrine</a:t>
            </a:r>
            <a:r>
              <a:rPr lang="en-US" dirty="0" smtClean="0"/>
              <a:t> </a:t>
            </a:r>
            <a:r>
              <a:rPr lang="en-US" dirty="0"/>
              <a:t>signaling e.g. lymphocytes proliferation induced by cytokines in some immune responses</a:t>
            </a:r>
            <a:r>
              <a:rPr lang="en-US" dirty="0" smtClean="0"/>
              <a:t>),</a:t>
            </a:r>
          </a:p>
          <a:p>
            <a:pPr algn="l" rtl="0"/>
            <a:r>
              <a:rPr lang="en-US" dirty="0" smtClean="0"/>
              <a:t> </a:t>
            </a:r>
            <a:r>
              <a:rPr lang="en-US" dirty="0"/>
              <a:t>between adjacent cells (paracrine </a:t>
            </a:r>
            <a:r>
              <a:rPr lang="en-US" dirty="0" smtClean="0"/>
              <a:t>signaling </a:t>
            </a:r>
            <a:r>
              <a:rPr lang="en-US" dirty="0"/>
              <a:t>e.g. recruiting inflammatory cells to the site of the infection and in wound healing), </a:t>
            </a:r>
            <a:endParaRPr lang="en-US" dirty="0" smtClean="0"/>
          </a:p>
          <a:p>
            <a:pPr algn="l" rtl="0"/>
            <a:r>
              <a:rPr lang="en-US" dirty="0" smtClean="0"/>
              <a:t>or </a:t>
            </a:r>
            <a:r>
              <a:rPr lang="en-US" dirty="0"/>
              <a:t>overt great distances (endocrine signaling e.g. a hormone is released into the blood stream and act on the target cells at a distance</a:t>
            </a:r>
            <a:r>
              <a:rPr lang="en-US" dirty="0" smtClean="0"/>
              <a:t>).</a:t>
            </a:r>
            <a:endParaRPr lang="en-US" dirty="0"/>
          </a:p>
        </p:txBody>
      </p:sp>
    </p:spTree>
    <p:extLst>
      <p:ext uri="{BB962C8B-B14F-4D97-AF65-F5344CB8AC3E}">
        <p14:creationId xmlns:p14="http://schemas.microsoft.com/office/powerpoint/2010/main" xmlns="" val="13847486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1357290" y="96837"/>
            <a:ext cx="5715040" cy="6664325"/>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78098"/>
          </a:xfrm>
        </p:spPr>
        <p:txBody>
          <a:bodyPr>
            <a:normAutofit/>
          </a:bodyPr>
          <a:lstStyle/>
          <a:p>
            <a:pPr rtl="0"/>
            <a:r>
              <a:rPr lang="en-US" sz="2400" b="1" dirty="0">
                <a:solidFill>
                  <a:srgbClr val="C00000"/>
                </a:solidFill>
              </a:rPr>
              <a:t>Extracellular matrix and cell matrix interactions</a:t>
            </a:r>
            <a:endParaRPr lang="ar-IQ" sz="2400" b="1" dirty="0">
              <a:solidFill>
                <a:srgbClr val="C00000"/>
              </a:solidFill>
            </a:endParaRPr>
          </a:p>
        </p:txBody>
      </p:sp>
      <p:sp>
        <p:nvSpPr>
          <p:cNvPr id="3" name="عنصر نائب للمحتوى 2"/>
          <p:cNvSpPr>
            <a:spLocks noGrp="1"/>
          </p:cNvSpPr>
          <p:nvPr>
            <p:ph idx="1"/>
          </p:nvPr>
        </p:nvSpPr>
        <p:spPr>
          <a:xfrm>
            <a:off x="457200" y="1412776"/>
            <a:ext cx="8229600" cy="4713387"/>
          </a:xfrm>
        </p:spPr>
        <p:txBody>
          <a:bodyPr>
            <a:normAutofit lnSpcReduction="10000"/>
          </a:bodyPr>
          <a:lstStyle/>
          <a:p>
            <a:pPr algn="l" rtl="0"/>
            <a:r>
              <a:rPr lang="en-US" sz="2400" dirty="0"/>
              <a:t>Tissue repair depends not only on growth factor activity but also on interactions between cells and ECM components. </a:t>
            </a:r>
            <a:endParaRPr lang="en-US" sz="2400" dirty="0" smtClean="0"/>
          </a:p>
          <a:p>
            <a:pPr algn="l" rtl="0"/>
            <a:r>
              <a:rPr lang="en-US" sz="2400" dirty="0" smtClean="0"/>
              <a:t>The </a:t>
            </a:r>
            <a:r>
              <a:rPr lang="en-US" sz="2400" dirty="0"/>
              <a:t>ECM is a dynamic constantly remodeling macromolecular complex synthesized locally</a:t>
            </a:r>
            <a:r>
              <a:rPr lang="en-US" sz="2400" dirty="0" smtClean="0"/>
              <a:t>,</a:t>
            </a:r>
          </a:p>
          <a:p>
            <a:pPr algn="l" rtl="0"/>
            <a:r>
              <a:rPr lang="en-US" sz="2400" dirty="0" smtClean="0"/>
              <a:t> </a:t>
            </a:r>
            <a:r>
              <a:rPr lang="en-US" sz="2400" dirty="0"/>
              <a:t>which assembles into a network that surrounds cells. </a:t>
            </a:r>
            <a:endParaRPr lang="en-US" sz="2400" dirty="0" smtClean="0"/>
          </a:p>
          <a:p>
            <a:pPr algn="l" rtl="0"/>
            <a:r>
              <a:rPr lang="en-US" sz="2400" dirty="0" smtClean="0"/>
              <a:t>It </a:t>
            </a:r>
            <a:r>
              <a:rPr lang="en-US" sz="2400" dirty="0"/>
              <a:t>constitutes a significant proportion of any tissue</a:t>
            </a:r>
            <a:r>
              <a:rPr lang="en-US" sz="2400" dirty="0" smtClean="0"/>
              <a:t>.</a:t>
            </a:r>
          </a:p>
          <a:p>
            <a:pPr algn="l" rtl="0"/>
            <a:r>
              <a:rPr lang="en-US" sz="2400" dirty="0" smtClean="0"/>
              <a:t> </a:t>
            </a:r>
            <a:r>
              <a:rPr lang="en-US" sz="2400" dirty="0"/>
              <a:t>By supplying a substrate for cell adhesion </a:t>
            </a:r>
            <a:endParaRPr lang="en-US" sz="2400" dirty="0" smtClean="0"/>
          </a:p>
          <a:p>
            <a:pPr algn="l" rtl="0"/>
            <a:r>
              <a:rPr lang="en-US" sz="2400" dirty="0" smtClean="0"/>
              <a:t>and serving </a:t>
            </a:r>
            <a:r>
              <a:rPr lang="en-US" sz="2400" dirty="0"/>
              <a:t>as a reservoir for growth factors</a:t>
            </a:r>
            <a:r>
              <a:rPr lang="en-US" sz="2400" dirty="0" smtClean="0"/>
              <a:t>.</a:t>
            </a:r>
          </a:p>
          <a:p>
            <a:pPr algn="l" rtl="0"/>
            <a:r>
              <a:rPr lang="en-US" sz="2400" dirty="0" smtClean="0"/>
              <a:t> ECM regulates the proliferation, movement and differentiation of the cells living within it. </a:t>
            </a:r>
          </a:p>
          <a:p>
            <a:pPr algn="l" rtl="0"/>
            <a:r>
              <a:rPr lang="en-US" sz="2400" dirty="0" smtClean="0"/>
              <a:t>Synthesis </a:t>
            </a:r>
            <a:r>
              <a:rPr lang="en-US" sz="2400" dirty="0"/>
              <a:t>and degradation of ECM </a:t>
            </a:r>
            <a:r>
              <a:rPr lang="en-US" sz="2400" dirty="0" smtClean="0"/>
              <a:t>is associated with </a:t>
            </a:r>
            <a:r>
              <a:rPr lang="en-US" sz="2400" dirty="0"/>
              <a:t>wound healing and chronic fibrotic processes.</a:t>
            </a:r>
          </a:p>
          <a:p>
            <a:pPr algn="l" rtl="0"/>
            <a:endParaRPr lang="ar-IQ" sz="2400" dirty="0"/>
          </a:p>
        </p:txBody>
      </p:sp>
    </p:spTree>
    <p:extLst>
      <p:ext uri="{BB962C8B-B14F-4D97-AF65-F5344CB8AC3E}">
        <p14:creationId xmlns:p14="http://schemas.microsoft.com/office/powerpoint/2010/main" xmlns="" val="21172906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922114"/>
          </a:xfrm>
        </p:spPr>
        <p:txBody>
          <a:bodyPr/>
          <a:lstStyle/>
          <a:p>
            <a:endParaRPr lang="ar-IQ" dirty="0"/>
          </a:p>
        </p:txBody>
      </p:sp>
      <p:sp>
        <p:nvSpPr>
          <p:cNvPr id="3" name="عنصر نائب للمحتوى 2"/>
          <p:cNvSpPr>
            <a:spLocks noGrp="1"/>
          </p:cNvSpPr>
          <p:nvPr>
            <p:ph idx="1"/>
          </p:nvPr>
        </p:nvSpPr>
        <p:spPr>
          <a:xfrm>
            <a:off x="395536" y="1268760"/>
            <a:ext cx="8291264" cy="5256584"/>
          </a:xfrm>
        </p:spPr>
        <p:txBody>
          <a:bodyPr>
            <a:normAutofit fontScale="92500" lnSpcReduction="10000"/>
          </a:bodyPr>
          <a:lstStyle/>
          <a:p>
            <a:pPr marL="0" indent="0" algn="l" rtl="0">
              <a:buNone/>
            </a:pPr>
            <a:r>
              <a:rPr lang="en-US" sz="2400" b="1" dirty="0"/>
              <a:t>Functions of the ECM</a:t>
            </a:r>
            <a:r>
              <a:rPr lang="en-US" sz="2400" dirty="0"/>
              <a:t>:-</a:t>
            </a:r>
          </a:p>
          <a:p>
            <a:pPr lvl="0" algn="l" rtl="0"/>
            <a:r>
              <a:rPr lang="en-US" sz="2400" dirty="0" smtClean="0"/>
              <a:t>Scaffolding </a:t>
            </a:r>
            <a:r>
              <a:rPr lang="en-US" sz="2400" dirty="0"/>
              <a:t>for tissue renewal: the maintenance of normal tissue structure requires a basement membrane or stromal scaffold. </a:t>
            </a:r>
            <a:r>
              <a:rPr lang="en-US" sz="2400" u="sng" dirty="0"/>
              <a:t>The integrity of the basement membrane or the </a:t>
            </a:r>
            <a:r>
              <a:rPr lang="en-US" sz="2400" u="sng" dirty="0" err="1"/>
              <a:t>stroma</a:t>
            </a:r>
            <a:r>
              <a:rPr lang="en-US" sz="2400" u="sng" dirty="0"/>
              <a:t> of the parenchymal cells is critical for the organized regeneration of </a:t>
            </a:r>
            <a:r>
              <a:rPr lang="en-US" sz="2400" dirty="0"/>
              <a:t>tissues</a:t>
            </a:r>
            <a:r>
              <a:rPr lang="en-US" sz="2400" dirty="0" smtClean="0"/>
              <a:t>.</a:t>
            </a:r>
          </a:p>
          <a:p>
            <a:pPr lvl="0" algn="l" rtl="0">
              <a:buNone/>
            </a:pPr>
            <a:r>
              <a:rPr lang="en-US" sz="2400" dirty="0" smtClean="0"/>
              <a:t> </a:t>
            </a:r>
            <a:r>
              <a:rPr lang="en-US" sz="2400" dirty="0"/>
              <a:t>It is particularly </a:t>
            </a:r>
            <a:r>
              <a:rPr lang="en-US" sz="2400" dirty="0" smtClean="0"/>
              <a:t>notable </a:t>
            </a:r>
            <a:r>
              <a:rPr lang="en-US" sz="2400" dirty="0"/>
              <a:t>that although the labile and stable cells are capable for regeneration, injury to these tissues results in restitution of the normal structure </a:t>
            </a:r>
            <a:r>
              <a:rPr lang="en-US" sz="2400" b="1" dirty="0"/>
              <a:t>only if the</a:t>
            </a:r>
            <a:r>
              <a:rPr lang="en-US" sz="2400" dirty="0"/>
              <a:t> ECM is not damaged</a:t>
            </a:r>
            <a:r>
              <a:rPr lang="en-US" sz="2400" dirty="0" smtClean="0"/>
              <a:t>.</a:t>
            </a:r>
          </a:p>
          <a:p>
            <a:pPr lvl="0" algn="l" rtl="0">
              <a:buNone/>
            </a:pPr>
            <a:r>
              <a:rPr lang="en-US" sz="2400" dirty="0" smtClean="0"/>
              <a:t> </a:t>
            </a:r>
            <a:r>
              <a:rPr lang="en-US" sz="2400" dirty="0"/>
              <a:t>Disruption of these structures lead to collagen deposition and scar formation.</a:t>
            </a:r>
          </a:p>
          <a:p>
            <a:pPr lvl="0" algn="l" rtl="0"/>
            <a:r>
              <a:rPr lang="en-US" sz="2400" dirty="0"/>
              <a:t>Establishment of tissue microenvironments:  basement membrane act as a boundary between epithelium and underlying connective tissue and also form part of the filtration apparatus in the kidney.</a:t>
            </a:r>
          </a:p>
          <a:p>
            <a:pPr lvl="0" algn="l" rtl="0">
              <a:buNone/>
            </a:pPr>
            <a:r>
              <a:rPr lang="en-US" sz="2400" dirty="0" smtClean="0"/>
              <a:t>  </a:t>
            </a:r>
            <a:endParaRPr lang="en-US" sz="2400" dirty="0"/>
          </a:p>
          <a:p>
            <a:pPr algn="l" rtl="0"/>
            <a:endParaRPr lang="ar-IQ" sz="2400" dirty="0"/>
          </a:p>
        </p:txBody>
      </p:sp>
    </p:spTree>
    <p:extLst>
      <p:ext uri="{BB962C8B-B14F-4D97-AF65-F5344CB8AC3E}">
        <p14:creationId xmlns:p14="http://schemas.microsoft.com/office/powerpoint/2010/main" xmlns="" val="11312581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78098"/>
          </a:xfrm>
        </p:spPr>
        <p:txBody>
          <a:bodyPr>
            <a:normAutofit/>
          </a:bodyPr>
          <a:lstStyle/>
          <a:p>
            <a:pPr rtl="0"/>
            <a:endParaRPr lang="ar-IQ" sz="3200" dirty="0">
              <a:solidFill>
                <a:srgbClr val="C00000"/>
              </a:solidFill>
            </a:endParaRPr>
          </a:p>
        </p:txBody>
      </p:sp>
      <p:sp>
        <p:nvSpPr>
          <p:cNvPr id="3" name="عنصر نائب للمحتوى 2"/>
          <p:cNvSpPr>
            <a:spLocks noGrp="1"/>
          </p:cNvSpPr>
          <p:nvPr>
            <p:ph idx="1"/>
          </p:nvPr>
        </p:nvSpPr>
        <p:spPr>
          <a:xfrm>
            <a:off x="457200" y="1412776"/>
            <a:ext cx="8291264" cy="5040560"/>
          </a:xfrm>
        </p:spPr>
        <p:txBody>
          <a:bodyPr>
            <a:noAutofit/>
          </a:bodyPr>
          <a:lstStyle/>
          <a:p>
            <a:pPr algn="l" rtl="0"/>
            <a:r>
              <a:rPr lang="en-US" sz="2400" b="1" dirty="0"/>
              <a:t>ECM occur in two basic form</a:t>
            </a:r>
            <a:r>
              <a:rPr lang="en-US" sz="2400" dirty="0"/>
              <a:t>:-</a:t>
            </a:r>
          </a:p>
          <a:p>
            <a:pPr lvl="0" algn="l" rtl="0"/>
            <a:r>
              <a:rPr lang="en-US" sz="2400" dirty="0"/>
              <a:t>Interstitial matrix which is present in the spaces between </a:t>
            </a:r>
            <a:r>
              <a:rPr lang="en-US" sz="2400" dirty="0" err="1"/>
              <a:t>mesenchymal</a:t>
            </a:r>
            <a:r>
              <a:rPr lang="en-US" sz="2400" dirty="0"/>
              <a:t> (connective tissue) cells and between </a:t>
            </a:r>
            <a:r>
              <a:rPr lang="en-US" sz="2400" dirty="0" smtClean="0"/>
              <a:t>epithelium and supportive vascular and smooth muscle structures; </a:t>
            </a:r>
            <a:r>
              <a:rPr lang="en-US" sz="2400" dirty="0"/>
              <a:t>it is synthesized by the </a:t>
            </a:r>
            <a:r>
              <a:rPr lang="en-US" sz="2400" dirty="0" err="1"/>
              <a:t>mesenchymal</a:t>
            </a:r>
            <a:r>
              <a:rPr lang="en-US" sz="2400" dirty="0"/>
              <a:t> cells (e.g. fibroblasts). Its major constituents are </a:t>
            </a:r>
            <a:r>
              <a:rPr lang="en-US" sz="2400" dirty="0" err="1" smtClean="0"/>
              <a:t>fibrilar</a:t>
            </a:r>
            <a:r>
              <a:rPr lang="en-US" sz="2400" dirty="0" smtClean="0"/>
              <a:t> </a:t>
            </a:r>
            <a:r>
              <a:rPr lang="en-US" sz="2400" dirty="0"/>
              <a:t>and non </a:t>
            </a:r>
            <a:r>
              <a:rPr lang="en-US" sz="2400" dirty="0" err="1" smtClean="0"/>
              <a:t>fibrilar</a:t>
            </a:r>
            <a:r>
              <a:rPr lang="en-US" sz="2400" dirty="0" smtClean="0"/>
              <a:t> </a:t>
            </a:r>
            <a:r>
              <a:rPr lang="en-US" sz="2400" dirty="0"/>
              <a:t>collagens as well as </a:t>
            </a:r>
            <a:r>
              <a:rPr lang="en-US" sz="2400" dirty="0" err="1" smtClean="0"/>
              <a:t>fibronectine</a:t>
            </a:r>
            <a:r>
              <a:rPr lang="en-US" sz="2400" dirty="0" smtClean="0"/>
              <a:t>, </a:t>
            </a:r>
            <a:r>
              <a:rPr lang="en-US" sz="2400" dirty="0"/>
              <a:t>elastin, proteoglycans, </a:t>
            </a:r>
            <a:r>
              <a:rPr lang="en-US" sz="2400" dirty="0" smtClean="0"/>
              <a:t>hyaluronat </a:t>
            </a:r>
            <a:r>
              <a:rPr lang="en-US" sz="2400" dirty="0"/>
              <a:t>and other elements.</a:t>
            </a:r>
          </a:p>
          <a:p>
            <a:pPr lvl="0" algn="l" rtl="0"/>
            <a:r>
              <a:rPr lang="en-US" sz="2400" dirty="0" smtClean="0"/>
              <a:t>Basement </a:t>
            </a:r>
            <a:r>
              <a:rPr lang="en-US" sz="2400" dirty="0"/>
              <a:t>membrane, which lies beneath the epithelium and is synthesized by </a:t>
            </a:r>
            <a:r>
              <a:rPr lang="en-US" sz="2400" dirty="0" smtClean="0"/>
              <a:t>overlying </a:t>
            </a:r>
            <a:r>
              <a:rPr lang="en-US" sz="2400" dirty="0"/>
              <a:t>epithelium and underlying </a:t>
            </a:r>
            <a:r>
              <a:rPr lang="en-US" sz="2400" dirty="0" err="1"/>
              <a:t>mesenchymal</a:t>
            </a:r>
            <a:r>
              <a:rPr lang="en-US" sz="2400" dirty="0"/>
              <a:t> cells; it tends to form a plate like mesh. Its major constituents are amorphous </a:t>
            </a:r>
            <a:r>
              <a:rPr lang="en-US" sz="2400" dirty="0" err="1" smtClean="0"/>
              <a:t>nonfibrilar</a:t>
            </a:r>
            <a:r>
              <a:rPr lang="en-US" sz="2400" dirty="0" smtClean="0"/>
              <a:t> </a:t>
            </a:r>
            <a:r>
              <a:rPr lang="en-US" sz="2400" dirty="0"/>
              <a:t>type IV collagen and laminin.</a:t>
            </a:r>
          </a:p>
          <a:p>
            <a:pPr algn="l" rtl="0"/>
            <a:endParaRPr lang="ar-IQ" sz="2400" dirty="0"/>
          </a:p>
        </p:txBody>
      </p:sp>
    </p:spTree>
    <p:extLst>
      <p:ext uri="{BB962C8B-B14F-4D97-AF65-F5344CB8AC3E}">
        <p14:creationId xmlns:p14="http://schemas.microsoft.com/office/powerpoint/2010/main" xmlns="" val="5672385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838200" y="0"/>
            <a:ext cx="7772400" cy="609600"/>
          </a:xfrm>
        </p:spPr>
        <p:txBody>
          <a:bodyPr>
            <a:normAutofit fontScale="90000"/>
          </a:bodyPr>
          <a:lstStyle/>
          <a:p>
            <a:r>
              <a:rPr lang="en-US" sz="3600" b="1">
                <a:solidFill>
                  <a:srgbClr val="FF3300"/>
                </a:solidFill>
              </a:rPr>
              <a:t>Components of ECM</a:t>
            </a:r>
          </a:p>
        </p:txBody>
      </p:sp>
      <p:pic>
        <p:nvPicPr>
          <p:cNvPr id="5123" name="Picture 3" descr="6"/>
          <p:cNvPicPr>
            <a:picLocks noGrp="1" noChangeAspect="1" noChangeArrowheads="1"/>
          </p:cNvPicPr>
          <p:nvPr>
            <p:ph sz="half" idx="1"/>
          </p:nvPr>
        </p:nvPicPr>
        <p:blipFill>
          <a:blip r:embed="rId2">
            <a:lum bright="-24000" contrast="36000"/>
          </a:blip>
          <a:srcRect b="20605"/>
          <a:stretch>
            <a:fillRect/>
          </a:stretch>
        </p:blipFill>
        <p:spPr>
          <a:xfrm>
            <a:off x="685800" y="674688"/>
            <a:ext cx="7772400" cy="4811712"/>
          </a:xfrm>
          <a:noFill/>
          <a:ln/>
        </p:spPr>
      </p:pic>
      <p:sp>
        <p:nvSpPr>
          <p:cNvPr id="5124" name="Text Box 4"/>
          <p:cNvSpPr txBox="1">
            <a:spLocks noChangeArrowheads="1"/>
          </p:cNvSpPr>
          <p:nvPr/>
        </p:nvSpPr>
        <p:spPr bwMode="auto">
          <a:xfrm>
            <a:off x="0" y="5591175"/>
            <a:ext cx="9144000" cy="1190625"/>
          </a:xfrm>
          <a:prstGeom prst="rect">
            <a:avLst/>
          </a:prstGeom>
          <a:noFill/>
          <a:ln w="9525">
            <a:noFill/>
            <a:miter lim="800000"/>
            <a:headEnd/>
            <a:tailEnd/>
          </a:ln>
          <a:effectLst/>
        </p:spPr>
        <p:txBody>
          <a:bodyPr>
            <a:spAutoFit/>
          </a:bodyPr>
          <a:lstStyle/>
          <a:p>
            <a:pPr algn="l" rtl="0"/>
            <a:r>
              <a:rPr lang="en-US" b="1">
                <a:solidFill>
                  <a:schemeClr val="bg1"/>
                </a:solidFill>
                <a:latin typeface="Times New Roman" pitchFamily="18" charset="0"/>
                <a:cs typeface="Times New Roman" pitchFamily="18" charset="0"/>
              </a:rPr>
              <a:t>These include collagens, proteoglycans, and adhesive glycoproteins. Note that although there are some overlaps in their constituents, basement membrane and interstitial ECM have different general composition and architecture. Both epithelial and mesenchymal cells (e.g. fibroblasts) interact with ECM via integrins.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85786" y="214290"/>
            <a:ext cx="7643866" cy="1071570"/>
          </a:xfrm>
        </p:spPr>
        <p:txBody>
          <a:bodyPr>
            <a:normAutofit fontScale="90000"/>
          </a:bodyPr>
          <a:lstStyle/>
          <a:p>
            <a:pPr rtl="0"/>
            <a:r>
              <a:rPr lang="en-US" sz="2700" dirty="0" smtClean="0"/>
              <a:t/>
            </a:r>
            <a:br>
              <a:rPr lang="en-US" sz="2700" dirty="0" smtClean="0"/>
            </a:br>
            <a:r>
              <a:rPr lang="en-US" sz="2700" dirty="0" smtClean="0"/>
              <a:t>Component of the </a:t>
            </a:r>
            <a:r>
              <a:rPr lang="en-US" sz="2700" dirty="0" err="1" smtClean="0"/>
              <a:t>extracelluar</a:t>
            </a:r>
            <a:r>
              <a:rPr lang="en-US" sz="2700" dirty="0" smtClean="0"/>
              <a:t> matrix:-</a:t>
            </a:r>
            <a:r>
              <a:rPr lang="en-US" dirty="0" smtClean="0"/>
              <a:t/>
            </a:r>
            <a:br>
              <a:rPr lang="en-US" dirty="0" smtClean="0"/>
            </a:br>
            <a:endParaRPr lang="ar-IQ" dirty="0"/>
          </a:p>
        </p:txBody>
      </p:sp>
      <p:sp>
        <p:nvSpPr>
          <p:cNvPr id="3" name="عنصر نائب للمحتوى 2"/>
          <p:cNvSpPr>
            <a:spLocks noGrp="1"/>
          </p:cNvSpPr>
          <p:nvPr>
            <p:ph idx="1"/>
          </p:nvPr>
        </p:nvSpPr>
        <p:spPr>
          <a:xfrm>
            <a:off x="457200" y="1357298"/>
            <a:ext cx="8291264" cy="4663990"/>
          </a:xfrm>
        </p:spPr>
        <p:txBody>
          <a:bodyPr>
            <a:normAutofit/>
          </a:bodyPr>
          <a:lstStyle/>
          <a:p>
            <a:pPr algn="l" rtl="0">
              <a:buNone/>
            </a:pPr>
            <a:r>
              <a:rPr lang="en-US" sz="2400" dirty="0" smtClean="0"/>
              <a:t>There </a:t>
            </a:r>
            <a:r>
              <a:rPr lang="en-US" sz="2400" dirty="0"/>
              <a:t>are three basic component of the ECM:</a:t>
            </a:r>
          </a:p>
          <a:p>
            <a:pPr lvl="0" algn="l" rtl="0"/>
            <a:r>
              <a:rPr lang="en-US" sz="2400" dirty="0"/>
              <a:t>Fibrous structural </a:t>
            </a:r>
            <a:r>
              <a:rPr lang="en-US" sz="2400" dirty="0" smtClean="0"/>
              <a:t>proteins </a:t>
            </a:r>
            <a:r>
              <a:rPr lang="en-US" sz="2400" dirty="0"/>
              <a:t>(collagens and </a:t>
            </a:r>
            <a:r>
              <a:rPr lang="en-US" sz="2400" dirty="0" err="1"/>
              <a:t>elastines</a:t>
            </a:r>
            <a:r>
              <a:rPr lang="en-US" sz="2400" dirty="0"/>
              <a:t>) that confer tensile strength and recoil.</a:t>
            </a:r>
          </a:p>
          <a:p>
            <a:pPr lvl="0" algn="l" rtl="0"/>
            <a:r>
              <a:rPr lang="en-US" sz="2400" dirty="0"/>
              <a:t>Water hydrate gels (proteoglycans and </a:t>
            </a:r>
            <a:r>
              <a:rPr lang="en-US" sz="2400" dirty="0" err="1"/>
              <a:t>hyaluronan</a:t>
            </a:r>
            <a:r>
              <a:rPr lang="en-US" sz="2400" dirty="0"/>
              <a:t>), which permit resilience and lubrication</a:t>
            </a:r>
          </a:p>
          <a:p>
            <a:pPr algn="l" rtl="0"/>
            <a:r>
              <a:rPr lang="en-US" sz="2400" dirty="0"/>
              <a:t>Adhesive glycoproteins that connect the matrix element to one another and to cells.</a:t>
            </a:r>
            <a:endParaRPr lang="ar-IQ" sz="2400" dirty="0"/>
          </a:p>
        </p:txBody>
      </p:sp>
    </p:spTree>
    <p:extLst>
      <p:ext uri="{BB962C8B-B14F-4D97-AF65-F5344CB8AC3E}">
        <p14:creationId xmlns:p14="http://schemas.microsoft.com/office/powerpoint/2010/main" xmlns="" val="34092970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296842"/>
          </a:xfrm>
        </p:spPr>
        <p:txBody>
          <a:bodyPr>
            <a:normAutofit fontScale="90000"/>
          </a:bodyPr>
          <a:lstStyle/>
          <a:p>
            <a:pPr rtl="0"/>
            <a:endParaRPr lang="ar-IQ" dirty="0"/>
          </a:p>
        </p:txBody>
      </p:sp>
      <p:sp>
        <p:nvSpPr>
          <p:cNvPr id="3" name="عنصر نائب للمحتوى 2"/>
          <p:cNvSpPr>
            <a:spLocks noGrp="1"/>
          </p:cNvSpPr>
          <p:nvPr>
            <p:ph idx="1"/>
          </p:nvPr>
        </p:nvSpPr>
        <p:spPr>
          <a:xfrm>
            <a:off x="323528" y="642918"/>
            <a:ext cx="8568952" cy="6000792"/>
          </a:xfrm>
        </p:spPr>
        <p:txBody>
          <a:bodyPr>
            <a:noAutofit/>
          </a:bodyPr>
          <a:lstStyle/>
          <a:p>
            <a:pPr algn="l" rtl="0"/>
            <a:r>
              <a:rPr lang="en-US" sz="2000" dirty="0"/>
              <a:t>Collagen:-</a:t>
            </a:r>
          </a:p>
          <a:p>
            <a:pPr algn="l" rtl="0"/>
            <a:r>
              <a:rPr lang="en-US" sz="2000" dirty="0"/>
              <a:t>The collagen are </a:t>
            </a:r>
            <a:r>
              <a:rPr lang="en-US" sz="2000" dirty="0" smtClean="0"/>
              <a:t>fibrous </a:t>
            </a:r>
            <a:r>
              <a:rPr lang="en-US" sz="2000" dirty="0"/>
              <a:t>structural proteins that </a:t>
            </a:r>
            <a:r>
              <a:rPr lang="en-US" sz="2000" dirty="0" smtClean="0"/>
              <a:t>give </a:t>
            </a:r>
            <a:r>
              <a:rPr lang="en-US" sz="2000" dirty="0"/>
              <a:t>the tensile strength, without them human begins would be reduce to a clump of cells connected by neurons</a:t>
            </a:r>
            <a:r>
              <a:rPr lang="en-US" sz="2000" dirty="0" smtClean="0"/>
              <a:t>.</a:t>
            </a:r>
          </a:p>
          <a:p>
            <a:pPr algn="l" rtl="0"/>
            <a:r>
              <a:rPr lang="en-US" sz="2000" dirty="0" smtClean="0"/>
              <a:t> </a:t>
            </a:r>
            <a:r>
              <a:rPr lang="en-US" sz="2000" dirty="0"/>
              <a:t>Collagens are composed of three separated polypeptide chains braided into a ropelike triple helix. About 30 collagen types have been identified. </a:t>
            </a:r>
            <a:endParaRPr lang="en-US" sz="2000" dirty="0" smtClean="0"/>
          </a:p>
          <a:p>
            <a:pPr algn="l" rtl="0">
              <a:buNone/>
            </a:pPr>
            <a:r>
              <a:rPr lang="en-US" sz="2000" dirty="0" smtClean="0"/>
              <a:t>Some </a:t>
            </a:r>
            <a:r>
              <a:rPr lang="en-US" sz="2000" dirty="0"/>
              <a:t>collagen types (e.g. type I,II, </a:t>
            </a:r>
            <a:r>
              <a:rPr lang="en-US" sz="2000" dirty="0" err="1"/>
              <a:t>III,and</a:t>
            </a:r>
            <a:r>
              <a:rPr lang="en-US" sz="2000" dirty="0"/>
              <a:t> V) form fibrils. </a:t>
            </a:r>
            <a:r>
              <a:rPr lang="en-US" sz="2000" b="1" u="sng" dirty="0"/>
              <a:t>The </a:t>
            </a:r>
            <a:r>
              <a:rPr lang="en-US" sz="2000" b="1" u="sng" dirty="0" err="1"/>
              <a:t>fibrillar</a:t>
            </a:r>
            <a:r>
              <a:rPr lang="en-US" sz="2000" b="1" u="sng" dirty="0"/>
              <a:t> </a:t>
            </a:r>
            <a:r>
              <a:rPr lang="en-US" sz="2000" dirty="0"/>
              <a:t>collagen form a major proportion of the connective tissue in healing wound and particularly in scars. </a:t>
            </a:r>
            <a:endParaRPr lang="en-US" sz="2000" dirty="0" smtClean="0"/>
          </a:p>
          <a:p>
            <a:pPr algn="l" rtl="0">
              <a:buNone/>
            </a:pPr>
            <a:r>
              <a:rPr lang="en-US" sz="2000" dirty="0" smtClean="0"/>
              <a:t>The </a:t>
            </a:r>
            <a:r>
              <a:rPr lang="en-US" sz="2000" dirty="0"/>
              <a:t>tensile strength of </a:t>
            </a:r>
            <a:r>
              <a:rPr lang="en-US" sz="2000" dirty="0" err="1"/>
              <a:t>fibrillar</a:t>
            </a:r>
            <a:r>
              <a:rPr lang="en-US" sz="2000" dirty="0"/>
              <a:t> collagens derive from their cross-linking. This process is dependent on vitamin C , therefore children with </a:t>
            </a:r>
            <a:r>
              <a:rPr lang="en-US" sz="2000" dirty="0" err="1"/>
              <a:t>ascorbate</a:t>
            </a:r>
            <a:r>
              <a:rPr lang="en-US" sz="2000" dirty="0"/>
              <a:t> deficiency have skeletal abnormalities, bleed easy because of weak vascular wall basement membrane and  heal poorly</a:t>
            </a:r>
            <a:r>
              <a:rPr lang="en-US" sz="2000" dirty="0" smtClean="0"/>
              <a:t>.</a:t>
            </a:r>
          </a:p>
          <a:p>
            <a:pPr algn="l" rtl="0"/>
            <a:r>
              <a:rPr lang="en-US" sz="2000" dirty="0" smtClean="0"/>
              <a:t> </a:t>
            </a:r>
            <a:r>
              <a:rPr lang="en-US" sz="2000" dirty="0"/>
              <a:t>Genetic defects in these collagenase causes diseases such as </a:t>
            </a:r>
            <a:r>
              <a:rPr lang="en-US" sz="2000" dirty="0" err="1" smtClean="0"/>
              <a:t>osteogenesis</a:t>
            </a:r>
            <a:r>
              <a:rPr lang="en-US" sz="2000" dirty="0" smtClean="0"/>
              <a:t> </a:t>
            </a:r>
            <a:r>
              <a:rPr lang="en-US" sz="2000" dirty="0" err="1" smtClean="0"/>
              <a:t>imperfecta</a:t>
            </a:r>
            <a:r>
              <a:rPr lang="en-US" sz="2000" dirty="0" smtClean="0"/>
              <a:t> </a:t>
            </a:r>
            <a:r>
              <a:rPr lang="en-US" sz="2000" dirty="0"/>
              <a:t>and </a:t>
            </a:r>
            <a:r>
              <a:rPr lang="en-US" sz="2000" dirty="0" err="1"/>
              <a:t>Ehler-Danols</a:t>
            </a:r>
            <a:r>
              <a:rPr lang="en-US" sz="2000" dirty="0"/>
              <a:t> syndrome. </a:t>
            </a:r>
            <a:endParaRPr lang="en-US" sz="2000" dirty="0" smtClean="0"/>
          </a:p>
          <a:p>
            <a:pPr algn="l" rtl="0"/>
            <a:r>
              <a:rPr lang="en-US" sz="2000" dirty="0" smtClean="0"/>
              <a:t>Other </a:t>
            </a:r>
            <a:r>
              <a:rPr lang="en-US" sz="2000" dirty="0"/>
              <a:t>collagens are </a:t>
            </a:r>
            <a:r>
              <a:rPr lang="en-US" sz="2000" b="1" u="sng" dirty="0"/>
              <a:t>non </a:t>
            </a:r>
            <a:r>
              <a:rPr lang="en-US" sz="2000" b="1" u="sng" dirty="0" err="1"/>
              <a:t>fibrillar</a:t>
            </a:r>
            <a:r>
              <a:rPr lang="en-US" sz="2000" b="1" u="sng" dirty="0"/>
              <a:t> </a:t>
            </a:r>
            <a:r>
              <a:rPr lang="en-US" sz="2000" dirty="0"/>
              <a:t>and may form basement membrane type IV  or be a component of intervertebral discs (</a:t>
            </a:r>
            <a:r>
              <a:rPr lang="en-US" sz="2000" dirty="0" err="1"/>
              <a:t>typeIX</a:t>
            </a:r>
            <a:r>
              <a:rPr lang="en-US" sz="2000" dirty="0"/>
              <a:t>) or dermal-epidermal junction (type VII).</a:t>
            </a:r>
          </a:p>
          <a:p>
            <a:pPr algn="l" rtl="0"/>
            <a:endParaRPr lang="ar-IQ" sz="2000" dirty="0"/>
          </a:p>
        </p:txBody>
      </p:sp>
    </p:spTree>
    <p:extLst>
      <p:ext uri="{BB962C8B-B14F-4D97-AF65-F5344CB8AC3E}">
        <p14:creationId xmlns:p14="http://schemas.microsoft.com/office/powerpoint/2010/main" xmlns="" val="35921617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1428728" y="357166"/>
            <a:ext cx="5857916" cy="5786478"/>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06090"/>
          </a:xfrm>
        </p:spPr>
        <p:txBody>
          <a:bodyPr>
            <a:normAutofit fontScale="90000"/>
          </a:bodyPr>
          <a:lstStyle/>
          <a:p>
            <a:endParaRPr lang="ar-IQ" dirty="0"/>
          </a:p>
        </p:txBody>
      </p:sp>
      <p:sp>
        <p:nvSpPr>
          <p:cNvPr id="3" name="عنصر نائب للمحتوى 2"/>
          <p:cNvSpPr>
            <a:spLocks noGrp="1"/>
          </p:cNvSpPr>
          <p:nvPr>
            <p:ph idx="1"/>
          </p:nvPr>
        </p:nvSpPr>
        <p:spPr>
          <a:xfrm>
            <a:off x="457200" y="1268760"/>
            <a:ext cx="8435280" cy="5256584"/>
          </a:xfrm>
        </p:spPr>
        <p:txBody>
          <a:bodyPr>
            <a:normAutofit/>
          </a:bodyPr>
          <a:lstStyle/>
          <a:p>
            <a:pPr algn="l" rtl="0"/>
            <a:r>
              <a:rPr lang="en-US" sz="2400" b="1" dirty="0"/>
              <a:t>Elastin:-</a:t>
            </a:r>
            <a:endParaRPr lang="en-US" sz="2400" dirty="0"/>
          </a:p>
          <a:p>
            <a:pPr algn="l" rtl="0"/>
            <a:r>
              <a:rPr lang="en-US" sz="2400" dirty="0"/>
              <a:t>The ability o the tissue to recoil and return to a baseline structure after physical stress is conferred by elastic tissue . this is especially important  in the wall of the large vessels (which must </a:t>
            </a:r>
            <a:r>
              <a:rPr lang="en-US" sz="2400" dirty="0" smtClean="0"/>
              <a:t>accommodate </a:t>
            </a:r>
            <a:r>
              <a:rPr lang="en-US" sz="2400" dirty="0"/>
              <a:t>recurrent pulsatile flow of the blood) as </a:t>
            </a:r>
            <a:r>
              <a:rPr lang="en-US" sz="2400" dirty="0" smtClean="0"/>
              <a:t>well as </a:t>
            </a:r>
            <a:r>
              <a:rPr lang="en-US" sz="2400" dirty="0"/>
              <a:t>in the </a:t>
            </a:r>
            <a:r>
              <a:rPr lang="en-US" sz="2400" dirty="0" smtClean="0"/>
              <a:t>uterus, skin </a:t>
            </a:r>
            <a:r>
              <a:rPr lang="en-US" sz="2400" dirty="0"/>
              <a:t>and </a:t>
            </a:r>
            <a:r>
              <a:rPr lang="en-US" sz="2400" dirty="0" smtClean="0"/>
              <a:t>ligaments. </a:t>
            </a:r>
          </a:p>
          <a:p>
            <a:pPr algn="l" rtl="0"/>
            <a:r>
              <a:rPr lang="en-US" sz="2400" dirty="0" smtClean="0"/>
              <a:t>Elastic </a:t>
            </a:r>
            <a:r>
              <a:rPr lang="en-US" sz="2400" dirty="0"/>
              <a:t>fiber </a:t>
            </a:r>
            <a:r>
              <a:rPr lang="en-US" sz="2400" dirty="0" smtClean="0"/>
              <a:t>differed </a:t>
            </a:r>
            <a:r>
              <a:rPr lang="en-US" sz="2400" dirty="0"/>
              <a:t>from collagen by having fewer cross –links. The </a:t>
            </a:r>
            <a:r>
              <a:rPr lang="en-US" sz="2400" dirty="0" err="1" smtClean="0"/>
              <a:t>fibrilin</a:t>
            </a:r>
            <a:r>
              <a:rPr lang="en-US" sz="2400" dirty="0" smtClean="0"/>
              <a:t> meshwork </a:t>
            </a:r>
            <a:r>
              <a:rPr lang="en-US" sz="2400" dirty="0"/>
              <a:t>serve as a scaffold for the deposition of elastin and assembly of the elastic fibers , </a:t>
            </a:r>
            <a:endParaRPr lang="en-US" sz="2400" dirty="0" smtClean="0"/>
          </a:p>
          <a:p>
            <a:pPr algn="l" rtl="0"/>
            <a:r>
              <a:rPr lang="en-US" sz="2400" dirty="0" smtClean="0"/>
              <a:t>defect </a:t>
            </a:r>
            <a:r>
              <a:rPr lang="en-US" sz="2400" dirty="0"/>
              <a:t>in the </a:t>
            </a:r>
            <a:r>
              <a:rPr lang="en-US" sz="2400" dirty="0" err="1"/>
              <a:t>fibrilin</a:t>
            </a:r>
            <a:r>
              <a:rPr lang="en-US" sz="2400" dirty="0"/>
              <a:t> synthesis lead to skeletal abnormalities and weakened aortic wall </a:t>
            </a:r>
            <a:r>
              <a:rPr lang="en-US" sz="2400" dirty="0" smtClean="0"/>
              <a:t>(</a:t>
            </a:r>
            <a:r>
              <a:rPr lang="en-US" sz="2400" dirty="0" err="1" smtClean="0"/>
              <a:t>Marfan</a:t>
            </a:r>
            <a:r>
              <a:rPr lang="en-US" sz="2400" dirty="0" smtClean="0"/>
              <a:t> </a:t>
            </a:r>
            <a:r>
              <a:rPr lang="en-US" sz="2400" dirty="0"/>
              <a:t>syndrome)</a:t>
            </a:r>
          </a:p>
          <a:p>
            <a:pPr algn="l" rtl="0"/>
            <a:endParaRPr lang="ar-IQ" sz="2400" dirty="0"/>
          </a:p>
        </p:txBody>
      </p:sp>
    </p:spTree>
    <p:extLst>
      <p:ext uri="{BB962C8B-B14F-4D97-AF65-F5344CB8AC3E}">
        <p14:creationId xmlns:p14="http://schemas.microsoft.com/office/powerpoint/2010/main" xmlns="" val="32925578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838200" y="0"/>
            <a:ext cx="7772400" cy="609600"/>
          </a:xfrm>
        </p:spPr>
        <p:txBody>
          <a:bodyPr>
            <a:normAutofit fontScale="90000"/>
          </a:bodyPr>
          <a:lstStyle/>
          <a:p>
            <a:r>
              <a:rPr lang="en-US" sz="3600" b="1">
                <a:solidFill>
                  <a:srgbClr val="FF3300"/>
                </a:solidFill>
              </a:rPr>
              <a:t>Components of ECM</a:t>
            </a:r>
          </a:p>
        </p:txBody>
      </p:sp>
      <p:pic>
        <p:nvPicPr>
          <p:cNvPr id="5123" name="Picture 3" descr="6"/>
          <p:cNvPicPr>
            <a:picLocks noGrp="1" noChangeAspect="1" noChangeArrowheads="1"/>
          </p:cNvPicPr>
          <p:nvPr>
            <p:ph sz="half" idx="1"/>
          </p:nvPr>
        </p:nvPicPr>
        <p:blipFill>
          <a:blip r:embed="rId2">
            <a:lum bright="-24000" contrast="36000"/>
          </a:blip>
          <a:srcRect b="20605"/>
          <a:stretch>
            <a:fillRect/>
          </a:stretch>
        </p:blipFill>
        <p:spPr>
          <a:xfrm>
            <a:off x="685800" y="674688"/>
            <a:ext cx="7772400" cy="4811712"/>
          </a:xfrm>
          <a:noFill/>
          <a:ln/>
        </p:spPr>
      </p:pic>
      <p:sp>
        <p:nvSpPr>
          <p:cNvPr id="5124" name="Text Box 4"/>
          <p:cNvSpPr txBox="1">
            <a:spLocks noChangeArrowheads="1"/>
          </p:cNvSpPr>
          <p:nvPr/>
        </p:nvSpPr>
        <p:spPr bwMode="auto">
          <a:xfrm>
            <a:off x="0" y="5591175"/>
            <a:ext cx="9144000" cy="1190625"/>
          </a:xfrm>
          <a:prstGeom prst="rect">
            <a:avLst/>
          </a:prstGeom>
          <a:noFill/>
          <a:ln w="9525">
            <a:noFill/>
            <a:miter lim="800000"/>
            <a:headEnd/>
            <a:tailEnd/>
          </a:ln>
          <a:effectLst/>
        </p:spPr>
        <p:txBody>
          <a:bodyPr>
            <a:spAutoFit/>
          </a:bodyPr>
          <a:lstStyle/>
          <a:p>
            <a:pPr algn="l" rtl="0"/>
            <a:r>
              <a:rPr lang="en-US" b="1" dirty="0">
                <a:solidFill>
                  <a:schemeClr val="bg1"/>
                </a:solidFill>
                <a:latin typeface="Times New Roman" pitchFamily="18" charset="0"/>
                <a:cs typeface="Times New Roman" pitchFamily="18" charset="0"/>
              </a:rPr>
              <a:t>These include collagens, </a:t>
            </a:r>
            <a:r>
              <a:rPr lang="en-US" b="1" dirty="0" err="1">
                <a:solidFill>
                  <a:schemeClr val="bg1"/>
                </a:solidFill>
                <a:latin typeface="Times New Roman" pitchFamily="18" charset="0"/>
                <a:cs typeface="Times New Roman" pitchFamily="18" charset="0"/>
              </a:rPr>
              <a:t>proteoglycans</a:t>
            </a:r>
            <a:r>
              <a:rPr lang="en-US" b="1" dirty="0">
                <a:solidFill>
                  <a:schemeClr val="bg1"/>
                </a:solidFill>
                <a:latin typeface="Times New Roman" pitchFamily="18" charset="0"/>
                <a:cs typeface="Times New Roman" pitchFamily="18" charset="0"/>
              </a:rPr>
              <a:t>, and adhesive </a:t>
            </a:r>
            <a:r>
              <a:rPr lang="en-US" b="1" dirty="0" err="1">
                <a:solidFill>
                  <a:schemeClr val="bg1"/>
                </a:solidFill>
                <a:latin typeface="Times New Roman" pitchFamily="18" charset="0"/>
                <a:cs typeface="Times New Roman" pitchFamily="18" charset="0"/>
              </a:rPr>
              <a:t>glycoproteins</a:t>
            </a:r>
            <a:r>
              <a:rPr lang="en-US" b="1" dirty="0">
                <a:solidFill>
                  <a:schemeClr val="bg1"/>
                </a:solidFill>
                <a:latin typeface="Times New Roman" pitchFamily="18" charset="0"/>
                <a:cs typeface="Times New Roman" pitchFamily="18" charset="0"/>
              </a:rPr>
              <a:t>. Note that although there are some overlaps in their constituents, basement membrane and interstitial ECM have different general composition and architecture. Both epithelial and </a:t>
            </a:r>
            <a:r>
              <a:rPr lang="en-US" b="1" dirty="0" err="1">
                <a:solidFill>
                  <a:schemeClr val="bg1"/>
                </a:solidFill>
                <a:latin typeface="Times New Roman" pitchFamily="18" charset="0"/>
                <a:cs typeface="Times New Roman" pitchFamily="18" charset="0"/>
              </a:rPr>
              <a:t>mesenchymal</a:t>
            </a:r>
            <a:r>
              <a:rPr lang="en-US" b="1" dirty="0">
                <a:solidFill>
                  <a:schemeClr val="bg1"/>
                </a:solidFill>
                <a:latin typeface="Times New Roman" pitchFamily="18" charset="0"/>
                <a:cs typeface="Times New Roman" pitchFamily="18" charset="0"/>
              </a:rPr>
              <a:t> cells (e.g. fibroblasts) interact with ECM via </a:t>
            </a:r>
            <a:r>
              <a:rPr lang="en-US" b="1" dirty="0" err="1">
                <a:solidFill>
                  <a:schemeClr val="bg1"/>
                </a:solidFill>
                <a:latin typeface="Times New Roman" pitchFamily="18" charset="0"/>
                <a:cs typeface="Times New Roman" pitchFamily="18" charset="0"/>
              </a:rPr>
              <a:t>integrins</a:t>
            </a:r>
            <a:r>
              <a:rPr lang="en-US" b="1" dirty="0">
                <a:solidFill>
                  <a:schemeClr val="bg1"/>
                </a:solidFill>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11156"/>
          </a:xfrm>
        </p:spPr>
        <p:txBody>
          <a:bodyPr>
            <a:normAutofit/>
          </a:bodyPr>
          <a:lstStyle/>
          <a:p>
            <a:r>
              <a:rPr lang="en-US" sz="2400" b="1" dirty="0"/>
              <a:t>Proteoglycans and </a:t>
            </a:r>
            <a:r>
              <a:rPr lang="en-US" sz="2400" b="1" dirty="0" err="1"/>
              <a:t>hyaluronan</a:t>
            </a:r>
            <a:endParaRPr lang="ar-IQ" sz="2400" dirty="0"/>
          </a:p>
        </p:txBody>
      </p:sp>
      <p:sp>
        <p:nvSpPr>
          <p:cNvPr id="3" name="عنصر نائب للمحتوى 2"/>
          <p:cNvSpPr>
            <a:spLocks noGrp="1"/>
          </p:cNvSpPr>
          <p:nvPr>
            <p:ph idx="1"/>
          </p:nvPr>
        </p:nvSpPr>
        <p:spPr>
          <a:xfrm>
            <a:off x="323528" y="714356"/>
            <a:ext cx="8606190" cy="5882996"/>
          </a:xfrm>
        </p:spPr>
        <p:txBody>
          <a:bodyPr>
            <a:noAutofit/>
          </a:bodyPr>
          <a:lstStyle/>
          <a:p>
            <a:pPr algn="l" rtl="0"/>
            <a:endParaRPr lang="en-US" sz="1800" dirty="0" smtClean="0"/>
          </a:p>
          <a:p>
            <a:pPr algn="l" rtl="0"/>
            <a:r>
              <a:rPr lang="en-US" sz="1800" dirty="0" err="1" smtClean="0"/>
              <a:t>Proteoglycans</a:t>
            </a:r>
            <a:r>
              <a:rPr lang="en-US" sz="1800" dirty="0" smtClean="0"/>
              <a:t> </a:t>
            </a:r>
            <a:r>
              <a:rPr lang="en-US" sz="1800" dirty="0"/>
              <a:t>form highly hydrated compressible gels conferring </a:t>
            </a:r>
            <a:r>
              <a:rPr lang="en-US" sz="1800" u="sng" dirty="0"/>
              <a:t>resilience and lubrication ( such as in the cartilage in </a:t>
            </a:r>
            <a:r>
              <a:rPr lang="en-US" sz="1800" u="sng" dirty="0" smtClean="0"/>
              <a:t>joints</a:t>
            </a:r>
            <a:r>
              <a:rPr lang="en-US" sz="1800" dirty="0" smtClean="0"/>
              <a:t>). They </a:t>
            </a:r>
            <a:r>
              <a:rPr lang="en-US" sz="1800" dirty="0"/>
              <a:t>consist of long polysaccharides called </a:t>
            </a:r>
            <a:r>
              <a:rPr lang="en-US" sz="1800" dirty="0" err="1"/>
              <a:t>glycosaminoglycans</a:t>
            </a:r>
            <a:r>
              <a:rPr lang="en-US" sz="1800" dirty="0"/>
              <a:t> linked to a protein backbone. </a:t>
            </a:r>
            <a:endParaRPr lang="en-US" sz="1800" dirty="0" smtClean="0"/>
          </a:p>
          <a:p>
            <a:pPr algn="l" rtl="0"/>
            <a:r>
              <a:rPr lang="en-US" sz="1800" dirty="0" err="1" smtClean="0"/>
              <a:t>Hyaluronan</a:t>
            </a:r>
            <a:r>
              <a:rPr lang="en-US" sz="1800" dirty="0"/>
              <a:t>, a huge molecule composed of many disaccharide repeats without a protein core , is also an important constituent of  the ECM. </a:t>
            </a:r>
            <a:r>
              <a:rPr lang="en-US" sz="1800" u="sng" dirty="0"/>
              <a:t>Because its ability to bind to water, it form a viscous, gelatin like matrix. Besides providing compressibility to a tissue, proteoglycans can also be integral cell membrane </a:t>
            </a:r>
            <a:r>
              <a:rPr lang="en-US" sz="1800" u="sng" dirty="0" err="1"/>
              <a:t>protiens</a:t>
            </a:r>
            <a:r>
              <a:rPr lang="en-US" sz="1800" u="sng" dirty="0"/>
              <a:t> and have roles in cell proliferation, migration and adhesion. </a:t>
            </a:r>
          </a:p>
          <a:p>
            <a:pPr algn="l" rtl="0"/>
            <a:r>
              <a:rPr lang="en-US" sz="1800" dirty="0"/>
              <a:t>Adhesive glycoproteins and adhesion receptors:</a:t>
            </a:r>
          </a:p>
          <a:p>
            <a:pPr algn="l" rtl="0">
              <a:buNone/>
            </a:pPr>
            <a:r>
              <a:rPr lang="en-US" sz="1800" dirty="0" smtClean="0"/>
              <a:t> 	They are </a:t>
            </a:r>
            <a:r>
              <a:rPr lang="en-US" sz="1800" dirty="0"/>
              <a:t>structurally diverse molecules involved in cell to cell adhesion, the linkage between the cells and the ECM, and binding between ECM components. The adhesive glycoproteins include </a:t>
            </a:r>
            <a:r>
              <a:rPr lang="en-US" sz="1800" b="1" dirty="0" err="1"/>
              <a:t>fibronectin</a:t>
            </a:r>
            <a:r>
              <a:rPr lang="en-US" sz="1800" b="1" dirty="0"/>
              <a:t> </a:t>
            </a:r>
            <a:r>
              <a:rPr lang="en-US" sz="1800" dirty="0"/>
              <a:t>(major component of the interstitial ECM ) and </a:t>
            </a:r>
            <a:r>
              <a:rPr lang="en-US" sz="1800" b="1" dirty="0" err="1"/>
              <a:t>laminin</a:t>
            </a:r>
            <a:r>
              <a:rPr lang="en-US" sz="1800" b="1" dirty="0"/>
              <a:t> </a:t>
            </a:r>
            <a:r>
              <a:rPr lang="en-US" sz="1800" dirty="0"/>
              <a:t>(major constituent of the basement membrane </a:t>
            </a:r>
            <a:r>
              <a:rPr lang="en-US" sz="1800" dirty="0" smtClean="0"/>
              <a:t>). </a:t>
            </a:r>
          </a:p>
          <a:p>
            <a:pPr algn="l" rtl="0">
              <a:buNone/>
            </a:pPr>
            <a:r>
              <a:rPr lang="en-US" sz="1800" dirty="0" smtClean="0"/>
              <a:t>The </a:t>
            </a:r>
            <a:r>
              <a:rPr lang="en-US" sz="1800" dirty="0"/>
              <a:t>adhesion receptors, also known as cell adhesion molecules (CAMS) are grouped into four families:</a:t>
            </a:r>
          </a:p>
          <a:p>
            <a:pPr lvl="0" algn="l" rtl="0"/>
            <a:r>
              <a:rPr lang="en-US" sz="1800" dirty="0" err="1"/>
              <a:t>Immunoglobulines</a:t>
            </a:r>
            <a:endParaRPr lang="en-US" sz="1800" dirty="0"/>
          </a:p>
          <a:p>
            <a:pPr lvl="0" algn="l" rtl="0"/>
            <a:r>
              <a:rPr lang="en-US" sz="1800" dirty="0" err="1"/>
              <a:t>Cadherines</a:t>
            </a:r>
            <a:endParaRPr lang="en-US" sz="1800" dirty="0"/>
          </a:p>
          <a:p>
            <a:pPr lvl="0" algn="l" rtl="0"/>
            <a:r>
              <a:rPr lang="en-US" sz="1800" dirty="0" err="1"/>
              <a:t>Selectins</a:t>
            </a:r>
            <a:r>
              <a:rPr lang="en-US" sz="1800" dirty="0"/>
              <a:t> </a:t>
            </a:r>
          </a:p>
          <a:p>
            <a:pPr lvl="0" algn="l" rtl="0"/>
            <a:r>
              <a:rPr lang="en-US" sz="1800" dirty="0" err="1"/>
              <a:t>Integrins</a:t>
            </a:r>
            <a:r>
              <a:rPr lang="en-US" sz="1800" dirty="0"/>
              <a:t> </a:t>
            </a:r>
          </a:p>
          <a:p>
            <a:pPr algn="l" rtl="0"/>
            <a:endParaRPr lang="ar-IQ" sz="1800" dirty="0"/>
          </a:p>
        </p:txBody>
      </p:sp>
    </p:spTree>
    <p:extLst>
      <p:ext uri="{BB962C8B-B14F-4D97-AF65-F5344CB8AC3E}">
        <p14:creationId xmlns:p14="http://schemas.microsoft.com/office/powerpoint/2010/main" xmlns="" val="27522190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78098"/>
          </a:xfrm>
        </p:spPr>
        <p:txBody>
          <a:bodyPr>
            <a:normAutofit fontScale="90000"/>
          </a:bodyPr>
          <a:lstStyle/>
          <a:p>
            <a:pPr rtl="0"/>
            <a:r>
              <a:rPr lang="en-US" sz="2400" b="1" dirty="0" smtClean="0">
                <a:solidFill>
                  <a:srgbClr val="0070C0"/>
                </a:solidFill>
              </a:rPr>
              <a:t>Cell and tissue regeneration:-</a:t>
            </a:r>
            <a:r>
              <a:rPr lang="en-US" sz="2400" dirty="0" smtClean="0"/>
              <a:t/>
            </a:r>
            <a:br>
              <a:rPr lang="en-US" sz="2400" dirty="0" smtClean="0"/>
            </a:br>
            <a:endParaRPr lang="ar-IQ" sz="2400" dirty="0"/>
          </a:p>
        </p:txBody>
      </p:sp>
      <p:sp>
        <p:nvSpPr>
          <p:cNvPr id="3" name="عنصر نائب للمحتوى 2"/>
          <p:cNvSpPr>
            <a:spLocks noGrp="1"/>
          </p:cNvSpPr>
          <p:nvPr>
            <p:ph idx="1"/>
          </p:nvPr>
        </p:nvSpPr>
        <p:spPr>
          <a:xfrm>
            <a:off x="285720" y="928670"/>
            <a:ext cx="8572560" cy="5524666"/>
          </a:xfrm>
        </p:spPr>
        <p:txBody>
          <a:bodyPr>
            <a:normAutofit fontScale="70000" lnSpcReduction="20000"/>
          </a:bodyPr>
          <a:lstStyle/>
          <a:p>
            <a:pPr algn="l" rtl="0"/>
            <a:r>
              <a:rPr lang="en-US" b="1" i="1" dirty="0" smtClean="0"/>
              <a:t>Cell </a:t>
            </a:r>
            <a:r>
              <a:rPr lang="en-US" b="1" i="1" dirty="0"/>
              <a:t>renewal </a:t>
            </a:r>
            <a:r>
              <a:rPr lang="en-US" dirty="0"/>
              <a:t>occurs continuously in </a:t>
            </a:r>
            <a:r>
              <a:rPr lang="en-US" b="1" dirty="0"/>
              <a:t>labile tissues </a:t>
            </a:r>
            <a:r>
              <a:rPr lang="en-US" dirty="0"/>
              <a:t>such as the bone marrow, gut epithelium and skin. Damage to epithelia or an increased loss of blood cells can be corrected by the proliferation and differentiation of stem cells and</a:t>
            </a:r>
            <a:r>
              <a:rPr lang="en-US" dirty="0" smtClean="0"/>
              <a:t>,</a:t>
            </a:r>
          </a:p>
          <a:p>
            <a:pPr algn="l" rtl="0">
              <a:buNone/>
            </a:pPr>
            <a:r>
              <a:rPr lang="en-US" dirty="0" smtClean="0"/>
              <a:t>.</a:t>
            </a:r>
            <a:endParaRPr lang="en-US" dirty="0"/>
          </a:p>
          <a:p>
            <a:pPr algn="l" rtl="0"/>
            <a:r>
              <a:rPr lang="en-US" b="1" i="1" dirty="0"/>
              <a:t>Tissue regeneration </a:t>
            </a:r>
            <a:r>
              <a:rPr lang="en-US" dirty="0"/>
              <a:t>can occur in parenchymal organs with </a:t>
            </a:r>
            <a:r>
              <a:rPr lang="en-US" b="1" dirty="0"/>
              <a:t>stable cell </a:t>
            </a:r>
            <a:r>
              <a:rPr lang="en-US" dirty="0"/>
              <a:t>populations, but with exception of the </a:t>
            </a:r>
            <a:r>
              <a:rPr lang="en-US" dirty="0" smtClean="0"/>
              <a:t>liver </a:t>
            </a:r>
            <a:r>
              <a:rPr lang="en-US" dirty="0"/>
              <a:t>this is usually a limited process. </a:t>
            </a:r>
            <a:endParaRPr lang="en-US" dirty="0" smtClean="0"/>
          </a:p>
          <a:p>
            <a:pPr algn="l" rtl="0">
              <a:buNone/>
            </a:pPr>
            <a:r>
              <a:rPr lang="en-US" dirty="0" smtClean="0"/>
              <a:t>The </a:t>
            </a:r>
            <a:r>
              <a:rPr lang="en-US" dirty="0"/>
              <a:t>surgical removal of the kidney elicits in the contralateral kidney a compensatory response that consists of both </a:t>
            </a:r>
            <a:r>
              <a:rPr lang="en-US" dirty="0" smtClean="0"/>
              <a:t>hypertrophy </a:t>
            </a:r>
            <a:r>
              <a:rPr lang="en-US" dirty="0"/>
              <a:t>and hyperplasia of the proximal duct cells </a:t>
            </a:r>
            <a:r>
              <a:rPr lang="en-US" dirty="0" smtClean="0"/>
              <a:t>.</a:t>
            </a:r>
          </a:p>
          <a:p>
            <a:pPr algn="l" rtl="0">
              <a:buNone/>
            </a:pPr>
            <a:r>
              <a:rPr lang="en-US" dirty="0" smtClean="0"/>
              <a:t> </a:t>
            </a:r>
            <a:r>
              <a:rPr lang="en-US" dirty="0"/>
              <a:t>the regenerative response of the liver that occurs after surgical removal of hepatic tissue is striking. Up to 60% of the liver may be removed in a procedure called living –donor transplantation, in which a portion of the liver is resected from a normal individual and is transplanted in recipient  with end stage liver disease, or after partial </a:t>
            </a:r>
            <a:r>
              <a:rPr lang="en-US" dirty="0" err="1"/>
              <a:t>hepatectomies</a:t>
            </a:r>
            <a:r>
              <a:rPr lang="en-US" dirty="0"/>
              <a:t> performed for tumor removal . in such cases the tissue resection triggers proliferation of the </a:t>
            </a:r>
            <a:r>
              <a:rPr lang="en-US" dirty="0" smtClean="0"/>
              <a:t>remaining </a:t>
            </a:r>
            <a:r>
              <a:rPr lang="en-US" dirty="0" err="1" smtClean="0"/>
              <a:t>hepatocytes</a:t>
            </a:r>
            <a:r>
              <a:rPr lang="en-US" dirty="0" smtClean="0"/>
              <a:t> </a:t>
            </a:r>
            <a:r>
              <a:rPr lang="en-US" dirty="0"/>
              <a:t>(normal quiescent ).</a:t>
            </a:r>
            <a:endParaRPr lang="ar-IQ" dirty="0"/>
          </a:p>
        </p:txBody>
      </p:sp>
    </p:spTree>
    <p:extLst>
      <p:ext uri="{BB962C8B-B14F-4D97-AF65-F5344CB8AC3E}">
        <p14:creationId xmlns:p14="http://schemas.microsoft.com/office/powerpoint/2010/main" xmlns="" val="30603252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78098"/>
          </a:xfrm>
        </p:spPr>
        <p:txBody>
          <a:bodyPr/>
          <a:lstStyle/>
          <a:p>
            <a:endParaRPr lang="ar-IQ" dirty="0"/>
          </a:p>
        </p:txBody>
      </p:sp>
      <p:sp>
        <p:nvSpPr>
          <p:cNvPr id="3" name="عنصر نائب للمحتوى 2"/>
          <p:cNvSpPr>
            <a:spLocks noGrp="1"/>
          </p:cNvSpPr>
          <p:nvPr>
            <p:ph idx="1"/>
          </p:nvPr>
        </p:nvSpPr>
        <p:spPr>
          <a:xfrm>
            <a:off x="457200" y="1340768"/>
            <a:ext cx="8363272" cy="5184576"/>
          </a:xfrm>
        </p:spPr>
        <p:txBody>
          <a:bodyPr>
            <a:normAutofit/>
          </a:bodyPr>
          <a:lstStyle/>
          <a:p>
            <a:pPr algn="l" rtl="0"/>
            <a:r>
              <a:rPr lang="en-US" sz="2400" dirty="0" err="1"/>
              <a:t>Expermintally</a:t>
            </a:r>
            <a:r>
              <a:rPr lang="en-US" sz="2400" dirty="0"/>
              <a:t>, hepatocytes replication after partial </a:t>
            </a:r>
            <a:r>
              <a:rPr lang="en-US" sz="2400" dirty="0" err="1"/>
              <a:t>hepatectomy</a:t>
            </a:r>
            <a:r>
              <a:rPr lang="en-US" sz="2400" dirty="0"/>
              <a:t> is initiated by cytokines (</a:t>
            </a:r>
            <a:r>
              <a:rPr lang="en-US" sz="2400" dirty="0" err="1"/>
              <a:t>e.g</a:t>
            </a:r>
            <a:r>
              <a:rPr lang="en-US" sz="2400" dirty="0"/>
              <a:t> tumor necrosis factors TNF and interleukin 6 (IL 6) . EGF (epidermal growth factor receptors, or EGFR) with </a:t>
            </a:r>
            <a:r>
              <a:rPr lang="en-US" sz="2400" dirty="0" err="1"/>
              <a:t>intirinsic</a:t>
            </a:r>
            <a:r>
              <a:rPr lang="en-US" sz="2400" dirty="0"/>
              <a:t> tyrosine kinase activity is </a:t>
            </a:r>
            <a:r>
              <a:rPr lang="en-US" sz="2400" dirty="0" err="1"/>
              <a:t>mitogenic</a:t>
            </a:r>
            <a:r>
              <a:rPr lang="en-US" sz="2400" dirty="0"/>
              <a:t> for </a:t>
            </a:r>
            <a:r>
              <a:rPr lang="en-US" sz="2400" dirty="0" err="1" smtClean="0"/>
              <a:t>hepatocytes</a:t>
            </a:r>
            <a:endParaRPr lang="en-US" sz="2400" dirty="0"/>
          </a:p>
          <a:p>
            <a:pPr algn="l" rtl="0"/>
            <a:endParaRPr lang="ar-IQ" sz="2400" dirty="0"/>
          </a:p>
        </p:txBody>
      </p:sp>
    </p:spTree>
    <p:extLst>
      <p:ext uri="{BB962C8B-B14F-4D97-AF65-F5344CB8AC3E}">
        <p14:creationId xmlns:p14="http://schemas.microsoft.com/office/powerpoint/2010/main" xmlns="" val="18632277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78098"/>
          </a:xfrm>
        </p:spPr>
        <p:txBody>
          <a:bodyPr/>
          <a:lstStyle/>
          <a:p>
            <a:endParaRPr lang="ar-IQ" dirty="0"/>
          </a:p>
        </p:txBody>
      </p:sp>
      <p:sp>
        <p:nvSpPr>
          <p:cNvPr id="3" name="عنصر نائب للمحتوى 2"/>
          <p:cNvSpPr>
            <a:spLocks noGrp="1"/>
          </p:cNvSpPr>
          <p:nvPr>
            <p:ph idx="1"/>
          </p:nvPr>
        </p:nvSpPr>
        <p:spPr>
          <a:xfrm>
            <a:off x="457200" y="1196752"/>
            <a:ext cx="8229600" cy="4929411"/>
          </a:xfrm>
        </p:spPr>
        <p:txBody>
          <a:bodyPr>
            <a:normAutofit/>
          </a:bodyPr>
          <a:lstStyle/>
          <a:p>
            <a:pPr algn="l" rtl="0"/>
            <a:r>
              <a:rPr lang="en-US" sz="2400" dirty="0"/>
              <a:t>It should be emphasized that extensive regeneration or compensatory hyperplasia can occur only if the residual tissue is structurally and functionally intact ,  as after partial </a:t>
            </a:r>
            <a:r>
              <a:rPr lang="en-US" sz="2400" dirty="0" smtClean="0"/>
              <a:t>surgical </a:t>
            </a:r>
            <a:r>
              <a:rPr lang="en-US" sz="2400" dirty="0"/>
              <a:t>resection . by contrast, if the tissue is damaged by infection or inflammation regeneration is incomplete and is accompanied by scaring.</a:t>
            </a:r>
            <a:endParaRPr lang="ar-IQ" sz="2400" dirty="0"/>
          </a:p>
        </p:txBody>
      </p:sp>
    </p:spTree>
    <p:extLst>
      <p:ext uri="{BB962C8B-B14F-4D97-AF65-F5344CB8AC3E}">
        <p14:creationId xmlns:p14="http://schemas.microsoft.com/office/powerpoint/2010/main" xmlns="" val="5931676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922114"/>
          </a:xfrm>
        </p:spPr>
        <p:txBody>
          <a:bodyPr>
            <a:normAutofit/>
          </a:bodyPr>
          <a:lstStyle/>
          <a:p>
            <a:pPr rtl="0"/>
            <a:r>
              <a:rPr lang="en-US" sz="2400" b="1" dirty="0">
                <a:solidFill>
                  <a:srgbClr val="0070C0"/>
                </a:solidFill>
              </a:rPr>
              <a:t>Repair by connective tissue</a:t>
            </a:r>
            <a:endParaRPr lang="ar-IQ" sz="2400" b="1" dirty="0">
              <a:solidFill>
                <a:srgbClr val="0070C0"/>
              </a:solidFill>
            </a:endParaRPr>
          </a:p>
        </p:txBody>
      </p:sp>
      <p:sp>
        <p:nvSpPr>
          <p:cNvPr id="3" name="عنصر نائب للمحتوى 2"/>
          <p:cNvSpPr>
            <a:spLocks noGrp="1"/>
          </p:cNvSpPr>
          <p:nvPr>
            <p:ph idx="1"/>
          </p:nvPr>
        </p:nvSpPr>
        <p:spPr>
          <a:xfrm>
            <a:off x="323528" y="1071546"/>
            <a:ext cx="8640960" cy="5525806"/>
          </a:xfrm>
        </p:spPr>
        <p:txBody>
          <a:bodyPr>
            <a:normAutofit fontScale="70000" lnSpcReduction="20000"/>
          </a:bodyPr>
          <a:lstStyle/>
          <a:p>
            <a:pPr algn="l" rtl="0">
              <a:buNone/>
            </a:pPr>
            <a:r>
              <a:rPr lang="en-US" dirty="0"/>
              <a:t>Healing or repair by connective tissue is encountered if</a:t>
            </a:r>
          </a:p>
          <a:p>
            <a:pPr marL="514350" lvl="0" indent="-514350" algn="l" rtl="0">
              <a:buFont typeface="+mj-lt"/>
              <a:buAutoNum type="arabicPeriod"/>
            </a:pPr>
            <a:r>
              <a:rPr lang="en-US" dirty="0"/>
              <a:t>A </a:t>
            </a:r>
            <a:r>
              <a:rPr lang="en-US" u="sng" dirty="0"/>
              <a:t>severe or chronic persistent</a:t>
            </a:r>
            <a:r>
              <a:rPr lang="en-US" dirty="0"/>
              <a:t> tissue injury that result in damage to </a:t>
            </a:r>
            <a:r>
              <a:rPr lang="en-US" u="sng" dirty="0"/>
              <a:t>parenchymal cells</a:t>
            </a:r>
            <a:r>
              <a:rPr lang="en-US" dirty="0"/>
              <a:t> as well as the </a:t>
            </a:r>
            <a:r>
              <a:rPr lang="en-US" u="sng" dirty="0" err="1"/>
              <a:t>stromal</a:t>
            </a:r>
            <a:r>
              <a:rPr lang="en-US" u="sng" dirty="0"/>
              <a:t> </a:t>
            </a:r>
            <a:r>
              <a:rPr lang="en-US" u="sng" dirty="0" smtClean="0"/>
              <a:t>framework</a:t>
            </a:r>
          </a:p>
          <a:p>
            <a:pPr marL="514350" lvl="0" indent="-514350" algn="l" rtl="0">
              <a:buFont typeface="+mj-lt"/>
              <a:buAutoNum type="arabicPeriod"/>
            </a:pPr>
            <a:r>
              <a:rPr lang="en-US" dirty="0" smtClean="0"/>
              <a:t>Injuries </a:t>
            </a:r>
            <a:r>
              <a:rPr lang="en-US" dirty="0"/>
              <a:t>affects </a:t>
            </a:r>
            <a:r>
              <a:rPr lang="en-US" u="sng" dirty="0"/>
              <a:t>nondividing cells </a:t>
            </a:r>
          </a:p>
          <a:p>
            <a:pPr algn="l" rtl="0"/>
            <a:r>
              <a:rPr lang="en-US" dirty="0"/>
              <a:t>Under these conditions, repair occur by replacement of the non-regenerated cells with the connective tissue, or by a combination of regeneration of some cells and scar formation. </a:t>
            </a:r>
            <a:endParaRPr lang="en-US" dirty="0" smtClean="0"/>
          </a:p>
          <a:p>
            <a:pPr algn="l" rtl="0"/>
            <a:r>
              <a:rPr lang="en-US" dirty="0" smtClean="0"/>
              <a:t>Repair </a:t>
            </a:r>
            <a:r>
              <a:rPr lang="en-US" dirty="0"/>
              <a:t>begin within 24 h of injury by the emigration of the fibroblasts and the induction of fibroblast and endothelial cell proliferation</a:t>
            </a:r>
            <a:r>
              <a:rPr lang="en-US" dirty="0" smtClean="0"/>
              <a:t>.</a:t>
            </a:r>
          </a:p>
          <a:p>
            <a:pPr algn="l" rtl="0"/>
            <a:r>
              <a:rPr lang="en-US" dirty="0" smtClean="0"/>
              <a:t>  </a:t>
            </a:r>
            <a:r>
              <a:rPr lang="en-US" dirty="0"/>
              <a:t>By 3 to 5 days  a specialized type of tissue that is characteristic of healing called </a:t>
            </a:r>
            <a:r>
              <a:rPr lang="en-US" b="1" i="1" u="sng" dirty="0"/>
              <a:t>granulation tissue </a:t>
            </a:r>
            <a:r>
              <a:rPr lang="en-US" dirty="0"/>
              <a:t>is apparent . the term granulation tissue derive from the pink soft granular gross appearance, such as that seen beneath the scab of a skin wound . it is microscopic appearances is characterized by proliferation of fibroblast and new thin –walled , delicate capillaries (angiogenesis), in a loose ECM granulation tissue then progressively accumulated connective tissue matrix. Eventually resulting in the formation of a scar which may remodel over time.</a:t>
            </a:r>
            <a:endParaRPr lang="ar-IQ" dirty="0"/>
          </a:p>
        </p:txBody>
      </p:sp>
    </p:spTree>
    <p:extLst>
      <p:ext uri="{BB962C8B-B14F-4D97-AF65-F5344CB8AC3E}">
        <p14:creationId xmlns:p14="http://schemas.microsoft.com/office/powerpoint/2010/main" xmlns="" val="19922777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body" sz="half" idx="2"/>
          </p:nvPr>
        </p:nvSpPr>
        <p:spPr>
          <a:xfrm>
            <a:off x="685800" y="5334000"/>
            <a:ext cx="7772400" cy="1524000"/>
          </a:xfrm>
        </p:spPr>
        <p:txBody>
          <a:bodyPr/>
          <a:lstStyle/>
          <a:p>
            <a:pPr>
              <a:lnSpc>
                <a:spcPct val="80000"/>
              </a:lnSpc>
              <a:buFontTx/>
              <a:buNone/>
            </a:pPr>
            <a:r>
              <a:rPr lang="en-US" sz="2400">
                <a:solidFill>
                  <a:schemeClr val="bg1"/>
                </a:solidFill>
              </a:rPr>
              <a:t>At high magnification, granulation tissue has capillaries,</a:t>
            </a:r>
          </a:p>
          <a:p>
            <a:pPr>
              <a:lnSpc>
                <a:spcPct val="80000"/>
              </a:lnSpc>
              <a:buFontTx/>
              <a:buNone/>
            </a:pPr>
            <a:r>
              <a:rPr lang="en-US" sz="2400">
                <a:solidFill>
                  <a:schemeClr val="bg1"/>
                </a:solidFill>
              </a:rPr>
              <a:t>fibroblasts, and a variable amount of inflammatory cells</a:t>
            </a:r>
          </a:p>
          <a:p>
            <a:pPr>
              <a:lnSpc>
                <a:spcPct val="80000"/>
              </a:lnSpc>
              <a:buFontTx/>
              <a:buNone/>
            </a:pPr>
            <a:r>
              <a:rPr lang="en-US" sz="2400">
                <a:solidFill>
                  <a:schemeClr val="bg1"/>
                </a:solidFill>
              </a:rPr>
              <a:t>(mostly mononuclear, but with the possibility of some PMN's</a:t>
            </a:r>
          </a:p>
          <a:p>
            <a:pPr>
              <a:lnSpc>
                <a:spcPct val="80000"/>
              </a:lnSpc>
              <a:buFontTx/>
              <a:buNone/>
            </a:pPr>
            <a:r>
              <a:rPr lang="en-US" sz="2400">
                <a:solidFill>
                  <a:schemeClr val="bg1"/>
                </a:solidFill>
              </a:rPr>
              <a:t>being present</a:t>
            </a:r>
          </a:p>
        </p:txBody>
      </p:sp>
      <p:graphicFrame>
        <p:nvGraphicFramePr>
          <p:cNvPr id="9219" name="Object 3"/>
          <p:cNvGraphicFramePr>
            <a:graphicFrameLocks noChangeAspect="1"/>
          </p:cNvGraphicFramePr>
          <p:nvPr>
            <p:ph sz="half" idx="1"/>
          </p:nvPr>
        </p:nvGraphicFramePr>
        <p:xfrm>
          <a:off x="1828800" y="304800"/>
          <a:ext cx="7315200" cy="4751388"/>
        </p:xfrm>
        <a:graphic>
          <a:graphicData uri="http://schemas.openxmlformats.org/presentationml/2006/ole">
            <p:oleObj spid="_x0000_s1026" name="Bitmap Image" r:id="rId3" imgW="4839375" imgH="3142857" progId="PBrush">
              <p:embed/>
            </p:oleObj>
          </a:graphicData>
        </a:graphic>
      </p:graphicFrame>
      <p:sp>
        <p:nvSpPr>
          <p:cNvPr id="9220" name="Text Box 4"/>
          <p:cNvSpPr txBox="1">
            <a:spLocks noChangeArrowheads="1"/>
          </p:cNvSpPr>
          <p:nvPr/>
        </p:nvSpPr>
        <p:spPr bwMode="auto">
          <a:xfrm>
            <a:off x="0" y="2286000"/>
            <a:ext cx="1790700" cy="457200"/>
          </a:xfrm>
          <a:prstGeom prst="rect">
            <a:avLst/>
          </a:prstGeom>
          <a:noFill/>
          <a:ln w="9525">
            <a:noFill/>
            <a:miter lim="800000"/>
            <a:headEnd/>
            <a:tailEnd/>
          </a:ln>
          <a:effectLst/>
        </p:spPr>
        <p:txBody>
          <a:bodyPr wrap="none">
            <a:spAutoFit/>
          </a:bodyPr>
          <a:lstStyle/>
          <a:p>
            <a:pPr algn="l" rtl="0"/>
            <a:r>
              <a:rPr lang="en-US" sz="2400">
                <a:solidFill>
                  <a:schemeClr val="bg1"/>
                </a:solidFill>
                <a:latin typeface="Times New Roman" pitchFamily="18" charset="0"/>
                <a:cs typeface="Times New Roman" pitchFamily="18" charset="0"/>
              </a:rPr>
              <a:t>macrophages</a:t>
            </a:r>
          </a:p>
        </p:txBody>
      </p:sp>
      <p:sp>
        <p:nvSpPr>
          <p:cNvPr id="9221" name="Line 5"/>
          <p:cNvSpPr>
            <a:spLocks noChangeShapeType="1"/>
          </p:cNvSpPr>
          <p:nvPr/>
        </p:nvSpPr>
        <p:spPr bwMode="auto">
          <a:xfrm>
            <a:off x="1981200" y="2514600"/>
            <a:ext cx="1066800" cy="0"/>
          </a:xfrm>
          <a:prstGeom prst="line">
            <a:avLst/>
          </a:prstGeom>
          <a:noFill/>
          <a:ln w="9525">
            <a:solidFill>
              <a:schemeClr val="tx1"/>
            </a:solidFill>
            <a:round/>
            <a:headEnd/>
            <a:tailEnd type="triangle" w="med" len="med"/>
          </a:ln>
          <a:effectLst/>
        </p:spPr>
        <p:txBody>
          <a:bodyPr/>
          <a:lstStyle/>
          <a:p>
            <a:endParaRPr lang="ar-IQ"/>
          </a:p>
        </p:txBody>
      </p:sp>
      <p:sp>
        <p:nvSpPr>
          <p:cNvPr id="9222" name="Line 6"/>
          <p:cNvSpPr>
            <a:spLocks noChangeShapeType="1"/>
          </p:cNvSpPr>
          <p:nvPr/>
        </p:nvSpPr>
        <p:spPr bwMode="auto">
          <a:xfrm>
            <a:off x="1981200" y="2514600"/>
            <a:ext cx="1828800" cy="1600200"/>
          </a:xfrm>
          <a:prstGeom prst="line">
            <a:avLst/>
          </a:prstGeom>
          <a:noFill/>
          <a:ln w="9525">
            <a:solidFill>
              <a:schemeClr val="tx1"/>
            </a:solidFill>
            <a:round/>
            <a:headEnd/>
            <a:tailEnd type="triangle" w="med" len="med"/>
          </a:ln>
          <a:effectLst/>
        </p:spPr>
        <p:txBody>
          <a:bodyPr/>
          <a:lstStyle/>
          <a:p>
            <a:endParaRPr lang="ar-IQ"/>
          </a:p>
        </p:txBody>
      </p:sp>
      <p:sp>
        <p:nvSpPr>
          <p:cNvPr id="9223" name="Text Box 7"/>
          <p:cNvSpPr txBox="1">
            <a:spLocks noChangeArrowheads="1"/>
          </p:cNvSpPr>
          <p:nvPr/>
        </p:nvSpPr>
        <p:spPr bwMode="auto">
          <a:xfrm>
            <a:off x="0" y="1143000"/>
            <a:ext cx="1739900" cy="457200"/>
          </a:xfrm>
          <a:prstGeom prst="rect">
            <a:avLst/>
          </a:prstGeom>
          <a:noFill/>
          <a:ln w="9525">
            <a:noFill/>
            <a:miter lim="800000"/>
            <a:headEnd/>
            <a:tailEnd/>
          </a:ln>
          <a:effectLst/>
        </p:spPr>
        <p:txBody>
          <a:bodyPr wrap="none">
            <a:spAutoFit/>
          </a:bodyPr>
          <a:lstStyle/>
          <a:p>
            <a:pPr algn="l" rtl="0"/>
            <a:r>
              <a:rPr lang="en-US" sz="2400">
                <a:solidFill>
                  <a:schemeClr val="bg1"/>
                </a:solidFill>
                <a:latin typeface="Times New Roman" pitchFamily="18" charset="0"/>
                <a:cs typeface="Times New Roman" pitchFamily="18" charset="0"/>
              </a:rPr>
              <a:t>lymphocytes</a:t>
            </a:r>
          </a:p>
        </p:txBody>
      </p:sp>
      <p:sp>
        <p:nvSpPr>
          <p:cNvPr id="9224" name="Line 8"/>
          <p:cNvSpPr>
            <a:spLocks noChangeShapeType="1"/>
          </p:cNvSpPr>
          <p:nvPr/>
        </p:nvSpPr>
        <p:spPr bwMode="auto">
          <a:xfrm>
            <a:off x="1752600" y="1447800"/>
            <a:ext cx="1828800" cy="457200"/>
          </a:xfrm>
          <a:prstGeom prst="line">
            <a:avLst/>
          </a:prstGeom>
          <a:noFill/>
          <a:ln w="9525">
            <a:solidFill>
              <a:schemeClr val="tx1"/>
            </a:solidFill>
            <a:round/>
            <a:headEnd/>
            <a:tailEnd type="triangle" w="med" len="med"/>
          </a:ln>
          <a:effectLst/>
        </p:spPr>
        <p:txBody>
          <a:bodyPr/>
          <a:lstStyle/>
          <a:p>
            <a:endParaRPr lang="ar-IQ"/>
          </a:p>
        </p:txBody>
      </p:sp>
      <p:sp>
        <p:nvSpPr>
          <p:cNvPr id="9225" name="Line 9"/>
          <p:cNvSpPr>
            <a:spLocks noChangeShapeType="1"/>
          </p:cNvSpPr>
          <p:nvPr/>
        </p:nvSpPr>
        <p:spPr bwMode="auto">
          <a:xfrm flipV="1">
            <a:off x="1676400" y="1143000"/>
            <a:ext cx="2209800" cy="152400"/>
          </a:xfrm>
          <a:prstGeom prst="line">
            <a:avLst/>
          </a:prstGeom>
          <a:noFill/>
          <a:ln w="9525">
            <a:solidFill>
              <a:schemeClr val="tx1"/>
            </a:solidFill>
            <a:round/>
            <a:headEnd/>
            <a:tailEnd type="triangle" w="med" len="med"/>
          </a:ln>
          <a:effectLst/>
        </p:spPr>
        <p:txBody>
          <a:bodyPr/>
          <a:lstStyle/>
          <a:p>
            <a:endParaRPr lang="ar-IQ"/>
          </a:p>
        </p:txBody>
      </p:sp>
      <p:sp>
        <p:nvSpPr>
          <p:cNvPr id="9226" name="Text Box 10"/>
          <p:cNvSpPr txBox="1">
            <a:spLocks noChangeArrowheads="1"/>
          </p:cNvSpPr>
          <p:nvPr/>
        </p:nvSpPr>
        <p:spPr bwMode="auto">
          <a:xfrm>
            <a:off x="-92075" y="1641475"/>
            <a:ext cx="1697038" cy="457200"/>
          </a:xfrm>
          <a:prstGeom prst="rect">
            <a:avLst/>
          </a:prstGeom>
          <a:noFill/>
          <a:ln w="9525">
            <a:noFill/>
            <a:miter lim="800000"/>
            <a:headEnd/>
            <a:tailEnd/>
          </a:ln>
          <a:effectLst/>
        </p:spPr>
        <p:txBody>
          <a:bodyPr wrap="none">
            <a:spAutoFit/>
          </a:bodyPr>
          <a:lstStyle/>
          <a:p>
            <a:pPr algn="l" rtl="0"/>
            <a:r>
              <a:rPr lang="en-US" sz="2400">
                <a:solidFill>
                  <a:schemeClr val="bg1"/>
                </a:solidFill>
                <a:latin typeface="Times New Roman" pitchFamily="18" charset="0"/>
                <a:cs typeface="Times New Roman" pitchFamily="18" charset="0"/>
              </a:rPr>
              <a:t>Plasma cells</a:t>
            </a:r>
          </a:p>
        </p:txBody>
      </p:sp>
      <p:sp>
        <p:nvSpPr>
          <p:cNvPr id="9227" name="Line 11"/>
          <p:cNvSpPr>
            <a:spLocks noChangeShapeType="1"/>
          </p:cNvSpPr>
          <p:nvPr/>
        </p:nvSpPr>
        <p:spPr bwMode="auto">
          <a:xfrm>
            <a:off x="1524000" y="1828800"/>
            <a:ext cx="6019800" cy="762000"/>
          </a:xfrm>
          <a:prstGeom prst="line">
            <a:avLst/>
          </a:prstGeom>
          <a:noFill/>
          <a:ln w="9525">
            <a:solidFill>
              <a:schemeClr val="tx1"/>
            </a:solidFill>
            <a:round/>
            <a:headEnd/>
            <a:tailEnd type="triangle" w="med" len="med"/>
          </a:ln>
          <a:effectLst/>
        </p:spPr>
        <p:txBody>
          <a:bodyPr/>
          <a:lstStyle/>
          <a:p>
            <a:endParaRPr lang="ar-IQ"/>
          </a:p>
        </p:txBody>
      </p:sp>
      <p:sp>
        <p:nvSpPr>
          <p:cNvPr id="9228" name="Text Box 12"/>
          <p:cNvSpPr txBox="1">
            <a:spLocks noChangeArrowheads="1"/>
          </p:cNvSpPr>
          <p:nvPr/>
        </p:nvSpPr>
        <p:spPr bwMode="auto">
          <a:xfrm>
            <a:off x="-92075" y="4079875"/>
            <a:ext cx="1470025" cy="457200"/>
          </a:xfrm>
          <a:prstGeom prst="rect">
            <a:avLst/>
          </a:prstGeom>
          <a:noFill/>
          <a:ln w="9525">
            <a:noFill/>
            <a:miter lim="800000"/>
            <a:headEnd/>
            <a:tailEnd/>
          </a:ln>
          <a:effectLst/>
        </p:spPr>
        <p:txBody>
          <a:bodyPr wrap="none">
            <a:spAutoFit/>
          </a:bodyPr>
          <a:lstStyle/>
          <a:p>
            <a:pPr algn="l" rtl="0"/>
            <a:r>
              <a:rPr lang="en-US" sz="2400">
                <a:solidFill>
                  <a:schemeClr val="bg1"/>
                </a:solidFill>
                <a:latin typeface="Times New Roman" pitchFamily="18" charset="0"/>
                <a:cs typeface="Times New Roman" pitchFamily="18" charset="0"/>
              </a:rPr>
              <a:t>fibroblasts</a:t>
            </a:r>
          </a:p>
        </p:txBody>
      </p:sp>
      <p:sp>
        <p:nvSpPr>
          <p:cNvPr id="9229" name="Line 13"/>
          <p:cNvSpPr>
            <a:spLocks noChangeShapeType="1"/>
          </p:cNvSpPr>
          <p:nvPr/>
        </p:nvSpPr>
        <p:spPr bwMode="auto">
          <a:xfrm>
            <a:off x="1371600" y="4343400"/>
            <a:ext cx="1981200" cy="533400"/>
          </a:xfrm>
          <a:prstGeom prst="line">
            <a:avLst/>
          </a:prstGeom>
          <a:noFill/>
          <a:ln w="9525">
            <a:solidFill>
              <a:schemeClr val="tx1"/>
            </a:solidFill>
            <a:round/>
            <a:headEnd/>
            <a:tailEnd type="triangle" w="med" len="med"/>
          </a:ln>
          <a:effectLst/>
        </p:spPr>
        <p:txBody>
          <a:bodyPr/>
          <a:lstStyle/>
          <a:p>
            <a:endParaRPr lang="ar-IQ"/>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225536"/>
          </a:xfrm>
        </p:spPr>
        <p:txBody>
          <a:bodyPr>
            <a:normAutofit/>
          </a:bodyPr>
          <a:lstStyle/>
          <a:p>
            <a:pPr algn="l" rtl="0"/>
            <a:r>
              <a:rPr lang="en-US" sz="2800" dirty="0" smtClean="0"/>
              <a:t>Repair by connective tissue deposition consist of four sequential processes:</a:t>
            </a:r>
            <a:endParaRPr lang="ar-IQ" sz="2800" dirty="0"/>
          </a:p>
        </p:txBody>
      </p:sp>
      <p:sp>
        <p:nvSpPr>
          <p:cNvPr id="3" name="عنصر نائب للمحتوى 2"/>
          <p:cNvSpPr>
            <a:spLocks noGrp="1"/>
          </p:cNvSpPr>
          <p:nvPr>
            <p:ph idx="1"/>
          </p:nvPr>
        </p:nvSpPr>
        <p:spPr>
          <a:xfrm>
            <a:off x="457200" y="1643050"/>
            <a:ext cx="8229600" cy="4483113"/>
          </a:xfrm>
        </p:spPr>
        <p:txBody>
          <a:bodyPr>
            <a:normAutofit/>
          </a:bodyPr>
          <a:lstStyle/>
          <a:p>
            <a:pPr marL="0" indent="0" algn="l" rtl="0">
              <a:buNone/>
            </a:pPr>
            <a:endParaRPr lang="en-US" sz="2400" dirty="0"/>
          </a:p>
          <a:p>
            <a:pPr marL="457200" lvl="0" indent="-457200" algn="l" rtl="0">
              <a:buFont typeface="+mj-lt"/>
              <a:buAutoNum type="arabicPeriod"/>
            </a:pPr>
            <a:r>
              <a:rPr lang="en-US" sz="2400" dirty="0"/>
              <a:t>Formation of new blood vessels (</a:t>
            </a:r>
            <a:r>
              <a:rPr lang="en-US" sz="2400" dirty="0" smtClean="0"/>
              <a:t>angiogenesis)</a:t>
            </a:r>
          </a:p>
          <a:p>
            <a:pPr marL="457200" lvl="0" indent="-457200" algn="l" rtl="0">
              <a:buFont typeface="+mj-lt"/>
              <a:buAutoNum type="arabicPeriod"/>
            </a:pPr>
            <a:r>
              <a:rPr lang="en-US" sz="2400" dirty="0" smtClean="0"/>
              <a:t>Migration </a:t>
            </a:r>
            <a:r>
              <a:rPr lang="en-US" sz="2400" dirty="0"/>
              <a:t>and proliferation of </a:t>
            </a:r>
            <a:r>
              <a:rPr lang="en-US" sz="2400" dirty="0" smtClean="0"/>
              <a:t>fibroblasts</a:t>
            </a:r>
          </a:p>
          <a:p>
            <a:pPr marL="457200" lvl="0" indent="-457200" algn="l" rtl="0">
              <a:buFont typeface="+mj-lt"/>
              <a:buAutoNum type="arabicPeriod"/>
            </a:pPr>
            <a:r>
              <a:rPr lang="en-US" sz="2400" dirty="0" smtClean="0"/>
              <a:t>Deposition </a:t>
            </a:r>
            <a:r>
              <a:rPr lang="en-US" sz="2400" dirty="0"/>
              <a:t>of ECM (scar </a:t>
            </a:r>
            <a:r>
              <a:rPr lang="en-US" sz="2400" dirty="0" smtClean="0"/>
              <a:t>formation)</a:t>
            </a:r>
          </a:p>
          <a:p>
            <a:pPr marL="457200" lvl="0" indent="-457200" algn="l" rtl="0">
              <a:buFont typeface="+mj-lt"/>
              <a:buAutoNum type="arabicPeriod"/>
            </a:pPr>
            <a:r>
              <a:rPr lang="en-US" sz="2400" dirty="0" smtClean="0"/>
              <a:t>Maturation </a:t>
            </a:r>
            <a:r>
              <a:rPr lang="en-US" sz="2400" dirty="0"/>
              <a:t>and reorganization of the fibrous tissue (remodeling)</a:t>
            </a:r>
          </a:p>
          <a:p>
            <a:pPr algn="l" rtl="0"/>
            <a:endParaRPr lang="ar-IQ" sz="2400" dirty="0"/>
          </a:p>
        </p:txBody>
      </p:sp>
    </p:spTree>
    <p:extLst>
      <p:ext uri="{BB962C8B-B14F-4D97-AF65-F5344CB8AC3E}">
        <p14:creationId xmlns:p14="http://schemas.microsoft.com/office/powerpoint/2010/main" xmlns="" val="10489108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06090"/>
          </a:xfrm>
        </p:spPr>
        <p:txBody>
          <a:bodyPr>
            <a:normAutofit fontScale="90000"/>
          </a:bodyPr>
          <a:lstStyle/>
          <a:p>
            <a:pPr marL="742950" indent="-742950" rtl="0"/>
            <a:r>
              <a:rPr lang="en-US" sz="2400" dirty="0" smtClean="0"/>
              <a:t>        Angiogenesis (</a:t>
            </a:r>
            <a:r>
              <a:rPr lang="en-US" sz="2400" dirty="0" err="1" smtClean="0"/>
              <a:t>neovascularization</a:t>
            </a:r>
            <a:r>
              <a:rPr lang="en-US" sz="2400" dirty="0" smtClean="0"/>
              <a:t>)</a:t>
            </a:r>
            <a:br>
              <a:rPr lang="en-US" sz="2400" dirty="0" smtClean="0"/>
            </a:br>
            <a:endParaRPr lang="ar-IQ" sz="2400" dirty="0"/>
          </a:p>
        </p:txBody>
      </p:sp>
      <p:sp>
        <p:nvSpPr>
          <p:cNvPr id="3" name="عنصر نائب للمحتوى 2"/>
          <p:cNvSpPr>
            <a:spLocks noGrp="1"/>
          </p:cNvSpPr>
          <p:nvPr>
            <p:ph idx="1"/>
          </p:nvPr>
        </p:nvSpPr>
        <p:spPr>
          <a:xfrm>
            <a:off x="395536" y="785794"/>
            <a:ext cx="8534182" cy="5811558"/>
          </a:xfrm>
        </p:spPr>
        <p:txBody>
          <a:bodyPr>
            <a:normAutofit fontScale="70000" lnSpcReduction="20000"/>
          </a:bodyPr>
          <a:lstStyle/>
          <a:p>
            <a:pPr algn="l" rtl="0">
              <a:buNone/>
            </a:pPr>
            <a:r>
              <a:rPr lang="en-US" dirty="0" smtClean="0"/>
              <a:t>Angiogenesis occur by two mechanism:-</a:t>
            </a:r>
            <a:endParaRPr lang="en-US" b="1" dirty="0" smtClean="0"/>
          </a:p>
          <a:p>
            <a:pPr algn="l" rtl="0">
              <a:buFont typeface="Wingdings" pitchFamily="2" charset="2"/>
              <a:buChar char="v"/>
            </a:pPr>
            <a:r>
              <a:rPr lang="en-US" b="1" i="1" dirty="0" smtClean="0"/>
              <a:t>The </a:t>
            </a:r>
            <a:r>
              <a:rPr lang="en-US" b="1" i="1" dirty="0"/>
              <a:t>preexisting vessels send out capillary sprouts to produce new vessels</a:t>
            </a:r>
            <a:r>
              <a:rPr lang="en-US" b="1" dirty="0"/>
              <a:t>. </a:t>
            </a:r>
            <a:r>
              <a:rPr lang="en-US" dirty="0"/>
              <a:t>Angiogenesis is a critical process in healing at site of injury, in the development of the collateral circulation at site of ischemia and in allowing tumor to increase in size beyond the limits of their original blood supply</a:t>
            </a:r>
            <a:r>
              <a:rPr lang="en-US" dirty="0" smtClean="0"/>
              <a:t>.</a:t>
            </a:r>
          </a:p>
          <a:p>
            <a:pPr algn="l" rtl="0">
              <a:buFont typeface="Wingdings" pitchFamily="2" charset="2"/>
              <a:buChar char="v"/>
            </a:pPr>
            <a:r>
              <a:rPr lang="en-US" dirty="0" smtClean="0"/>
              <a:t> </a:t>
            </a:r>
            <a:r>
              <a:rPr lang="en-US" dirty="0"/>
              <a:t>It has recently been </a:t>
            </a:r>
            <a:r>
              <a:rPr lang="en-US" b="1" i="1" dirty="0"/>
              <a:t>found that endothelial precursor cells may migrate from the bone marrow to areas of injury and participate in angiogenesis </a:t>
            </a:r>
            <a:r>
              <a:rPr lang="en-US" dirty="0"/>
              <a:t>at these sites . </a:t>
            </a:r>
            <a:endParaRPr lang="en-US" dirty="0" smtClean="0"/>
          </a:p>
          <a:p>
            <a:pPr algn="l" rtl="0">
              <a:buNone/>
            </a:pPr>
            <a:endParaRPr lang="en-US" dirty="0"/>
          </a:p>
          <a:p>
            <a:pPr algn="l" rtl="0"/>
            <a:r>
              <a:rPr lang="en-US" dirty="0"/>
              <a:t>New vessels formed during angiogenesis are leaky. This leakiness explains why granulation tissue is often edematous, and account in part for the edema that may persist in healing wounds long after the acute inflammatory response has resolved. </a:t>
            </a:r>
            <a:endParaRPr lang="en-US" dirty="0" smtClean="0"/>
          </a:p>
          <a:p>
            <a:pPr algn="l" rtl="0"/>
            <a:r>
              <a:rPr lang="en-US" dirty="0" smtClean="0"/>
              <a:t>Several </a:t>
            </a:r>
            <a:r>
              <a:rPr lang="en-US" dirty="0"/>
              <a:t>factor induce angiogenesis, but the most important are VEGF and basic fibroblast growth factor (FGF-2). VEGF stimulate both proliferation and motility of endothelial cells thus initiating the process of capillary sprouting . in angiogenesis involving endothelial cell precursors from the bone marrow and to induce proliferation and motility of these cells at the sites of angiogenesis.</a:t>
            </a:r>
          </a:p>
          <a:p>
            <a:pPr algn="l" rtl="0"/>
            <a:endParaRPr lang="ar-IQ" dirty="0"/>
          </a:p>
        </p:txBody>
      </p:sp>
    </p:spTree>
    <p:extLst>
      <p:ext uri="{BB962C8B-B14F-4D97-AF65-F5344CB8AC3E}">
        <p14:creationId xmlns:p14="http://schemas.microsoft.com/office/powerpoint/2010/main" xmlns="" val="2003544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922114"/>
          </a:xfrm>
        </p:spPr>
        <p:txBody>
          <a:bodyPr/>
          <a:lstStyle/>
          <a:p>
            <a:endParaRPr lang="ar-IQ" dirty="0"/>
          </a:p>
        </p:txBody>
      </p:sp>
      <p:sp>
        <p:nvSpPr>
          <p:cNvPr id="3" name="عنصر نائب للمحتوى 2"/>
          <p:cNvSpPr>
            <a:spLocks noGrp="1"/>
          </p:cNvSpPr>
          <p:nvPr>
            <p:ph idx="1"/>
          </p:nvPr>
        </p:nvSpPr>
        <p:spPr>
          <a:xfrm>
            <a:off x="251520" y="1340768"/>
            <a:ext cx="8568952" cy="5112568"/>
          </a:xfrm>
        </p:spPr>
        <p:txBody>
          <a:bodyPr>
            <a:normAutofit/>
          </a:bodyPr>
          <a:lstStyle/>
          <a:p>
            <a:pPr lvl="0" algn="l" rtl="0">
              <a:buFont typeface="Wingdings" pitchFamily="2" charset="2"/>
              <a:buChar char="q"/>
            </a:pPr>
            <a:endParaRPr lang="en-US" sz="2400" dirty="0" smtClean="0"/>
          </a:p>
          <a:p>
            <a:pPr lvl="0" algn="l" rtl="0">
              <a:buFont typeface="Wingdings" pitchFamily="2" charset="2"/>
              <a:buChar char="q"/>
            </a:pPr>
            <a:r>
              <a:rPr lang="en-US" sz="2400" b="1" u="sng" dirty="0" smtClean="0">
                <a:solidFill>
                  <a:srgbClr val="00B050"/>
                </a:solidFill>
              </a:rPr>
              <a:t>Therefore </a:t>
            </a:r>
            <a:r>
              <a:rPr lang="en-US" sz="2400" b="1" u="sng" dirty="0">
                <a:solidFill>
                  <a:srgbClr val="00B050"/>
                </a:solidFill>
              </a:rPr>
              <a:t>an understanding of the process of repair requires some knowledge </a:t>
            </a:r>
            <a:r>
              <a:rPr lang="en-US" sz="2400" b="1" u="sng" dirty="0" smtClean="0">
                <a:solidFill>
                  <a:srgbClr val="00B050"/>
                </a:solidFill>
              </a:rPr>
              <a:t>of:-</a:t>
            </a:r>
          </a:p>
          <a:p>
            <a:pPr lvl="0" algn="l" rtl="0">
              <a:buNone/>
            </a:pPr>
            <a:endParaRPr lang="en-US" sz="2400" dirty="0" smtClean="0"/>
          </a:p>
          <a:p>
            <a:pPr marL="457200" lvl="0" indent="-457200" algn="l" rtl="0">
              <a:buFont typeface="+mj-lt"/>
              <a:buAutoNum type="arabicPeriod"/>
            </a:pPr>
            <a:r>
              <a:rPr lang="en-US" sz="2400" dirty="0" smtClean="0"/>
              <a:t> </a:t>
            </a:r>
            <a:r>
              <a:rPr lang="en-US" sz="2400" dirty="0"/>
              <a:t>the control of </a:t>
            </a:r>
            <a:r>
              <a:rPr lang="en-US" sz="2400" b="1" dirty="0">
                <a:solidFill>
                  <a:srgbClr val="C00000"/>
                </a:solidFill>
              </a:rPr>
              <a:t>cell proliferation </a:t>
            </a:r>
            <a:endParaRPr lang="en-US" sz="2400" b="1" dirty="0" smtClean="0">
              <a:solidFill>
                <a:srgbClr val="C00000"/>
              </a:solidFill>
            </a:endParaRPr>
          </a:p>
          <a:p>
            <a:pPr marL="457200" lvl="0" indent="-457200" algn="l" rtl="0">
              <a:buFont typeface="+mj-lt"/>
              <a:buAutoNum type="arabicPeriod"/>
            </a:pPr>
            <a:r>
              <a:rPr lang="en-US" sz="2400" dirty="0" smtClean="0"/>
              <a:t> the </a:t>
            </a:r>
            <a:r>
              <a:rPr lang="en-US" sz="2400" b="1" dirty="0" smtClean="0">
                <a:solidFill>
                  <a:srgbClr val="C00000"/>
                </a:solidFill>
              </a:rPr>
              <a:t>activity of growth factor</a:t>
            </a:r>
          </a:p>
          <a:p>
            <a:pPr marL="457200" lvl="0" indent="-457200" algn="l" rtl="0">
              <a:buFont typeface="+mj-lt"/>
              <a:buAutoNum type="arabicPeriod"/>
            </a:pPr>
            <a:r>
              <a:rPr lang="en-US" sz="2400" dirty="0" smtClean="0"/>
              <a:t>the </a:t>
            </a:r>
            <a:r>
              <a:rPr lang="en-US" sz="2400" b="1" dirty="0">
                <a:solidFill>
                  <a:srgbClr val="C00000"/>
                </a:solidFill>
              </a:rPr>
              <a:t>functions of the ECM</a:t>
            </a:r>
            <a:r>
              <a:rPr lang="en-US" sz="2400" dirty="0" smtClean="0">
                <a:solidFill>
                  <a:srgbClr val="C00000"/>
                </a:solidFill>
              </a:rPr>
              <a:t>.</a:t>
            </a:r>
          </a:p>
          <a:p>
            <a:pPr marL="457200" indent="-457200" algn="l" rtl="0">
              <a:buFont typeface="+mj-lt"/>
              <a:buAutoNum type="arabicPeriod"/>
            </a:pPr>
            <a:r>
              <a:rPr lang="en-US" sz="2400" dirty="0" smtClean="0"/>
              <a:t>and the </a:t>
            </a:r>
            <a:r>
              <a:rPr lang="en-US" sz="2400" b="1" dirty="0" smtClean="0">
                <a:solidFill>
                  <a:srgbClr val="C00000"/>
                </a:solidFill>
              </a:rPr>
              <a:t>interactions between cells and ECM components</a:t>
            </a:r>
            <a:r>
              <a:rPr lang="en-US" sz="2400" dirty="0" smtClean="0">
                <a:solidFill>
                  <a:srgbClr val="C00000"/>
                </a:solidFill>
              </a:rPr>
              <a:t>. </a:t>
            </a:r>
          </a:p>
          <a:p>
            <a:pPr marL="457200" lvl="0" indent="-457200" algn="l" rtl="0">
              <a:buFont typeface="+mj-lt"/>
              <a:buAutoNum type="arabicPeriod"/>
            </a:pPr>
            <a:endParaRPr lang="en-US" sz="2400" dirty="0" smtClean="0"/>
          </a:p>
          <a:p>
            <a:pPr marL="457200" lvl="0" indent="-457200" algn="l" rtl="0">
              <a:buFont typeface="+mj-lt"/>
              <a:buAutoNum type="arabicPeriod"/>
            </a:pPr>
            <a:endParaRPr lang="en-US" sz="2400" dirty="0" smtClean="0"/>
          </a:p>
          <a:p>
            <a:pPr algn="l" rtl="0"/>
            <a:endParaRPr lang="en-US" sz="2400" dirty="0"/>
          </a:p>
          <a:p>
            <a:pPr algn="l" rtl="0"/>
            <a:endParaRPr lang="ar-IQ" sz="2400" dirty="0"/>
          </a:p>
        </p:txBody>
      </p:sp>
    </p:spTree>
    <p:extLst>
      <p:ext uri="{BB962C8B-B14F-4D97-AF65-F5344CB8AC3E}">
        <p14:creationId xmlns:p14="http://schemas.microsoft.com/office/powerpoint/2010/main" xmlns="" val="23559710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1071538" y="785794"/>
            <a:ext cx="7143800" cy="5214974"/>
          </a:xfrm>
          <a:prstGeom prst="rect">
            <a:avLst/>
          </a:prstGeom>
          <a:noFill/>
          <a:ln>
            <a:no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88640"/>
            <a:ext cx="8229600" cy="792088"/>
          </a:xfrm>
        </p:spPr>
        <p:txBody>
          <a:bodyPr>
            <a:normAutofit/>
          </a:bodyPr>
          <a:lstStyle/>
          <a:p>
            <a:pPr rtl="0"/>
            <a:r>
              <a:rPr lang="en-US" sz="2000" dirty="0"/>
              <a:t>Migration of fibroblasts  and ECM  Deposition (scar formation)</a:t>
            </a:r>
            <a:endParaRPr lang="ar-IQ" sz="2000" dirty="0"/>
          </a:p>
        </p:txBody>
      </p:sp>
      <p:sp>
        <p:nvSpPr>
          <p:cNvPr id="3" name="عنصر نائب للمحتوى 2"/>
          <p:cNvSpPr>
            <a:spLocks noGrp="1"/>
          </p:cNvSpPr>
          <p:nvPr>
            <p:ph idx="1"/>
          </p:nvPr>
        </p:nvSpPr>
        <p:spPr>
          <a:xfrm>
            <a:off x="251520" y="1142984"/>
            <a:ext cx="8678198" cy="5214974"/>
          </a:xfrm>
        </p:spPr>
        <p:txBody>
          <a:bodyPr>
            <a:normAutofit fontScale="77500" lnSpcReduction="20000"/>
          </a:bodyPr>
          <a:lstStyle/>
          <a:p>
            <a:pPr marL="0" indent="0" algn="l" rtl="0">
              <a:buNone/>
            </a:pPr>
            <a:r>
              <a:rPr lang="en-US" sz="3100" u="sng" dirty="0"/>
              <a:t>Scar formation builds on the granulation tissue </a:t>
            </a:r>
            <a:r>
              <a:rPr lang="en-US" sz="3100" u="sng" dirty="0" smtClean="0"/>
              <a:t>framework</a:t>
            </a:r>
            <a:r>
              <a:rPr lang="en-US" sz="3100" dirty="0" smtClean="0"/>
              <a:t>. </a:t>
            </a:r>
            <a:r>
              <a:rPr lang="en-US" sz="3100" dirty="0"/>
              <a:t>It occurs in tow steps:-</a:t>
            </a:r>
          </a:p>
          <a:p>
            <a:pPr lvl="0" algn="l" rtl="0"/>
            <a:r>
              <a:rPr lang="en-US" sz="3100" dirty="0"/>
              <a:t>Migration and proliferation of fibroblast into the site of the injury and </a:t>
            </a:r>
          </a:p>
          <a:p>
            <a:pPr lvl="0" algn="l" rtl="0"/>
            <a:r>
              <a:rPr lang="en-US" sz="3100" dirty="0"/>
              <a:t>Deposition of ECM by these cells </a:t>
            </a:r>
          </a:p>
          <a:p>
            <a:pPr marL="0" indent="0" algn="l" rtl="0">
              <a:buNone/>
            </a:pPr>
            <a:r>
              <a:rPr lang="en-US" sz="3100" dirty="0"/>
              <a:t>The recruitment and stimulation of fibroblasts is driven by many growth factors including </a:t>
            </a:r>
            <a:r>
              <a:rPr lang="en-US" sz="3100" u="sng" dirty="0" smtClean="0"/>
              <a:t>PDGF</a:t>
            </a:r>
            <a:r>
              <a:rPr lang="en-US" sz="3100" dirty="0" smtClean="0"/>
              <a:t> (platelet derived growth factor). </a:t>
            </a:r>
            <a:r>
              <a:rPr lang="en-US" sz="3100" dirty="0"/>
              <a:t>One source of these factor is the </a:t>
            </a:r>
            <a:r>
              <a:rPr lang="en-US" sz="3100" u="sng" dirty="0"/>
              <a:t>activated endothelium </a:t>
            </a:r>
            <a:r>
              <a:rPr lang="en-US" sz="3100" dirty="0"/>
              <a:t>but more importantly growth factors are also elaborated by inflammatory cells, </a:t>
            </a:r>
            <a:r>
              <a:rPr lang="en-US" sz="3100" u="sng" dirty="0"/>
              <a:t>macrophages</a:t>
            </a:r>
            <a:r>
              <a:rPr lang="en-US" sz="3100" dirty="0"/>
              <a:t> in particular are important cellular constituents of granulation tissue, and beside clearing extracellular debris and fibrin at the site of injury, they elaborate a host of mediators that induce fibroblast proliferation and ECM production. </a:t>
            </a:r>
            <a:r>
              <a:rPr lang="en-US" sz="3100" u="sng" dirty="0"/>
              <a:t>Mast cells and lymphocytes </a:t>
            </a:r>
            <a:r>
              <a:rPr lang="en-US" sz="3100" dirty="0"/>
              <a:t>can contribute directly or indirectly to fibroblast proliferation and activation</a:t>
            </a:r>
            <a:r>
              <a:rPr lang="en-US" dirty="0"/>
              <a:t>.</a:t>
            </a:r>
          </a:p>
          <a:p>
            <a:pPr algn="l" rtl="0"/>
            <a:endParaRPr lang="ar-IQ" dirty="0"/>
          </a:p>
        </p:txBody>
      </p:sp>
    </p:spTree>
    <p:extLst>
      <p:ext uri="{BB962C8B-B14F-4D97-AF65-F5344CB8AC3E}">
        <p14:creationId xmlns:p14="http://schemas.microsoft.com/office/powerpoint/2010/main" xmlns="" val="23668797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96908"/>
          </a:xfrm>
        </p:spPr>
        <p:txBody>
          <a:bodyPr>
            <a:normAutofit/>
          </a:bodyPr>
          <a:lstStyle/>
          <a:p>
            <a:pPr rtl="0"/>
            <a:r>
              <a:rPr lang="en-US" sz="2400" dirty="0" smtClean="0"/>
              <a:t>Deposition of ECM by these cells</a:t>
            </a:r>
            <a:endParaRPr lang="ar-IQ" sz="2400" dirty="0"/>
          </a:p>
        </p:txBody>
      </p:sp>
      <p:sp>
        <p:nvSpPr>
          <p:cNvPr id="3" name="عنصر نائب للمحتوى 2"/>
          <p:cNvSpPr>
            <a:spLocks noGrp="1"/>
          </p:cNvSpPr>
          <p:nvPr>
            <p:ph idx="1"/>
          </p:nvPr>
        </p:nvSpPr>
        <p:spPr>
          <a:xfrm>
            <a:off x="323528" y="857232"/>
            <a:ext cx="8534752" cy="5786478"/>
          </a:xfrm>
        </p:spPr>
        <p:txBody>
          <a:bodyPr>
            <a:normAutofit fontScale="70000" lnSpcReduction="20000"/>
          </a:bodyPr>
          <a:lstStyle/>
          <a:p>
            <a:pPr algn="l" rtl="0"/>
            <a:endParaRPr lang="en-US" dirty="0" smtClean="0"/>
          </a:p>
          <a:p>
            <a:pPr algn="l" rtl="0"/>
            <a:r>
              <a:rPr lang="en-US" dirty="0" smtClean="0"/>
              <a:t>As </a:t>
            </a:r>
            <a:r>
              <a:rPr lang="en-US" dirty="0"/>
              <a:t>healing progresses, the number of proliferating fibroblast and new vessels decreases, however, the fibroblast progressively become more synthetic and hence there is increased deposition of ECM</a:t>
            </a:r>
            <a:r>
              <a:rPr lang="en-US" dirty="0" smtClean="0"/>
              <a:t>.</a:t>
            </a:r>
          </a:p>
          <a:p>
            <a:pPr algn="l" rtl="0"/>
            <a:r>
              <a:rPr lang="en-US" dirty="0" smtClean="0"/>
              <a:t> </a:t>
            </a:r>
            <a:r>
              <a:rPr lang="en-US" dirty="0"/>
              <a:t>Collagen synthesis in particular is critical to the development of strength in a healing wound site . collagen synthesis by fibroblasts begins early in wound healing and continues for several weeks, depending on the size of the wound</a:t>
            </a:r>
            <a:r>
              <a:rPr lang="en-US" dirty="0" smtClean="0"/>
              <a:t>.</a:t>
            </a:r>
          </a:p>
          <a:p>
            <a:pPr algn="l" rtl="0"/>
            <a:r>
              <a:rPr lang="en-US" dirty="0" smtClean="0"/>
              <a:t> </a:t>
            </a:r>
            <a:r>
              <a:rPr lang="en-US" dirty="0"/>
              <a:t>The same growth factor that regulate fibroblast proliferation also participate in stimulating ECM synthesis</a:t>
            </a:r>
            <a:r>
              <a:rPr lang="en-US" dirty="0" smtClean="0"/>
              <a:t>.</a:t>
            </a:r>
          </a:p>
          <a:p>
            <a:pPr algn="l" rtl="0">
              <a:buNone/>
            </a:pPr>
            <a:endParaRPr lang="en-US" dirty="0" smtClean="0"/>
          </a:p>
          <a:p>
            <a:pPr algn="l" rtl="0"/>
            <a:r>
              <a:rPr lang="en-US" dirty="0" smtClean="0"/>
              <a:t>As </a:t>
            </a:r>
            <a:r>
              <a:rPr lang="en-US" dirty="0"/>
              <a:t>the scar matures there is progressive vascular regression , which eventually transforms the highly vascularized granulation  tissue into a pale largely </a:t>
            </a:r>
            <a:r>
              <a:rPr lang="en-US" dirty="0" err="1" smtClean="0"/>
              <a:t>avascular</a:t>
            </a:r>
            <a:r>
              <a:rPr lang="en-US" dirty="0" smtClean="0"/>
              <a:t> </a:t>
            </a:r>
            <a:r>
              <a:rPr lang="en-US" dirty="0"/>
              <a:t>scar. </a:t>
            </a:r>
            <a:endParaRPr lang="en-US" dirty="0" smtClean="0"/>
          </a:p>
          <a:p>
            <a:pPr algn="l" rtl="0"/>
            <a:r>
              <a:rPr lang="en-US" dirty="0" smtClean="0"/>
              <a:t>Many </a:t>
            </a:r>
            <a:r>
              <a:rPr lang="en-US" dirty="0"/>
              <a:t>growth factors are involved in the above processes including TGF-B , PDGF, </a:t>
            </a:r>
            <a:r>
              <a:rPr lang="en-US" dirty="0" smtClean="0"/>
              <a:t>and </a:t>
            </a:r>
            <a:r>
              <a:rPr lang="en-US" dirty="0"/>
              <a:t>FGF </a:t>
            </a:r>
            <a:r>
              <a:rPr lang="en-US" dirty="0" smtClean="0"/>
              <a:t>as </a:t>
            </a:r>
            <a:r>
              <a:rPr lang="en-US" dirty="0"/>
              <a:t>well as cytokines (IL- &amp; TNF)</a:t>
            </a:r>
            <a:endParaRPr lang="ar-IQ" dirty="0"/>
          </a:p>
        </p:txBody>
      </p:sp>
    </p:spTree>
    <p:extLst>
      <p:ext uri="{BB962C8B-B14F-4D97-AF65-F5344CB8AC3E}">
        <p14:creationId xmlns:p14="http://schemas.microsoft.com/office/powerpoint/2010/main" xmlns="" val="6878807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88640"/>
            <a:ext cx="8229600" cy="648072"/>
          </a:xfrm>
        </p:spPr>
        <p:txBody>
          <a:bodyPr>
            <a:normAutofit/>
          </a:bodyPr>
          <a:lstStyle/>
          <a:p>
            <a:pPr rtl="0"/>
            <a:r>
              <a:rPr lang="en-US" sz="2800" dirty="0"/>
              <a:t>ECM and tissue remodeling </a:t>
            </a:r>
            <a:endParaRPr lang="ar-IQ" sz="2800" dirty="0"/>
          </a:p>
        </p:txBody>
      </p:sp>
      <p:sp>
        <p:nvSpPr>
          <p:cNvPr id="3" name="عنصر نائب للمحتوى 2"/>
          <p:cNvSpPr>
            <a:spLocks noGrp="1"/>
          </p:cNvSpPr>
          <p:nvPr>
            <p:ph idx="1"/>
          </p:nvPr>
        </p:nvSpPr>
        <p:spPr>
          <a:xfrm>
            <a:off x="323528" y="980728"/>
            <a:ext cx="8568952" cy="5544616"/>
          </a:xfrm>
        </p:spPr>
        <p:txBody>
          <a:bodyPr>
            <a:normAutofit/>
          </a:bodyPr>
          <a:lstStyle/>
          <a:p>
            <a:pPr algn="l" rtl="0"/>
            <a:endParaRPr lang="en-US" sz="2400" dirty="0" smtClean="0"/>
          </a:p>
          <a:p>
            <a:pPr algn="l" rtl="0"/>
            <a:r>
              <a:rPr lang="en-US" sz="2400" dirty="0" smtClean="0"/>
              <a:t>ECM </a:t>
            </a:r>
            <a:r>
              <a:rPr lang="en-US" sz="2400" dirty="0"/>
              <a:t>continues to be modified and remodeled. The outcome of the repair process is in part a balance between ECM synthesis and degradation</a:t>
            </a:r>
            <a:r>
              <a:rPr lang="en-US" sz="2400" dirty="0" smtClean="0"/>
              <a:t>,</a:t>
            </a:r>
          </a:p>
          <a:p>
            <a:pPr algn="l" rtl="0"/>
            <a:r>
              <a:rPr lang="en-US" sz="2400" dirty="0" smtClean="0"/>
              <a:t> </a:t>
            </a:r>
            <a:r>
              <a:rPr lang="en-US" sz="2400" dirty="0"/>
              <a:t>the degradation of collagens and other ECM components is accomplished by a family of </a:t>
            </a:r>
            <a:r>
              <a:rPr lang="en-US" sz="2400" u="sng" dirty="0"/>
              <a:t>matrix metalloproteinase</a:t>
            </a:r>
            <a:r>
              <a:rPr lang="en-US" sz="2400" dirty="0"/>
              <a:t> (MMP), which are </a:t>
            </a:r>
            <a:r>
              <a:rPr lang="en-US" sz="2400" u="sng" dirty="0"/>
              <a:t>dependent on zinc ion </a:t>
            </a:r>
            <a:r>
              <a:rPr lang="en-US" sz="2400" dirty="0"/>
              <a:t>for their activity .MMPS include interstitial enzymes that degrade collagen, </a:t>
            </a:r>
            <a:r>
              <a:rPr lang="en-US" sz="2400" dirty="0" err="1"/>
              <a:t>fibronectin</a:t>
            </a:r>
            <a:r>
              <a:rPr lang="en-US" sz="2400" dirty="0"/>
              <a:t>, </a:t>
            </a:r>
            <a:r>
              <a:rPr lang="en-US" sz="2400" dirty="0" err="1" smtClean="0"/>
              <a:t>proteoglycans</a:t>
            </a:r>
            <a:r>
              <a:rPr lang="en-US" sz="2400" dirty="0" smtClean="0"/>
              <a:t>, </a:t>
            </a:r>
            <a:r>
              <a:rPr lang="en-US" sz="2400" dirty="0"/>
              <a:t>synovial cells </a:t>
            </a:r>
            <a:r>
              <a:rPr lang="en-US" sz="2400" dirty="0" smtClean="0"/>
              <a:t>) and their synthesis and secretion are regulated by growth factors, cytokines and other agents. Their synthesis may be </a:t>
            </a:r>
            <a:r>
              <a:rPr lang="en-US" sz="2400" u="sng" dirty="0" smtClean="0"/>
              <a:t>suppressed pharmacologically with steroids.</a:t>
            </a:r>
            <a:endParaRPr lang="ar-IQ" sz="2400" u="sng" dirty="0"/>
          </a:p>
        </p:txBody>
      </p:sp>
    </p:spTree>
    <p:extLst>
      <p:ext uri="{BB962C8B-B14F-4D97-AF65-F5344CB8AC3E}">
        <p14:creationId xmlns:p14="http://schemas.microsoft.com/office/powerpoint/2010/main" xmlns="" val="40003040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85728"/>
            <a:ext cx="8229600" cy="785818"/>
          </a:xfrm>
        </p:spPr>
        <p:txBody>
          <a:bodyPr>
            <a:normAutofit/>
          </a:bodyPr>
          <a:lstStyle/>
          <a:p>
            <a:pPr rtl="0"/>
            <a:r>
              <a:rPr lang="en-US" sz="2400" dirty="0"/>
              <a:t>Cutaneous wound healing</a:t>
            </a:r>
            <a:endParaRPr lang="ar-IQ" sz="2400" dirty="0"/>
          </a:p>
        </p:txBody>
      </p:sp>
      <p:sp>
        <p:nvSpPr>
          <p:cNvPr id="3" name="عنصر نائب للمحتوى 2"/>
          <p:cNvSpPr>
            <a:spLocks noGrp="1"/>
          </p:cNvSpPr>
          <p:nvPr>
            <p:ph idx="1"/>
          </p:nvPr>
        </p:nvSpPr>
        <p:spPr>
          <a:xfrm>
            <a:off x="285720" y="1000108"/>
            <a:ext cx="8501122" cy="5500726"/>
          </a:xfrm>
        </p:spPr>
        <p:txBody>
          <a:bodyPr>
            <a:normAutofit/>
          </a:bodyPr>
          <a:lstStyle/>
          <a:p>
            <a:pPr marL="0" indent="0" algn="l" rtl="0">
              <a:buNone/>
            </a:pPr>
            <a:r>
              <a:rPr lang="en-US" sz="2000" dirty="0" smtClean="0"/>
              <a:t>	</a:t>
            </a:r>
          </a:p>
          <a:p>
            <a:pPr marL="0" indent="0" algn="l" rtl="0">
              <a:buNone/>
            </a:pPr>
            <a:r>
              <a:rPr lang="en-US" sz="2000" b="1" dirty="0" smtClean="0">
                <a:solidFill>
                  <a:srgbClr val="00B050"/>
                </a:solidFill>
              </a:rPr>
              <a:t>This </a:t>
            </a:r>
            <a:r>
              <a:rPr lang="en-US" sz="2000" b="1" dirty="0">
                <a:solidFill>
                  <a:srgbClr val="00B050"/>
                </a:solidFill>
              </a:rPr>
              <a:t>is a process that involves both </a:t>
            </a:r>
            <a:r>
              <a:rPr lang="en-US" sz="2000" b="1" dirty="0">
                <a:solidFill>
                  <a:srgbClr val="0070C0"/>
                </a:solidFill>
              </a:rPr>
              <a:t>epithelial regeneration </a:t>
            </a:r>
            <a:r>
              <a:rPr lang="en-US" sz="2000" dirty="0"/>
              <a:t>and the </a:t>
            </a:r>
            <a:r>
              <a:rPr lang="en-US" sz="2000" b="1" dirty="0">
                <a:solidFill>
                  <a:srgbClr val="0070C0"/>
                </a:solidFill>
              </a:rPr>
              <a:t>formation of connective tissue scar </a:t>
            </a:r>
            <a:r>
              <a:rPr lang="en-US" sz="2000" dirty="0"/>
              <a:t>and is thus illustrative of the general principles that apply to wound healing in all tissues. The events are orchestrated by interplay of growth actors and ECM.</a:t>
            </a:r>
          </a:p>
          <a:p>
            <a:pPr marL="0" indent="0" algn="l" rtl="0">
              <a:buNone/>
            </a:pPr>
            <a:r>
              <a:rPr lang="en-US" sz="2000" dirty="0"/>
              <a:t>Cutaneous wound healing has three main phases:-</a:t>
            </a:r>
          </a:p>
          <a:p>
            <a:pPr lvl="0" algn="l" rtl="0"/>
            <a:r>
              <a:rPr lang="en-US" sz="2000" dirty="0"/>
              <a:t>Inflammation</a:t>
            </a:r>
          </a:p>
          <a:p>
            <a:pPr lvl="0" algn="l" rtl="0"/>
            <a:r>
              <a:rPr lang="en-US" sz="2000" dirty="0"/>
              <a:t>Formation of granulation tissue </a:t>
            </a:r>
          </a:p>
          <a:p>
            <a:pPr lvl="0" algn="l" rtl="0"/>
            <a:r>
              <a:rPr lang="en-US" sz="2000" dirty="0"/>
              <a:t>ECM deposition and </a:t>
            </a:r>
            <a:r>
              <a:rPr lang="en-US" sz="2000" dirty="0" smtClean="0"/>
              <a:t>remodeling</a:t>
            </a:r>
          </a:p>
          <a:p>
            <a:pPr marL="0" indent="0" algn="l" rtl="0">
              <a:buNone/>
            </a:pPr>
            <a:r>
              <a:rPr lang="en-US" sz="2000" dirty="0" smtClean="0"/>
              <a:t>	</a:t>
            </a:r>
          </a:p>
          <a:p>
            <a:pPr marL="0" indent="0" algn="l" rtl="0">
              <a:buNone/>
            </a:pPr>
            <a:r>
              <a:rPr lang="en-US" sz="2000" dirty="0" smtClean="0"/>
              <a:t>Event </a:t>
            </a:r>
            <a:r>
              <a:rPr lang="en-US" sz="2000" dirty="0"/>
              <a:t>in wound healing overlap to a great extent and cannot be completely separated from each other.</a:t>
            </a:r>
          </a:p>
          <a:p>
            <a:pPr marL="0" indent="0" algn="l" rtl="0">
              <a:buNone/>
            </a:pPr>
            <a:r>
              <a:rPr lang="en-US" sz="2000" dirty="0"/>
              <a:t>Based on the nature of the wound, the healing of the cutaneous wounds can occur by </a:t>
            </a:r>
            <a:r>
              <a:rPr lang="en-US" sz="2000" b="1" u="sng" dirty="0"/>
              <a:t>first</a:t>
            </a:r>
            <a:r>
              <a:rPr lang="en-US" sz="2000" dirty="0"/>
              <a:t> or </a:t>
            </a:r>
            <a:r>
              <a:rPr lang="en-US" sz="2000" b="1" u="sng" dirty="0"/>
              <a:t>second intention</a:t>
            </a:r>
            <a:r>
              <a:rPr lang="en-US" sz="2000" dirty="0"/>
              <a:t>.</a:t>
            </a:r>
          </a:p>
          <a:p>
            <a:pPr marL="0" lvl="0" indent="0" algn="l" rtl="0">
              <a:buNone/>
            </a:pPr>
            <a:r>
              <a:rPr lang="en-US" sz="2000" dirty="0" smtClean="0"/>
              <a:t> </a:t>
            </a:r>
            <a:endParaRPr lang="en-US" sz="2000" dirty="0"/>
          </a:p>
          <a:p>
            <a:pPr algn="l" rtl="0"/>
            <a:endParaRPr lang="ar-IQ" sz="2000" dirty="0"/>
          </a:p>
        </p:txBody>
      </p:sp>
    </p:spTree>
    <p:extLst>
      <p:ext uri="{BB962C8B-B14F-4D97-AF65-F5344CB8AC3E}">
        <p14:creationId xmlns:p14="http://schemas.microsoft.com/office/powerpoint/2010/main" xmlns="" val="29652357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54032"/>
          </a:xfrm>
        </p:spPr>
        <p:txBody>
          <a:bodyPr>
            <a:normAutofit fontScale="90000"/>
          </a:bodyPr>
          <a:lstStyle/>
          <a:p>
            <a:pPr rtl="0"/>
            <a:r>
              <a:rPr lang="en-US" sz="2400" dirty="0" smtClean="0"/>
              <a:t>Healing by first intention :-</a:t>
            </a:r>
            <a:br>
              <a:rPr lang="en-US" sz="2400" dirty="0" smtClean="0"/>
            </a:br>
            <a:endParaRPr lang="ar-IQ" sz="2400" dirty="0"/>
          </a:p>
        </p:txBody>
      </p:sp>
      <p:sp>
        <p:nvSpPr>
          <p:cNvPr id="3" name="عنصر نائب للمحتوى 2"/>
          <p:cNvSpPr>
            <a:spLocks noGrp="1"/>
          </p:cNvSpPr>
          <p:nvPr>
            <p:ph idx="1"/>
          </p:nvPr>
        </p:nvSpPr>
        <p:spPr>
          <a:xfrm>
            <a:off x="457200" y="1000108"/>
            <a:ext cx="8229600" cy="5500726"/>
          </a:xfrm>
        </p:spPr>
        <p:txBody>
          <a:bodyPr>
            <a:normAutofit fontScale="92500" lnSpcReduction="10000"/>
          </a:bodyPr>
          <a:lstStyle/>
          <a:p>
            <a:pPr algn="l" rtl="0">
              <a:buNone/>
            </a:pPr>
            <a:r>
              <a:rPr lang="en-US" sz="2400" dirty="0" smtClean="0"/>
              <a:t> One of the simplest example of the wound repair is the healing of a clean uninfected surgical incision approximated by surgical sutures. This is referred to as primary union or healing by first intention. </a:t>
            </a:r>
          </a:p>
          <a:p>
            <a:pPr algn="l" rtl="0">
              <a:buNone/>
            </a:pPr>
            <a:r>
              <a:rPr lang="en-US" sz="2400" dirty="0" smtClean="0"/>
              <a:t>The incision causes only focal disruption of the epithelial basement membrane continuity and death of a relatively few epithelial and connective tissue cells. </a:t>
            </a:r>
            <a:r>
              <a:rPr lang="en-US" sz="2400" b="1" dirty="0" smtClean="0">
                <a:solidFill>
                  <a:schemeClr val="tx2">
                    <a:lumMod val="60000"/>
                    <a:lumOff val="40000"/>
                  </a:schemeClr>
                </a:solidFill>
              </a:rPr>
              <a:t>As a result, epithelial regeneration predominates over fibrosis.</a:t>
            </a:r>
            <a:r>
              <a:rPr lang="en-US" sz="2400" dirty="0" smtClean="0"/>
              <a:t> a small scar is formed but there is minimal wound contraction.</a:t>
            </a:r>
          </a:p>
          <a:p>
            <a:pPr algn="l" rtl="0"/>
            <a:r>
              <a:rPr lang="en-US" sz="2400" dirty="0" smtClean="0"/>
              <a:t>The narrow </a:t>
            </a:r>
            <a:r>
              <a:rPr lang="en-US" sz="2400" dirty="0" err="1" smtClean="0"/>
              <a:t>incisional</a:t>
            </a:r>
            <a:r>
              <a:rPr lang="en-US" sz="2400" dirty="0" smtClean="0"/>
              <a:t> space first fill with fibrin clotted blood. </a:t>
            </a:r>
          </a:p>
          <a:p>
            <a:pPr algn="l" rtl="0"/>
            <a:r>
              <a:rPr lang="en-US" sz="2400" dirty="0" smtClean="0"/>
              <a:t>Within 24 hr , </a:t>
            </a:r>
            <a:r>
              <a:rPr lang="en-US" sz="2400" dirty="0" err="1" smtClean="0"/>
              <a:t>neutrophils</a:t>
            </a:r>
            <a:r>
              <a:rPr lang="en-US" sz="2400" dirty="0" smtClean="0"/>
              <a:t> are seen at the incision margin migrating toward the fibrin clot.</a:t>
            </a:r>
          </a:p>
          <a:p>
            <a:pPr algn="l" rtl="0"/>
            <a:endParaRPr lang="en-US" sz="2400" dirty="0" smtClean="0"/>
          </a:p>
          <a:p>
            <a:pPr algn="l" rtl="0"/>
            <a:r>
              <a:rPr lang="en-US" sz="2400" dirty="0" smtClean="0"/>
              <a:t> Within 24 to 48 hrs, epithelial cells from both edges have begun to migrate and proliferate along the dermis. The cells meet at the midline, beneath the surface scab yielding a thin but continuous epithelial layer</a:t>
            </a:r>
          </a:p>
          <a:p>
            <a:pPr lvl="0" algn="l" rtl="0">
              <a:buNone/>
            </a:pPr>
            <a:endParaRPr lang="en-US" sz="2400" dirty="0" smtClean="0"/>
          </a:p>
          <a:p>
            <a:pPr algn="l" rtl="0">
              <a:buNone/>
            </a:pPr>
            <a:endParaRPr lang="en-US" sz="2400" dirty="0" smtClean="0"/>
          </a:p>
          <a:p>
            <a:pPr algn="l" rtl="0"/>
            <a:endParaRPr lang="en-US" sz="2400" dirty="0" smtClean="0"/>
          </a:p>
          <a:p>
            <a:pPr algn="l" rtl="0"/>
            <a:endParaRPr lang="ar-IQ" sz="2400" dirty="0"/>
          </a:p>
        </p:txBody>
      </p:sp>
    </p:spTree>
    <p:extLst>
      <p:ext uri="{BB962C8B-B14F-4D97-AF65-F5344CB8AC3E}">
        <p14:creationId xmlns:p14="http://schemas.microsoft.com/office/powerpoint/2010/main" xmlns="" val="10479248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9144000" cy="908050"/>
          </a:xfrm>
        </p:spPr>
        <p:txBody>
          <a:bodyPr/>
          <a:lstStyle/>
          <a:p>
            <a:r>
              <a:rPr lang="en-US" sz="3200" b="1">
                <a:solidFill>
                  <a:srgbClr val="FF3300"/>
                </a:solidFill>
              </a:rPr>
              <a:t>Wound healing by primary and secondary union</a:t>
            </a:r>
          </a:p>
        </p:txBody>
      </p:sp>
      <p:pic>
        <p:nvPicPr>
          <p:cNvPr id="17411" name="Picture 3" descr="14"/>
          <p:cNvPicPr>
            <a:picLocks noGrp="1" noChangeAspect="1" noChangeArrowheads="1"/>
          </p:cNvPicPr>
          <p:nvPr>
            <p:ph idx="1"/>
          </p:nvPr>
        </p:nvPicPr>
        <p:blipFill>
          <a:blip r:embed="rId2">
            <a:lum bright="-12000" contrast="30000"/>
          </a:blip>
          <a:srcRect b="11301"/>
          <a:stretch>
            <a:fillRect/>
          </a:stretch>
        </p:blipFill>
        <p:spPr>
          <a:xfrm>
            <a:off x="1066800" y="981075"/>
            <a:ext cx="7162800" cy="5616575"/>
          </a:xfrm>
          <a:noFill/>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11156"/>
          </a:xfrm>
        </p:spPr>
        <p:txBody>
          <a:bodyPr>
            <a:normAutofit/>
          </a:bodyPr>
          <a:lstStyle/>
          <a:p>
            <a:pPr rtl="0"/>
            <a:endParaRPr lang="ar-IQ" sz="2400" dirty="0"/>
          </a:p>
        </p:txBody>
      </p:sp>
      <p:sp>
        <p:nvSpPr>
          <p:cNvPr id="3" name="عنصر نائب للمحتوى 2"/>
          <p:cNvSpPr>
            <a:spLocks noGrp="1"/>
          </p:cNvSpPr>
          <p:nvPr>
            <p:ph idx="1"/>
          </p:nvPr>
        </p:nvSpPr>
        <p:spPr>
          <a:xfrm>
            <a:off x="357158" y="1000108"/>
            <a:ext cx="8429684" cy="5572164"/>
          </a:xfrm>
        </p:spPr>
        <p:txBody>
          <a:bodyPr>
            <a:normAutofit fontScale="70000" lnSpcReduction="20000"/>
          </a:bodyPr>
          <a:lstStyle/>
          <a:p>
            <a:pPr lvl="0" algn="l" rtl="0"/>
            <a:r>
              <a:rPr lang="en-US" dirty="0" smtClean="0"/>
              <a:t>By day 3 </a:t>
            </a:r>
            <a:r>
              <a:rPr lang="en-US" dirty="0" err="1" smtClean="0"/>
              <a:t>neutrophils</a:t>
            </a:r>
            <a:r>
              <a:rPr lang="en-US" dirty="0" smtClean="0"/>
              <a:t> have been largely replaced by macrophages and granulation tissue progressively invade the incision space. Epithelial cell proliferation continues yielding a thickened epidermal covering layer</a:t>
            </a:r>
          </a:p>
          <a:p>
            <a:pPr algn="l" rtl="0"/>
            <a:r>
              <a:rPr lang="en-US" dirty="0" smtClean="0"/>
              <a:t>By day 5, </a:t>
            </a:r>
            <a:r>
              <a:rPr lang="en-US" dirty="0" err="1" smtClean="0"/>
              <a:t>neovascularization</a:t>
            </a:r>
            <a:r>
              <a:rPr lang="en-US" dirty="0" smtClean="0"/>
              <a:t> reach its peak as granulation tissue fill the </a:t>
            </a:r>
            <a:r>
              <a:rPr lang="en-US" dirty="0" err="1" smtClean="0"/>
              <a:t>incisional</a:t>
            </a:r>
            <a:r>
              <a:rPr lang="en-US" dirty="0" smtClean="0"/>
              <a:t> space. The epidermis recover its normal thickness as differentiation of surface cells yields a mature epidermal architecture with surface </a:t>
            </a:r>
            <a:r>
              <a:rPr lang="en-US" dirty="0" err="1" smtClean="0"/>
              <a:t>keratinization</a:t>
            </a:r>
            <a:endParaRPr lang="en-US" dirty="0" smtClean="0"/>
          </a:p>
          <a:p>
            <a:pPr lvl="0" algn="l" rtl="0"/>
            <a:r>
              <a:rPr lang="en-US" dirty="0" smtClean="0"/>
              <a:t> During the second week there is continued collagen accumulation and fibroblast proliferation that bridge the incision. The leukocytes infiltrate , edema and increase </a:t>
            </a:r>
            <a:r>
              <a:rPr lang="en-US" dirty="0" err="1" smtClean="0"/>
              <a:t>vascularity</a:t>
            </a:r>
            <a:r>
              <a:rPr lang="en-US" dirty="0" smtClean="0"/>
              <a:t> are diminished</a:t>
            </a:r>
          </a:p>
          <a:p>
            <a:pPr lvl="0" algn="l" rtl="0"/>
            <a:r>
              <a:rPr lang="en-US" dirty="0" smtClean="0"/>
              <a:t>The long process of blanching begins accomplished by increasing collagen deposition within the </a:t>
            </a:r>
            <a:r>
              <a:rPr lang="en-US" dirty="0" err="1" smtClean="0"/>
              <a:t>incisional</a:t>
            </a:r>
            <a:r>
              <a:rPr lang="en-US" dirty="0" smtClean="0"/>
              <a:t> scar and the regression of vascular channels.</a:t>
            </a:r>
          </a:p>
          <a:p>
            <a:pPr algn="l" rtl="0"/>
            <a:r>
              <a:rPr lang="en-US" dirty="0" smtClean="0"/>
              <a:t>By the end of the first month, the scar comprises </a:t>
            </a:r>
            <a:r>
              <a:rPr lang="en-US" dirty="0" err="1" smtClean="0"/>
              <a:t>acellular</a:t>
            </a:r>
            <a:r>
              <a:rPr lang="en-US" dirty="0" smtClean="0"/>
              <a:t> connective tissue largely devoid of inflammatory cells and covered by an essentially normal epidermis . the tensile strength of the wound increases with time . however the epidermal appendages destroyed in the line of the incision are permanently loss.</a:t>
            </a:r>
          </a:p>
          <a:p>
            <a:pPr lvl="0" algn="l" rtl="0"/>
            <a:endParaRPr lang="en-US" dirty="0" smtClean="0"/>
          </a:p>
          <a:p>
            <a:pPr algn="l" rtl="0"/>
            <a:endParaRPr lang="ar-IQ"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4508500"/>
            <a:ext cx="8229600" cy="1441450"/>
          </a:xfrm>
        </p:spPr>
        <p:txBody>
          <a:bodyPr/>
          <a:lstStyle/>
          <a:p>
            <a:r>
              <a:rPr lang="en-US" sz="2400">
                <a:solidFill>
                  <a:srgbClr val="FFCC00"/>
                </a:solidFill>
              </a:rPr>
              <a:t>Arm, healing surgical incision. This image demonstrates healing by first intention which occur in clean, un infected wounds that have apposed edges.</a:t>
            </a:r>
          </a:p>
        </p:txBody>
      </p:sp>
      <p:graphicFrame>
        <p:nvGraphicFramePr>
          <p:cNvPr id="19459" name="Object 3"/>
          <p:cNvGraphicFramePr>
            <a:graphicFrameLocks noChangeAspect="1"/>
          </p:cNvGraphicFramePr>
          <p:nvPr>
            <p:ph idx="1"/>
          </p:nvPr>
        </p:nvGraphicFramePr>
        <p:xfrm>
          <a:off x="2268538" y="476250"/>
          <a:ext cx="5543550" cy="3529013"/>
        </p:xfrm>
        <a:graphic>
          <a:graphicData uri="http://schemas.openxmlformats.org/presentationml/2006/ole">
            <p:oleObj spid="_x0000_s2050" name="QuickTime Picture" r:id="rId3" imgW="3355044" imgH="2577566" progId="">
              <p:embed/>
            </p:oleObj>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011222"/>
          </a:xfrm>
        </p:spPr>
        <p:txBody>
          <a:bodyPr>
            <a:normAutofit/>
          </a:bodyPr>
          <a:lstStyle/>
          <a:p>
            <a:pPr rtl="0"/>
            <a:r>
              <a:rPr lang="en-US" sz="2000" dirty="0" smtClean="0"/>
              <a:t>Healing by second intention (healing by secondary union):-</a:t>
            </a:r>
            <a:endParaRPr lang="ar-IQ" sz="2000" dirty="0"/>
          </a:p>
        </p:txBody>
      </p:sp>
      <p:sp>
        <p:nvSpPr>
          <p:cNvPr id="3" name="عنصر نائب للمحتوى 2"/>
          <p:cNvSpPr>
            <a:spLocks noGrp="1"/>
          </p:cNvSpPr>
          <p:nvPr>
            <p:ph idx="1"/>
          </p:nvPr>
        </p:nvSpPr>
        <p:spPr>
          <a:xfrm>
            <a:off x="457200" y="1142984"/>
            <a:ext cx="8043890" cy="5286412"/>
          </a:xfrm>
        </p:spPr>
        <p:txBody>
          <a:bodyPr>
            <a:normAutofit fontScale="70000" lnSpcReduction="20000"/>
          </a:bodyPr>
          <a:lstStyle/>
          <a:p>
            <a:pPr marL="514350" indent="-514350" algn="l" rtl="0">
              <a:buFont typeface="+mj-lt"/>
              <a:buAutoNum type="arabicPeriod"/>
            </a:pPr>
            <a:endParaRPr lang="en-US" dirty="0" smtClean="0"/>
          </a:p>
          <a:p>
            <a:pPr marL="514350" indent="-514350" algn="l" rtl="0">
              <a:buFont typeface="+mj-lt"/>
              <a:buAutoNum type="arabicPeriod"/>
            </a:pPr>
            <a:r>
              <a:rPr lang="en-US" dirty="0" smtClean="0"/>
              <a:t>When cells or tissue loss is more extensive</a:t>
            </a:r>
          </a:p>
          <a:p>
            <a:pPr marL="514350" indent="-514350" algn="l" rtl="0">
              <a:buFont typeface="+mj-lt"/>
              <a:buAutoNum type="arabicPeriod"/>
            </a:pPr>
            <a:r>
              <a:rPr lang="en-US" dirty="0" smtClean="0"/>
              <a:t>the repair process is more complex,</a:t>
            </a:r>
          </a:p>
          <a:p>
            <a:pPr marL="514350" indent="-514350" algn="l" rtl="0">
              <a:buFont typeface="+mj-lt"/>
              <a:buAutoNum type="arabicPeriod"/>
            </a:pPr>
            <a:r>
              <a:rPr lang="en-US" dirty="0" smtClean="0"/>
              <a:t>the inflammatory reaction is more intense,</a:t>
            </a:r>
          </a:p>
          <a:p>
            <a:pPr marL="514350" indent="-514350" algn="l" rtl="0">
              <a:buFont typeface="+mj-lt"/>
              <a:buAutoNum type="arabicPeriod"/>
            </a:pPr>
            <a:r>
              <a:rPr lang="en-US" dirty="0" smtClean="0"/>
              <a:t> there is abundant development of granulation tissue and</a:t>
            </a:r>
          </a:p>
          <a:p>
            <a:pPr marL="514350" indent="-514350" algn="l" rtl="0">
              <a:buFont typeface="+mj-lt"/>
              <a:buAutoNum type="arabicPeriod"/>
            </a:pPr>
            <a:r>
              <a:rPr lang="en-US" dirty="0" smtClean="0"/>
              <a:t> the wound contracts by the action of </a:t>
            </a:r>
            <a:r>
              <a:rPr lang="en-US" dirty="0" err="1" smtClean="0"/>
              <a:t>myofibroblast</a:t>
            </a:r>
            <a:r>
              <a:rPr lang="en-US" dirty="0" smtClean="0"/>
              <a:t>. </a:t>
            </a:r>
          </a:p>
          <a:p>
            <a:pPr marL="514350" indent="-514350" algn="l" rtl="0">
              <a:buFont typeface="+mj-lt"/>
              <a:buAutoNum type="arabicPeriod"/>
            </a:pPr>
            <a:r>
              <a:rPr lang="en-US" dirty="0" smtClean="0"/>
              <a:t>This is followed by the accumulation of ECM and formation of a large scar. </a:t>
            </a:r>
          </a:p>
          <a:p>
            <a:pPr marL="514350" indent="-514350" algn="l" rtl="0">
              <a:buFont typeface="+mj-lt"/>
              <a:buAutoNum type="arabicPeriod"/>
            </a:pPr>
            <a:r>
              <a:rPr lang="en-US" dirty="0" smtClean="0"/>
              <a:t>This mode of healing occurs in :</a:t>
            </a:r>
          </a:p>
          <a:p>
            <a:pPr algn="l" rtl="0"/>
            <a:r>
              <a:rPr lang="en-US" dirty="0" smtClean="0"/>
              <a:t>Large wound </a:t>
            </a:r>
          </a:p>
          <a:p>
            <a:pPr lvl="0" algn="l" rtl="0"/>
            <a:r>
              <a:rPr lang="en-US" dirty="0" smtClean="0"/>
              <a:t>Abscesses</a:t>
            </a:r>
          </a:p>
          <a:p>
            <a:pPr lvl="0" algn="l" rtl="0"/>
            <a:r>
              <a:rPr lang="en-US" dirty="0" smtClean="0"/>
              <a:t>Ulceration</a:t>
            </a:r>
          </a:p>
          <a:p>
            <a:pPr lvl="0" algn="l" rtl="0"/>
            <a:r>
              <a:rPr lang="en-US" dirty="0" smtClean="0"/>
              <a:t> After infarction in </a:t>
            </a:r>
            <a:r>
              <a:rPr lang="en-US" dirty="0" err="1" smtClean="0"/>
              <a:t>parenchymal</a:t>
            </a:r>
            <a:r>
              <a:rPr lang="en-US" dirty="0" smtClean="0"/>
              <a:t> organs</a:t>
            </a:r>
          </a:p>
          <a:p>
            <a:pPr lvl="0" algn="l" rtl="0">
              <a:buNone/>
            </a:pPr>
            <a:r>
              <a:rPr lang="en-US" dirty="0" smtClean="0"/>
              <a:t> </a:t>
            </a:r>
          </a:p>
          <a:p>
            <a:pPr algn="l" rtl="0"/>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78098"/>
          </a:xfrm>
        </p:spPr>
        <p:txBody>
          <a:bodyPr>
            <a:normAutofit/>
          </a:bodyPr>
          <a:lstStyle/>
          <a:p>
            <a:pPr rtl="0"/>
            <a:r>
              <a:rPr lang="en-US" sz="2400" b="1" dirty="0">
                <a:solidFill>
                  <a:srgbClr val="C00000"/>
                </a:solidFill>
              </a:rPr>
              <a:t>The control of cell proliferation</a:t>
            </a:r>
            <a:endParaRPr lang="ar-IQ" sz="2400" b="1" dirty="0">
              <a:solidFill>
                <a:srgbClr val="C00000"/>
              </a:solidFill>
            </a:endParaRPr>
          </a:p>
        </p:txBody>
      </p:sp>
      <p:sp>
        <p:nvSpPr>
          <p:cNvPr id="3" name="عنصر نائب للمحتوى 2"/>
          <p:cNvSpPr>
            <a:spLocks noGrp="1"/>
          </p:cNvSpPr>
          <p:nvPr>
            <p:ph idx="1"/>
          </p:nvPr>
        </p:nvSpPr>
        <p:spPr>
          <a:xfrm>
            <a:off x="251520" y="1196752"/>
            <a:ext cx="8640960" cy="5328592"/>
          </a:xfrm>
        </p:spPr>
        <p:txBody>
          <a:bodyPr>
            <a:normAutofit/>
          </a:bodyPr>
          <a:lstStyle/>
          <a:p>
            <a:pPr marL="0" indent="0" algn="l" rtl="0">
              <a:buNone/>
            </a:pPr>
            <a:r>
              <a:rPr lang="en-US" sz="2400" dirty="0"/>
              <a:t>Several cell types proliferate during tissue repair, these </a:t>
            </a:r>
            <a:r>
              <a:rPr lang="en-US" sz="2400" dirty="0" smtClean="0"/>
              <a:t>include</a:t>
            </a:r>
          </a:p>
          <a:p>
            <a:pPr marL="457200" indent="-457200" algn="l" rtl="0">
              <a:buFont typeface="+mj-lt"/>
              <a:buAutoNum type="arabicPeriod"/>
            </a:pPr>
            <a:r>
              <a:rPr lang="en-US" sz="2400" dirty="0" smtClean="0"/>
              <a:t>The remnants </a:t>
            </a:r>
            <a:r>
              <a:rPr lang="en-US" sz="2400" dirty="0"/>
              <a:t>of the injured tissue (which attempt to restore normal </a:t>
            </a:r>
            <a:r>
              <a:rPr lang="en-US" sz="2400" dirty="0" smtClean="0"/>
              <a:t>structure)</a:t>
            </a:r>
          </a:p>
          <a:p>
            <a:pPr marL="457200" indent="-457200" algn="l" rtl="0">
              <a:buFont typeface="+mj-lt"/>
              <a:buAutoNum type="arabicPeriod"/>
            </a:pPr>
            <a:r>
              <a:rPr lang="en-US" sz="2400" dirty="0" smtClean="0"/>
              <a:t>Vascular </a:t>
            </a:r>
            <a:r>
              <a:rPr lang="en-US" sz="2400" dirty="0"/>
              <a:t>endothelial cells (to create new vessels that provide the nutrients for the repair </a:t>
            </a:r>
            <a:r>
              <a:rPr lang="en-US" sz="2400" dirty="0" smtClean="0"/>
              <a:t>process)</a:t>
            </a:r>
          </a:p>
          <a:p>
            <a:pPr marL="457200" indent="-457200" algn="l" rtl="0">
              <a:buFont typeface="+mj-lt"/>
              <a:buAutoNum type="arabicPeriod"/>
            </a:pPr>
            <a:r>
              <a:rPr lang="en-US" sz="2400" dirty="0" smtClean="0"/>
              <a:t>Fibroblasts </a:t>
            </a:r>
            <a:r>
              <a:rPr lang="en-US" sz="2400" dirty="0"/>
              <a:t>(the source of the fibrous tissue that fills defects</a:t>
            </a:r>
            <a:r>
              <a:rPr lang="en-US" sz="2400" dirty="0" smtClean="0"/>
              <a:t>)</a:t>
            </a:r>
          </a:p>
          <a:p>
            <a:pPr marL="0" indent="0" algn="l" rtl="0">
              <a:buNone/>
            </a:pPr>
            <a:r>
              <a:rPr lang="en-US" sz="2400" dirty="0"/>
              <a:t>The proliferation of the above cell types is driven by growth factors. The production of polypeptide growth factors, responses of cells to these factors, and the ability of these cells to divide and expand in numbers are all important determinant of the adequacy of the repair </a:t>
            </a:r>
            <a:r>
              <a:rPr lang="en-US" sz="2400" dirty="0" smtClean="0"/>
              <a:t>process</a:t>
            </a:r>
          </a:p>
          <a:p>
            <a:pPr marL="0" indent="0" algn="l" rtl="0">
              <a:buNone/>
            </a:pPr>
            <a:endParaRPr lang="en-US" sz="2400" dirty="0"/>
          </a:p>
          <a:p>
            <a:pPr marL="0" indent="0" algn="l" rtl="0">
              <a:buNone/>
            </a:pPr>
            <a:endParaRPr lang="en-US" sz="2400" dirty="0"/>
          </a:p>
          <a:p>
            <a:pPr algn="l" rtl="0"/>
            <a:endParaRPr lang="ar-IQ" sz="2400" dirty="0"/>
          </a:p>
        </p:txBody>
      </p:sp>
    </p:spTree>
    <p:extLst>
      <p:ext uri="{BB962C8B-B14F-4D97-AF65-F5344CB8AC3E}">
        <p14:creationId xmlns:p14="http://schemas.microsoft.com/office/powerpoint/2010/main" xmlns="" val="14937341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4581525"/>
            <a:ext cx="8229600" cy="1727200"/>
          </a:xfrm>
        </p:spPr>
        <p:txBody>
          <a:bodyPr/>
          <a:lstStyle/>
          <a:p>
            <a:r>
              <a:rPr lang="en-US" sz="2000" dirty="0">
                <a:solidFill>
                  <a:srgbClr val="FFCC00"/>
                </a:solidFill>
              </a:rPr>
              <a:t>Wound with large tissue defect healed by secondary intention. Note the red granular appearance of the granulation tissue. A whitish- greenish- yellow </a:t>
            </a:r>
            <a:r>
              <a:rPr lang="en-US" sz="2000" dirty="0" err="1">
                <a:solidFill>
                  <a:srgbClr val="FFCC00"/>
                </a:solidFill>
              </a:rPr>
              <a:t>neutrophilic</a:t>
            </a:r>
            <a:r>
              <a:rPr lang="en-US" sz="2000" dirty="0">
                <a:solidFill>
                  <a:srgbClr val="FFCC00"/>
                </a:solidFill>
              </a:rPr>
              <a:t> exudates represent an inflammatory response to bacterial invasion of the wound.</a:t>
            </a:r>
          </a:p>
        </p:txBody>
      </p:sp>
      <p:graphicFrame>
        <p:nvGraphicFramePr>
          <p:cNvPr id="20483" name="Object 3"/>
          <p:cNvGraphicFramePr>
            <a:graphicFrameLocks noChangeAspect="1"/>
          </p:cNvGraphicFramePr>
          <p:nvPr>
            <p:ph idx="1"/>
          </p:nvPr>
        </p:nvGraphicFramePr>
        <p:xfrm>
          <a:off x="1547813" y="476250"/>
          <a:ext cx="5329237" cy="3600450"/>
        </p:xfrm>
        <a:graphic>
          <a:graphicData uri="http://schemas.openxmlformats.org/presentationml/2006/ole">
            <p:oleObj spid="_x0000_s3074" name="QuickTime Picture" r:id="rId3" imgW="3355044" imgH="2577566" progId="">
              <p:embed/>
            </p:oleObj>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4581525"/>
            <a:ext cx="8229600" cy="1871663"/>
          </a:xfrm>
        </p:spPr>
        <p:txBody>
          <a:bodyPr/>
          <a:lstStyle/>
          <a:p>
            <a:r>
              <a:rPr lang="en-US" sz="2800">
                <a:solidFill>
                  <a:srgbClr val="FFCC00"/>
                </a:solidFill>
              </a:rPr>
              <a:t>Keloid</a:t>
            </a:r>
            <a:br>
              <a:rPr lang="en-US" sz="2800">
                <a:solidFill>
                  <a:srgbClr val="FFCC00"/>
                </a:solidFill>
              </a:rPr>
            </a:br>
            <a:r>
              <a:rPr lang="en-US" sz="2000">
                <a:solidFill>
                  <a:srgbClr val="FFCC00"/>
                </a:solidFill>
              </a:rPr>
              <a:t>Keloid nodular masses of of hyperplastic scar tissue, occur when the wound healing process runs unchecked. They are more commonly in people of African descent. surgical excision leads to repeated keloid formation.</a:t>
            </a:r>
            <a:r>
              <a:rPr lang="en-US" sz="4000"/>
              <a:t> </a:t>
            </a:r>
          </a:p>
        </p:txBody>
      </p:sp>
      <p:graphicFrame>
        <p:nvGraphicFramePr>
          <p:cNvPr id="23555" name="Object 3"/>
          <p:cNvGraphicFramePr>
            <a:graphicFrameLocks noChangeAspect="1"/>
          </p:cNvGraphicFramePr>
          <p:nvPr>
            <p:ph idx="1"/>
          </p:nvPr>
        </p:nvGraphicFramePr>
        <p:xfrm>
          <a:off x="1979613" y="333375"/>
          <a:ext cx="5113337" cy="3959225"/>
        </p:xfrm>
        <a:graphic>
          <a:graphicData uri="http://schemas.openxmlformats.org/presentationml/2006/ole">
            <p:oleObj spid="_x0000_s4098" name="QuickTime Picture" r:id="rId3" imgW="3355044" imgH="2577566" progId="">
              <p:embed/>
            </p:oleObj>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l" rtl="0"/>
            <a:r>
              <a:rPr lang="en-US" sz="3200" b="1" dirty="0" smtClean="0"/>
              <a:t>Factors influencing wound healing </a:t>
            </a:r>
            <a:br>
              <a:rPr lang="en-US" sz="3200" b="1" dirty="0" smtClean="0"/>
            </a:br>
            <a:endParaRPr lang="ar-IQ" sz="3200" dirty="0"/>
          </a:p>
        </p:txBody>
      </p:sp>
      <p:sp>
        <p:nvSpPr>
          <p:cNvPr id="3" name="عنصر نائب للمحتوى 2"/>
          <p:cNvSpPr>
            <a:spLocks noGrp="1"/>
          </p:cNvSpPr>
          <p:nvPr>
            <p:ph idx="1"/>
          </p:nvPr>
        </p:nvSpPr>
        <p:spPr>
          <a:xfrm>
            <a:off x="214282" y="1214422"/>
            <a:ext cx="8472518" cy="4911741"/>
          </a:xfrm>
        </p:spPr>
        <p:txBody>
          <a:bodyPr>
            <a:normAutofit/>
          </a:bodyPr>
          <a:lstStyle/>
          <a:p>
            <a:pPr marL="514350" indent="-514350" algn="l" rtl="0">
              <a:buAutoNum type="alphaUcPeriod"/>
            </a:pPr>
            <a:r>
              <a:rPr lang="en-US" dirty="0" smtClean="0">
                <a:solidFill>
                  <a:srgbClr val="FF0000"/>
                </a:solidFill>
              </a:rPr>
              <a:t>Local</a:t>
            </a:r>
          </a:p>
          <a:p>
            <a:pPr marL="514350" lvl="0" indent="-514350" algn="l" rtl="0">
              <a:buFont typeface="+mj-lt"/>
              <a:buAutoNum type="arabicPeriod"/>
            </a:pPr>
            <a:r>
              <a:rPr lang="en-US" dirty="0" smtClean="0"/>
              <a:t>Type, size&amp; location of wound.</a:t>
            </a:r>
          </a:p>
          <a:p>
            <a:pPr marL="514350" lvl="0" indent="-514350" algn="l" rtl="0">
              <a:buFont typeface="+mj-lt"/>
              <a:buAutoNum type="arabicPeriod"/>
            </a:pPr>
            <a:r>
              <a:rPr lang="en-US" dirty="0" smtClean="0"/>
              <a:t>Adequacy of blood supply.</a:t>
            </a:r>
          </a:p>
          <a:p>
            <a:pPr marL="514350" lvl="0" indent="-514350" algn="l" rtl="0">
              <a:buFont typeface="+mj-lt"/>
              <a:buAutoNum type="arabicPeriod"/>
            </a:pPr>
            <a:r>
              <a:rPr lang="en-US" dirty="0" smtClean="0"/>
              <a:t>Infection.</a:t>
            </a:r>
          </a:p>
          <a:p>
            <a:pPr marL="514350" lvl="0" indent="-514350" algn="l" rtl="0">
              <a:buFont typeface="+mj-lt"/>
              <a:buAutoNum type="arabicPeriod"/>
            </a:pPr>
            <a:r>
              <a:rPr lang="en-US" dirty="0" smtClean="0"/>
              <a:t>Movement</a:t>
            </a:r>
          </a:p>
          <a:p>
            <a:pPr marL="514350" lvl="0" indent="-514350" algn="l" rtl="0">
              <a:buFont typeface="+mj-lt"/>
              <a:buAutoNum type="arabicPeriod"/>
            </a:pPr>
            <a:r>
              <a:rPr lang="en-US" dirty="0" smtClean="0"/>
              <a:t>Presence of foreign body material.</a:t>
            </a:r>
          </a:p>
          <a:p>
            <a:pPr marL="514350" lvl="0" indent="-514350" algn="l" rtl="0">
              <a:buFont typeface="+mj-lt"/>
              <a:buAutoNum type="arabicPeriod"/>
            </a:pPr>
            <a:r>
              <a:rPr lang="en-US" dirty="0" smtClean="0"/>
              <a:t>Exposure to ionizing radiation, &amp; ultraviolet light.</a:t>
            </a:r>
          </a:p>
          <a:p>
            <a:pPr marL="514350" indent="-514350" algn="l" rtl="0">
              <a:buNone/>
            </a:pPr>
            <a:endParaRPr lang="en-US" dirty="0" smtClean="0"/>
          </a:p>
          <a:p>
            <a:pPr algn="l" rtl="0"/>
            <a:endParaRPr lang="ar-IQ"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54032"/>
          </a:xfrm>
        </p:spPr>
        <p:txBody>
          <a:bodyPr>
            <a:normAutofit fontScale="90000"/>
          </a:bodyPr>
          <a:lstStyle/>
          <a:p>
            <a:endParaRPr lang="ar-IQ" dirty="0"/>
          </a:p>
        </p:txBody>
      </p:sp>
      <p:sp>
        <p:nvSpPr>
          <p:cNvPr id="3" name="عنصر نائب للمحتوى 2"/>
          <p:cNvSpPr>
            <a:spLocks noGrp="1"/>
          </p:cNvSpPr>
          <p:nvPr>
            <p:ph idx="1"/>
          </p:nvPr>
        </p:nvSpPr>
        <p:spPr>
          <a:xfrm>
            <a:off x="457200" y="1357298"/>
            <a:ext cx="8229600" cy="4768865"/>
          </a:xfrm>
        </p:spPr>
        <p:txBody>
          <a:bodyPr>
            <a:normAutofit fontScale="92500" lnSpcReduction="10000"/>
          </a:bodyPr>
          <a:lstStyle/>
          <a:p>
            <a:pPr algn="l" rtl="0">
              <a:buNone/>
            </a:pPr>
            <a:r>
              <a:rPr lang="en-US" dirty="0" smtClean="0">
                <a:solidFill>
                  <a:srgbClr val="FF0000"/>
                </a:solidFill>
              </a:rPr>
              <a:t>B. Systemic</a:t>
            </a:r>
          </a:p>
          <a:p>
            <a:pPr marL="514350" lvl="0" indent="-514350" algn="l" rtl="0">
              <a:buFont typeface="+mj-lt"/>
              <a:buAutoNum type="arabicPeriod"/>
            </a:pPr>
            <a:r>
              <a:rPr lang="en-US" dirty="0" smtClean="0"/>
              <a:t>Circulatory status. </a:t>
            </a:r>
          </a:p>
          <a:p>
            <a:pPr marL="514350" lvl="0" indent="-514350" algn="l" rtl="0">
              <a:buFont typeface="+mj-lt"/>
              <a:buAutoNum type="arabicPeriod"/>
            </a:pPr>
            <a:r>
              <a:rPr lang="en-US" dirty="0" smtClean="0"/>
              <a:t>Metabolic status.</a:t>
            </a:r>
          </a:p>
          <a:p>
            <a:pPr marL="514350" lvl="0" indent="-514350" algn="l" rtl="0">
              <a:buFont typeface="+mj-lt"/>
              <a:buAutoNum type="arabicPeriod"/>
            </a:pPr>
            <a:r>
              <a:rPr lang="en-US" dirty="0" smtClean="0"/>
              <a:t>Systemic infection.</a:t>
            </a:r>
          </a:p>
          <a:p>
            <a:pPr marL="514350" lvl="0" indent="-514350" algn="l" rtl="0">
              <a:buFont typeface="+mj-lt"/>
              <a:buAutoNum type="arabicPeriod"/>
            </a:pPr>
            <a:r>
              <a:rPr lang="en-US" dirty="0" smtClean="0"/>
              <a:t>Diabetes mellitus.</a:t>
            </a:r>
          </a:p>
          <a:p>
            <a:pPr marL="514350" lvl="0" indent="-514350" algn="l" rtl="0">
              <a:buFont typeface="+mj-lt"/>
              <a:buAutoNum type="arabicPeriod"/>
            </a:pPr>
            <a:r>
              <a:rPr lang="en-US" dirty="0" smtClean="0"/>
              <a:t>Hormones.</a:t>
            </a:r>
          </a:p>
          <a:p>
            <a:pPr marL="514350" lvl="0" indent="-514350" algn="l" rtl="0">
              <a:buFont typeface="+mj-lt"/>
              <a:buAutoNum type="arabicPeriod"/>
            </a:pPr>
            <a:r>
              <a:rPr lang="en-US" dirty="0" smtClean="0"/>
              <a:t>Hematological diseases; </a:t>
            </a:r>
            <a:r>
              <a:rPr lang="en-US" dirty="0" err="1" smtClean="0"/>
              <a:t>neutropnia</a:t>
            </a:r>
            <a:r>
              <a:rPr lang="en-US" dirty="0" smtClean="0"/>
              <a:t>.</a:t>
            </a:r>
          </a:p>
          <a:p>
            <a:pPr marL="514350" lvl="0" indent="-514350" algn="l" rtl="0">
              <a:buFont typeface="+mj-lt"/>
              <a:buAutoNum type="arabicPeriod"/>
            </a:pPr>
            <a:r>
              <a:rPr lang="en-US" dirty="0" smtClean="0"/>
              <a:t>Renal failure.</a:t>
            </a:r>
          </a:p>
          <a:p>
            <a:pPr marL="514350" lvl="0" indent="-514350" algn="l" rtl="0">
              <a:buFont typeface="+mj-lt"/>
              <a:buAutoNum type="arabicPeriod"/>
            </a:pPr>
            <a:r>
              <a:rPr lang="en-US" dirty="0" smtClean="0"/>
              <a:t>Tumor </a:t>
            </a:r>
            <a:r>
              <a:rPr lang="en-US" dirty="0" err="1" smtClean="0"/>
              <a:t>cachexia</a:t>
            </a:r>
            <a:endParaRPr lang="ar-IQ"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96908"/>
          </a:xfrm>
        </p:spPr>
        <p:txBody>
          <a:bodyPr/>
          <a:lstStyle/>
          <a:p>
            <a:r>
              <a:rPr lang="en-US" dirty="0" smtClean="0"/>
              <a:t>Local factors</a:t>
            </a:r>
            <a:endParaRPr lang="ar-IQ" dirty="0"/>
          </a:p>
        </p:txBody>
      </p:sp>
      <p:sp>
        <p:nvSpPr>
          <p:cNvPr id="3" name="عنصر نائب للمحتوى 2"/>
          <p:cNvSpPr>
            <a:spLocks noGrp="1"/>
          </p:cNvSpPr>
          <p:nvPr>
            <p:ph idx="1"/>
          </p:nvPr>
        </p:nvSpPr>
        <p:spPr>
          <a:xfrm>
            <a:off x="457200" y="1142984"/>
            <a:ext cx="8229600" cy="4983179"/>
          </a:xfrm>
        </p:spPr>
        <p:txBody>
          <a:bodyPr>
            <a:normAutofit/>
          </a:bodyPr>
          <a:lstStyle/>
          <a:p>
            <a:pPr algn="l" rtl="0">
              <a:buNone/>
            </a:pPr>
            <a:r>
              <a:rPr lang="en-US" b="1" dirty="0" smtClean="0"/>
              <a:t>Type, size and location of the wound</a:t>
            </a:r>
            <a:r>
              <a:rPr lang="en-US" dirty="0" smtClean="0"/>
              <a:t>  </a:t>
            </a:r>
          </a:p>
          <a:p>
            <a:pPr marL="514350" indent="-514350" algn="l" rtl="0">
              <a:buFont typeface="+mj-lt"/>
              <a:buAutoNum type="arabicPeriod"/>
            </a:pPr>
            <a:r>
              <a:rPr lang="en-US" dirty="0" smtClean="0"/>
              <a:t>A clean, aseptic surgical wound heals faster than a wound produced by blunt trauma with abundant necrosis and irregular edges. </a:t>
            </a:r>
          </a:p>
          <a:p>
            <a:pPr marL="514350" indent="-514350" algn="l" rtl="0">
              <a:buFont typeface="+mj-lt"/>
              <a:buAutoNum type="arabicPeriod"/>
            </a:pPr>
            <a:r>
              <a:rPr lang="en-US" dirty="0" smtClean="0"/>
              <a:t>Small wounds heal faster than large ones. </a:t>
            </a:r>
          </a:p>
          <a:p>
            <a:pPr marL="514350" indent="-514350" algn="l" rtl="0">
              <a:buFont typeface="+mj-lt"/>
              <a:buAutoNum type="arabicPeriod"/>
            </a:pPr>
            <a:r>
              <a:rPr lang="en-US" dirty="0" smtClean="0"/>
              <a:t>Wounds that occur in richly </a:t>
            </a:r>
            <a:r>
              <a:rPr lang="en-US" dirty="0" err="1" smtClean="0"/>
              <a:t>vascularized</a:t>
            </a:r>
            <a:r>
              <a:rPr lang="en-US" dirty="0" smtClean="0"/>
              <a:t> areas such as the face heal faster than those that occur in poorly </a:t>
            </a:r>
            <a:r>
              <a:rPr lang="en-US" dirty="0" err="1" smtClean="0"/>
              <a:t>vascularized</a:t>
            </a:r>
            <a:r>
              <a:rPr lang="en-US" dirty="0" smtClean="0"/>
              <a:t> areas such as the foot. </a:t>
            </a:r>
          </a:p>
          <a:p>
            <a:pPr algn="l" rtl="0"/>
            <a:endParaRPr lang="ar-IQ"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54032"/>
          </a:xfrm>
        </p:spPr>
        <p:txBody>
          <a:bodyPr>
            <a:normAutofit fontScale="90000"/>
          </a:bodyPr>
          <a:lstStyle/>
          <a:p>
            <a:endParaRPr lang="ar-IQ" dirty="0"/>
          </a:p>
        </p:txBody>
      </p:sp>
      <p:sp>
        <p:nvSpPr>
          <p:cNvPr id="3" name="عنصر نائب للمحتوى 2"/>
          <p:cNvSpPr>
            <a:spLocks noGrp="1"/>
          </p:cNvSpPr>
          <p:nvPr>
            <p:ph idx="1"/>
          </p:nvPr>
        </p:nvSpPr>
        <p:spPr>
          <a:xfrm>
            <a:off x="457200" y="1285860"/>
            <a:ext cx="8229600" cy="4840303"/>
          </a:xfrm>
        </p:spPr>
        <p:txBody>
          <a:bodyPr>
            <a:normAutofit fontScale="85000" lnSpcReduction="10000"/>
          </a:bodyPr>
          <a:lstStyle/>
          <a:p>
            <a:pPr algn="l" rtl="0"/>
            <a:r>
              <a:rPr lang="en-US" b="1" dirty="0" smtClean="0"/>
              <a:t>Adequacy of blood supply</a:t>
            </a:r>
          </a:p>
          <a:p>
            <a:pPr marL="514350" indent="-514350" algn="l" rtl="0">
              <a:buFont typeface="+mj-lt"/>
              <a:buAutoNum type="arabicPeriod"/>
            </a:pPr>
            <a:r>
              <a:rPr lang="en-US" dirty="0" smtClean="0"/>
              <a:t>Wound with poor blood supply heal slowly e.g. Leg wounds in patients with varicose veins.</a:t>
            </a:r>
          </a:p>
          <a:p>
            <a:pPr marL="514350" indent="-514350" algn="l" rtl="0">
              <a:buFont typeface="+mj-lt"/>
              <a:buAutoNum type="arabicPeriod"/>
            </a:pPr>
            <a:r>
              <a:rPr lang="en-US" dirty="0" smtClean="0"/>
              <a:t>Ischemia due to pressure produces bedsores. The same mechanism (pressure) prevents their healing. Ischemia due to arterial obstruction also prevents healing.</a:t>
            </a:r>
          </a:p>
          <a:p>
            <a:pPr algn="l" rtl="0">
              <a:buNone/>
            </a:pPr>
            <a:r>
              <a:rPr lang="en-US" dirty="0" smtClean="0"/>
              <a:t> </a:t>
            </a:r>
          </a:p>
          <a:p>
            <a:pPr algn="l" rtl="0"/>
            <a:r>
              <a:rPr lang="en-US" b="1" dirty="0" smtClean="0"/>
              <a:t>Infection </a:t>
            </a:r>
          </a:p>
          <a:p>
            <a:pPr marL="514350" indent="-514350" algn="l" rtl="0">
              <a:buFont typeface="+mj-lt"/>
              <a:buAutoNum type="arabicPeriod"/>
            </a:pPr>
            <a:r>
              <a:rPr lang="en-US" dirty="0" smtClean="0"/>
              <a:t>Wounds provide a portal of entry for microorganisms. Infection delays or prevents healing. </a:t>
            </a:r>
            <a:endParaRPr lang="ar-IQ"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96908"/>
          </a:xfrm>
        </p:spPr>
        <p:txBody>
          <a:bodyPr/>
          <a:lstStyle/>
          <a:p>
            <a:endParaRPr lang="ar-IQ" dirty="0"/>
          </a:p>
        </p:txBody>
      </p:sp>
      <p:sp>
        <p:nvSpPr>
          <p:cNvPr id="3" name="عنصر نائب للمحتوى 2"/>
          <p:cNvSpPr>
            <a:spLocks noGrp="1"/>
          </p:cNvSpPr>
          <p:nvPr>
            <p:ph idx="1"/>
          </p:nvPr>
        </p:nvSpPr>
        <p:spPr>
          <a:xfrm>
            <a:off x="285720" y="1357298"/>
            <a:ext cx="8401080" cy="5143536"/>
          </a:xfrm>
        </p:spPr>
        <p:txBody>
          <a:bodyPr>
            <a:normAutofit fontScale="85000" lnSpcReduction="10000"/>
          </a:bodyPr>
          <a:lstStyle/>
          <a:p>
            <a:pPr algn="l" rtl="0"/>
            <a:r>
              <a:rPr lang="en-US" b="1" dirty="0" smtClean="0"/>
              <a:t>Movement </a:t>
            </a:r>
          </a:p>
          <a:p>
            <a:pPr marL="514350" indent="-514350" algn="l" rtl="0">
              <a:buFont typeface="+mj-lt"/>
              <a:buAutoNum type="arabicPeriod"/>
            </a:pPr>
            <a:r>
              <a:rPr lang="en-US" dirty="0" smtClean="0"/>
              <a:t>Early motion subjects the wound to persistent trauma. </a:t>
            </a:r>
          </a:p>
          <a:p>
            <a:pPr marL="514350" indent="-514350" algn="l" rtl="0">
              <a:buFont typeface="+mj-lt"/>
              <a:buAutoNum type="arabicPeriod"/>
            </a:pPr>
            <a:r>
              <a:rPr lang="en-US" dirty="0" smtClean="0"/>
              <a:t>Exercise also increases the circulating levels of </a:t>
            </a:r>
            <a:r>
              <a:rPr lang="en-US" dirty="0" err="1" smtClean="0"/>
              <a:t>glucocorticoids</a:t>
            </a:r>
            <a:r>
              <a:rPr lang="en-US" dirty="0" smtClean="0"/>
              <a:t>, which inhibit repair.</a:t>
            </a:r>
          </a:p>
          <a:p>
            <a:pPr algn="l" rtl="0">
              <a:buNone/>
            </a:pPr>
            <a:r>
              <a:rPr lang="en-US" dirty="0" smtClean="0"/>
              <a:t> </a:t>
            </a:r>
          </a:p>
          <a:p>
            <a:pPr algn="l" rtl="0"/>
            <a:r>
              <a:rPr lang="en-US" b="1" dirty="0" smtClean="0"/>
              <a:t>Exposure to ionizing radiation &amp; ultraviolet light</a:t>
            </a:r>
          </a:p>
          <a:p>
            <a:pPr marL="514350" indent="-514350" algn="l" rtl="0">
              <a:buFont typeface="+mj-lt"/>
              <a:buAutoNum type="arabicPeriod"/>
            </a:pPr>
            <a:r>
              <a:rPr lang="en-US" dirty="0" smtClean="0"/>
              <a:t>Irradiation of the wound blocks cell proliferation, retards granulation tissue formation &amp; interferes with blood supply. The outcome is slow healing. </a:t>
            </a:r>
          </a:p>
          <a:p>
            <a:pPr marL="514350" indent="-514350" algn="l" rtl="0">
              <a:buFont typeface="+mj-lt"/>
              <a:buAutoNum type="arabicPeriod"/>
            </a:pPr>
            <a:r>
              <a:rPr lang="en-US" dirty="0" smtClean="0"/>
              <a:t>Exposure of wounds to ultraviolet light accelerates the rate of healing.</a:t>
            </a:r>
          </a:p>
          <a:p>
            <a:pPr algn="l" rtl="0"/>
            <a:r>
              <a:rPr lang="en-US" dirty="0" smtClean="0"/>
              <a:t> </a:t>
            </a:r>
          </a:p>
          <a:p>
            <a:pPr algn="l" rtl="0"/>
            <a:endParaRPr lang="ar-IQ"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868346"/>
          </a:xfrm>
        </p:spPr>
        <p:txBody>
          <a:bodyPr>
            <a:normAutofit/>
          </a:bodyPr>
          <a:lstStyle/>
          <a:p>
            <a:r>
              <a:rPr lang="en-US" sz="2400" b="1" dirty="0" smtClean="0"/>
              <a:t>Systemic factors</a:t>
            </a:r>
            <a:br>
              <a:rPr lang="en-US" sz="2400" b="1" dirty="0" smtClean="0"/>
            </a:br>
            <a:endParaRPr lang="ar-IQ" sz="2400" dirty="0"/>
          </a:p>
        </p:txBody>
      </p:sp>
      <p:sp>
        <p:nvSpPr>
          <p:cNvPr id="3" name="عنصر نائب للمحتوى 2"/>
          <p:cNvSpPr>
            <a:spLocks noGrp="1"/>
          </p:cNvSpPr>
          <p:nvPr>
            <p:ph idx="1"/>
          </p:nvPr>
        </p:nvSpPr>
        <p:spPr>
          <a:xfrm>
            <a:off x="457200" y="928670"/>
            <a:ext cx="8229600" cy="5572164"/>
          </a:xfrm>
        </p:spPr>
        <p:txBody>
          <a:bodyPr>
            <a:normAutofit fontScale="85000" lnSpcReduction="20000"/>
          </a:bodyPr>
          <a:lstStyle/>
          <a:p>
            <a:pPr algn="l" rtl="0"/>
            <a:r>
              <a:rPr lang="en-US" b="1" dirty="0" smtClean="0"/>
              <a:t>Circulatory status</a:t>
            </a:r>
          </a:p>
          <a:p>
            <a:pPr marL="514350" indent="-514350" algn="l" rtl="0">
              <a:buFont typeface="+mj-lt"/>
              <a:buAutoNum type="arabicPeriod"/>
            </a:pPr>
            <a:r>
              <a:rPr lang="en-US" dirty="0" smtClean="0"/>
              <a:t>Cardiovascular status determines the blood supply to the injured area, which is important for wound healing. Poor healing  attributed to old age is often due largely to impaired circulation.</a:t>
            </a:r>
          </a:p>
          <a:p>
            <a:pPr algn="l" rtl="0">
              <a:buNone/>
            </a:pPr>
            <a:r>
              <a:rPr lang="en-US" dirty="0" smtClean="0"/>
              <a:t> </a:t>
            </a:r>
          </a:p>
          <a:p>
            <a:pPr algn="l" rtl="0"/>
            <a:r>
              <a:rPr lang="en-US" b="1" dirty="0" smtClean="0"/>
              <a:t>Metabolic status    </a:t>
            </a:r>
          </a:p>
          <a:p>
            <a:pPr marL="514350" indent="-514350" algn="l" rtl="0">
              <a:buFont typeface="+mj-lt"/>
              <a:buAutoNum type="arabicPeriod"/>
            </a:pPr>
            <a:r>
              <a:rPr lang="en-US" b="1" dirty="0" smtClean="0"/>
              <a:t>Protein calorie malnutrition</a:t>
            </a:r>
            <a:r>
              <a:rPr lang="en-US" dirty="0" smtClean="0"/>
              <a:t> impairs healing. </a:t>
            </a:r>
          </a:p>
          <a:p>
            <a:pPr marL="514350" indent="-514350" algn="l" rtl="0">
              <a:buFont typeface="+mj-lt"/>
              <a:buAutoNum type="arabicPeriod"/>
            </a:pPr>
            <a:r>
              <a:rPr lang="en-US" b="1" dirty="0" smtClean="0"/>
              <a:t> </a:t>
            </a:r>
            <a:r>
              <a:rPr lang="en-US" b="1" dirty="0" err="1" smtClean="0"/>
              <a:t>Vit</a:t>
            </a:r>
            <a:r>
              <a:rPr lang="en-US" b="1" dirty="0" smtClean="0"/>
              <a:t>. C deficiency</a:t>
            </a:r>
            <a:r>
              <a:rPr lang="en-US" dirty="0" smtClean="0"/>
              <a:t> (scurvy) impairs wound healing. This is because </a:t>
            </a:r>
            <a:r>
              <a:rPr lang="en-US" dirty="0" err="1" smtClean="0"/>
              <a:t>vit.c</a:t>
            </a:r>
            <a:r>
              <a:rPr lang="en-US" dirty="0" smtClean="0"/>
              <a:t> is involved in synthesis of collagen Thus in </a:t>
            </a:r>
            <a:r>
              <a:rPr lang="en-US" dirty="0" err="1" smtClean="0"/>
              <a:t>vit.c</a:t>
            </a:r>
            <a:r>
              <a:rPr lang="en-US" dirty="0" smtClean="0"/>
              <a:t> deficiency the collagen fibers show less cross-linking than normal &amp; is more readily degraded. </a:t>
            </a:r>
          </a:p>
          <a:p>
            <a:pPr marL="514350" indent="-514350" algn="l" rtl="0">
              <a:buFont typeface="+mj-lt"/>
              <a:buAutoNum type="arabicPeriod"/>
            </a:pPr>
            <a:r>
              <a:rPr lang="en-US" b="1" dirty="0" smtClean="0"/>
              <a:t>Zinc</a:t>
            </a:r>
            <a:r>
              <a:rPr lang="en-US" dirty="0" smtClean="0"/>
              <a:t> is required for collagen synthesis, so its deficiency will lead to delay wound healing.</a:t>
            </a:r>
          </a:p>
          <a:p>
            <a:pPr algn="l" rtl="0"/>
            <a:endParaRPr lang="ar-IQ"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96908"/>
          </a:xfrm>
        </p:spPr>
        <p:txBody>
          <a:bodyPr/>
          <a:lstStyle/>
          <a:p>
            <a:endParaRPr lang="ar-IQ" dirty="0"/>
          </a:p>
        </p:txBody>
      </p:sp>
      <p:sp>
        <p:nvSpPr>
          <p:cNvPr id="3" name="عنصر نائب للمحتوى 2"/>
          <p:cNvSpPr>
            <a:spLocks noGrp="1"/>
          </p:cNvSpPr>
          <p:nvPr>
            <p:ph idx="1"/>
          </p:nvPr>
        </p:nvSpPr>
        <p:spPr>
          <a:xfrm>
            <a:off x="457200" y="1357298"/>
            <a:ext cx="8229600" cy="4768865"/>
          </a:xfrm>
        </p:spPr>
        <p:txBody>
          <a:bodyPr>
            <a:normAutofit fontScale="70000" lnSpcReduction="20000"/>
          </a:bodyPr>
          <a:lstStyle/>
          <a:p>
            <a:pPr algn="l" rtl="0"/>
            <a:r>
              <a:rPr lang="en-US" b="1" dirty="0" smtClean="0"/>
              <a:t>Systemic infection</a:t>
            </a:r>
          </a:p>
          <a:p>
            <a:pPr algn="l" rtl="0">
              <a:buNone/>
            </a:pPr>
            <a:r>
              <a:rPr lang="en-US" dirty="0" smtClean="0"/>
              <a:t>Leads to delay wound healing (</a:t>
            </a:r>
            <a:r>
              <a:rPr lang="en-US" dirty="0" err="1" smtClean="0"/>
              <a:t>multifactorial</a:t>
            </a:r>
            <a:r>
              <a:rPr lang="en-US" dirty="0" smtClean="0"/>
              <a:t>).</a:t>
            </a:r>
          </a:p>
          <a:p>
            <a:pPr algn="l" rtl="0">
              <a:buNone/>
            </a:pPr>
            <a:r>
              <a:rPr lang="en-US" dirty="0" smtClean="0"/>
              <a:t> </a:t>
            </a:r>
          </a:p>
          <a:p>
            <a:pPr algn="l" rtl="0"/>
            <a:r>
              <a:rPr lang="en-US" b="1" dirty="0" smtClean="0"/>
              <a:t>Diabetes mellitus </a:t>
            </a:r>
          </a:p>
          <a:p>
            <a:pPr algn="l" rtl="0">
              <a:buNone/>
            </a:pPr>
            <a:r>
              <a:rPr lang="en-US" dirty="0" smtClean="0"/>
              <a:t>Wounds in diabetics often become infected &amp; in turn, infection makes the control of diabetes difficult, resulting in sever retardation or failure of healing.</a:t>
            </a:r>
          </a:p>
          <a:p>
            <a:pPr algn="l" rtl="0">
              <a:buNone/>
            </a:pPr>
            <a:r>
              <a:rPr lang="en-US" dirty="0" smtClean="0"/>
              <a:t> </a:t>
            </a:r>
          </a:p>
          <a:p>
            <a:pPr algn="l" rtl="0"/>
            <a:r>
              <a:rPr lang="en-US" b="1" dirty="0" smtClean="0"/>
              <a:t>Hormones </a:t>
            </a:r>
          </a:p>
          <a:p>
            <a:pPr algn="l" rtl="0">
              <a:buNone/>
            </a:pPr>
            <a:r>
              <a:rPr lang="en-US" b="1" dirty="0" err="1" smtClean="0"/>
              <a:t>Corticosteroides</a:t>
            </a:r>
            <a:r>
              <a:rPr lang="en-US" dirty="0" smtClean="0"/>
              <a:t> </a:t>
            </a:r>
            <a:r>
              <a:rPr lang="en-US" b="1" dirty="0" smtClean="0"/>
              <a:t>impair wound healing due to</a:t>
            </a:r>
            <a:r>
              <a:rPr lang="en-US" dirty="0" smtClean="0"/>
              <a:t> </a:t>
            </a:r>
          </a:p>
          <a:p>
            <a:pPr marL="514350" lvl="0" indent="-514350" algn="l" rtl="0">
              <a:buFont typeface="+mj-lt"/>
              <a:buAutoNum type="arabicPeriod"/>
            </a:pPr>
            <a:r>
              <a:rPr lang="en-US" dirty="0" smtClean="0"/>
              <a:t>inhibition of collagen synthesis, </a:t>
            </a:r>
          </a:p>
          <a:p>
            <a:pPr marL="514350" lvl="0" indent="-514350" algn="l" rtl="0">
              <a:buFont typeface="+mj-lt"/>
              <a:buAutoNum type="arabicPeriod"/>
            </a:pPr>
            <a:r>
              <a:rPr lang="en-US" dirty="0" smtClean="0"/>
              <a:t>general depression of protein synthesis &amp; </a:t>
            </a:r>
          </a:p>
          <a:p>
            <a:pPr marL="514350" lvl="0" indent="-514350" algn="l" rtl="0">
              <a:buFont typeface="+mj-lt"/>
              <a:buAutoNum type="arabicPeriod"/>
            </a:pPr>
            <a:r>
              <a:rPr lang="en-US" dirty="0" smtClean="0"/>
              <a:t>anti-inflammatory effect, with scanty macrophage infiltrates &amp; so lack of macrophage-derived growth factors.</a:t>
            </a:r>
          </a:p>
          <a:p>
            <a:pPr algn="l" rtl="0"/>
            <a:endParaRPr lang="ar-IQ"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57166"/>
            <a:ext cx="8229600" cy="857256"/>
          </a:xfrm>
        </p:spPr>
        <p:txBody>
          <a:bodyPr>
            <a:normAutofit/>
          </a:bodyPr>
          <a:lstStyle/>
          <a:p>
            <a:r>
              <a:rPr lang="en-US" sz="2000" b="1" dirty="0" smtClean="0"/>
              <a:t>Complications of wound healing </a:t>
            </a:r>
            <a:r>
              <a:rPr lang="en-US" sz="2000" b="1" u="sng" dirty="0" smtClean="0"/>
              <a:t/>
            </a:r>
            <a:br>
              <a:rPr lang="en-US" sz="2000" b="1" u="sng" dirty="0" smtClean="0"/>
            </a:br>
            <a:endParaRPr lang="ar-IQ" sz="2000" dirty="0"/>
          </a:p>
        </p:txBody>
      </p:sp>
      <p:sp>
        <p:nvSpPr>
          <p:cNvPr id="3" name="عنصر نائب للمحتوى 2"/>
          <p:cNvSpPr>
            <a:spLocks noGrp="1"/>
          </p:cNvSpPr>
          <p:nvPr>
            <p:ph idx="1"/>
          </p:nvPr>
        </p:nvSpPr>
        <p:spPr>
          <a:xfrm>
            <a:off x="457200" y="1214422"/>
            <a:ext cx="8229600" cy="5286412"/>
          </a:xfrm>
        </p:spPr>
        <p:txBody>
          <a:bodyPr>
            <a:normAutofit fontScale="85000" lnSpcReduction="10000"/>
          </a:bodyPr>
          <a:lstStyle/>
          <a:p>
            <a:pPr lvl="0" algn="l" rtl="0"/>
            <a:r>
              <a:rPr lang="en-US" b="1" dirty="0" smtClean="0"/>
              <a:t>Wound dehiscence and </a:t>
            </a:r>
            <a:r>
              <a:rPr lang="en-US" b="1" dirty="0" err="1" smtClean="0"/>
              <a:t>Incisional</a:t>
            </a:r>
            <a:r>
              <a:rPr lang="en-US" b="1" dirty="0" smtClean="0"/>
              <a:t> hernias</a:t>
            </a:r>
            <a:r>
              <a:rPr lang="en-US" dirty="0" smtClean="0"/>
              <a:t>. A wound after a </a:t>
            </a:r>
            <a:r>
              <a:rPr lang="en-US" dirty="0" err="1" smtClean="0"/>
              <a:t>laparotomy</a:t>
            </a:r>
            <a:r>
              <a:rPr lang="en-US" dirty="0" smtClean="0"/>
              <a:t> may burst open. This occurs in 0.5-5% of all abdominal operations. Increased mechanical stress on the wound from vomiting, coughing, or </a:t>
            </a:r>
            <a:r>
              <a:rPr lang="en-US" dirty="0" err="1" smtClean="0"/>
              <a:t>ileus</a:t>
            </a:r>
            <a:r>
              <a:rPr lang="en-US" dirty="0" smtClean="0"/>
              <a:t> is a factor in over 90% of cases.</a:t>
            </a:r>
          </a:p>
          <a:p>
            <a:pPr lvl="0" algn="l" rtl="0">
              <a:buNone/>
            </a:pPr>
            <a:r>
              <a:rPr lang="en-US" dirty="0" smtClean="0"/>
              <a:t>     </a:t>
            </a:r>
            <a:r>
              <a:rPr lang="en-US" dirty="0" err="1" smtClean="0"/>
              <a:t>Incisional</a:t>
            </a:r>
            <a:r>
              <a:rPr lang="en-US" dirty="0" smtClean="0"/>
              <a:t> hernia is a late consequence of a weak abdominal scar.</a:t>
            </a:r>
          </a:p>
          <a:p>
            <a:pPr lvl="0" algn="l" rtl="0"/>
            <a:r>
              <a:rPr lang="en-US" b="1" dirty="0" smtClean="0"/>
              <a:t>Ulceration. </a:t>
            </a:r>
            <a:r>
              <a:rPr lang="en-US" dirty="0" smtClean="0"/>
              <a:t>Wounds ulcerate because of inadequate blood supply &amp; </a:t>
            </a:r>
            <a:r>
              <a:rPr lang="en-US" dirty="0" err="1" smtClean="0"/>
              <a:t>vascularization</a:t>
            </a:r>
            <a:r>
              <a:rPr lang="en-US" dirty="0" smtClean="0"/>
              <a:t>. For example, leg wounds typically ulcerate. </a:t>
            </a:r>
          </a:p>
          <a:p>
            <a:pPr lvl="0" algn="l" rtl="0">
              <a:buNone/>
            </a:pPr>
            <a:r>
              <a:rPr lang="en-US" dirty="0" smtClean="0"/>
              <a:t>     Non-healing wounds develop in areas devoid of sensation, such as </a:t>
            </a:r>
            <a:r>
              <a:rPr lang="en-US" dirty="0" err="1" smtClean="0"/>
              <a:t>trophic</a:t>
            </a:r>
            <a:r>
              <a:rPr lang="en-US" dirty="0" smtClean="0"/>
              <a:t> or neuropathic ulcers, which may be seen in patients with spinal cord injury, </a:t>
            </a:r>
          </a:p>
          <a:p>
            <a:pPr algn="l"/>
            <a:endParaRPr lang="ar-IQ"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88640"/>
            <a:ext cx="8229600" cy="648072"/>
          </a:xfrm>
        </p:spPr>
        <p:txBody>
          <a:bodyPr>
            <a:normAutofit/>
          </a:bodyPr>
          <a:lstStyle/>
          <a:p>
            <a:r>
              <a:rPr lang="en-US" sz="2400" dirty="0"/>
              <a:t>The cell cycle</a:t>
            </a:r>
            <a:endParaRPr lang="ar-IQ" sz="2400" dirty="0"/>
          </a:p>
        </p:txBody>
      </p:sp>
      <p:sp>
        <p:nvSpPr>
          <p:cNvPr id="3" name="عنصر نائب للمحتوى 2"/>
          <p:cNvSpPr>
            <a:spLocks noGrp="1"/>
          </p:cNvSpPr>
          <p:nvPr>
            <p:ph idx="1"/>
          </p:nvPr>
        </p:nvSpPr>
        <p:spPr>
          <a:xfrm>
            <a:off x="179512" y="764704"/>
            <a:ext cx="8856984" cy="5976664"/>
          </a:xfrm>
        </p:spPr>
        <p:txBody>
          <a:bodyPr>
            <a:normAutofit fontScale="85000" lnSpcReduction="20000"/>
          </a:bodyPr>
          <a:lstStyle/>
          <a:p>
            <a:pPr algn="l" rtl="0"/>
            <a:r>
              <a:rPr lang="en-US" sz="2400" dirty="0"/>
              <a:t>The cell cycle represents the sequence of events that control the DNA replication &amp; mitosis in the proliferation of cells. It consist of a series of steps at which the cell checks for the accuracy of the process and instructs itself to proceed to the next step. </a:t>
            </a:r>
            <a:endParaRPr lang="en-US" sz="2400" dirty="0" smtClean="0"/>
          </a:p>
          <a:p>
            <a:pPr algn="l" rtl="0"/>
            <a:r>
              <a:rPr lang="en-US" sz="2400" dirty="0" smtClean="0"/>
              <a:t>The </a:t>
            </a:r>
            <a:r>
              <a:rPr lang="en-US" sz="2400" dirty="0"/>
              <a:t>cycle consist of the </a:t>
            </a:r>
            <a:r>
              <a:rPr lang="en-US" sz="2400" dirty="0" err="1"/>
              <a:t>presynthetic</a:t>
            </a:r>
            <a:r>
              <a:rPr lang="en-US" sz="2400" dirty="0"/>
              <a:t> growth phase 1 (G1), the DNA synthesis phase (s), the </a:t>
            </a:r>
            <a:r>
              <a:rPr lang="en-US" sz="2400" dirty="0" err="1"/>
              <a:t>premitotic</a:t>
            </a:r>
            <a:r>
              <a:rPr lang="en-US" sz="2400" dirty="0"/>
              <a:t> growth phase 2 (G2), and the mitotic phase (M). </a:t>
            </a:r>
            <a:endParaRPr lang="en-US" sz="2400" dirty="0" smtClean="0"/>
          </a:p>
          <a:p>
            <a:pPr algn="l" rtl="0"/>
            <a:r>
              <a:rPr lang="en-US" sz="2400" dirty="0" smtClean="0"/>
              <a:t>non </a:t>
            </a:r>
            <a:r>
              <a:rPr lang="en-US" sz="2400" dirty="0"/>
              <a:t>dividing cells are either in cell cycle arrest in </a:t>
            </a:r>
            <a:r>
              <a:rPr lang="en-US" sz="2400" dirty="0" smtClean="0"/>
              <a:t>G1 </a:t>
            </a:r>
            <a:r>
              <a:rPr lang="en-US" sz="2400" dirty="0"/>
              <a:t>or they </a:t>
            </a:r>
            <a:r>
              <a:rPr lang="en-US" sz="2400" dirty="0" smtClean="0"/>
              <a:t>exit </a:t>
            </a:r>
            <a:r>
              <a:rPr lang="en-US" sz="2400" dirty="0"/>
              <a:t>the cycle to enter a phase called G0. </a:t>
            </a:r>
            <a:endParaRPr lang="en-US" sz="2400" dirty="0" smtClean="0"/>
          </a:p>
          <a:p>
            <a:pPr algn="l" rtl="0"/>
            <a:r>
              <a:rPr lang="en-US" sz="2400" dirty="0" smtClean="0"/>
              <a:t>Any </a:t>
            </a:r>
            <a:r>
              <a:rPr lang="en-US" sz="2400" dirty="0"/>
              <a:t>stimulus that initiate the cell proliferation such as exposure to growth factors, need to promote the G0/G1 transition and the entry of cells into the G1. </a:t>
            </a:r>
            <a:endParaRPr lang="en-US" sz="2400" dirty="0" smtClean="0"/>
          </a:p>
          <a:p>
            <a:pPr algn="l" rtl="0"/>
            <a:r>
              <a:rPr lang="en-US" sz="2400" dirty="0" smtClean="0"/>
              <a:t>Further progression is determined by the ability of the cell to pass through the </a:t>
            </a:r>
            <a:r>
              <a:rPr lang="en-US" sz="2400" u="sng" dirty="0" smtClean="0"/>
              <a:t>intrinsic quality control mechanism </a:t>
            </a:r>
            <a:r>
              <a:rPr lang="en-US" sz="2400" dirty="0" smtClean="0"/>
              <a:t>for cell integrity known as checkpoint control. </a:t>
            </a:r>
          </a:p>
          <a:p>
            <a:pPr algn="l" rtl="0"/>
            <a:r>
              <a:rPr lang="en-US" sz="2400" dirty="0" smtClean="0"/>
              <a:t>Checkpoint </a:t>
            </a:r>
            <a:r>
              <a:rPr lang="en-US" sz="2400" dirty="0"/>
              <a:t>controls prevent DNA replication or mitosis of damaged cells and either transiently stop the cell cycle to allow for DNA repair or eliminate irreversibly damaged cell by apoptosis. </a:t>
            </a:r>
            <a:endParaRPr lang="en-US" sz="2400" dirty="0" smtClean="0"/>
          </a:p>
          <a:p>
            <a:pPr algn="l" rtl="0"/>
            <a:r>
              <a:rPr lang="en-US" sz="2400" dirty="0" smtClean="0"/>
              <a:t>Progression through the cell cycle from G1 is regulated by proteins called </a:t>
            </a:r>
            <a:r>
              <a:rPr lang="en-US" sz="2400" dirty="0" err="1" smtClean="0"/>
              <a:t>cyclins</a:t>
            </a:r>
            <a:r>
              <a:rPr lang="en-US" sz="2400" dirty="0" smtClean="0"/>
              <a:t>, which form complexes with enzymes called </a:t>
            </a:r>
            <a:r>
              <a:rPr lang="en-US" sz="2400" b="1" dirty="0" err="1" smtClean="0"/>
              <a:t>cyclin</a:t>
            </a:r>
            <a:r>
              <a:rPr lang="en-US" sz="2400" b="1" dirty="0" smtClean="0"/>
              <a:t>- dependent </a:t>
            </a:r>
            <a:r>
              <a:rPr lang="en-US" sz="2400" b="1" dirty="0" err="1" smtClean="0"/>
              <a:t>kinases</a:t>
            </a:r>
            <a:r>
              <a:rPr lang="en-US" sz="2400" b="1" dirty="0" smtClean="0"/>
              <a:t> (CDKs). </a:t>
            </a:r>
            <a:r>
              <a:rPr lang="en-US" sz="2400" dirty="0" smtClean="0"/>
              <a:t>These complexes regulate the </a:t>
            </a:r>
            <a:r>
              <a:rPr lang="en-US" sz="2400" dirty="0" err="1" smtClean="0"/>
              <a:t>phosphorylation</a:t>
            </a:r>
            <a:r>
              <a:rPr lang="en-US" sz="2400" dirty="0" smtClean="0"/>
              <a:t> of proteins involved in cell cycle progression leading to DNA replication and mitosis and thus are required for cell cycle progression.</a:t>
            </a:r>
          </a:p>
          <a:p>
            <a:pPr algn="l" rtl="0"/>
            <a:endParaRPr lang="ar-IQ" sz="2400" dirty="0"/>
          </a:p>
        </p:txBody>
      </p:sp>
    </p:spTree>
    <p:extLst>
      <p:ext uri="{BB962C8B-B14F-4D97-AF65-F5344CB8AC3E}">
        <p14:creationId xmlns:p14="http://schemas.microsoft.com/office/powerpoint/2010/main" xmlns="" val="307824928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54032"/>
          </a:xfrm>
        </p:spPr>
        <p:txBody>
          <a:bodyPr>
            <a:normAutofit fontScale="90000"/>
          </a:bodyPr>
          <a:lstStyle/>
          <a:p>
            <a:endParaRPr lang="ar-IQ" dirty="0"/>
          </a:p>
        </p:txBody>
      </p:sp>
      <p:sp>
        <p:nvSpPr>
          <p:cNvPr id="3" name="عنصر نائب للمحتوى 2"/>
          <p:cNvSpPr>
            <a:spLocks noGrp="1"/>
          </p:cNvSpPr>
          <p:nvPr>
            <p:ph idx="1"/>
          </p:nvPr>
        </p:nvSpPr>
        <p:spPr>
          <a:xfrm>
            <a:off x="457200" y="1285860"/>
            <a:ext cx="8229600" cy="4840303"/>
          </a:xfrm>
        </p:spPr>
        <p:txBody>
          <a:bodyPr>
            <a:normAutofit fontScale="92500" lnSpcReduction="10000"/>
          </a:bodyPr>
          <a:lstStyle/>
          <a:p>
            <a:pPr lvl="0" algn="l" rtl="0"/>
            <a:r>
              <a:rPr lang="en-US" b="1" dirty="0" smtClean="0"/>
              <a:t>Excessive scar formation (</a:t>
            </a:r>
            <a:r>
              <a:rPr lang="en-US" b="1" dirty="0" err="1" smtClean="0"/>
              <a:t>Keloid</a:t>
            </a:r>
            <a:r>
              <a:rPr lang="en-US" b="1" dirty="0" smtClean="0"/>
              <a:t>). </a:t>
            </a:r>
            <a:r>
              <a:rPr lang="en-US" dirty="0" smtClean="0"/>
              <a:t>An excessive deposition of extracellular matrix at the wound site results in hypertrophic scar or </a:t>
            </a:r>
            <a:r>
              <a:rPr lang="en-US" dirty="0" err="1" smtClean="0"/>
              <a:t>keloid</a:t>
            </a:r>
            <a:r>
              <a:rPr lang="en-US" dirty="0" smtClean="0"/>
              <a:t>. </a:t>
            </a:r>
            <a:r>
              <a:rPr lang="en-US" dirty="0" err="1" smtClean="0"/>
              <a:t>Histologically</a:t>
            </a:r>
            <a:r>
              <a:rPr lang="en-US" dirty="0" smtClean="0"/>
              <a:t>, there are abundant, broad &amp; irregular collagen bundles, with more capillaries and fibroblasts than would be expected for a scar of the same age. </a:t>
            </a:r>
            <a:r>
              <a:rPr lang="en-US" u="sng" dirty="0" smtClean="0">
                <a:hlinkClick r:id="rId2" action="ppaction://hlinkpres?slideindex=1&amp;slidetitle="/>
              </a:rPr>
              <a:t>[]</a:t>
            </a:r>
            <a:r>
              <a:rPr lang="en-US" dirty="0" smtClean="0"/>
              <a:t> </a:t>
            </a:r>
            <a:r>
              <a:rPr lang="en-US" u="sng" dirty="0" smtClean="0">
                <a:hlinkClick r:id="rId3" action="ppaction://hlinkpres?slideindex=1&amp;slidetitle="/>
              </a:rPr>
              <a:t>[]</a:t>
            </a:r>
            <a:endParaRPr lang="en-US" dirty="0" smtClean="0"/>
          </a:p>
          <a:p>
            <a:pPr algn="l" rtl="0">
              <a:buNone/>
            </a:pPr>
            <a:endParaRPr lang="en-US" dirty="0" smtClean="0"/>
          </a:p>
          <a:p>
            <a:pPr lvl="0" algn="l" rtl="0"/>
            <a:r>
              <a:rPr lang="en-US" b="1" dirty="0" smtClean="0"/>
              <a:t>Excessive contraction (contracture). </a:t>
            </a:r>
            <a:r>
              <a:rPr lang="en-US" dirty="0" smtClean="0"/>
              <a:t>A decrease in wound size depends on the presence of </a:t>
            </a:r>
            <a:r>
              <a:rPr lang="en-US" dirty="0" err="1" smtClean="0"/>
              <a:t>myofibroblasts</a:t>
            </a:r>
            <a:r>
              <a:rPr lang="en-US" dirty="0" smtClean="0"/>
              <a:t>. </a:t>
            </a:r>
          </a:p>
          <a:p>
            <a:pPr algn="l" rtl="0"/>
            <a:endParaRPr lang="ar-IQ"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62000" y="285728"/>
            <a:ext cx="7772400" cy="571504"/>
          </a:xfrm>
        </p:spPr>
        <p:txBody>
          <a:bodyPr>
            <a:normAutofit fontScale="90000"/>
          </a:bodyPr>
          <a:lstStyle/>
          <a:p>
            <a:r>
              <a:rPr lang="en-US" sz="3200" b="1" dirty="0">
                <a:solidFill>
                  <a:srgbClr val="FF3300"/>
                </a:solidFill>
              </a:rPr>
              <a:t>Stages of cell cycle</a:t>
            </a:r>
          </a:p>
        </p:txBody>
      </p:sp>
      <p:sp>
        <p:nvSpPr>
          <p:cNvPr id="3076" name="Text Box 4"/>
          <p:cNvSpPr txBox="1">
            <a:spLocks noChangeArrowheads="1"/>
          </p:cNvSpPr>
          <p:nvPr/>
        </p:nvSpPr>
        <p:spPr bwMode="auto">
          <a:xfrm>
            <a:off x="0" y="5670550"/>
            <a:ext cx="9144000" cy="1187450"/>
          </a:xfrm>
          <a:prstGeom prst="rect">
            <a:avLst/>
          </a:prstGeom>
          <a:noFill/>
          <a:ln w="9525">
            <a:noFill/>
            <a:miter lim="800000"/>
            <a:headEnd/>
            <a:tailEnd/>
          </a:ln>
          <a:effectLst/>
        </p:spPr>
        <p:txBody>
          <a:bodyPr>
            <a:spAutoFit/>
          </a:bodyPr>
          <a:lstStyle/>
          <a:p>
            <a:pPr algn="just" rtl="0"/>
            <a:r>
              <a:rPr lang="en-US" sz="2400" b="1">
                <a:solidFill>
                  <a:schemeClr val="bg1"/>
                </a:solidFill>
                <a:latin typeface="Times New Roman" pitchFamily="18" charset="0"/>
                <a:cs typeface="Times New Roman" pitchFamily="18" charset="0"/>
              </a:rPr>
              <a:t>Presynthetic (G</a:t>
            </a:r>
            <a:r>
              <a:rPr lang="en-US" sz="2400" b="1" baseline="-25000">
                <a:solidFill>
                  <a:schemeClr val="bg1"/>
                </a:solidFill>
                <a:latin typeface="Times New Roman" pitchFamily="18" charset="0"/>
                <a:cs typeface="Times New Roman" pitchFamily="18" charset="0"/>
              </a:rPr>
              <a:t>1</a:t>
            </a:r>
            <a:r>
              <a:rPr lang="en-US" sz="2400" b="1">
                <a:solidFill>
                  <a:schemeClr val="bg1"/>
                </a:solidFill>
                <a:latin typeface="Times New Roman" pitchFamily="18" charset="0"/>
                <a:cs typeface="Times New Roman" pitchFamily="18" charset="0"/>
              </a:rPr>
              <a:t>) and synthetic (S) stages generally constitute the majority of the time of the cell cycle; the mitotic (M) phase is typically brief</a:t>
            </a:r>
          </a:p>
        </p:txBody>
      </p:sp>
      <p:pic>
        <p:nvPicPr>
          <p:cNvPr id="6" name="عنصر نائب للمحتوى 5"/>
          <p:cNvPicPr>
            <a:picLocks noGrp="1"/>
          </p:cNvPicPr>
          <p:nvPr>
            <p:ph idx="1"/>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1285852" y="1142984"/>
            <a:ext cx="6215106" cy="428628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88640"/>
            <a:ext cx="8291264" cy="1368152"/>
          </a:xfrm>
        </p:spPr>
        <p:txBody>
          <a:bodyPr>
            <a:noAutofit/>
          </a:bodyPr>
          <a:lstStyle/>
          <a:p>
            <a:r>
              <a:rPr lang="en-US" sz="1800" dirty="0"/>
              <a:t>Proliferative capacities of </a:t>
            </a:r>
            <a:r>
              <a:rPr lang="en-US" sz="1800" dirty="0" smtClean="0"/>
              <a:t>tissues</a:t>
            </a:r>
            <a:br>
              <a:rPr lang="en-US" sz="1800" dirty="0" smtClean="0"/>
            </a:br>
            <a:r>
              <a:rPr lang="en-US" sz="1800" dirty="0"/>
              <a:t>Tissue repair is critically influenced by the intrinsic proliferative capacity of the </a:t>
            </a:r>
            <a:r>
              <a:rPr lang="en-US" sz="1800" dirty="0" smtClean="0"/>
              <a:t>constituent </a:t>
            </a:r>
            <a:r>
              <a:rPr lang="en-US" sz="1800" dirty="0"/>
              <a:t>cells. Based on this criterion, this tissue of the body are divided into three groups:-</a:t>
            </a:r>
            <a:br>
              <a:rPr lang="en-US" sz="1800" dirty="0"/>
            </a:br>
            <a:endParaRPr lang="ar-IQ" sz="1800" dirty="0"/>
          </a:p>
        </p:txBody>
      </p:sp>
      <p:sp>
        <p:nvSpPr>
          <p:cNvPr id="3" name="عنصر نائب للمحتوى 2"/>
          <p:cNvSpPr>
            <a:spLocks noGrp="1"/>
          </p:cNvSpPr>
          <p:nvPr>
            <p:ph idx="1"/>
          </p:nvPr>
        </p:nvSpPr>
        <p:spPr>
          <a:xfrm>
            <a:off x="251520" y="1700808"/>
            <a:ext cx="8640960" cy="4824536"/>
          </a:xfrm>
        </p:spPr>
        <p:txBody>
          <a:bodyPr>
            <a:normAutofit fontScale="92500"/>
          </a:bodyPr>
          <a:lstStyle/>
          <a:p>
            <a:pPr lvl="0" algn="l" rtl="0"/>
            <a:r>
              <a:rPr lang="en-US" sz="2400" b="1" dirty="0"/>
              <a:t>Continuously </a:t>
            </a:r>
            <a:r>
              <a:rPr lang="en-US" sz="2400" b="1" dirty="0" smtClean="0"/>
              <a:t>dividing </a:t>
            </a:r>
            <a:r>
              <a:rPr lang="en-US" sz="2400" b="1" dirty="0"/>
              <a:t>tissues </a:t>
            </a:r>
            <a:r>
              <a:rPr lang="en-US" sz="2400" dirty="0"/>
              <a:t>(labile tissues):- cells of these tissues are </a:t>
            </a:r>
            <a:r>
              <a:rPr lang="en-US" sz="2400" dirty="0" smtClean="0"/>
              <a:t>continuously </a:t>
            </a:r>
            <a:r>
              <a:rPr lang="en-US" sz="2400" dirty="0"/>
              <a:t>being lost and replaced by maturation from stem cells and by proliferation of mature cells. Labile cells include </a:t>
            </a:r>
            <a:r>
              <a:rPr lang="en-US" sz="2400" dirty="0" smtClean="0"/>
              <a:t>hematopoietic </a:t>
            </a:r>
            <a:r>
              <a:rPr lang="en-US" sz="2400" dirty="0"/>
              <a:t>cells in the bone marrow and the majority of surface epithelia. </a:t>
            </a:r>
          </a:p>
          <a:p>
            <a:pPr lvl="0" algn="l" rtl="0"/>
            <a:r>
              <a:rPr lang="en-US" sz="2400" b="1" dirty="0"/>
              <a:t>Stable tissues</a:t>
            </a:r>
            <a:r>
              <a:rPr lang="en-US" sz="2400" dirty="0"/>
              <a:t>:- cells of these tissues are quiescent (in the G0 of the cell cycle) and have only minimal replicative activity in their normal state. </a:t>
            </a:r>
            <a:r>
              <a:rPr lang="en-US" sz="2400" dirty="0" smtClean="0"/>
              <a:t>However </a:t>
            </a:r>
            <a:r>
              <a:rPr lang="en-US" sz="2400" dirty="0"/>
              <a:t>these cells </a:t>
            </a:r>
            <a:r>
              <a:rPr lang="en-US" sz="2400" u="sng" dirty="0"/>
              <a:t>are capable of proliferating in response to injury or loss of tissue mass</a:t>
            </a:r>
            <a:r>
              <a:rPr lang="en-US" sz="2400" dirty="0"/>
              <a:t>. Stable cells constitutes the parenchyma of most solid tissues, such as liver &amp; kidney. They also include the endothelial cells, fibroblast and smooth muscle cells; the proliferation of these cells is particularly important in wound healing, with the </a:t>
            </a:r>
            <a:r>
              <a:rPr lang="en-US" sz="2800" i="1" dirty="0"/>
              <a:t>exception of </a:t>
            </a:r>
            <a:r>
              <a:rPr lang="en-US" sz="2800" i="1" dirty="0" smtClean="0"/>
              <a:t>liver </a:t>
            </a:r>
            <a:r>
              <a:rPr lang="en-US" sz="2400" u="sng" dirty="0"/>
              <a:t>stable tissue have a limited capacity to regenerate after injury.</a:t>
            </a:r>
          </a:p>
          <a:p>
            <a:pPr algn="l" rtl="0"/>
            <a:endParaRPr lang="ar-IQ" sz="2400" dirty="0"/>
          </a:p>
        </p:txBody>
      </p:sp>
    </p:spTree>
    <p:extLst>
      <p:ext uri="{BB962C8B-B14F-4D97-AF65-F5344CB8AC3E}">
        <p14:creationId xmlns:p14="http://schemas.microsoft.com/office/powerpoint/2010/main" xmlns="" val="25910632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0"/>
            <a:ext cx="7772400" cy="457200"/>
          </a:xfrm>
        </p:spPr>
        <p:txBody>
          <a:bodyPr>
            <a:normAutofit fontScale="90000"/>
          </a:bodyPr>
          <a:lstStyle/>
          <a:p>
            <a:r>
              <a:rPr lang="en-US" sz="3600" b="1">
                <a:solidFill>
                  <a:srgbClr val="FF3300"/>
                </a:solidFill>
              </a:rPr>
              <a:t>Cell types and cell cycle phases</a:t>
            </a:r>
          </a:p>
        </p:txBody>
      </p:sp>
      <p:pic>
        <p:nvPicPr>
          <p:cNvPr id="4099" name="Picture 3" descr="3"/>
          <p:cNvPicPr>
            <a:picLocks noGrp="1" noChangeAspect="1" noChangeArrowheads="1"/>
          </p:cNvPicPr>
          <p:nvPr>
            <p:ph idx="1"/>
          </p:nvPr>
        </p:nvPicPr>
        <p:blipFill>
          <a:blip r:embed="rId2">
            <a:lum bright="-12000" contrast="18000"/>
          </a:blip>
          <a:srcRect b="21687"/>
          <a:stretch>
            <a:fillRect/>
          </a:stretch>
        </p:blipFill>
        <p:spPr>
          <a:xfrm>
            <a:off x="3276600" y="685800"/>
            <a:ext cx="5867400" cy="6172200"/>
          </a:xfrm>
          <a:noFill/>
          <a:ln/>
        </p:spPr>
      </p:pic>
      <p:sp>
        <p:nvSpPr>
          <p:cNvPr id="4100" name="Text Box 4"/>
          <p:cNvSpPr txBox="1">
            <a:spLocks noChangeArrowheads="1"/>
          </p:cNvSpPr>
          <p:nvPr/>
        </p:nvSpPr>
        <p:spPr bwMode="auto">
          <a:xfrm>
            <a:off x="0" y="990600"/>
            <a:ext cx="3200400" cy="5116513"/>
          </a:xfrm>
          <a:prstGeom prst="rect">
            <a:avLst/>
          </a:prstGeom>
          <a:noFill/>
          <a:ln w="9525">
            <a:noFill/>
            <a:miter lim="800000"/>
            <a:headEnd/>
            <a:tailEnd/>
          </a:ln>
          <a:effectLst/>
        </p:spPr>
        <p:txBody>
          <a:bodyPr>
            <a:spAutoFit/>
          </a:bodyPr>
          <a:lstStyle/>
          <a:p>
            <a:pPr algn="l" rtl="0"/>
            <a:r>
              <a:rPr lang="en-US" sz="2200" b="1" dirty="0">
                <a:solidFill>
                  <a:schemeClr val="bg1"/>
                </a:solidFill>
                <a:latin typeface="Times New Roman" pitchFamily="18" charset="0"/>
                <a:cs typeface="Times New Roman" pitchFamily="18" charset="0"/>
              </a:rPr>
              <a:t>Constantly dividing labile cells continuously cycling from one mitosis to the next. Nondividing permanent cells have exited the cycle and are distended to die without further division. Quiescent stable cells in G0 are neither cycling nor dying and can be induced to re-enter the cycle by an appropriative stimulus.</a:t>
            </a:r>
          </a:p>
          <a:p>
            <a:pPr algn="l" rtl="0"/>
            <a:endParaRPr lang="en-US" sz="22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rtl="0"/>
            <a:endParaRPr lang="ar-IQ" sz="2400" dirty="0"/>
          </a:p>
        </p:txBody>
      </p:sp>
      <p:sp>
        <p:nvSpPr>
          <p:cNvPr id="3" name="عنصر نائب للمحتوى 2"/>
          <p:cNvSpPr>
            <a:spLocks noGrp="1"/>
          </p:cNvSpPr>
          <p:nvPr>
            <p:ph idx="1"/>
          </p:nvPr>
        </p:nvSpPr>
        <p:spPr/>
        <p:txBody>
          <a:bodyPr>
            <a:normAutofit/>
          </a:bodyPr>
          <a:lstStyle/>
          <a:p>
            <a:pPr lvl="0" algn="l" rtl="0"/>
            <a:r>
              <a:rPr lang="en-US" sz="2400" b="1" dirty="0"/>
              <a:t>Permanent tissue</a:t>
            </a:r>
            <a:r>
              <a:rPr lang="en-US" sz="2400" dirty="0"/>
              <a:t>:- cells of these tissues are terminally differentiated and non proliferative  in postnatal life. The majority of the neurons and cardiac muscle cells belong to this category. Accordingly injury to the brain or heart is irreversible and result in scar. Skeletal muscle is usually classified as a permanent tissue, but satellite cells attached to the endomysial sheath provide some regenerative capacity for this tissue.</a:t>
            </a:r>
          </a:p>
          <a:p>
            <a:pPr algn="l" rtl="0"/>
            <a:endParaRPr lang="ar-IQ" sz="2400" dirty="0"/>
          </a:p>
        </p:txBody>
      </p:sp>
    </p:spTree>
    <p:extLst>
      <p:ext uri="{BB962C8B-B14F-4D97-AF65-F5344CB8AC3E}">
        <p14:creationId xmlns:p14="http://schemas.microsoft.com/office/powerpoint/2010/main" xmlns="" val="1334025808"/>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1264</TotalTime>
  <Words>3988</Words>
  <Application>Microsoft Office PowerPoint</Application>
  <PresentationFormat>عرض على الشاشة (3:4)‏</PresentationFormat>
  <Paragraphs>267</Paragraphs>
  <Slides>50</Slides>
  <Notes>0</Notes>
  <HiddenSlides>0</HiddenSlides>
  <MMClips>0</MMClips>
  <ScaleCrop>false</ScaleCrop>
  <HeadingPairs>
    <vt:vector size="6" baseType="variant">
      <vt:variant>
        <vt:lpstr>سمة</vt:lpstr>
      </vt:variant>
      <vt:variant>
        <vt:i4>1</vt:i4>
      </vt:variant>
      <vt:variant>
        <vt:lpstr>خوادم OLE مضمنة</vt:lpstr>
      </vt:variant>
      <vt:variant>
        <vt:i4>2</vt:i4>
      </vt:variant>
      <vt:variant>
        <vt:lpstr>عناوين الشرائح</vt:lpstr>
      </vt:variant>
      <vt:variant>
        <vt:i4>50</vt:i4>
      </vt:variant>
    </vt:vector>
  </HeadingPairs>
  <TitlesOfParts>
    <vt:vector size="53" baseType="lpstr">
      <vt:lpstr>نسق Office</vt:lpstr>
      <vt:lpstr>Bitmap Image</vt:lpstr>
      <vt:lpstr>QuickTime Picture</vt:lpstr>
      <vt:lpstr>الشريحة 1</vt:lpstr>
      <vt:lpstr>الشريحة 2</vt:lpstr>
      <vt:lpstr>الشريحة 3</vt:lpstr>
      <vt:lpstr>The control of cell proliferation</vt:lpstr>
      <vt:lpstr>The cell cycle</vt:lpstr>
      <vt:lpstr>Stages of cell cycle</vt:lpstr>
      <vt:lpstr>Proliferative capacities of tissues Tissue repair is critically influenced by the intrinsic proliferative capacity of the constituent cells. Based on this criterion, this tissue of the body are divided into three groups:- </vt:lpstr>
      <vt:lpstr>Cell types and cell cycle phases</vt:lpstr>
      <vt:lpstr>الشريحة 9</vt:lpstr>
      <vt:lpstr>Growth factors</vt:lpstr>
      <vt:lpstr>الشريحة 11</vt:lpstr>
      <vt:lpstr>Signaling mechanism of growth factor receptors</vt:lpstr>
      <vt:lpstr>الشريحة 13</vt:lpstr>
      <vt:lpstr>Extracellular matrix and cell matrix interactions</vt:lpstr>
      <vt:lpstr>الشريحة 15</vt:lpstr>
      <vt:lpstr>الشريحة 16</vt:lpstr>
      <vt:lpstr>Components of ECM</vt:lpstr>
      <vt:lpstr> Component of the extracelluar matrix:- </vt:lpstr>
      <vt:lpstr>الشريحة 19</vt:lpstr>
      <vt:lpstr>الشريحة 20</vt:lpstr>
      <vt:lpstr>Components of ECM</vt:lpstr>
      <vt:lpstr>Proteoglycans and hyaluronan</vt:lpstr>
      <vt:lpstr>Cell and tissue regeneration:- </vt:lpstr>
      <vt:lpstr>الشريحة 24</vt:lpstr>
      <vt:lpstr>الشريحة 25</vt:lpstr>
      <vt:lpstr>Repair by connective tissue</vt:lpstr>
      <vt:lpstr>الشريحة 27</vt:lpstr>
      <vt:lpstr>Repair by connective tissue deposition consist of four sequential processes:</vt:lpstr>
      <vt:lpstr>        Angiogenesis (neovascularization) </vt:lpstr>
      <vt:lpstr>الشريحة 30</vt:lpstr>
      <vt:lpstr>Migration of fibroblasts  and ECM  Deposition (scar formation)</vt:lpstr>
      <vt:lpstr>Deposition of ECM by these cells</vt:lpstr>
      <vt:lpstr>ECM and tissue remodeling </vt:lpstr>
      <vt:lpstr>Cutaneous wound healing</vt:lpstr>
      <vt:lpstr>Healing by first intention :- </vt:lpstr>
      <vt:lpstr>Wound healing by primary and secondary union</vt:lpstr>
      <vt:lpstr>الشريحة 37</vt:lpstr>
      <vt:lpstr>Arm, healing surgical incision. This image demonstrates healing by first intention which occur in clean, un infected wounds that have apposed edges.</vt:lpstr>
      <vt:lpstr>Healing by second intention (healing by secondary union):-</vt:lpstr>
      <vt:lpstr>Wound with large tissue defect healed by secondary intention. Note the red granular appearance of the granulation tissue. A whitish- greenish- yellow neutrophilic exudates represent an inflammatory response to bacterial invasion of the wound.</vt:lpstr>
      <vt:lpstr>Keloid Keloid nodular masses of of hyperplastic scar tissue, occur when the wound healing process runs unchecked. They are more commonly in people of African descent. surgical excision leads to repeated keloid formation. </vt:lpstr>
      <vt:lpstr>Factors influencing wound healing  </vt:lpstr>
      <vt:lpstr>الشريحة 43</vt:lpstr>
      <vt:lpstr>Local factors</vt:lpstr>
      <vt:lpstr>الشريحة 45</vt:lpstr>
      <vt:lpstr>الشريحة 46</vt:lpstr>
      <vt:lpstr>Systemic factors </vt:lpstr>
      <vt:lpstr>الشريحة 48</vt:lpstr>
      <vt:lpstr>Complications of wound healing  </vt:lpstr>
      <vt:lpstr>الشريحة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akram oudah</dc:creator>
  <cp:lastModifiedBy>SAMSUNG</cp:lastModifiedBy>
  <cp:revision>183</cp:revision>
  <dcterms:created xsi:type="dcterms:W3CDTF">2013-10-07T17:50:57Z</dcterms:created>
  <dcterms:modified xsi:type="dcterms:W3CDTF">2016-10-23T05:52:18Z</dcterms:modified>
</cp:coreProperties>
</file>