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6"/>
  </p:notesMasterIdLst>
  <p:sldIdLst>
    <p:sldId id="259" r:id="rId2"/>
    <p:sldId id="277" r:id="rId3"/>
    <p:sldId id="278" r:id="rId4"/>
    <p:sldId id="260" r:id="rId5"/>
    <p:sldId id="280" r:id="rId6"/>
    <p:sldId id="279" r:id="rId7"/>
    <p:sldId id="258" r:id="rId8"/>
    <p:sldId id="281" r:id="rId9"/>
    <p:sldId id="261" r:id="rId10"/>
    <p:sldId id="282" r:id="rId11"/>
    <p:sldId id="264" r:id="rId12"/>
    <p:sldId id="284" r:id="rId13"/>
    <p:sldId id="268" r:id="rId14"/>
    <p:sldId id="283" r:id="rId15"/>
    <p:sldId id="265" r:id="rId16"/>
    <p:sldId id="285" r:id="rId17"/>
    <p:sldId id="286" r:id="rId18"/>
    <p:sldId id="287" r:id="rId19"/>
    <p:sldId id="266" r:id="rId20"/>
    <p:sldId id="288" r:id="rId21"/>
    <p:sldId id="257"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27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FA58628-273E-4C66-B14E-6D3155F86073}" type="datetimeFigureOut">
              <a:rPr lang="ar-IQ" smtClean="0"/>
              <a:t>20/01/1438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8BB98BE-8268-4389-94D7-DB572462684A}" type="slidenum">
              <a:rPr lang="ar-IQ" smtClean="0"/>
              <a:t>‹#›</a:t>
            </a:fld>
            <a:endParaRPr lang="ar-IQ"/>
          </a:p>
        </p:txBody>
      </p:sp>
    </p:spTree>
    <p:extLst>
      <p:ext uri="{BB962C8B-B14F-4D97-AF65-F5344CB8AC3E}">
        <p14:creationId xmlns:p14="http://schemas.microsoft.com/office/powerpoint/2010/main" val="38107346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28BB98BE-8268-4389-94D7-DB572462684A}" type="slidenum">
              <a:rPr lang="ar-IQ" smtClean="0"/>
              <a:t>4</a:t>
            </a:fld>
            <a:endParaRPr lang="ar-IQ"/>
          </a:p>
        </p:txBody>
      </p:sp>
    </p:spTree>
    <p:extLst>
      <p:ext uri="{BB962C8B-B14F-4D97-AF65-F5344CB8AC3E}">
        <p14:creationId xmlns:p14="http://schemas.microsoft.com/office/powerpoint/2010/main" val="128616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C3E3EA7-E3DD-42BB-BBE9-33D38C3BB7D2}" type="datetimeFigureOut">
              <a:rPr lang="ar-IQ" smtClean="0"/>
              <a:t>20/01/1438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F0B80F6-6181-4CBD-AD40-940354CCC7F8}" type="slidenum">
              <a:rPr lang="ar-IQ" smtClean="0"/>
              <a:t>‹#›</a:t>
            </a:fld>
            <a:endParaRPr lang="ar-IQ"/>
          </a:p>
        </p:txBody>
      </p:sp>
    </p:spTree>
    <p:extLst>
      <p:ext uri="{BB962C8B-B14F-4D97-AF65-F5344CB8AC3E}">
        <p14:creationId xmlns:p14="http://schemas.microsoft.com/office/powerpoint/2010/main" val="149803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C3E3EA7-E3DD-42BB-BBE9-33D38C3BB7D2}" type="datetimeFigureOut">
              <a:rPr lang="ar-IQ" smtClean="0"/>
              <a:t>20/01/1438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F0B80F6-6181-4CBD-AD40-940354CCC7F8}" type="slidenum">
              <a:rPr lang="ar-IQ" smtClean="0"/>
              <a:t>‹#›</a:t>
            </a:fld>
            <a:endParaRPr lang="ar-IQ"/>
          </a:p>
        </p:txBody>
      </p:sp>
    </p:spTree>
    <p:extLst>
      <p:ext uri="{BB962C8B-B14F-4D97-AF65-F5344CB8AC3E}">
        <p14:creationId xmlns:p14="http://schemas.microsoft.com/office/powerpoint/2010/main" val="315450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C3E3EA7-E3DD-42BB-BBE9-33D38C3BB7D2}" type="datetimeFigureOut">
              <a:rPr lang="ar-IQ" smtClean="0"/>
              <a:t>20/01/1438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F0B80F6-6181-4CBD-AD40-940354CCC7F8}" type="slidenum">
              <a:rPr lang="ar-IQ" smtClean="0"/>
              <a:t>‹#›</a:t>
            </a:fld>
            <a:endParaRPr lang="ar-IQ"/>
          </a:p>
        </p:txBody>
      </p:sp>
    </p:spTree>
    <p:extLst>
      <p:ext uri="{BB962C8B-B14F-4D97-AF65-F5344CB8AC3E}">
        <p14:creationId xmlns:p14="http://schemas.microsoft.com/office/powerpoint/2010/main" val="273220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C3E3EA7-E3DD-42BB-BBE9-33D38C3BB7D2}" type="datetimeFigureOut">
              <a:rPr lang="ar-IQ" smtClean="0"/>
              <a:t>20/01/1438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F0B80F6-6181-4CBD-AD40-940354CCC7F8}" type="slidenum">
              <a:rPr lang="ar-IQ" smtClean="0"/>
              <a:t>‹#›</a:t>
            </a:fld>
            <a:endParaRPr lang="ar-IQ"/>
          </a:p>
        </p:txBody>
      </p:sp>
    </p:spTree>
    <p:extLst>
      <p:ext uri="{BB962C8B-B14F-4D97-AF65-F5344CB8AC3E}">
        <p14:creationId xmlns:p14="http://schemas.microsoft.com/office/powerpoint/2010/main" val="222435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3E3EA7-E3DD-42BB-BBE9-33D38C3BB7D2}" type="datetimeFigureOut">
              <a:rPr lang="ar-IQ" smtClean="0"/>
              <a:t>20/01/1438</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AF0B80F6-6181-4CBD-AD40-940354CCC7F8}" type="slidenum">
              <a:rPr lang="ar-IQ" smtClean="0"/>
              <a:t>‹#›</a:t>
            </a:fld>
            <a:endParaRPr lang="ar-IQ"/>
          </a:p>
        </p:txBody>
      </p:sp>
    </p:spTree>
    <p:extLst>
      <p:ext uri="{BB962C8B-B14F-4D97-AF65-F5344CB8AC3E}">
        <p14:creationId xmlns:p14="http://schemas.microsoft.com/office/powerpoint/2010/main" val="202443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AC3E3EA7-E3DD-42BB-BBE9-33D38C3BB7D2}" type="datetimeFigureOut">
              <a:rPr lang="ar-IQ" smtClean="0"/>
              <a:t>20/01/1438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F0B80F6-6181-4CBD-AD40-940354CCC7F8}" type="slidenum">
              <a:rPr lang="ar-IQ" smtClean="0"/>
              <a:t>‹#›</a:t>
            </a:fld>
            <a:endParaRPr lang="ar-IQ"/>
          </a:p>
        </p:txBody>
      </p:sp>
    </p:spTree>
    <p:extLst>
      <p:ext uri="{BB962C8B-B14F-4D97-AF65-F5344CB8AC3E}">
        <p14:creationId xmlns:p14="http://schemas.microsoft.com/office/powerpoint/2010/main" val="258439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AC3E3EA7-E3DD-42BB-BBE9-33D38C3BB7D2}" type="datetimeFigureOut">
              <a:rPr lang="ar-IQ" smtClean="0"/>
              <a:t>20/01/1438</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AF0B80F6-6181-4CBD-AD40-940354CCC7F8}" type="slidenum">
              <a:rPr lang="ar-IQ" smtClean="0"/>
              <a:t>‹#›</a:t>
            </a:fld>
            <a:endParaRPr lang="ar-IQ"/>
          </a:p>
        </p:txBody>
      </p:sp>
    </p:spTree>
    <p:extLst>
      <p:ext uri="{BB962C8B-B14F-4D97-AF65-F5344CB8AC3E}">
        <p14:creationId xmlns:p14="http://schemas.microsoft.com/office/powerpoint/2010/main" val="216423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C3E3EA7-E3DD-42BB-BBE9-33D38C3BB7D2}" type="datetimeFigureOut">
              <a:rPr lang="ar-IQ" smtClean="0"/>
              <a:t>20/01/1438</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AF0B80F6-6181-4CBD-AD40-940354CCC7F8}" type="slidenum">
              <a:rPr lang="ar-IQ" smtClean="0"/>
              <a:t>‹#›</a:t>
            </a:fld>
            <a:endParaRPr lang="ar-IQ"/>
          </a:p>
        </p:txBody>
      </p:sp>
    </p:spTree>
    <p:extLst>
      <p:ext uri="{BB962C8B-B14F-4D97-AF65-F5344CB8AC3E}">
        <p14:creationId xmlns:p14="http://schemas.microsoft.com/office/powerpoint/2010/main" val="284070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3E3EA7-E3DD-42BB-BBE9-33D38C3BB7D2}" type="datetimeFigureOut">
              <a:rPr lang="ar-IQ" smtClean="0"/>
              <a:t>20/01/1438</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AF0B80F6-6181-4CBD-AD40-940354CCC7F8}" type="slidenum">
              <a:rPr lang="ar-IQ" smtClean="0"/>
              <a:t>‹#›</a:t>
            </a:fld>
            <a:endParaRPr lang="ar-IQ"/>
          </a:p>
        </p:txBody>
      </p:sp>
    </p:spTree>
    <p:extLst>
      <p:ext uri="{BB962C8B-B14F-4D97-AF65-F5344CB8AC3E}">
        <p14:creationId xmlns:p14="http://schemas.microsoft.com/office/powerpoint/2010/main" val="143328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3E3EA7-E3DD-42BB-BBE9-33D38C3BB7D2}" type="datetimeFigureOut">
              <a:rPr lang="ar-IQ" smtClean="0"/>
              <a:t>20/01/1438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F0B80F6-6181-4CBD-AD40-940354CCC7F8}" type="slidenum">
              <a:rPr lang="ar-IQ" smtClean="0"/>
              <a:t>‹#›</a:t>
            </a:fld>
            <a:endParaRPr lang="ar-IQ"/>
          </a:p>
        </p:txBody>
      </p:sp>
    </p:spTree>
    <p:extLst>
      <p:ext uri="{BB962C8B-B14F-4D97-AF65-F5344CB8AC3E}">
        <p14:creationId xmlns:p14="http://schemas.microsoft.com/office/powerpoint/2010/main" val="99665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3E3EA7-E3DD-42BB-BBE9-33D38C3BB7D2}" type="datetimeFigureOut">
              <a:rPr lang="ar-IQ" smtClean="0"/>
              <a:t>20/01/1438</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AF0B80F6-6181-4CBD-AD40-940354CCC7F8}" type="slidenum">
              <a:rPr lang="ar-IQ" smtClean="0"/>
              <a:t>‹#›</a:t>
            </a:fld>
            <a:endParaRPr lang="ar-IQ"/>
          </a:p>
        </p:txBody>
      </p:sp>
    </p:spTree>
    <p:extLst>
      <p:ext uri="{BB962C8B-B14F-4D97-AF65-F5344CB8AC3E}">
        <p14:creationId xmlns:p14="http://schemas.microsoft.com/office/powerpoint/2010/main" val="304169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39999">
              <a:srgbClr val="85C2FF"/>
            </a:gs>
            <a:gs pos="100000">
              <a:srgbClr val="C4D6EB"/>
            </a:gs>
            <a:gs pos="100000">
              <a:schemeClr val="accent1">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3E3EA7-E3DD-42BB-BBE9-33D38C3BB7D2}" type="datetimeFigureOut">
              <a:rPr lang="ar-IQ" smtClean="0"/>
              <a:t>20/01/1438</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F0B80F6-6181-4CBD-AD40-940354CCC7F8}" type="slidenum">
              <a:rPr lang="ar-IQ" smtClean="0"/>
              <a:t>‹#›</a:t>
            </a:fld>
            <a:endParaRPr lang="ar-IQ"/>
          </a:p>
        </p:txBody>
      </p:sp>
    </p:spTree>
    <p:extLst>
      <p:ext uri="{BB962C8B-B14F-4D97-AF65-F5344CB8AC3E}">
        <p14:creationId xmlns:p14="http://schemas.microsoft.com/office/powerpoint/2010/main" val="242510842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2636912"/>
            <a:ext cx="7772400" cy="1470025"/>
          </a:xfrm>
          <a:ln/>
        </p:spPr>
        <p:style>
          <a:lnRef idx="1">
            <a:schemeClr val="dk1"/>
          </a:lnRef>
          <a:fillRef idx="2">
            <a:schemeClr val="dk1"/>
          </a:fillRef>
          <a:effectRef idx="1">
            <a:schemeClr val="dk1"/>
          </a:effectRef>
          <a:fontRef idx="minor">
            <a:schemeClr val="dk1"/>
          </a:fontRef>
        </p:style>
        <p:txBody>
          <a:bodyPr/>
          <a:lstStyle/>
          <a:p>
            <a:r>
              <a:rPr lang="en-US" b="1" dirty="0" smtClean="0">
                <a:solidFill>
                  <a:schemeClr val="bg1"/>
                </a:solidFill>
              </a:rPr>
              <a:t>The Head and Neck</a:t>
            </a:r>
            <a:r>
              <a:rPr lang="en-US" dirty="0" smtClean="0">
                <a:solidFill>
                  <a:schemeClr val="bg1"/>
                </a:solidFill>
              </a:rPr>
              <a:t/>
            </a:r>
            <a:br>
              <a:rPr lang="en-US" dirty="0" smtClean="0">
                <a:solidFill>
                  <a:schemeClr val="bg1"/>
                </a:solidFill>
              </a:rPr>
            </a:br>
            <a:r>
              <a:rPr lang="en-US" dirty="0" smtClean="0">
                <a:solidFill>
                  <a:schemeClr val="bg1"/>
                </a:solidFill>
              </a:rPr>
              <a:t>The Neck</a:t>
            </a:r>
            <a:endParaRPr lang="ar-IQ" dirty="0">
              <a:solidFill>
                <a:schemeClr val="bg1"/>
              </a:solidFill>
            </a:endParaRPr>
          </a:p>
        </p:txBody>
      </p:sp>
    </p:spTree>
    <p:extLst>
      <p:ext uri="{BB962C8B-B14F-4D97-AF65-F5344CB8AC3E}">
        <p14:creationId xmlns:p14="http://schemas.microsoft.com/office/powerpoint/2010/main" val="1518306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975" y="926327"/>
            <a:ext cx="3516038" cy="50783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lgn="l" rtl="0">
              <a:spcAft>
                <a:spcPts val="0"/>
              </a:spcAft>
              <a:buSzPts val="1000"/>
              <a:buFont typeface="Symbol"/>
              <a:buChar char=""/>
              <a:tabLst>
                <a:tab pos="457200" algn="l"/>
              </a:tabLst>
            </a:pPr>
            <a:r>
              <a:rPr lang="en-US" b="1" dirty="0" err="1" smtClean="0">
                <a:solidFill>
                  <a:srgbClr val="FF0000"/>
                </a:solidFill>
                <a:ea typeface="Times New Roman"/>
                <a:cs typeface="Calibri"/>
              </a:rPr>
              <a:t>Stylohyoid</a:t>
            </a:r>
            <a:r>
              <a:rPr lang="en-US" b="1" dirty="0" smtClean="0">
                <a:solidFill>
                  <a:srgbClr val="FF0000"/>
                </a:solidFill>
                <a:ea typeface="Times New Roman"/>
                <a:cs typeface="Calibri"/>
              </a:rPr>
              <a:t> </a:t>
            </a:r>
            <a:r>
              <a:rPr lang="en-US" b="1" dirty="0">
                <a:solidFill>
                  <a:srgbClr val="FF0000"/>
                </a:solidFill>
                <a:ea typeface="Times New Roman"/>
                <a:cs typeface="Calibri"/>
              </a:rPr>
              <a:t>ligament</a:t>
            </a:r>
            <a:r>
              <a:rPr lang="en-US" dirty="0">
                <a:solidFill>
                  <a:schemeClr val="bg1"/>
                </a:solidFill>
                <a:ea typeface="Times New Roman"/>
                <a:cs typeface="Calibri"/>
              </a:rPr>
              <a:t>: Connects the </a:t>
            </a:r>
            <a:r>
              <a:rPr lang="en-US" dirty="0" err="1">
                <a:solidFill>
                  <a:schemeClr val="bg1"/>
                </a:solidFill>
                <a:ea typeface="Times New Roman"/>
                <a:cs typeface="Calibri"/>
              </a:rPr>
              <a:t>styloid</a:t>
            </a:r>
            <a:r>
              <a:rPr lang="en-US" dirty="0">
                <a:solidFill>
                  <a:schemeClr val="bg1"/>
                </a:solidFill>
                <a:ea typeface="Times New Roman"/>
                <a:cs typeface="Calibri"/>
              </a:rPr>
              <a:t> process to the lesser </a:t>
            </a:r>
            <a:r>
              <a:rPr lang="en-US" dirty="0" err="1">
                <a:solidFill>
                  <a:schemeClr val="bg1"/>
                </a:solidFill>
                <a:ea typeface="Times New Roman"/>
                <a:cs typeface="Calibri"/>
              </a:rPr>
              <a:t>cornu</a:t>
            </a:r>
            <a:r>
              <a:rPr lang="en-US" dirty="0">
                <a:solidFill>
                  <a:schemeClr val="bg1"/>
                </a:solidFill>
                <a:ea typeface="Times New Roman"/>
                <a:cs typeface="Calibri"/>
              </a:rPr>
              <a:t> of the hyoid bone </a:t>
            </a:r>
            <a:endParaRPr lang="en-US" dirty="0">
              <a:solidFill>
                <a:schemeClr val="bg1"/>
              </a:solidFill>
              <a:latin typeface="Arial"/>
              <a:ea typeface="Times New Roman"/>
            </a:endParaRPr>
          </a:p>
          <a:p>
            <a:pPr marL="342900" lvl="0" indent="-342900" algn="l" rtl="0">
              <a:spcAft>
                <a:spcPts val="0"/>
              </a:spcAft>
              <a:buSzPts val="1000"/>
              <a:buFont typeface="Symbol"/>
              <a:buChar char=""/>
              <a:tabLst>
                <a:tab pos="457200" algn="l"/>
              </a:tabLst>
            </a:pPr>
            <a:r>
              <a:rPr lang="en-US" b="1" dirty="0" err="1">
                <a:solidFill>
                  <a:srgbClr val="FF0000"/>
                </a:solidFill>
                <a:ea typeface="Times New Roman"/>
                <a:cs typeface="Calibri"/>
              </a:rPr>
              <a:t>Stylomandibular</a:t>
            </a:r>
            <a:r>
              <a:rPr lang="en-US" b="1" dirty="0">
                <a:solidFill>
                  <a:srgbClr val="FF0000"/>
                </a:solidFill>
                <a:ea typeface="Times New Roman"/>
                <a:cs typeface="Calibri"/>
              </a:rPr>
              <a:t> ligament</a:t>
            </a:r>
            <a:r>
              <a:rPr lang="en-US" dirty="0">
                <a:solidFill>
                  <a:schemeClr val="bg1"/>
                </a:solidFill>
                <a:ea typeface="Times New Roman"/>
                <a:cs typeface="Calibri"/>
              </a:rPr>
              <a:t>: Connects the </a:t>
            </a:r>
            <a:r>
              <a:rPr lang="en-US" dirty="0" err="1">
                <a:solidFill>
                  <a:schemeClr val="bg1"/>
                </a:solidFill>
                <a:ea typeface="Times New Roman"/>
                <a:cs typeface="Calibri"/>
              </a:rPr>
              <a:t>styloid</a:t>
            </a:r>
            <a:r>
              <a:rPr lang="en-US" dirty="0">
                <a:solidFill>
                  <a:schemeClr val="bg1"/>
                </a:solidFill>
                <a:ea typeface="Times New Roman"/>
                <a:cs typeface="Calibri"/>
              </a:rPr>
              <a:t> process to the angle of the mandible.</a:t>
            </a:r>
            <a:endParaRPr lang="en-US" dirty="0">
              <a:solidFill>
                <a:schemeClr val="bg1"/>
              </a:solidFill>
              <a:latin typeface="Arial"/>
              <a:ea typeface="Times New Roman"/>
            </a:endParaRPr>
          </a:p>
          <a:p>
            <a:pPr marL="342900" lvl="0" indent="-342900" algn="l" rtl="0">
              <a:spcAft>
                <a:spcPts val="0"/>
              </a:spcAft>
              <a:buSzPts val="1000"/>
              <a:buFont typeface="Symbol"/>
              <a:buChar char=""/>
              <a:tabLst>
                <a:tab pos="457200" algn="l"/>
              </a:tabLst>
            </a:pPr>
            <a:r>
              <a:rPr lang="en-US" dirty="0">
                <a:solidFill>
                  <a:schemeClr val="bg1"/>
                </a:solidFill>
                <a:ea typeface="Times New Roman"/>
                <a:cs typeface="Calibri"/>
              </a:rPr>
              <a:t> </a:t>
            </a:r>
            <a:r>
              <a:rPr lang="en-US" b="1" dirty="0" err="1">
                <a:solidFill>
                  <a:srgbClr val="FF0000"/>
                </a:solidFill>
                <a:ea typeface="Times New Roman"/>
                <a:cs typeface="Calibri"/>
              </a:rPr>
              <a:t>Sphenomandibular</a:t>
            </a:r>
            <a:r>
              <a:rPr lang="en-US" b="1" dirty="0">
                <a:solidFill>
                  <a:srgbClr val="FF0000"/>
                </a:solidFill>
                <a:ea typeface="Times New Roman"/>
                <a:cs typeface="Calibri"/>
              </a:rPr>
              <a:t> ligament</a:t>
            </a:r>
            <a:r>
              <a:rPr lang="en-US" dirty="0">
                <a:solidFill>
                  <a:schemeClr val="bg1"/>
                </a:solidFill>
                <a:ea typeface="Times New Roman"/>
                <a:cs typeface="Calibri"/>
              </a:rPr>
              <a:t>: Connects the spine of the sphenoid bone to the </a:t>
            </a:r>
            <a:r>
              <a:rPr lang="en-US" dirty="0" err="1">
                <a:solidFill>
                  <a:schemeClr val="bg1"/>
                </a:solidFill>
                <a:ea typeface="Times New Roman"/>
                <a:cs typeface="Calibri"/>
              </a:rPr>
              <a:t>lingula</a:t>
            </a:r>
            <a:r>
              <a:rPr lang="en-US" dirty="0">
                <a:solidFill>
                  <a:schemeClr val="bg1"/>
                </a:solidFill>
                <a:ea typeface="Times New Roman"/>
                <a:cs typeface="Calibri"/>
              </a:rPr>
              <a:t> of the mandible </a:t>
            </a:r>
            <a:endParaRPr lang="en-US" dirty="0">
              <a:solidFill>
                <a:schemeClr val="bg1"/>
              </a:solidFill>
              <a:latin typeface="Arial"/>
              <a:ea typeface="Times New Roman"/>
            </a:endParaRPr>
          </a:p>
          <a:p>
            <a:pPr marL="342900" lvl="0" indent="-342900" algn="l" rtl="0">
              <a:spcAft>
                <a:spcPts val="0"/>
              </a:spcAft>
              <a:buSzPts val="1000"/>
              <a:buFont typeface="Symbol"/>
              <a:buChar char=""/>
              <a:tabLst>
                <a:tab pos="457200" algn="l"/>
              </a:tabLst>
            </a:pPr>
            <a:r>
              <a:rPr lang="en-US" b="1" dirty="0" err="1">
                <a:solidFill>
                  <a:srgbClr val="FF0000"/>
                </a:solidFill>
                <a:ea typeface="Times New Roman"/>
                <a:cs typeface="Calibri"/>
              </a:rPr>
              <a:t>Pterygomandibular</a:t>
            </a:r>
            <a:r>
              <a:rPr lang="en-US" b="1" dirty="0">
                <a:solidFill>
                  <a:srgbClr val="FF0000"/>
                </a:solidFill>
                <a:ea typeface="Times New Roman"/>
                <a:cs typeface="Calibri"/>
              </a:rPr>
              <a:t> ligament</a:t>
            </a:r>
            <a:r>
              <a:rPr lang="en-US" dirty="0">
                <a:solidFill>
                  <a:srgbClr val="FF0000"/>
                </a:solidFill>
                <a:ea typeface="Times New Roman"/>
                <a:cs typeface="Calibri"/>
              </a:rPr>
              <a:t>: </a:t>
            </a:r>
            <a:r>
              <a:rPr lang="en-US" dirty="0">
                <a:solidFill>
                  <a:schemeClr val="bg1"/>
                </a:solidFill>
                <a:ea typeface="Times New Roman"/>
                <a:cs typeface="Calibri"/>
              </a:rPr>
              <a:t>Connects the </a:t>
            </a:r>
            <a:r>
              <a:rPr lang="en-US" dirty="0" err="1">
                <a:solidFill>
                  <a:schemeClr val="bg1"/>
                </a:solidFill>
                <a:ea typeface="Times New Roman"/>
                <a:cs typeface="Calibri"/>
              </a:rPr>
              <a:t>hamular</a:t>
            </a:r>
            <a:r>
              <a:rPr lang="en-US" dirty="0">
                <a:solidFill>
                  <a:schemeClr val="bg1"/>
                </a:solidFill>
                <a:ea typeface="Times New Roman"/>
                <a:cs typeface="Calibri"/>
              </a:rPr>
              <a:t> process of the medial pterygoid plate to the posterior end of the </a:t>
            </a:r>
            <a:r>
              <a:rPr lang="en-US" dirty="0" err="1">
                <a:solidFill>
                  <a:schemeClr val="bg1"/>
                </a:solidFill>
                <a:ea typeface="Times New Roman"/>
                <a:cs typeface="Calibri"/>
              </a:rPr>
              <a:t>mylohyoid</a:t>
            </a:r>
            <a:r>
              <a:rPr lang="en-US" dirty="0">
                <a:solidFill>
                  <a:schemeClr val="bg1"/>
                </a:solidFill>
                <a:ea typeface="Times New Roman"/>
                <a:cs typeface="Calibri"/>
              </a:rPr>
              <a:t> line of the mandible. It gives attachment to the superior constrictor and the </a:t>
            </a:r>
            <a:r>
              <a:rPr lang="en-US" dirty="0" err="1">
                <a:solidFill>
                  <a:schemeClr val="bg1"/>
                </a:solidFill>
                <a:ea typeface="Times New Roman"/>
                <a:cs typeface="Calibri"/>
              </a:rPr>
              <a:t>buccinator</a:t>
            </a:r>
            <a:r>
              <a:rPr lang="en-US" dirty="0">
                <a:solidFill>
                  <a:schemeClr val="bg1"/>
                </a:solidFill>
                <a:ea typeface="Times New Roman"/>
                <a:cs typeface="Calibri"/>
              </a:rPr>
              <a:t> muscles.</a:t>
            </a:r>
            <a:endParaRPr lang="en-US" dirty="0">
              <a:solidFill>
                <a:schemeClr val="bg1"/>
              </a:solidFill>
              <a:effectLst/>
              <a:latin typeface="Arial"/>
              <a:ea typeface="Times New Roman"/>
            </a:endParaRPr>
          </a:p>
        </p:txBody>
      </p:sp>
      <p:sp>
        <p:nvSpPr>
          <p:cNvPr id="3" name="مستطيل 2"/>
          <p:cNvSpPr/>
          <p:nvPr/>
        </p:nvSpPr>
        <p:spPr>
          <a:xfrm>
            <a:off x="107504" y="197875"/>
            <a:ext cx="2556277"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l" rtl="0"/>
            <a:r>
              <a:rPr lang="en-US" sz="2400" b="1" dirty="0">
                <a:solidFill>
                  <a:srgbClr val="FF0000"/>
                </a:solidFill>
                <a:ea typeface="Times New Roman"/>
                <a:cs typeface="Calibri"/>
              </a:rPr>
              <a:t>Cervical Ligaments</a:t>
            </a:r>
            <a:endParaRPr lang="en-US" sz="2400" dirty="0">
              <a:solidFill>
                <a:srgbClr val="FF0000"/>
              </a:solidFill>
              <a:latin typeface="Arial"/>
              <a:ea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197875"/>
            <a:ext cx="5614987" cy="65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839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55976" y="116632"/>
            <a:ext cx="2411759" cy="432048"/>
          </a:xfrm>
        </p:spPr>
        <p:style>
          <a:lnRef idx="1">
            <a:schemeClr val="accent1"/>
          </a:lnRef>
          <a:fillRef idx="2">
            <a:schemeClr val="accent1"/>
          </a:fillRef>
          <a:effectRef idx="1">
            <a:schemeClr val="accent1"/>
          </a:effectRef>
          <a:fontRef idx="minor">
            <a:schemeClr val="dk1"/>
          </a:fontRef>
        </p:style>
        <p:txBody>
          <a:bodyPr anchor="ctr">
            <a:noAutofit/>
          </a:bodyPr>
          <a:lstStyle/>
          <a:p>
            <a:pPr algn="l" rtl="0"/>
            <a:r>
              <a:rPr lang="en-US" sz="2400" dirty="0" smtClean="0">
                <a:solidFill>
                  <a:srgbClr val="FF0000"/>
                </a:solidFill>
              </a:rPr>
              <a:t>Posterior Triangle</a:t>
            </a:r>
            <a:endParaRPr lang="ar-IQ" sz="2400" dirty="0">
              <a:solidFill>
                <a:srgbClr val="FF0000"/>
              </a:solidFill>
            </a:endParaRPr>
          </a:p>
        </p:txBody>
      </p:sp>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3335" y="1124744"/>
            <a:ext cx="5321207" cy="5231774"/>
          </a:xfrm>
          <a:effectLst>
            <a:innerShdw blurRad="63500" dist="50800" dir="2700000">
              <a:prstClr val="black">
                <a:alpha val="50000"/>
              </a:prstClr>
            </a:innerShdw>
          </a:effectLst>
        </p:spPr>
        <p:style>
          <a:lnRef idx="0">
            <a:schemeClr val="accent1"/>
          </a:lnRef>
          <a:fillRef idx="3">
            <a:schemeClr val="accent1"/>
          </a:fillRef>
          <a:effectRef idx="3">
            <a:schemeClr val="accent1"/>
          </a:effectRef>
          <a:fontRef idx="minor">
            <a:schemeClr val="lt1"/>
          </a:fontRef>
        </p:style>
      </p:pic>
      <p:sp>
        <p:nvSpPr>
          <p:cNvPr id="4" name="عنصر نائب للنص 3"/>
          <p:cNvSpPr>
            <a:spLocks noGrp="1"/>
          </p:cNvSpPr>
          <p:nvPr>
            <p:ph type="body" sz="half" idx="2"/>
          </p:nvPr>
        </p:nvSpPr>
        <p:spPr>
          <a:xfrm>
            <a:off x="0" y="0"/>
            <a:ext cx="3707904" cy="6858000"/>
          </a:xfrm>
        </p:spPr>
        <p:style>
          <a:lnRef idx="1">
            <a:schemeClr val="accent1"/>
          </a:lnRef>
          <a:fillRef idx="2">
            <a:schemeClr val="accent1"/>
          </a:fillRef>
          <a:effectRef idx="1">
            <a:schemeClr val="accent1"/>
          </a:effectRef>
          <a:fontRef idx="minor">
            <a:schemeClr val="dk1"/>
          </a:fontRef>
        </p:style>
        <p:txBody>
          <a:bodyPr>
            <a:noAutofit/>
          </a:bodyPr>
          <a:lstStyle/>
          <a:p>
            <a:pPr algn="l"/>
            <a:r>
              <a:rPr lang="en-US" sz="1600" b="1" dirty="0" smtClean="0">
                <a:solidFill>
                  <a:srgbClr val="FF0000"/>
                </a:solidFill>
                <a:latin typeface="Univers-Bold"/>
              </a:rPr>
              <a:t>Posterior </a:t>
            </a:r>
            <a:r>
              <a:rPr lang="en-US" sz="1600" b="1" dirty="0">
                <a:solidFill>
                  <a:srgbClr val="FF0000"/>
                </a:solidFill>
                <a:latin typeface="Univers-Bold"/>
              </a:rPr>
              <a:t>Triangle</a:t>
            </a:r>
          </a:p>
          <a:p>
            <a:pPr marL="342900" indent="-342900" algn="l" rtl="0">
              <a:buFont typeface="Arial" panose="020B0604020202020204" pitchFamily="34" charset="0"/>
              <a:buChar char="•"/>
            </a:pPr>
            <a:r>
              <a:rPr lang="en-US" sz="1600" dirty="0" smtClean="0">
                <a:solidFill>
                  <a:srgbClr val="000000"/>
                </a:solidFill>
              </a:rPr>
              <a:t>The posterior triangle is bounded posteriorly by the trapezius muscle, anteriorly by the sternocleidomastoid, and inferiorly by the clavicle. </a:t>
            </a:r>
          </a:p>
          <a:p>
            <a:pPr marL="342900" indent="-342900" algn="justLow" rtl="0">
              <a:spcAft>
                <a:spcPts val="0"/>
              </a:spcAft>
              <a:buFont typeface="Arial" panose="020B0604020202020204" pitchFamily="34" charset="0"/>
              <a:buChar char="•"/>
            </a:pPr>
            <a:r>
              <a:rPr lang="en-US" sz="1600" dirty="0" smtClean="0">
                <a:ea typeface="Times New Roman"/>
                <a:cs typeface="Calibri"/>
              </a:rPr>
              <a:t>The </a:t>
            </a:r>
            <a:r>
              <a:rPr lang="en-US" sz="1600" dirty="0">
                <a:ea typeface="Times New Roman"/>
                <a:cs typeface="Calibri"/>
              </a:rPr>
              <a:t>triangle is covered by skin, superficial fascia, </a:t>
            </a:r>
            <a:r>
              <a:rPr lang="en-US" sz="1600" dirty="0" err="1">
                <a:ea typeface="Times New Roman"/>
                <a:cs typeface="Calibri"/>
              </a:rPr>
              <a:t>platysma</a:t>
            </a:r>
            <a:r>
              <a:rPr lang="en-US" sz="1600" dirty="0">
                <a:ea typeface="Times New Roman"/>
                <a:cs typeface="Calibri"/>
              </a:rPr>
              <a:t>, and the investing layer of deep fascia. </a:t>
            </a:r>
            <a:endParaRPr lang="en-US" sz="1600" dirty="0" smtClean="0">
              <a:ea typeface="Times New Roman"/>
              <a:cs typeface="Calibri"/>
            </a:endParaRPr>
          </a:p>
          <a:p>
            <a:pPr marL="342900" indent="-342900" algn="justLow" rtl="0">
              <a:spcAft>
                <a:spcPts val="0"/>
              </a:spcAft>
              <a:buFont typeface="Arial" panose="020B0604020202020204" pitchFamily="34" charset="0"/>
              <a:buChar char="•"/>
            </a:pPr>
            <a:r>
              <a:rPr lang="en-US" sz="1600" dirty="0" smtClean="0">
                <a:ea typeface="Times New Roman"/>
                <a:cs typeface="Calibri"/>
              </a:rPr>
              <a:t>Running </a:t>
            </a:r>
            <a:r>
              <a:rPr lang="en-US" sz="1600" dirty="0">
                <a:ea typeface="Times New Roman"/>
                <a:cs typeface="Calibri"/>
              </a:rPr>
              <a:t>across the triangle in this covering are the supraclavicular nerves.</a:t>
            </a:r>
            <a:endParaRPr lang="en-US" sz="1600" dirty="0">
              <a:latin typeface="Arial"/>
              <a:ea typeface="Times New Roman"/>
            </a:endParaRPr>
          </a:p>
          <a:p>
            <a:pPr marL="342900" indent="-342900" algn="l" rtl="0">
              <a:buFont typeface="Arial" panose="020B0604020202020204" pitchFamily="34" charset="0"/>
              <a:buChar char="•"/>
            </a:pPr>
            <a:r>
              <a:rPr lang="en-US" sz="1600" dirty="0">
                <a:ea typeface="Times New Roman"/>
                <a:cs typeface="Calibri"/>
              </a:rPr>
              <a:t>The muscular floor of the triangle is covered by the </a:t>
            </a:r>
            <a:r>
              <a:rPr lang="en-US" sz="1600" dirty="0" err="1">
                <a:ea typeface="Times New Roman"/>
                <a:cs typeface="Calibri"/>
              </a:rPr>
              <a:t>prevertebral</a:t>
            </a:r>
            <a:r>
              <a:rPr lang="en-US" sz="1600" dirty="0">
                <a:ea typeface="Times New Roman"/>
                <a:cs typeface="Calibri"/>
              </a:rPr>
              <a:t> layer of the deep fascia. </a:t>
            </a:r>
            <a:endParaRPr lang="en-US" sz="1600" dirty="0" smtClean="0">
              <a:ea typeface="Times New Roman"/>
              <a:cs typeface="Calibri"/>
            </a:endParaRPr>
          </a:p>
          <a:p>
            <a:pPr marL="342900" indent="-342900" algn="l" rtl="0">
              <a:buFont typeface="Arial" panose="020B0604020202020204" pitchFamily="34" charset="0"/>
              <a:buChar char="•"/>
            </a:pPr>
            <a:r>
              <a:rPr lang="en-US" sz="1600" dirty="0" smtClean="0">
                <a:ea typeface="Times New Roman"/>
                <a:cs typeface="Calibri"/>
              </a:rPr>
              <a:t>It </a:t>
            </a:r>
            <a:r>
              <a:rPr lang="en-US" sz="1600" dirty="0">
                <a:ea typeface="Times New Roman"/>
                <a:cs typeface="Calibri"/>
              </a:rPr>
              <a:t>is formed from above downward by the </a:t>
            </a:r>
            <a:r>
              <a:rPr lang="en-US" sz="1600" dirty="0" err="1">
                <a:ea typeface="Times New Roman"/>
                <a:cs typeface="Calibri"/>
              </a:rPr>
              <a:t>semispinalis</a:t>
            </a:r>
            <a:r>
              <a:rPr lang="en-US" sz="1600" dirty="0">
                <a:ea typeface="Times New Roman"/>
                <a:cs typeface="Calibri"/>
              </a:rPr>
              <a:t> </a:t>
            </a:r>
            <a:r>
              <a:rPr lang="en-US" sz="1600" dirty="0" err="1">
                <a:ea typeface="Times New Roman"/>
                <a:cs typeface="Calibri"/>
              </a:rPr>
              <a:t>capitis</a:t>
            </a:r>
            <a:r>
              <a:rPr lang="en-US" sz="1600" dirty="0">
                <a:ea typeface="Times New Roman"/>
                <a:cs typeface="Calibri"/>
              </a:rPr>
              <a:t>, splenius </a:t>
            </a:r>
            <a:r>
              <a:rPr lang="en-US" sz="1600" dirty="0" err="1">
                <a:ea typeface="Times New Roman"/>
                <a:cs typeface="Calibri"/>
              </a:rPr>
              <a:t>capitis</a:t>
            </a:r>
            <a:r>
              <a:rPr lang="en-US" sz="1600" dirty="0">
                <a:ea typeface="Times New Roman"/>
                <a:cs typeface="Calibri"/>
              </a:rPr>
              <a:t>, </a:t>
            </a:r>
            <a:r>
              <a:rPr lang="en-US" sz="1600" dirty="0" err="1">
                <a:ea typeface="Times New Roman"/>
                <a:cs typeface="Calibri"/>
              </a:rPr>
              <a:t>levator</a:t>
            </a:r>
            <a:r>
              <a:rPr lang="en-US" sz="1600" dirty="0">
                <a:ea typeface="Times New Roman"/>
                <a:cs typeface="Calibri"/>
              </a:rPr>
              <a:t> scapulae, and </a:t>
            </a:r>
            <a:r>
              <a:rPr lang="en-US" sz="1600" dirty="0" err="1">
                <a:ea typeface="Times New Roman"/>
                <a:cs typeface="Calibri"/>
              </a:rPr>
              <a:t>scalenus</a:t>
            </a:r>
            <a:r>
              <a:rPr lang="en-US" sz="1600" dirty="0">
                <a:ea typeface="Times New Roman"/>
                <a:cs typeface="Calibri"/>
              </a:rPr>
              <a:t> </a:t>
            </a:r>
            <a:r>
              <a:rPr lang="en-US" sz="1600" dirty="0" err="1">
                <a:ea typeface="Times New Roman"/>
                <a:cs typeface="Calibri"/>
              </a:rPr>
              <a:t>medius</a:t>
            </a:r>
            <a:r>
              <a:rPr lang="en-US" sz="1600" dirty="0" smtClean="0">
                <a:ea typeface="Times New Roman"/>
                <a:cs typeface="Calibri"/>
              </a:rPr>
              <a:t>.</a:t>
            </a:r>
          </a:p>
          <a:p>
            <a:pPr marL="342900" indent="-342900" algn="l" rtl="0">
              <a:buFont typeface="Arial" panose="020B0604020202020204" pitchFamily="34" charset="0"/>
              <a:buChar char="•"/>
            </a:pPr>
            <a:r>
              <a:rPr lang="en-US" sz="1600" dirty="0" smtClean="0">
                <a:ea typeface="Times New Roman"/>
                <a:cs typeface="Calibri"/>
              </a:rPr>
              <a:t> </a:t>
            </a:r>
            <a:r>
              <a:rPr lang="en-US" sz="1600" dirty="0">
                <a:ea typeface="Times New Roman"/>
                <a:cs typeface="Calibri"/>
              </a:rPr>
              <a:t>A small part of the </a:t>
            </a:r>
            <a:r>
              <a:rPr lang="en-US" sz="1600" dirty="0" err="1">
                <a:ea typeface="Times New Roman"/>
                <a:cs typeface="Calibri"/>
              </a:rPr>
              <a:t>scalenus</a:t>
            </a:r>
            <a:r>
              <a:rPr lang="en-US" sz="1600" dirty="0">
                <a:ea typeface="Times New Roman"/>
                <a:cs typeface="Calibri"/>
              </a:rPr>
              <a:t> anterior may be present, but it is usually overlapped and hidden by the sternocleidomastoid muscle</a:t>
            </a:r>
            <a:endParaRPr lang="en-US" sz="1600" dirty="0" smtClean="0">
              <a:solidFill>
                <a:srgbClr val="000000"/>
              </a:solidFill>
            </a:endParaRPr>
          </a:p>
          <a:p>
            <a:pPr marL="342900" indent="-342900" algn="justLow" rtl="0">
              <a:spcAft>
                <a:spcPts val="0"/>
              </a:spcAft>
              <a:buFont typeface="Arial" panose="020B0604020202020204" pitchFamily="34" charset="0"/>
              <a:buChar char="•"/>
            </a:pPr>
            <a:r>
              <a:rPr lang="en-US" sz="1600" dirty="0">
                <a:ea typeface="Times New Roman"/>
                <a:cs typeface="Calibri"/>
              </a:rPr>
              <a:t>The inferior belly of the </a:t>
            </a:r>
            <a:r>
              <a:rPr lang="en-US" sz="1600" dirty="0" err="1">
                <a:ea typeface="Times New Roman"/>
                <a:cs typeface="Calibri"/>
              </a:rPr>
              <a:t>omohyoid</a:t>
            </a:r>
            <a:r>
              <a:rPr lang="en-US" sz="1600" dirty="0">
                <a:ea typeface="Times New Roman"/>
                <a:cs typeface="Calibri"/>
              </a:rPr>
              <a:t> subdivides the posterior triangle into a large occipital triangle above and a small supraclavicular triangle below.</a:t>
            </a:r>
            <a:endParaRPr lang="en-US" sz="1600" dirty="0">
              <a:effectLst/>
              <a:latin typeface="Arial"/>
              <a:ea typeface="Times New Roman"/>
            </a:endParaRPr>
          </a:p>
        </p:txBody>
      </p:sp>
    </p:spTree>
    <p:extLst>
      <p:ext uri="{BB962C8B-B14F-4D97-AF65-F5344CB8AC3E}">
        <p14:creationId xmlns:p14="http://schemas.microsoft.com/office/powerpoint/2010/main" val="4167359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470535" y="401635"/>
            <a:ext cx="4347024"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Low" rtl="0">
              <a:spcAft>
                <a:spcPts val="0"/>
              </a:spcAft>
            </a:pPr>
            <a:r>
              <a:rPr lang="en-US" sz="2400" b="1" dirty="0">
                <a:solidFill>
                  <a:srgbClr val="FF0000"/>
                </a:solidFill>
                <a:ea typeface="Times New Roman"/>
                <a:cs typeface="Calibri"/>
              </a:rPr>
              <a:t>Content of the Posterior Triangle</a:t>
            </a:r>
            <a:endParaRPr lang="en-US" sz="2400" dirty="0">
              <a:solidFill>
                <a:srgbClr val="FF0000"/>
              </a:solidFill>
              <a:effectLst/>
              <a:latin typeface="Arial"/>
              <a:ea typeface="Times New Roman"/>
            </a:endParaRPr>
          </a:p>
        </p:txBody>
      </p:sp>
      <p:sp>
        <p:nvSpPr>
          <p:cNvPr id="4" name="مستطيل 3"/>
          <p:cNvSpPr/>
          <p:nvPr/>
        </p:nvSpPr>
        <p:spPr>
          <a:xfrm>
            <a:off x="105948" y="5042118"/>
            <a:ext cx="3707904"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b="1" dirty="0">
                <a:solidFill>
                  <a:schemeClr val="bg1"/>
                </a:solidFill>
                <a:ea typeface="Times New Roman"/>
                <a:cs typeface="Calibri"/>
              </a:rPr>
              <a:t>occipital artery </a:t>
            </a:r>
            <a:r>
              <a:rPr lang="en-US" sz="1400" dirty="0">
                <a:solidFill>
                  <a:schemeClr val="bg1"/>
                </a:solidFill>
                <a:ea typeface="Times New Roman"/>
                <a:cs typeface="Calibri"/>
              </a:rPr>
              <a:t>is a branch of the external carotid artery. It enters the posterior triangle at its apex, appearing between the sternocleidomastoid and the trapezius muscles.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artery then ascend in a tortuous course over the back of the scalp, accompanied by the greater occipital nerve.</a:t>
            </a:r>
            <a:endParaRPr lang="en-US" sz="1400" dirty="0">
              <a:solidFill>
                <a:schemeClr val="bg1"/>
              </a:solidFill>
              <a:effectLst/>
              <a:latin typeface="Arial"/>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685" y="1340768"/>
            <a:ext cx="5300472" cy="5211389"/>
          </a:xfrm>
          <a:prstGeom prst="rect">
            <a:avLst/>
          </a:prstGeom>
        </p:spPr>
      </p:pic>
      <p:sp>
        <p:nvSpPr>
          <p:cNvPr id="3" name="مستطيل 2"/>
          <p:cNvSpPr/>
          <p:nvPr/>
        </p:nvSpPr>
        <p:spPr>
          <a:xfrm>
            <a:off x="114131" y="472522"/>
            <a:ext cx="26642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Low" rtl="0"/>
            <a:r>
              <a:rPr lang="en-US" b="1" dirty="0">
                <a:solidFill>
                  <a:srgbClr val="FF0000"/>
                </a:solidFill>
                <a:ea typeface="Times New Roman"/>
                <a:cs typeface="Calibri"/>
              </a:rPr>
              <a:t>Superficial cervical </a:t>
            </a:r>
            <a:r>
              <a:rPr lang="en-US" b="1" dirty="0" smtClean="0">
                <a:solidFill>
                  <a:srgbClr val="FF0000"/>
                </a:solidFill>
                <a:ea typeface="Times New Roman"/>
                <a:cs typeface="Calibri"/>
              </a:rPr>
              <a:t>artery</a:t>
            </a:r>
            <a:r>
              <a:rPr lang="en-US" dirty="0" smtClean="0">
                <a:solidFill>
                  <a:srgbClr val="FF0000"/>
                </a:solidFill>
                <a:ea typeface="Times New Roman"/>
                <a:cs typeface="Calibri"/>
              </a:rPr>
              <a:t>    </a:t>
            </a:r>
            <a:endParaRPr lang="en-US" dirty="0">
              <a:solidFill>
                <a:srgbClr val="FF0000"/>
              </a:solidFill>
              <a:ea typeface="Times New Roman"/>
              <a:cs typeface="Calibri"/>
            </a:endParaRPr>
          </a:p>
        </p:txBody>
      </p:sp>
      <p:sp>
        <p:nvSpPr>
          <p:cNvPr id="6" name="مستطيل 5"/>
          <p:cNvSpPr/>
          <p:nvPr/>
        </p:nvSpPr>
        <p:spPr>
          <a:xfrm>
            <a:off x="105949" y="863300"/>
            <a:ext cx="3707904"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400" dirty="0">
                <a:solidFill>
                  <a:prstClr val="black"/>
                </a:solidFill>
                <a:ea typeface="Times New Roman"/>
                <a:cs typeface="Calibri"/>
              </a:rPr>
              <a:t>The </a:t>
            </a:r>
            <a:r>
              <a:rPr lang="en-US" sz="1400" b="1" dirty="0">
                <a:solidFill>
                  <a:prstClr val="black"/>
                </a:solidFill>
                <a:ea typeface="Times New Roman"/>
                <a:cs typeface="Calibri"/>
              </a:rPr>
              <a:t>superficial cervical artery </a:t>
            </a:r>
            <a:r>
              <a:rPr lang="en-US" sz="1400" dirty="0">
                <a:solidFill>
                  <a:prstClr val="black"/>
                </a:solidFill>
                <a:ea typeface="Times New Roman"/>
                <a:cs typeface="Calibri"/>
              </a:rPr>
              <a:t>is a branch of the </a:t>
            </a:r>
            <a:r>
              <a:rPr lang="en-US" sz="1400" dirty="0" err="1">
                <a:solidFill>
                  <a:prstClr val="black"/>
                </a:solidFill>
                <a:ea typeface="Times New Roman"/>
                <a:cs typeface="Calibri"/>
              </a:rPr>
              <a:t>thyrocervical</a:t>
            </a:r>
            <a:r>
              <a:rPr lang="en-US" sz="1400" dirty="0">
                <a:solidFill>
                  <a:prstClr val="black"/>
                </a:solidFill>
                <a:ea typeface="Times New Roman"/>
                <a:cs typeface="Calibri"/>
              </a:rPr>
              <a:t> trunk, which is a branch of the first part of the subclavian artery.</a:t>
            </a:r>
          </a:p>
          <a:p>
            <a:pPr marL="285750" lvl="0" indent="-285750" algn="justLow" rtl="0">
              <a:buFont typeface="Arial" panose="020B0604020202020204" pitchFamily="34" charset="0"/>
              <a:buChar char="•"/>
            </a:pPr>
            <a:r>
              <a:rPr lang="en-US" sz="1400" dirty="0">
                <a:solidFill>
                  <a:prstClr val="black"/>
                </a:solidFill>
                <a:ea typeface="Times New Roman"/>
                <a:cs typeface="Calibri"/>
              </a:rPr>
              <a:t> It runs across the lower part of the posterior triangle and disappear deep to the trapezius muscle.</a:t>
            </a:r>
            <a:endParaRPr lang="en-US" sz="1400" dirty="0">
              <a:solidFill>
                <a:prstClr val="black"/>
              </a:solidFill>
              <a:latin typeface="Arial"/>
              <a:ea typeface="Times New Roman"/>
            </a:endParaRPr>
          </a:p>
        </p:txBody>
      </p:sp>
      <p:sp>
        <p:nvSpPr>
          <p:cNvPr id="7" name="مستطيل 6"/>
          <p:cNvSpPr/>
          <p:nvPr/>
        </p:nvSpPr>
        <p:spPr>
          <a:xfrm>
            <a:off x="120451" y="2620618"/>
            <a:ext cx="21848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Low" rtl="0"/>
            <a:r>
              <a:rPr lang="en-US" b="1" dirty="0" err="1">
                <a:solidFill>
                  <a:srgbClr val="FF0000"/>
                </a:solidFill>
                <a:ea typeface="Times New Roman"/>
                <a:cs typeface="Calibri"/>
              </a:rPr>
              <a:t>Suprascapular</a:t>
            </a:r>
            <a:r>
              <a:rPr lang="en-US" b="1" dirty="0">
                <a:solidFill>
                  <a:srgbClr val="FF0000"/>
                </a:solidFill>
                <a:ea typeface="Times New Roman"/>
                <a:cs typeface="Calibri"/>
              </a:rPr>
              <a:t> artery</a:t>
            </a:r>
            <a:r>
              <a:rPr lang="en-US" dirty="0">
                <a:solidFill>
                  <a:srgbClr val="FF0000"/>
                </a:solidFill>
                <a:ea typeface="Times New Roman"/>
                <a:cs typeface="Calibri"/>
              </a:rPr>
              <a:t>   </a:t>
            </a:r>
          </a:p>
        </p:txBody>
      </p:sp>
      <p:sp>
        <p:nvSpPr>
          <p:cNvPr id="8" name="مستطيل 7"/>
          <p:cNvSpPr/>
          <p:nvPr/>
        </p:nvSpPr>
        <p:spPr>
          <a:xfrm>
            <a:off x="114131" y="2996952"/>
            <a:ext cx="3699721"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l" rtl="0">
              <a:buFont typeface="Arial" panose="020B0604020202020204" pitchFamily="34" charset="0"/>
              <a:buChar char="•"/>
            </a:pPr>
            <a:r>
              <a:rPr lang="en-US" sz="1400" dirty="0" smtClean="0">
                <a:solidFill>
                  <a:prstClr val="black"/>
                </a:solidFill>
                <a:ea typeface="Times New Roman"/>
                <a:cs typeface="Calibri"/>
              </a:rPr>
              <a:t>The </a:t>
            </a:r>
            <a:r>
              <a:rPr lang="en-US" sz="1400" b="1" dirty="0" err="1">
                <a:solidFill>
                  <a:prstClr val="black"/>
                </a:solidFill>
                <a:ea typeface="Times New Roman"/>
                <a:cs typeface="Calibri"/>
              </a:rPr>
              <a:t>suprascapular</a:t>
            </a:r>
            <a:r>
              <a:rPr lang="en-US" sz="1400" b="1" dirty="0">
                <a:solidFill>
                  <a:prstClr val="black"/>
                </a:solidFill>
                <a:ea typeface="Times New Roman"/>
                <a:cs typeface="Calibri"/>
              </a:rPr>
              <a:t> artery </a:t>
            </a:r>
            <a:r>
              <a:rPr lang="en-US" sz="1400" dirty="0">
                <a:solidFill>
                  <a:prstClr val="black"/>
                </a:solidFill>
                <a:ea typeface="Times New Roman"/>
                <a:cs typeface="Calibri"/>
              </a:rPr>
              <a:t>is also a branch of the </a:t>
            </a:r>
            <a:r>
              <a:rPr lang="en-US" sz="1400" dirty="0" err="1">
                <a:solidFill>
                  <a:prstClr val="black"/>
                </a:solidFill>
                <a:ea typeface="Times New Roman"/>
                <a:cs typeface="Calibri"/>
              </a:rPr>
              <a:t>thyrocervical</a:t>
            </a:r>
            <a:r>
              <a:rPr lang="en-US" sz="1400" dirty="0">
                <a:solidFill>
                  <a:prstClr val="black"/>
                </a:solidFill>
                <a:ea typeface="Times New Roman"/>
                <a:cs typeface="Calibri"/>
              </a:rPr>
              <a:t> trunk. </a:t>
            </a:r>
            <a:endParaRPr lang="en-US" sz="1400" dirty="0" smtClean="0">
              <a:solidFill>
                <a:prstClr val="black"/>
              </a:solidFill>
              <a:ea typeface="Times New Roman"/>
              <a:cs typeface="Calibri"/>
            </a:endParaRPr>
          </a:p>
          <a:p>
            <a:pPr marL="285750" indent="-285750" algn="l" rtl="0">
              <a:buFont typeface="Arial" panose="020B0604020202020204" pitchFamily="34" charset="0"/>
              <a:buChar char="•"/>
            </a:pPr>
            <a:r>
              <a:rPr lang="en-US" sz="1400" dirty="0" smtClean="0">
                <a:solidFill>
                  <a:prstClr val="black"/>
                </a:solidFill>
                <a:ea typeface="Times New Roman"/>
                <a:cs typeface="Calibri"/>
              </a:rPr>
              <a:t>It </a:t>
            </a:r>
            <a:r>
              <a:rPr lang="en-US" sz="1400" dirty="0">
                <a:solidFill>
                  <a:prstClr val="black"/>
                </a:solidFill>
                <a:ea typeface="Times New Roman"/>
                <a:cs typeface="Calibri"/>
              </a:rPr>
              <a:t>runs across the lower part of the posterior triangle and follows the </a:t>
            </a:r>
            <a:r>
              <a:rPr lang="en-US" sz="1400" dirty="0" err="1">
                <a:solidFill>
                  <a:prstClr val="black"/>
                </a:solidFill>
                <a:ea typeface="Times New Roman"/>
                <a:cs typeface="Calibri"/>
              </a:rPr>
              <a:t>suprascapular</a:t>
            </a:r>
            <a:r>
              <a:rPr lang="en-US" sz="1400" dirty="0">
                <a:solidFill>
                  <a:prstClr val="black"/>
                </a:solidFill>
                <a:ea typeface="Times New Roman"/>
                <a:cs typeface="Calibri"/>
              </a:rPr>
              <a:t> nerve into the </a:t>
            </a:r>
            <a:r>
              <a:rPr lang="en-US" sz="1400" dirty="0" err="1">
                <a:solidFill>
                  <a:prstClr val="black"/>
                </a:solidFill>
                <a:ea typeface="Times New Roman"/>
                <a:cs typeface="Calibri"/>
              </a:rPr>
              <a:t>supraspinous</a:t>
            </a:r>
            <a:r>
              <a:rPr lang="en-US" sz="1400" dirty="0">
                <a:solidFill>
                  <a:prstClr val="black"/>
                </a:solidFill>
                <a:ea typeface="Times New Roman"/>
                <a:cs typeface="Calibri"/>
              </a:rPr>
              <a:t> fossa and takes part in the arterial anastomosis around the scapula</a:t>
            </a:r>
            <a:endParaRPr lang="en-US" dirty="0"/>
          </a:p>
        </p:txBody>
      </p:sp>
      <p:sp>
        <p:nvSpPr>
          <p:cNvPr id="9" name="مستطيل 8"/>
          <p:cNvSpPr/>
          <p:nvPr/>
        </p:nvSpPr>
        <p:spPr>
          <a:xfrm>
            <a:off x="114131" y="4628152"/>
            <a:ext cx="1701876"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justLow" rtl="0"/>
            <a:r>
              <a:rPr lang="en-US" b="1" dirty="0">
                <a:solidFill>
                  <a:srgbClr val="FF0000"/>
                </a:solidFill>
                <a:ea typeface="Times New Roman"/>
                <a:cs typeface="Calibri"/>
              </a:rPr>
              <a:t>Occipital artery</a:t>
            </a:r>
            <a:r>
              <a:rPr lang="en-US" dirty="0">
                <a:solidFill>
                  <a:srgbClr val="FF0000"/>
                </a:solidFill>
                <a:ea typeface="Times New Roman"/>
                <a:cs typeface="Calibri"/>
              </a:rPr>
              <a:t> </a:t>
            </a:r>
          </a:p>
        </p:txBody>
      </p:sp>
    </p:spTree>
    <p:extLst>
      <p:ext uri="{BB962C8B-B14F-4D97-AF65-F5344CB8AC3E}">
        <p14:creationId xmlns:p14="http://schemas.microsoft.com/office/powerpoint/2010/main" val="176544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20072" y="1525551"/>
            <a:ext cx="2183110" cy="504056"/>
          </a:xfrm>
        </p:spPr>
        <p:style>
          <a:lnRef idx="1">
            <a:schemeClr val="accent1"/>
          </a:lnRef>
          <a:fillRef idx="2">
            <a:schemeClr val="accent1"/>
          </a:fillRef>
          <a:effectRef idx="1">
            <a:schemeClr val="accent1"/>
          </a:effectRef>
          <a:fontRef idx="minor">
            <a:schemeClr val="dk1"/>
          </a:fontRef>
        </p:style>
        <p:txBody>
          <a:bodyPr anchor="ctr">
            <a:normAutofit/>
          </a:bodyPr>
          <a:lstStyle/>
          <a:p>
            <a:pPr algn="l" rtl="0"/>
            <a:r>
              <a:rPr lang="en-US" sz="2400" dirty="0" smtClean="0">
                <a:solidFill>
                  <a:srgbClr val="FF0000"/>
                </a:solidFill>
              </a:rPr>
              <a:t>Brachial Plexus</a:t>
            </a:r>
            <a:endParaRPr lang="ar-IQ" sz="2400" dirty="0">
              <a:solidFill>
                <a:srgbClr val="FF0000"/>
              </a:solidFill>
            </a:endParaRPr>
          </a:p>
        </p:txBody>
      </p:sp>
      <p:sp>
        <p:nvSpPr>
          <p:cNvPr id="4" name="عنصر نائب للنص 3"/>
          <p:cNvSpPr>
            <a:spLocks noGrp="1"/>
          </p:cNvSpPr>
          <p:nvPr>
            <p:ph type="body" sz="half" idx="2"/>
          </p:nvPr>
        </p:nvSpPr>
        <p:spPr>
          <a:xfrm>
            <a:off x="0" y="1101165"/>
            <a:ext cx="3635896" cy="5756835"/>
          </a:xfrm>
        </p:spPr>
        <p:style>
          <a:lnRef idx="1">
            <a:schemeClr val="accent1"/>
          </a:lnRef>
          <a:fillRef idx="2">
            <a:schemeClr val="accent1"/>
          </a:fillRef>
          <a:effectRef idx="1">
            <a:schemeClr val="accent1"/>
          </a:effectRef>
          <a:fontRef idx="minor">
            <a:schemeClr val="dk1"/>
          </a:fontRef>
        </p:style>
        <p:txBody>
          <a:bodyPr>
            <a:noAutofit/>
          </a:bodyPr>
          <a:lstStyle/>
          <a:p>
            <a:pPr algn="justLow" rtl="0">
              <a:spcAft>
                <a:spcPts val="0"/>
              </a:spcAft>
            </a:pPr>
            <a:r>
              <a:rPr lang="en-US" sz="1200" dirty="0" smtClean="0">
                <a:solidFill>
                  <a:srgbClr val="FF0000"/>
                </a:solidFill>
                <a:ea typeface="Times New Roman"/>
                <a:cs typeface="Calibri"/>
              </a:rPr>
              <a:t>The </a:t>
            </a:r>
            <a:r>
              <a:rPr lang="en-US" sz="1200" b="1" dirty="0">
                <a:solidFill>
                  <a:srgbClr val="FF0000"/>
                </a:solidFill>
                <a:ea typeface="Times New Roman"/>
                <a:cs typeface="Calibri"/>
              </a:rPr>
              <a:t>roots of the brachial </a:t>
            </a:r>
            <a:r>
              <a:rPr lang="en-US" sz="1200" b="1" dirty="0" smtClean="0">
                <a:solidFill>
                  <a:srgbClr val="FF0000"/>
                </a:solidFill>
                <a:ea typeface="Times New Roman"/>
                <a:cs typeface="Calibri"/>
              </a:rPr>
              <a:t>plexus</a:t>
            </a:r>
          </a:p>
          <a:p>
            <a:pPr marL="285750" indent="-285750" algn="justLow" rtl="0">
              <a:spcAft>
                <a:spcPts val="0"/>
              </a:spcAft>
              <a:buFont typeface="Arial" panose="020B0604020202020204" pitchFamily="34" charset="0"/>
              <a:buChar char="•"/>
            </a:pPr>
            <a:r>
              <a:rPr lang="en-US" sz="1200" dirty="0" smtClean="0">
                <a:ea typeface="Times New Roman"/>
                <a:cs typeface="Calibri"/>
              </a:rPr>
              <a:t> </a:t>
            </a:r>
            <a:r>
              <a:rPr lang="en-US" sz="1200" dirty="0">
                <a:ea typeface="Times New Roman"/>
                <a:cs typeface="Calibri"/>
              </a:rPr>
              <a:t>enter the posterior triangle of the neck through the interval between the </a:t>
            </a:r>
            <a:r>
              <a:rPr lang="en-US" sz="1200" dirty="0" err="1">
                <a:ea typeface="Times New Roman"/>
                <a:cs typeface="Calibri"/>
              </a:rPr>
              <a:t>scalenus</a:t>
            </a:r>
            <a:r>
              <a:rPr lang="en-US" sz="1200" dirty="0">
                <a:ea typeface="Times New Roman"/>
                <a:cs typeface="Calibri"/>
              </a:rPr>
              <a:t> anterior and </a:t>
            </a:r>
            <a:r>
              <a:rPr lang="en-US" sz="1200" dirty="0" err="1">
                <a:ea typeface="Times New Roman"/>
                <a:cs typeface="Calibri"/>
              </a:rPr>
              <a:t>scaleneus</a:t>
            </a:r>
            <a:r>
              <a:rPr lang="en-US" sz="1200" dirty="0">
                <a:ea typeface="Times New Roman"/>
                <a:cs typeface="Calibri"/>
              </a:rPr>
              <a:t> </a:t>
            </a:r>
            <a:r>
              <a:rPr lang="en-US" sz="1200" dirty="0" err="1">
                <a:ea typeface="Times New Roman"/>
                <a:cs typeface="Calibri"/>
              </a:rPr>
              <a:t>medius</a:t>
            </a:r>
            <a:r>
              <a:rPr lang="en-US" sz="1200" dirty="0">
                <a:ea typeface="Times New Roman"/>
                <a:cs typeface="Calibri"/>
              </a:rPr>
              <a:t> muscles. </a:t>
            </a:r>
            <a:endParaRPr lang="en-US" sz="1200" dirty="0" smtClean="0">
              <a:ea typeface="Times New Roman"/>
              <a:cs typeface="Calibri"/>
            </a:endParaRPr>
          </a:p>
          <a:p>
            <a:pPr marL="285750" indent="-285750" algn="justLow" rtl="0">
              <a:spcAft>
                <a:spcPts val="0"/>
              </a:spcAft>
              <a:buFont typeface="Arial" panose="020B0604020202020204" pitchFamily="34" charset="0"/>
              <a:buChar char="•"/>
            </a:pPr>
            <a:r>
              <a:rPr lang="en-US" sz="1200" dirty="0" smtClean="0">
                <a:ea typeface="Times New Roman"/>
                <a:cs typeface="Calibri"/>
              </a:rPr>
              <a:t>Together </a:t>
            </a:r>
            <a:r>
              <a:rPr lang="en-US" sz="1200" dirty="0">
                <a:ea typeface="Times New Roman"/>
                <a:cs typeface="Calibri"/>
              </a:rPr>
              <a:t>with the subclavian artery, the plexus acquires a sheath, the axillary sheath.</a:t>
            </a:r>
            <a:endParaRPr lang="en-US" sz="1200" dirty="0">
              <a:latin typeface="Arial"/>
              <a:ea typeface="Times New Roman"/>
            </a:endParaRPr>
          </a:p>
          <a:p>
            <a:pPr algn="justLow" rtl="0">
              <a:spcAft>
                <a:spcPts val="0"/>
              </a:spcAft>
            </a:pPr>
            <a:r>
              <a:rPr lang="en-US" sz="1200" dirty="0">
                <a:ea typeface="Times New Roman"/>
                <a:cs typeface="Calibri"/>
              </a:rPr>
              <a:t>The </a:t>
            </a:r>
            <a:r>
              <a:rPr lang="en-US" sz="1200" b="1" dirty="0">
                <a:solidFill>
                  <a:srgbClr val="FF0000"/>
                </a:solidFill>
                <a:ea typeface="Times New Roman"/>
                <a:cs typeface="Calibri"/>
              </a:rPr>
              <a:t>trunks of the brachial plexus</a:t>
            </a:r>
            <a:r>
              <a:rPr lang="en-US" sz="1200" dirty="0">
                <a:solidFill>
                  <a:srgbClr val="FF0000"/>
                </a:solidFill>
                <a:ea typeface="Times New Roman"/>
                <a:cs typeface="Calibri"/>
              </a:rPr>
              <a:t> </a:t>
            </a:r>
            <a:r>
              <a:rPr lang="en-US" sz="1200" dirty="0" smtClean="0">
                <a:ea typeface="Times New Roman"/>
                <a:cs typeface="Calibri"/>
              </a:rPr>
              <a:t>are </a:t>
            </a:r>
            <a:r>
              <a:rPr lang="en-US" sz="1200" dirty="0">
                <a:ea typeface="Times New Roman"/>
                <a:cs typeface="Calibri"/>
              </a:rPr>
              <a:t>formed as follows</a:t>
            </a:r>
            <a:r>
              <a:rPr lang="en-US" sz="1200" dirty="0" smtClean="0">
                <a:ea typeface="Times New Roman"/>
                <a:cs typeface="Calibri"/>
              </a:rPr>
              <a:t>:</a:t>
            </a:r>
          </a:p>
          <a:p>
            <a:pPr marL="265113" indent="-265113" algn="justLow" rtl="0">
              <a:spcAft>
                <a:spcPts val="0"/>
              </a:spcAft>
              <a:buFont typeface="Arial" panose="020B0604020202020204" pitchFamily="34" charset="0"/>
              <a:buChar char="•"/>
            </a:pPr>
            <a:r>
              <a:rPr lang="en-US" sz="1200" dirty="0" smtClean="0">
                <a:ea typeface="Times New Roman"/>
                <a:cs typeface="Calibri"/>
              </a:rPr>
              <a:t>The </a:t>
            </a:r>
            <a:r>
              <a:rPr lang="en-US" sz="1200" dirty="0">
                <a:ea typeface="Times New Roman"/>
                <a:cs typeface="Calibri"/>
              </a:rPr>
              <a:t>fifth and sixth cervical root quickly unites to form the </a:t>
            </a:r>
            <a:r>
              <a:rPr lang="en-US" sz="1200" b="1" dirty="0">
                <a:solidFill>
                  <a:srgbClr val="FF0000"/>
                </a:solidFill>
                <a:ea typeface="Times New Roman"/>
                <a:cs typeface="Calibri"/>
              </a:rPr>
              <a:t>upper trunk </a:t>
            </a:r>
            <a:r>
              <a:rPr lang="en-US" sz="1200" dirty="0">
                <a:ea typeface="Times New Roman"/>
                <a:cs typeface="Calibri"/>
              </a:rPr>
              <a:t>of the plexus. </a:t>
            </a:r>
            <a:endParaRPr lang="en-US" sz="1200" dirty="0" smtClean="0">
              <a:ea typeface="Times New Roman"/>
              <a:cs typeface="Calibri"/>
            </a:endParaRPr>
          </a:p>
          <a:p>
            <a:pPr marL="285750" indent="-285750" algn="justLow" rtl="0">
              <a:spcAft>
                <a:spcPts val="0"/>
              </a:spcAft>
              <a:buFont typeface="Arial" panose="020B0604020202020204" pitchFamily="34" charset="0"/>
              <a:buChar char="•"/>
            </a:pPr>
            <a:r>
              <a:rPr lang="en-US" sz="1200" dirty="0" smtClean="0">
                <a:ea typeface="Times New Roman"/>
                <a:cs typeface="Calibri"/>
              </a:rPr>
              <a:t>The </a:t>
            </a:r>
            <a:r>
              <a:rPr lang="en-US" sz="1200" dirty="0">
                <a:ea typeface="Times New Roman"/>
                <a:cs typeface="Calibri"/>
              </a:rPr>
              <a:t>seventh cervical root continues as the </a:t>
            </a:r>
            <a:r>
              <a:rPr lang="en-US" sz="1200" b="1" dirty="0">
                <a:solidFill>
                  <a:srgbClr val="FF0000"/>
                </a:solidFill>
                <a:ea typeface="Times New Roman"/>
                <a:cs typeface="Calibri"/>
              </a:rPr>
              <a:t>middle</a:t>
            </a:r>
            <a:r>
              <a:rPr lang="en-US" sz="1200" dirty="0">
                <a:solidFill>
                  <a:srgbClr val="FF0000"/>
                </a:solidFill>
                <a:ea typeface="Times New Roman"/>
                <a:cs typeface="Calibri"/>
              </a:rPr>
              <a:t> </a:t>
            </a:r>
            <a:r>
              <a:rPr lang="en-US" sz="1200" b="1" dirty="0">
                <a:solidFill>
                  <a:srgbClr val="FF0000"/>
                </a:solidFill>
                <a:ea typeface="Times New Roman"/>
                <a:cs typeface="Calibri"/>
              </a:rPr>
              <a:t>trunk</a:t>
            </a:r>
            <a:r>
              <a:rPr lang="en-US" sz="1200" dirty="0">
                <a:ea typeface="Times New Roman"/>
                <a:cs typeface="Calibri"/>
              </a:rPr>
              <a:t> of the plexus. </a:t>
            </a:r>
            <a:endParaRPr lang="en-US" sz="1200" dirty="0" smtClean="0">
              <a:ea typeface="Times New Roman"/>
              <a:cs typeface="Calibri"/>
            </a:endParaRPr>
          </a:p>
          <a:p>
            <a:pPr marL="285750" indent="-285750" algn="justLow" rtl="0">
              <a:spcAft>
                <a:spcPts val="0"/>
              </a:spcAft>
              <a:buFont typeface="Arial" panose="020B0604020202020204" pitchFamily="34" charset="0"/>
              <a:buChar char="•"/>
            </a:pPr>
            <a:r>
              <a:rPr lang="en-US" sz="1200" dirty="0" smtClean="0">
                <a:ea typeface="Times New Roman"/>
                <a:cs typeface="Calibri"/>
              </a:rPr>
              <a:t>The </a:t>
            </a:r>
            <a:r>
              <a:rPr lang="en-US" sz="1200" dirty="0">
                <a:ea typeface="Times New Roman"/>
                <a:cs typeface="Calibri"/>
              </a:rPr>
              <a:t>eighth cervical and the first thoracic roots unite to form the </a:t>
            </a:r>
            <a:r>
              <a:rPr lang="en-US" sz="1200" b="1" dirty="0">
                <a:solidFill>
                  <a:srgbClr val="FF0000"/>
                </a:solidFill>
                <a:ea typeface="Times New Roman"/>
                <a:cs typeface="Calibri"/>
              </a:rPr>
              <a:t>lower trunk </a:t>
            </a:r>
            <a:r>
              <a:rPr lang="en-US" sz="1200" dirty="0">
                <a:ea typeface="Times New Roman"/>
                <a:cs typeface="Calibri"/>
              </a:rPr>
              <a:t>of the </a:t>
            </a:r>
            <a:r>
              <a:rPr lang="en-US" sz="1200" dirty="0" smtClean="0">
                <a:ea typeface="Times New Roman"/>
                <a:cs typeface="Calibri"/>
              </a:rPr>
              <a:t>plexus.</a:t>
            </a:r>
            <a:endParaRPr lang="en-US" sz="1200" dirty="0" smtClean="0">
              <a:latin typeface="Arial"/>
              <a:ea typeface="Times New Roman"/>
            </a:endParaRPr>
          </a:p>
          <a:p>
            <a:pPr algn="justLow" rtl="0">
              <a:spcAft>
                <a:spcPts val="0"/>
              </a:spcAft>
            </a:pPr>
            <a:r>
              <a:rPr lang="en-US" sz="1200" dirty="0" smtClean="0">
                <a:ea typeface="Times New Roman"/>
                <a:cs typeface="Calibri"/>
              </a:rPr>
              <a:t>The </a:t>
            </a:r>
            <a:r>
              <a:rPr lang="en-US" sz="1200" b="1" dirty="0">
                <a:solidFill>
                  <a:srgbClr val="FF0000"/>
                </a:solidFill>
                <a:ea typeface="Times New Roman"/>
                <a:cs typeface="Calibri"/>
              </a:rPr>
              <a:t>divisions of the of the brachial </a:t>
            </a:r>
            <a:r>
              <a:rPr lang="en-US" sz="1200" b="1" dirty="0" smtClean="0">
                <a:solidFill>
                  <a:srgbClr val="FF0000"/>
                </a:solidFill>
                <a:ea typeface="Times New Roman"/>
                <a:cs typeface="Calibri"/>
              </a:rPr>
              <a:t>plexus</a:t>
            </a:r>
          </a:p>
          <a:p>
            <a:pPr marL="265113" indent="-265113" algn="justLow" rtl="0">
              <a:spcAft>
                <a:spcPts val="0"/>
              </a:spcAft>
              <a:buFont typeface="Arial" panose="020B0604020202020204" pitchFamily="34" charset="0"/>
              <a:buChar char="•"/>
            </a:pPr>
            <a:r>
              <a:rPr lang="en-US" sz="1200" dirty="0" smtClean="0">
                <a:ea typeface="Times New Roman"/>
                <a:cs typeface="Calibri"/>
              </a:rPr>
              <a:t> </a:t>
            </a:r>
            <a:r>
              <a:rPr lang="en-US" sz="1200" dirty="0">
                <a:ea typeface="Times New Roman"/>
                <a:cs typeface="Calibri"/>
              </a:rPr>
              <a:t>are formed by each trunk dividing into </a:t>
            </a:r>
            <a:r>
              <a:rPr lang="en-US" sz="1200" b="1" dirty="0">
                <a:ea typeface="Times New Roman"/>
                <a:cs typeface="Calibri"/>
              </a:rPr>
              <a:t>anterior</a:t>
            </a:r>
            <a:r>
              <a:rPr lang="en-US" sz="1200" dirty="0">
                <a:ea typeface="Times New Roman"/>
                <a:cs typeface="Calibri"/>
              </a:rPr>
              <a:t> and </a:t>
            </a:r>
            <a:r>
              <a:rPr lang="en-US" sz="1200" b="1" dirty="0">
                <a:ea typeface="Times New Roman"/>
                <a:cs typeface="Calibri"/>
              </a:rPr>
              <a:t>posterior</a:t>
            </a:r>
            <a:r>
              <a:rPr lang="en-US" sz="1200" dirty="0">
                <a:ea typeface="Times New Roman"/>
                <a:cs typeface="Calibri"/>
              </a:rPr>
              <a:t> </a:t>
            </a:r>
            <a:r>
              <a:rPr lang="en-US" sz="1200" b="1" dirty="0" smtClean="0">
                <a:ea typeface="Times New Roman"/>
                <a:cs typeface="Calibri"/>
              </a:rPr>
              <a:t>branches</a:t>
            </a:r>
            <a:r>
              <a:rPr lang="en-US" sz="1200" dirty="0" smtClean="0">
                <a:ea typeface="Times New Roman"/>
                <a:cs typeface="Calibri"/>
              </a:rPr>
              <a:t>.</a:t>
            </a:r>
            <a:endParaRPr lang="en-US" sz="1200" dirty="0" smtClean="0">
              <a:latin typeface="Arial"/>
              <a:ea typeface="Times New Roman"/>
            </a:endParaRPr>
          </a:p>
          <a:p>
            <a:pPr algn="justLow" rtl="0">
              <a:spcAft>
                <a:spcPts val="0"/>
              </a:spcAft>
            </a:pPr>
            <a:r>
              <a:rPr lang="en-US" sz="1200" dirty="0" smtClean="0">
                <a:ea typeface="Times New Roman"/>
                <a:cs typeface="Calibri"/>
              </a:rPr>
              <a:t>The</a:t>
            </a:r>
            <a:r>
              <a:rPr lang="en-US" sz="1200" b="1" dirty="0" smtClean="0">
                <a:ea typeface="Times New Roman"/>
                <a:cs typeface="Calibri"/>
              </a:rPr>
              <a:t> </a:t>
            </a:r>
            <a:r>
              <a:rPr lang="en-US" sz="1200" b="1" dirty="0">
                <a:solidFill>
                  <a:srgbClr val="FF0000"/>
                </a:solidFill>
                <a:ea typeface="Times New Roman"/>
                <a:cs typeface="Calibri"/>
              </a:rPr>
              <a:t>cords of the brachial plexus </a:t>
            </a:r>
            <a:r>
              <a:rPr lang="en-US" sz="1200" dirty="0">
                <a:ea typeface="Times New Roman"/>
                <a:cs typeface="Calibri"/>
              </a:rPr>
              <a:t>are formed as follows: </a:t>
            </a:r>
            <a:endParaRPr lang="en-US" sz="1200" dirty="0" smtClean="0">
              <a:ea typeface="Times New Roman"/>
              <a:cs typeface="Calibri"/>
            </a:endParaRPr>
          </a:p>
          <a:p>
            <a:pPr marL="265113" indent="-265113" algn="justLow" rtl="0">
              <a:spcAft>
                <a:spcPts val="0"/>
              </a:spcAft>
              <a:buFont typeface="Arial" panose="020B0604020202020204" pitchFamily="34" charset="0"/>
              <a:buChar char="•"/>
            </a:pPr>
            <a:r>
              <a:rPr lang="en-US" sz="1200" dirty="0" smtClean="0">
                <a:ea typeface="Times New Roman"/>
                <a:cs typeface="Calibri"/>
              </a:rPr>
              <a:t>The </a:t>
            </a:r>
            <a:r>
              <a:rPr lang="en-US" sz="1200" b="1" dirty="0">
                <a:solidFill>
                  <a:srgbClr val="FF0000"/>
                </a:solidFill>
                <a:ea typeface="Times New Roman"/>
                <a:cs typeface="Calibri"/>
              </a:rPr>
              <a:t>lateral cord</a:t>
            </a:r>
            <a:r>
              <a:rPr lang="en-US" sz="1200" dirty="0">
                <a:solidFill>
                  <a:srgbClr val="FF0000"/>
                </a:solidFill>
                <a:ea typeface="Times New Roman"/>
                <a:cs typeface="Calibri"/>
              </a:rPr>
              <a:t> </a:t>
            </a:r>
            <a:r>
              <a:rPr lang="en-US" sz="1200" dirty="0">
                <a:ea typeface="Times New Roman"/>
                <a:cs typeface="Calibri"/>
              </a:rPr>
              <a:t>is formed by the union of the anterior divisions of the of the upper and middle trunks. </a:t>
            </a:r>
            <a:endParaRPr lang="en-US" sz="1200" dirty="0" smtClean="0">
              <a:ea typeface="Times New Roman"/>
              <a:cs typeface="Calibri"/>
            </a:endParaRPr>
          </a:p>
          <a:p>
            <a:pPr marL="285750" indent="-285750" algn="justLow" rtl="0">
              <a:spcAft>
                <a:spcPts val="0"/>
              </a:spcAft>
              <a:buFont typeface="Arial" panose="020B0604020202020204" pitchFamily="34" charset="0"/>
              <a:buChar char="•"/>
            </a:pPr>
            <a:r>
              <a:rPr lang="en-US" sz="1200" dirty="0" smtClean="0">
                <a:ea typeface="Times New Roman"/>
                <a:cs typeface="Calibri"/>
              </a:rPr>
              <a:t>The </a:t>
            </a:r>
            <a:r>
              <a:rPr lang="en-US" sz="1200" b="1" dirty="0">
                <a:solidFill>
                  <a:srgbClr val="FF0000"/>
                </a:solidFill>
                <a:ea typeface="Times New Roman"/>
                <a:cs typeface="Calibri"/>
              </a:rPr>
              <a:t>posterior cord</a:t>
            </a:r>
            <a:r>
              <a:rPr lang="en-US" sz="1200" dirty="0">
                <a:solidFill>
                  <a:srgbClr val="FF0000"/>
                </a:solidFill>
                <a:ea typeface="Times New Roman"/>
                <a:cs typeface="Calibri"/>
              </a:rPr>
              <a:t> </a:t>
            </a:r>
            <a:r>
              <a:rPr lang="en-US" sz="1200" dirty="0">
                <a:ea typeface="Times New Roman"/>
                <a:cs typeface="Calibri"/>
              </a:rPr>
              <a:t>is formed by the union of the posterior divisions of the upper, middle, and lower trunk</a:t>
            </a:r>
            <a:r>
              <a:rPr lang="en-US" sz="1200" dirty="0" smtClean="0">
                <a:ea typeface="Times New Roman"/>
                <a:cs typeface="Calibri"/>
              </a:rPr>
              <a:t>.</a:t>
            </a:r>
          </a:p>
          <a:p>
            <a:pPr marL="285750" indent="-285750" algn="justLow" rtl="0">
              <a:spcAft>
                <a:spcPts val="0"/>
              </a:spcAft>
              <a:buFont typeface="Arial" panose="020B0604020202020204" pitchFamily="34" charset="0"/>
              <a:buChar char="•"/>
            </a:pPr>
            <a:r>
              <a:rPr lang="en-US" sz="1200" dirty="0" smtClean="0">
                <a:ea typeface="Times New Roman"/>
                <a:cs typeface="Calibri"/>
              </a:rPr>
              <a:t>The </a:t>
            </a:r>
            <a:r>
              <a:rPr lang="en-US" sz="1200" b="1" dirty="0">
                <a:solidFill>
                  <a:srgbClr val="FF0000"/>
                </a:solidFill>
                <a:ea typeface="Times New Roman"/>
                <a:cs typeface="Calibri"/>
              </a:rPr>
              <a:t>medial cord</a:t>
            </a:r>
            <a:r>
              <a:rPr lang="en-US" sz="1200" dirty="0">
                <a:solidFill>
                  <a:srgbClr val="FF0000"/>
                </a:solidFill>
                <a:ea typeface="Times New Roman"/>
                <a:cs typeface="Calibri"/>
              </a:rPr>
              <a:t> </a:t>
            </a:r>
            <a:r>
              <a:rPr lang="en-US" sz="1200" dirty="0">
                <a:ea typeface="Times New Roman"/>
                <a:cs typeface="Calibri"/>
              </a:rPr>
              <a:t>is formed from the anterior division of the </a:t>
            </a:r>
            <a:r>
              <a:rPr lang="en-US" sz="1200" dirty="0" smtClean="0">
                <a:ea typeface="Times New Roman"/>
                <a:cs typeface="Calibri"/>
              </a:rPr>
              <a:t>lower </a:t>
            </a:r>
            <a:r>
              <a:rPr lang="en-US" sz="1200" dirty="0">
                <a:ea typeface="Times New Roman"/>
                <a:cs typeface="Calibri"/>
              </a:rPr>
              <a:t>trunk</a:t>
            </a:r>
            <a:r>
              <a:rPr lang="en-US" sz="1200" dirty="0" smtClean="0">
                <a:ea typeface="Times New Roman"/>
                <a:cs typeface="Calibri"/>
              </a:rPr>
              <a:t>.</a:t>
            </a:r>
          </a:p>
          <a:p>
            <a:pPr marL="285750" indent="-285750" algn="justLow" rtl="0">
              <a:buFont typeface="Arial" panose="020B0604020202020204" pitchFamily="34" charset="0"/>
              <a:buChar char="•"/>
            </a:pPr>
            <a:r>
              <a:rPr lang="en-US" sz="1200" dirty="0"/>
              <a:t>The cords of the plexus leave the posterior triangle by descending behind the clavicle and entering the axilla.</a:t>
            </a:r>
          </a:p>
          <a:p>
            <a:pPr marL="285750" indent="-285750" algn="justLow" rtl="0">
              <a:spcAft>
                <a:spcPts val="0"/>
              </a:spcAft>
              <a:buFont typeface="Arial" panose="020B0604020202020204" pitchFamily="34" charset="0"/>
              <a:buChar char="•"/>
            </a:pPr>
            <a:endParaRPr lang="en-US" sz="1200" dirty="0">
              <a:latin typeface="Arial"/>
              <a:ea typeface="Times New Roman"/>
            </a:endParaRPr>
          </a:p>
        </p:txBody>
      </p:sp>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5067" y="2204864"/>
            <a:ext cx="5526180" cy="4653136"/>
          </a:xfrm>
        </p:spPr>
      </p:pic>
      <p:sp>
        <p:nvSpPr>
          <p:cNvPr id="3" name="مستطيل 2"/>
          <p:cNvSpPr/>
          <p:nvPr/>
        </p:nvSpPr>
        <p:spPr>
          <a:xfrm>
            <a:off x="0" y="183302"/>
            <a:ext cx="8712968" cy="9048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Low" rtl="0">
              <a:spcBef>
                <a:spcPct val="20000"/>
              </a:spcBef>
            </a:pPr>
            <a:r>
              <a:rPr lang="en-US" sz="1200" b="1" dirty="0">
                <a:solidFill>
                  <a:srgbClr val="FF0000"/>
                </a:solidFill>
                <a:ea typeface="Times New Roman"/>
                <a:cs typeface="Calibri"/>
              </a:rPr>
              <a:t>Brachial plexus</a:t>
            </a:r>
          </a:p>
          <a:p>
            <a:pPr marL="285750" lvl="0" indent="-285750" algn="justLow" rtl="0">
              <a:spcBef>
                <a:spcPct val="20000"/>
              </a:spcBef>
              <a:buFont typeface="Arial" panose="020B0604020202020204" pitchFamily="34" charset="0"/>
              <a:buChar char="•"/>
            </a:pPr>
            <a:r>
              <a:rPr lang="en-US" sz="1200" dirty="0">
                <a:solidFill>
                  <a:prstClr val="black"/>
                </a:solidFill>
                <a:ea typeface="Times New Roman"/>
                <a:cs typeface="Calibri"/>
              </a:rPr>
              <a:t>    The brachial plexus is formed from the anterior rami of the fifth, sixth, seventh, and eighth cervical nerves and from the first thoracic nerve. </a:t>
            </a:r>
            <a:endParaRPr lang="en-US" sz="1200" dirty="0" smtClean="0">
              <a:solidFill>
                <a:prstClr val="black"/>
              </a:solidFill>
              <a:ea typeface="Times New Roman"/>
              <a:cs typeface="Calibri"/>
            </a:endParaRPr>
          </a:p>
          <a:p>
            <a:pPr marL="285750" lvl="0" indent="-285750" algn="justLow" rtl="0">
              <a:spcBef>
                <a:spcPct val="20000"/>
              </a:spcBef>
              <a:buFont typeface="Arial" panose="020B0604020202020204" pitchFamily="34" charset="0"/>
              <a:buChar char="•"/>
            </a:pPr>
            <a:r>
              <a:rPr lang="en-US" sz="1200" dirty="0" smtClean="0">
                <a:solidFill>
                  <a:prstClr val="black"/>
                </a:solidFill>
                <a:ea typeface="Times New Roman"/>
                <a:cs typeface="Calibri"/>
              </a:rPr>
              <a:t>The </a:t>
            </a:r>
            <a:r>
              <a:rPr lang="en-US" sz="1200" dirty="0">
                <a:solidFill>
                  <a:prstClr val="black"/>
                </a:solidFill>
                <a:ea typeface="Times New Roman"/>
                <a:cs typeface="Calibri"/>
              </a:rPr>
              <a:t>plexus is divided into the roots, the trunks, the divisions, and the cords.</a:t>
            </a:r>
            <a:endParaRPr lang="en-US" sz="1200" dirty="0">
              <a:solidFill>
                <a:prstClr val="black"/>
              </a:solidFill>
              <a:latin typeface="Arial"/>
              <a:ea typeface="Times New Roman"/>
            </a:endParaRPr>
          </a:p>
        </p:txBody>
      </p:sp>
    </p:spTree>
    <p:extLst>
      <p:ext uri="{BB962C8B-B14F-4D97-AF65-F5344CB8AC3E}">
        <p14:creationId xmlns:p14="http://schemas.microsoft.com/office/powerpoint/2010/main" val="1813036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7750" y="108565"/>
            <a:ext cx="3337560" cy="67403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b="1" dirty="0" err="1">
                <a:solidFill>
                  <a:srgbClr val="FF0000"/>
                </a:solidFill>
                <a:ea typeface="Times New Roman"/>
                <a:cs typeface="Calibri"/>
              </a:rPr>
              <a:t>omohyoid</a:t>
            </a:r>
            <a:r>
              <a:rPr lang="en-US" sz="1600" b="1" dirty="0">
                <a:solidFill>
                  <a:srgbClr val="FF0000"/>
                </a:solidFill>
                <a:ea typeface="Times New Roman"/>
                <a:cs typeface="Calibri"/>
              </a:rPr>
              <a:t> muscle </a:t>
            </a:r>
            <a:r>
              <a:rPr lang="en-US" sz="1600" dirty="0">
                <a:solidFill>
                  <a:schemeClr val="bg1"/>
                </a:solidFill>
                <a:ea typeface="Times New Roman"/>
                <a:cs typeface="Calibri"/>
              </a:rPr>
              <a:t>has an inferior belly, an intermediate tendon, and a superior belly.</a:t>
            </a:r>
            <a:endParaRPr lang="en-US" sz="1600" dirty="0">
              <a:solidFill>
                <a:schemeClr val="bg1"/>
              </a:solidFill>
              <a:latin typeface="Arial"/>
              <a:ea typeface="Times New Roman"/>
            </a:endParaRPr>
          </a:p>
          <a:p>
            <a:pPr marL="285750" indent="-285750" algn="justLow" rtl="0">
              <a:spcAft>
                <a:spcPts val="0"/>
              </a:spcAft>
              <a:buFont typeface="Arial" panose="020B0604020202020204" pitchFamily="34" charset="0"/>
              <a:buChar char="•"/>
            </a:pPr>
            <a:r>
              <a:rPr lang="en-US" sz="1600" b="1" dirty="0" smtClean="0">
                <a:solidFill>
                  <a:schemeClr val="bg1"/>
                </a:solidFill>
                <a:ea typeface="Times New Roman"/>
                <a:cs typeface="Calibri"/>
              </a:rPr>
              <a:t> </a:t>
            </a:r>
            <a:r>
              <a:rPr lang="en-US" sz="1600" b="1" dirty="0">
                <a:solidFill>
                  <a:srgbClr val="FF0000"/>
                </a:solidFill>
                <a:ea typeface="Times New Roman"/>
                <a:cs typeface="Calibri"/>
              </a:rPr>
              <a:t>Origin and insertion</a:t>
            </a:r>
            <a:r>
              <a:rPr lang="en-US" sz="1600" dirty="0">
                <a:solidFill>
                  <a:schemeClr val="bg1"/>
                </a:solidFill>
                <a:ea typeface="Times New Roman"/>
                <a:cs typeface="Calibri"/>
              </a:rPr>
              <a:t>: the </a:t>
            </a:r>
            <a:r>
              <a:rPr lang="en-US" sz="1600" b="1" dirty="0">
                <a:solidFill>
                  <a:srgbClr val="FF0000"/>
                </a:solidFill>
                <a:ea typeface="Times New Roman"/>
                <a:cs typeface="Calibri"/>
              </a:rPr>
              <a:t>inferior</a:t>
            </a:r>
            <a:r>
              <a:rPr lang="en-US" sz="1600" dirty="0">
                <a:solidFill>
                  <a:srgbClr val="FF0000"/>
                </a:solidFill>
                <a:ea typeface="Times New Roman"/>
                <a:cs typeface="Calibri"/>
              </a:rPr>
              <a:t> </a:t>
            </a:r>
            <a:r>
              <a:rPr lang="en-US" sz="1600" b="1" dirty="0">
                <a:solidFill>
                  <a:srgbClr val="FF0000"/>
                </a:solidFill>
                <a:ea typeface="Times New Roman"/>
                <a:cs typeface="Calibri"/>
              </a:rPr>
              <a:t>belly</a:t>
            </a:r>
            <a:r>
              <a:rPr lang="en-US" sz="1600" dirty="0">
                <a:solidFill>
                  <a:schemeClr val="bg1"/>
                </a:solidFill>
                <a:ea typeface="Times New Roman"/>
                <a:cs typeface="Calibri"/>
              </a:rPr>
              <a:t> arises from the upper margin of the scapula and the </a:t>
            </a:r>
            <a:r>
              <a:rPr lang="en-US" sz="1600" dirty="0" err="1">
                <a:solidFill>
                  <a:schemeClr val="bg1"/>
                </a:solidFill>
                <a:ea typeface="Times New Roman"/>
                <a:cs typeface="Calibri"/>
              </a:rPr>
              <a:t>suprascapular</a:t>
            </a:r>
            <a:r>
              <a:rPr lang="en-US" sz="1600" dirty="0">
                <a:solidFill>
                  <a:schemeClr val="bg1"/>
                </a:solidFill>
                <a:ea typeface="Times New Roman"/>
                <a:cs typeface="Calibri"/>
              </a:rPr>
              <a:t> ligament.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inferior belly is a narrow, flat muscle that passes upward and forward across the lower part of the posterior triangle of the neck</a:t>
            </a:r>
            <a:r>
              <a:rPr lang="en-US" sz="16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 </a:t>
            </a:r>
            <a:r>
              <a:rPr lang="en-US" sz="1600" dirty="0">
                <a:solidFill>
                  <a:schemeClr val="bg1"/>
                </a:solidFill>
                <a:ea typeface="Times New Roman"/>
                <a:cs typeface="Calibri"/>
              </a:rPr>
              <a:t>It passes deep to the sternocleidomastoid muscle and ends in the intermediate tendon</a:t>
            </a:r>
            <a:r>
              <a:rPr lang="en-US" sz="16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b="1" dirty="0">
                <a:solidFill>
                  <a:srgbClr val="FF0000"/>
                </a:solidFill>
                <a:ea typeface="Times New Roman"/>
                <a:cs typeface="Calibri"/>
              </a:rPr>
              <a:t>intermediate tendon </a:t>
            </a:r>
            <a:r>
              <a:rPr lang="en-US" sz="1600" dirty="0">
                <a:solidFill>
                  <a:schemeClr val="bg1"/>
                </a:solidFill>
                <a:ea typeface="Times New Roman"/>
                <a:cs typeface="Calibri"/>
              </a:rPr>
              <a:t>is held in position by a loop of deep fascia that slings the tendon to the clavicle and the first rib</a:t>
            </a:r>
            <a:r>
              <a:rPr lang="en-US" sz="16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b="1" dirty="0">
                <a:solidFill>
                  <a:srgbClr val="FF0000"/>
                </a:solidFill>
                <a:ea typeface="Times New Roman"/>
                <a:cs typeface="Calibri"/>
              </a:rPr>
              <a:t>superior belly </a:t>
            </a:r>
            <a:r>
              <a:rPr lang="en-US" sz="1600" dirty="0">
                <a:solidFill>
                  <a:schemeClr val="bg1"/>
                </a:solidFill>
                <a:ea typeface="Times New Roman"/>
                <a:cs typeface="Calibri"/>
              </a:rPr>
              <a:t>ascends almost vertically in the anterior triangle of the neck and is inserted into the lower border of the body of the hyoid bone</a:t>
            </a:r>
            <a:r>
              <a:rPr lang="en-US" sz="16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 </a:t>
            </a:r>
            <a:r>
              <a:rPr lang="en-US" sz="1600" b="1" dirty="0">
                <a:solidFill>
                  <a:srgbClr val="FF0000"/>
                </a:solidFill>
                <a:ea typeface="Times New Roman"/>
                <a:cs typeface="Calibri"/>
              </a:rPr>
              <a:t>Nerve</a:t>
            </a:r>
            <a:r>
              <a:rPr lang="en-US" sz="1600" dirty="0">
                <a:solidFill>
                  <a:srgbClr val="FF0000"/>
                </a:solidFill>
                <a:ea typeface="Times New Roman"/>
                <a:cs typeface="Calibri"/>
              </a:rPr>
              <a:t> </a:t>
            </a:r>
            <a:r>
              <a:rPr lang="en-US" sz="1600" b="1" dirty="0">
                <a:solidFill>
                  <a:srgbClr val="FF0000"/>
                </a:solidFill>
                <a:ea typeface="Times New Roman"/>
                <a:cs typeface="Calibri"/>
              </a:rPr>
              <a:t>supply</a:t>
            </a:r>
            <a:r>
              <a:rPr lang="en-US" sz="1600" dirty="0">
                <a:solidFill>
                  <a:schemeClr val="bg1"/>
                </a:solidFill>
                <a:ea typeface="Times New Roman"/>
                <a:cs typeface="Calibri"/>
              </a:rPr>
              <a:t>: </a:t>
            </a:r>
            <a:r>
              <a:rPr lang="en-US" sz="1600" dirty="0" err="1">
                <a:solidFill>
                  <a:schemeClr val="bg1"/>
                </a:solidFill>
                <a:ea typeface="Times New Roman"/>
                <a:cs typeface="Calibri"/>
              </a:rPr>
              <a:t>ansa</a:t>
            </a:r>
            <a:r>
              <a:rPr lang="en-US" sz="1600" dirty="0">
                <a:solidFill>
                  <a:schemeClr val="bg1"/>
                </a:solidFill>
                <a:ea typeface="Times New Roman"/>
                <a:cs typeface="Calibri"/>
              </a:rPr>
              <a:t> </a:t>
            </a:r>
            <a:r>
              <a:rPr lang="en-US" sz="1600" dirty="0" err="1">
                <a:solidFill>
                  <a:schemeClr val="bg1"/>
                </a:solidFill>
                <a:ea typeface="Times New Roman"/>
                <a:cs typeface="Calibri"/>
              </a:rPr>
              <a:t>cervicalis</a:t>
            </a:r>
            <a:r>
              <a:rPr lang="en-US" sz="1600" dirty="0">
                <a:solidFill>
                  <a:schemeClr val="bg1"/>
                </a:solidFill>
                <a:ea typeface="Times New Roman"/>
                <a:cs typeface="Calibri"/>
              </a:rPr>
              <a:t> (C1, 2, and 3).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b="1" dirty="0" smtClean="0">
                <a:solidFill>
                  <a:srgbClr val="FF0000"/>
                </a:solidFill>
                <a:ea typeface="Times New Roman"/>
                <a:cs typeface="Calibri"/>
              </a:rPr>
              <a:t>Action</a:t>
            </a:r>
            <a:r>
              <a:rPr lang="en-US" sz="1600" dirty="0" smtClean="0">
                <a:solidFill>
                  <a:schemeClr val="bg1"/>
                </a:solidFill>
                <a:ea typeface="Times New Roman"/>
                <a:cs typeface="Calibri"/>
              </a:rPr>
              <a:t>: It </a:t>
            </a:r>
            <a:r>
              <a:rPr lang="en-US" sz="1600" dirty="0">
                <a:solidFill>
                  <a:schemeClr val="bg1"/>
                </a:solidFill>
                <a:ea typeface="Times New Roman"/>
                <a:cs typeface="Calibri"/>
              </a:rPr>
              <a:t>depresses the hyoid bone.</a:t>
            </a:r>
            <a:endParaRPr lang="en-US" sz="1600" dirty="0">
              <a:solidFill>
                <a:schemeClr val="bg1"/>
              </a:solidFill>
              <a:effectLst/>
              <a:latin typeface="Arial"/>
              <a:ea typeface="Times New Roman"/>
            </a:endParaRPr>
          </a:p>
        </p:txBody>
      </p:sp>
      <p:sp>
        <p:nvSpPr>
          <p:cNvPr id="3" name="مستطيل 2"/>
          <p:cNvSpPr/>
          <p:nvPr/>
        </p:nvSpPr>
        <p:spPr>
          <a:xfrm>
            <a:off x="4499992" y="169347"/>
            <a:ext cx="1515864" cy="461665"/>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p>
            <a:pPr lvl="0" algn="justLow" rtl="0"/>
            <a:r>
              <a:rPr lang="en-US" sz="2400" b="1" dirty="0" err="1">
                <a:solidFill>
                  <a:srgbClr val="FF0000"/>
                </a:solidFill>
                <a:ea typeface="Times New Roman"/>
                <a:cs typeface="Calibri"/>
              </a:rPr>
              <a:t>Omohyoid</a:t>
            </a:r>
            <a:endParaRPr lang="en-US" sz="2400" dirty="0">
              <a:solidFill>
                <a:srgbClr val="FF0000"/>
              </a:solidFill>
              <a:latin typeface="Arial"/>
              <a:ea typeface="Times New Roman"/>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14" y="980728"/>
            <a:ext cx="5559785" cy="5868144"/>
          </a:xfrm>
          <a:prstGeom prst="rect">
            <a:avLst/>
          </a:prstGeom>
        </p:spPr>
      </p:pic>
    </p:spTree>
    <p:extLst>
      <p:ext uri="{BB962C8B-B14F-4D97-AF65-F5344CB8AC3E}">
        <p14:creationId xmlns:p14="http://schemas.microsoft.com/office/powerpoint/2010/main" val="767531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99992" y="116632"/>
            <a:ext cx="3491880" cy="576064"/>
          </a:xfrm>
        </p:spPr>
        <p:style>
          <a:lnRef idx="1">
            <a:schemeClr val="dk1"/>
          </a:lnRef>
          <a:fillRef idx="2">
            <a:schemeClr val="dk1"/>
          </a:fillRef>
          <a:effectRef idx="1">
            <a:schemeClr val="dk1"/>
          </a:effectRef>
          <a:fontRef idx="minor">
            <a:schemeClr val="dk1"/>
          </a:fontRef>
        </p:style>
        <p:txBody>
          <a:bodyPr anchor="ctr">
            <a:noAutofit/>
          </a:bodyPr>
          <a:lstStyle/>
          <a:p>
            <a:pPr algn="l" rtl="0"/>
            <a:r>
              <a:rPr lang="en-US" sz="2400" dirty="0" smtClean="0">
                <a:solidFill>
                  <a:srgbClr val="FF0000"/>
                </a:solidFill>
              </a:rPr>
              <a:t>Anterior Triangle of Neck</a:t>
            </a:r>
            <a:endParaRPr lang="ar-IQ" sz="2400" dirty="0">
              <a:solidFill>
                <a:srgbClr val="FF0000"/>
              </a:solidFill>
            </a:endParaRPr>
          </a:p>
        </p:txBody>
      </p:sp>
      <p:sp>
        <p:nvSpPr>
          <p:cNvPr id="4" name="عنصر نائب للنص 3"/>
          <p:cNvSpPr>
            <a:spLocks noGrp="1"/>
          </p:cNvSpPr>
          <p:nvPr>
            <p:ph type="body" sz="half" idx="2"/>
          </p:nvPr>
        </p:nvSpPr>
        <p:spPr>
          <a:xfrm>
            <a:off x="-2803" y="0"/>
            <a:ext cx="3494683" cy="6669360"/>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gn="justLow" rtl="0">
              <a:spcAft>
                <a:spcPts val="0"/>
              </a:spcAft>
            </a:pPr>
            <a:r>
              <a:rPr lang="en-US" sz="2000" b="1" dirty="0">
                <a:solidFill>
                  <a:srgbClr val="FF0000"/>
                </a:solidFill>
                <a:ea typeface="Times New Roman"/>
                <a:cs typeface="Calibri"/>
              </a:rPr>
              <a:t>Anterior Triangle of the Neck</a:t>
            </a:r>
            <a:endParaRPr lang="en-US" sz="2000" dirty="0">
              <a:solidFill>
                <a:srgbClr val="FF0000"/>
              </a:solidFill>
              <a:latin typeface="Arial"/>
              <a:ea typeface="Times New Roman"/>
            </a:endParaRPr>
          </a:p>
          <a:p>
            <a:pPr marL="342900" indent="-342900" algn="justLow" rtl="0">
              <a:spcAft>
                <a:spcPts val="0"/>
              </a:spcAft>
              <a:buFont typeface="Arial" panose="020B0604020202020204" pitchFamily="34" charset="0"/>
              <a:buChar char="•"/>
            </a:pPr>
            <a:r>
              <a:rPr lang="en-US" sz="2000" dirty="0">
                <a:ea typeface="Times New Roman"/>
                <a:cs typeface="Calibri"/>
              </a:rPr>
              <a:t>The </a:t>
            </a:r>
            <a:r>
              <a:rPr lang="en-US" sz="2000" b="1" dirty="0">
                <a:solidFill>
                  <a:srgbClr val="FF0000"/>
                </a:solidFill>
                <a:ea typeface="Times New Roman"/>
                <a:cs typeface="Calibri"/>
              </a:rPr>
              <a:t>anterior triangle </a:t>
            </a:r>
            <a:r>
              <a:rPr lang="en-US" sz="2000" dirty="0">
                <a:ea typeface="Times New Roman"/>
                <a:cs typeface="Calibri"/>
              </a:rPr>
              <a:t>of the neck is bounded anteriorly by the midline of the neck, posteriorly by the anterior border of the sternocleidomastoid, and superiorly by the lower margin of the mandible. </a:t>
            </a:r>
            <a:endParaRPr lang="en-US" sz="2000" dirty="0" smtClean="0">
              <a:ea typeface="Times New Roman"/>
              <a:cs typeface="Calibri"/>
            </a:endParaRPr>
          </a:p>
          <a:p>
            <a:pPr marL="342900" indent="-342900" algn="justLow" rtl="0">
              <a:spcAft>
                <a:spcPts val="0"/>
              </a:spcAft>
              <a:buFont typeface="Arial" panose="020B0604020202020204" pitchFamily="34" charset="0"/>
              <a:buChar char="•"/>
            </a:pPr>
            <a:r>
              <a:rPr lang="en-US" sz="2000" dirty="0" smtClean="0">
                <a:ea typeface="Times New Roman"/>
                <a:cs typeface="Calibri"/>
              </a:rPr>
              <a:t>The </a:t>
            </a:r>
            <a:r>
              <a:rPr lang="en-US" sz="2000" dirty="0">
                <a:ea typeface="Times New Roman"/>
                <a:cs typeface="Calibri"/>
              </a:rPr>
              <a:t>triangle is covered by the skin, superficial fascia, </a:t>
            </a:r>
            <a:r>
              <a:rPr lang="en-US" sz="2000" dirty="0" err="1">
                <a:ea typeface="Times New Roman"/>
                <a:cs typeface="Calibri"/>
              </a:rPr>
              <a:t>platysma</a:t>
            </a:r>
            <a:r>
              <a:rPr lang="en-US" sz="2000" dirty="0">
                <a:ea typeface="Times New Roman"/>
                <a:cs typeface="Calibri"/>
              </a:rPr>
              <a:t>, and the investing layer of the deep fascia</a:t>
            </a:r>
            <a:r>
              <a:rPr lang="en-US" sz="2000" dirty="0" smtClean="0">
                <a:ea typeface="Times New Roman"/>
                <a:cs typeface="Calibri"/>
              </a:rPr>
              <a:t>.</a:t>
            </a:r>
          </a:p>
          <a:p>
            <a:pPr marL="342900" indent="-342900" algn="justLow" rtl="0">
              <a:spcAft>
                <a:spcPts val="0"/>
              </a:spcAft>
              <a:buFont typeface="Arial" panose="020B0604020202020204" pitchFamily="34" charset="0"/>
              <a:buChar char="•"/>
            </a:pPr>
            <a:r>
              <a:rPr lang="en-US" sz="2000" dirty="0" smtClean="0">
                <a:ea typeface="Times New Roman"/>
                <a:cs typeface="Calibri"/>
              </a:rPr>
              <a:t> </a:t>
            </a:r>
            <a:r>
              <a:rPr lang="en-US" sz="2000" dirty="0">
                <a:ea typeface="Times New Roman"/>
                <a:cs typeface="Calibri"/>
              </a:rPr>
              <a:t>Running across the triangle are the cervical branch of the facial nerve and the transverse cutaneous nerve.</a:t>
            </a:r>
            <a:endParaRPr lang="en-US" sz="2000" dirty="0">
              <a:latin typeface="Arial"/>
              <a:ea typeface="Times New Roman"/>
            </a:endParaRPr>
          </a:p>
          <a:p>
            <a:pPr marL="342900" indent="-342900" algn="justLow" rtl="0">
              <a:spcAft>
                <a:spcPts val="0"/>
              </a:spcAft>
              <a:buFont typeface="Arial" panose="020B0604020202020204" pitchFamily="34" charset="0"/>
              <a:buChar char="•"/>
            </a:pPr>
            <a:r>
              <a:rPr lang="en-US" sz="2000" dirty="0" smtClean="0">
                <a:ea typeface="Times New Roman"/>
                <a:cs typeface="Calibri"/>
              </a:rPr>
              <a:t>The </a:t>
            </a:r>
            <a:r>
              <a:rPr lang="en-US" sz="2000" dirty="0">
                <a:ea typeface="Times New Roman"/>
                <a:cs typeface="Calibri"/>
              </a:rPr>
              <a:t>anterior triangle can be subdivided into smaller triangles by the anterior and posterior bellies of the digastric muscle and the superior belly of the </a:t>
            </a:r>
            <a:r>
              <a:rPr lang="en-US" sz="2000" dirty="0" err="1">
                <a:ea typeface="Times New Roman"/>
                <a:cs typeface="Calibri"/>
              </a:rPr>
              <a:t>omohyoid</a:t>
            </a:r>
            <a:r>
              <a:rPr lang="en-US" sz="2000" dirty="0">
                <a:ea typeface="Times New Roman"/>
                <a:cs typeface="Calibri"/>
              </a:rPr>
              <a:t> muscle</a:t>
            </a:r>
            <a:r>
              <a:rPr lang="en-US" sz="2000" dirty="0" smtClean="0">
                <a:ea typeface="Times New Roman"/>
                <a:cs typeface="Calibri"/>
              </a:rPr>
              <a:t>.</a:t>
            </a:r>
          </a:p>
          <a:p>
            <a:pPr marL="342900" indent="-342900" algn="justLow" rtl="0">
              <a:spcAft>
                <a:spcPts val="0"/>
              </a:spcAft>
              <a:buFont typeface="Arial" panose="020B0604020202020204" pitchFamily="34" charset="0"/>
              <a:buChar char="•"/>
            </a:pPr>
            <a:r>
              <a:rPr lang="en-US" sz="2000" dirty="0" smtClean="0">
                <a:ea typeface="Times New Roman"/>
                <a:cs typeface="Calibri"/>
              </a:rPr>
              <a:t> </a:t>
            </a:r>
            <a:r>
              <a:rPr lang="en-US" sz="2000" dirty="0">
                <a:ea typeface="Times New Roman"/>
                <a:cs typeface="Calibri"/>
              </a:rPr>
              <a:t>These triangles are called the </a:t>
            </a:r>
            <a:r>
              <a:rPr lang="en-US" sz="2000" dirty="0" err="1">
                <a:ea typeface="Times New Roman"/>
                <a:cs typeface="Calibri"/>
              </a:rPr>
              <a:t>submental</a:t>
            </a:r>
            <a:r>
              <a:rPr lang="en-US" sz="2000" dirty="0">
                <a:ea typeface="Times New Roman"/>
                <a:cs typeface="Calibri"/>
              </a:rPr>
              <a:t>, digastric (or submandibular), carotid, and muscular triangles.</a:t>
            </a:r>
            <a:endParaRPr lang="en-US" sz="2000" dirty="0">
              <a:effectLst/>
              <a:latin typeface="Arial"/>
              <a:ea typeface="Times New Roman"/>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8483" y="1124744"/>
            <a:ext cx="5346386" cy="5544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1884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3308" y="459073"/>
            <a:ext cx="8640960" cy="329320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digastric muscle has a posterior belly, an intermediate tendon, and an anterior belly. </a:t>
            </a:r>
            <a:endParaRPr lang="en-US" sz="1600" dirty="0">
              <a:solidFill>
                <a:schemeClr val="bg1"/>
              </a:solidFill>
              <a:latin typeface="Arial"/>
              <a:ea typeface="Times New Roman"/>
            </a:endParaRPr>
          </a:p>
          <a:p>
            <a:pPr algn="justLow" rtl="0">
              <a:spcAft>
                <a:spcPts val="0"/>
              </a:spcAft>
            </a:pPr>
            <a:r>
              <a:rPr lang="en-US" sz="1600" b="1" dirty="0">
                <a:solidFill>
                  <a:schemeClr val="bg1"/>
                </a:solidFill>
                <a:ea typeface="Times New Roman"/>
                <a:cs typeface="Calibri"/>
              </a:rPr>
              <a:t>Origin and insertion</a:t>
            </a:r>
            <a:r>
              <a:rPr lang="en-US" sz="1600" dirty="0">
                <a:solidFill>
                  <a:schemeClr val="bg1"/>
                </a:solidFill>
                <a:ea typeface="Times New Roman"/>
                <a:cs typeface="Calibri"/>
              </a:rPr>
              <a:t>: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posterior belly arises from the medial surface of the mastoid process of the temporal bone. Passes downward and forward and ends in the intermediate tendon</a:t>
            </a:r>
            <a:r>
              <a:rPr lang="en-US" sz="16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 </a:t>
            </a:r>
            <a:r>
              <a:rPr lang="en-US" sz="1600" dirty="0">
                <a:solidFill>
                  <a:schemeClr val="bg1"/>
                </a:solidFill>
                <a:ea typeface="Times New Roman"/>
                <a:cs typeface="Calibri"/>
              </a:rPr>
              <a:t>The intermediate tendon pierces the </a:t>
            </a:r>
            <a:r>
              <a:rPr lang="en-US" sz="1600" dirty="0" err="1">
                <a:solidFill>
                  <a:schemeClr val="bg1"/>
                </a:solidFill>
                <a:ea typeface="Times New Roman"/>
                <a:cs typeface="Calibri"/>
              </a:rPr>
              <a:t>stylohyoid</a:t>
            </a:r>
            <a:r>
              <a:rPr lang="en-US" sz="1600" dirty="0">
                <a:solidFill>
                  <a:schemeClr val="bg1"/>
                </a:solidFill>
                <a:ea typeface="Times New Roman"/>
                <a:cs typeface="Calibri"/>
              </a:rPr>
              <a:t> insertion and binds to the junction of the body and greater </a:t>
            </a:r>
            <a:r>
              <a:rPr lang="en-US" sz="1600" dirty="0" err="1">
                <a:solidFill>
                  <a:schemeClr val="bg1"/>
                </a:solidFill>
                <a:ea typeface="Times New Roman"/>
                <a:cs typeface="Calibri"/>
              </a:rPr>
              <a:t>cornu</a:t>
            </a:r>
            <a:r>
              <a:rPr lang="en-US" sz="1600" dirty="0">
                <a:solidFill>
                  <a:schemeClr val="bg1"/>
                </a:solidFill>
                <a:ea typeface="Times New Roman"/>
                <a:cs typeface="Calibri"/>
              </a:rPr>
              <a:t> of the hyoid bone</a:t>
            </a:r>
            <a:r>
              <a:rPr lang="en-US" sz="16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 </a:t>
            </a:r>
            <a:r>
              <a:rPr lang="en-US" sz="1600" dirty="0">
                <a:solidFill>
                  <a:schemeClr val="bg1"/>
                </a:solidFill>
                <a:ea typeface="Times New Roman"/>
                <a:cs typeface="Calibri"/>
              </a:rPr>
              <a:t>The anterior belly runs forward and medially and is attached to the lower border of the body of the mandible. </a:t>
            </a:r>
            <a:endParaRPr lang="en-US" sz="1600" dirty="0">
              <a:solidFill>
                <a:schemeClr val="bg1"/>
              </a:solidFill>
              <a:latin typeface="Arial"/>
              <a:ea typeface="Times New Roman"/>
            </a:endParaRPr>
          </a:p>
          <a:p>
            <a:pPr algn="justLow" rtl="0">
              <a:spcAft>
                <a:spcPts val="0"/>
              </a:spcAft>
            </a:pPr>
            <a:r>
              <a:rPr lang="en-US" sz="1600" b="1" dirty="0">
                <a:solidFill>
                  <a:schemeClr val="bg1"/>
                </a:solidFill>
                <a:ea typeface="Times New Roman"/>
                <a:cs typeface="Calibri"/>
              </a:rPr>
              <a:t>Nerve supply</a:t>
            </a:r>
            <a:r>
              <a:rPr lang="en-US" sz="1600" dirty="0">
                <a:solidFill>
                  <a:schemeClr val="bg1"/>
                </a:solidFill>
                <a:ea typeface="Times New Roman"/>
                <a:cs typeface="Calibri"/>
              </a:rPr>
              <a:t>: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posterior belly of the muscle is innervated by facial nerve and the anterior belly by branch from the mandibular division of the trigeminal.</a:t>
            </a:r>
            <a:endParaRPr lang="en-US" sz="1600" dirty="0">
              <a:solidFill>
                <a:schemeClr val="bg1"/>
              </a:solidFill>
              <a:latin typeface="Arial"/>
              <a:ea typeface="Times New Roman"/>
            </a:endParaRPr>
          </a:p>
          <a:p>
            <a:pPr algn="justLow" rtl="0">
              <a:spcAft>
                <a:spcPts val="0"/>
              </a:spcAft>
            </a:pPr>
            <a:r>
              <a:rPr lang="en-US" sz="1600" b="1" dirty="0">
                <a:solidFill>
                  <a:schemeClr val="bg1"/>
                </a:solidFill>
                <a:ea typeface="Times New Roman"/>
                <a:cs typeface="Calibri"/>
              </a:rPr>
              <a:t>Action</a:t>
            </a:r>
            <a:r>
              <a:rPr lang="en-US" sz="1600" dirty="0">
                <a:solidFill>
                  <a:schemeClr val="bg1"/>
                </a:solidFill>
                <a:ea typeface="Times New Roman"/>
                <a:cs typeface="Calibri"/>
              </a:rPr>
              <a:t>: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Depresses </a:t>
            </a:r>
            <a:r>
              <a:rPr lang="en-US" sz="1600" dirty="0">
                <a:solidFill>
                  <a:schemeClr val="bg1"/>
                </a:solidFill>
                <a:ea typeface="Times New Roman"/>
                <a:cs typeface="Calibri"/>
              </a:rPr>
              <a:t>the mandible or elevates the hyoid</a:t>
            </a:r>
            <a:r>
              <a:rPr lang="en-US" sz="1600" dirty="0" smtClean="0">
                <a:solidFill>
                  <a:schemeClr val="bg1"/>
                </a:solidFill>
                <a:ea typeface="Times New Roman"/>
                <a:cs typeface="Calibri"/>
              </a:rPr>
              <a:t>.</a:t>
            </a:r>
            <a:endParaRPr lang="en-US" sz="1600" dirty="0">
              <a:solidFill>
                <a:schemeClr val="bg1"/>
              </a:solidFill>
              <a:latin typeface="Arial"/>
              <a:ea typeface="Times New Roman"/>
            </a:endParaRPr>
          </a:p>
        </p:txBody>
      </p:sp>
      <p:sp>
        <p:nvSpPr>
          <p:cNvPr id="3" name="مستطيل 2"/>
          <p:cNvSpPr/>
          <p:nvPr/>
        </p:nvSpPr>
        <p:spPr>
          <a:xfrm>
            <a:off x="107504" y="21710"/>
            <a:ext cx="1908664"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sz="2000" b="1" dirty="0">
                <a:solidFill>
                  <a:prstClr val="black"/>
                </a:solidFill>
                <a:ea typeface="Times New Roman"/>
                <a:cs typeface="Calibri"/>
              </a:rPr>
              <a:t>Digastric muscle</a:t>
            </a:r>
            <a:endParaRPr lang="en-US" sz="2000" dirty="0">
              <a:solidFill>
                <a:prstClr val="black"/>
              </a:solidFill>
              <a:latin typeface="Arial"/>
              <a:ea typeface="Times New Roman"/>
            </a:endParaRPr>
          </a:p>
        </p:txBody>
      </p:sp>
      <p:sp>
        <p:nvSpPr>
          <p:cNvPr id="4" name="مستطيل 3"/>
          <p:cNvSpPr/>
          <p:nvPr/>
        </p:nvSpPr>
        <p:spPr>
          <a:xfrm>
            <a:off x="133308" y="4365104"/>
            <a:ext cx="864096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The </a:t>
            </a:r>
            <a:r>
              <a:rPr lang="en-US" sz="1600" dirty="0" err="1">
                <a:solidFill>
                  <a:prstClr val="black"/>
                </a:solidFill>
                <a:ea typeface="Times New Roman"/>
                <a:cs typeface="Calibri"/>
              </a:rPr>
              <a:t>stylohyoid</a:t>
            </a:r>
            <a:r>
              <a:rPr lang="en-US" sz="1600" dirty="0">
                <a:solidFill>
                  <a:prstClr val="black"/>
                </a:solidFill>
                <a:ea typeface="Times New Roman"/>
                <a:cs typeface="Calibri"/>
              </a:rPr>
              <a:t> muscle is a small slip that passes along the upper border of the posterior belly of the digastric muscle.</a:t>
            </a:r>
            <a:endParaRPr lang="en-US" sz="1600" dirty="0">
              <a:solidFill>
                <a:prstClr val="black"/>
              </a:solidFill>
              <a:ea typeface="Times New Roman"/>
            </a:endParaRPr>
          </a:p>
          <a:p>
            <a:pPr lvl="0" algn="justLow" rtl="0"/>
            <a:r>
              <a:rPr lang="en-US" sz="1600" b="1" dirty="0">
                <a:solidFill>
                  <a:prstClr val="black"/>
                </a:solidFill>
                <a:ea typeface="Times New Roman"/>
                <a:cs typeface="Calibri"/>
              </a:rPr>
              <a:t>Origin</a:t>
            </a:r>
            <a:r>
              <a:rPr lang="en-US" sz="1600" b="1" dirty="0" smtClean="0">
                <a:solidFill>
                  <a:prstClr val="black"/>
                </a:solidFill>
                <a:ea typeface="Times New Roman"/>
                <a:cs typeface="Calibri"/>
              </a:rPr>
              <a:t>:  </a:t>
            </a:r>
            <a:r>
              <a:rPr lang="en-US" sz="1600" dirty="0">
                <a:solidFill>
                  <a:prstClr val="black"/>
                </a:solidFill>
                <a:ea typeface="Times New Roman"/>
                <a:cs typeface="Calibri"/>
              </a:rPr>
              <a:t>From the </a:t>
            </a:r>
            <a:r>
              <a:rPr lang="en-US" sz="1600" dirty="0" err="1">
                <a:solidFill>
                  <a:prstClr val="black"/>
                </a:solidFill>
                <a:ea typeface="Times New Roman"/>
                <a:cs typeface="Calibri"/>
              </a:rPr>
              <a:t>styloid</a:t>
            </a:r>
            <a:r>
              <a:rPr lang="en-US" sz="1600" dirty="0">
                <a:solidFill>
                  <a:prstClr val="black"/>
                </a:solidFill>
                <a:ea typeface="Times New Roman"/>
                <a:cs typeface="Calibri"/>
              </a:rPr>
              <a:t> process of the temporal.</a:t>
            </a:r>
            <a:endParaRPr lang="en-US" sz="1600" dirty="0">
              <a:solidFill>
                <a:prstClr val="black"/>
              </a:solidFill>
              <a:ea typeface="Times New Roman"/>
            </a:endParaRPr>
          </a:p>
          <a:p>
            <a:pPr lvl="0" algn="justLow" rtl="0"/>
            <a:r>
              <a:rPr lang="en-US" sz="1600" b="1" dirty="0">
                <a:solidFill>
                  <a:prstClr val="black"/>
                </a:solidFill>
                <a:ea typeface="Times New Roman"/>
                <a:cs typeface="Calibri"/>
              </a:rPr>
              <a:t>Insertion</a:t>
            </a:r>
            <a:r>
              <a:rPr lang="en-US" sz="1600" dirty="0" smtClean="0">
                <a:solidFill>
                  <a:prstClr val="black"/>
                </a:solidFill>
                <a:ea typeface="Times New Roman"/>
                <a:cs typeface="Calibri"/>
              </a:rPr>
              <a:t>:</a:t>
            </a: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 </a:t>
            </a:r>
            <a:r>
              <a:rPr lang="en-US" sz="1600" dirty="0">
                <a:solidFill>
                  <a:prstClr val="black"/>
                </a:solidFill>
                <a:ea typeface="Times New Roman"/>
                <a:cs typeface="Calibri"/>
              </a:rPr>
              <a:t>The muscle passes downward and forward and is inserted to the junction of the body and great </a:t>
            </a:r>
            <a:r>
              <a:rPr lang="en-US" sz="1600" dirty="0" err="1">
                <a:solidFill>
                  <a:prstClr val="black"/>
                </a:solidFill>
                <a:ea typeface="Times New Roman"/>
                <a:cs typeface="Calibri"/>
              </a:rPr>
              <a:t>cornu</a:t>
            </a:r>
            <a:r>
              <a:rPr lang="en-US" sz="1600" dirty="0">
                <a:solidFill>
                  <a:prstClr val="black"/>
                </a:solidFill>
                <a:ea typeface="Times New Roman"/>
                <a:cs typeface="Calibri"/>
              </a:rPr>
              <a:t> of the hyoid bone</a:t>
            </a:r>
            <a:r>
              <a:rPr lang="en-US" sz="1600" dirty="0" smtClean="0">
                <a:solidFill>
                  <a:prstClr val="black"/>
                </a:solidFill>
                <a:ea typeface="Times New Roman"/>
                <a:cs typeface="Calibri"/>
              </a:rPr>
              <a:t>.</a:t>
            </a: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 </a:t>
            </a:r>
            <a:r>
              <a:rPr lang="en-US" sz="1600" dirty="0">
                <a:solidFill>
                  <a:prstClr val="black"/>
                </a:solidFill>
                <a:ea typeface="Times New Roman"/>
                <a:cs typeface="Calibri"/>
              </a:rPr>
              <a:t>It is pierced near its insertion by the intermediate tendon of the digastric muscle.</a:t>
            </a:r>
            <a:endParaRPr lang="en-US" sz="1600" dirty="0">
              <a:solidFill>
                <a:prstClr val="black"/>
              </a:solidFill>
              <a:ea typeface="Times New Roman"/>
            </a:endParaRPr>
          </a:p>
          <a:p>
            <a:pPr lvl="0" algn="justLow" rtl="0"/>
            <a:r>
              <a:rPr lang="en-US" sz="1600" b="1" dirty="0">
                <a:solidFill>
                  <a:prstClr val="black"/>
                </a:solidFill>
                <a:ea typeface="Times New Roman"/>
                <a:cs typeface="Calibri"/>
              </a:rPr>
              <a:t>Nerve supply</a:t>
            </a:r>
            <a:r>
              <a:rPr lang="en-US" sz="1600" dirty="0">
                <a:solidFill>
                  <a:prstClr val="black"/>
                </a:solidFill>
                <a:ea typeface="Times New Roman"/>
                <a:cs typeface="Calibri"/>
              </a:rPr>
              <a:t>: Facial nerve</a:t>
            </a:r>
            <a:endParaRPr lang="en-US" sz="1600" dirty="0">
              <a:solidFill>
                <a:prstClr val="black"/>
              </a:solidFill>
              <a:ea typeface="Times New Roman"/>
            </a:endParaRPr>
          </a:p>
          <a:p>
            <a:pPr lvl="0" algn="justLow" rtl="0"/>
            <a:r>
              <a:rPr lang="en-US" sz="1600" b="1" dirty="0">
                <a:solidFill>
                  <a:prstClr val="black"/>
                </a:solidFill>
                <a:ea typeface="Times New Roman"/>
                <a:cs typeface="Calibri"/>
              </a:rPr>
              <a:t>Action</a:t>
            </a:r>
            <a:r>
              <a:rPr lang="en-US" sz="1600" dirty="0">
                <a:solidFill>
                  <a:prstClr val="black"/>
                </a:solidFill>
                <a:ea typeface="Times New Roman"/>
                <a:cs typeface="Calibri"/>
              </a:rPr>
              <a:t>: Elevates the hyoid bone.</a:t>
            </a:r>
            <a:endParaRPr lang="en-US" sz="1600" dirty="0"/>
          </a:p>
        </p:txBody>
      </p:sp>
      <p:sp>
        <p:nvSpPr>
          <p:cNvPr id="5" name="مستطيل 4"/>
          <p:cNvSpPr/>
          <p:nvPr/>
        </p:nvSpPr>
        <p:spPr>
          <a:xfrm>
            <a:off x="107504" y="3964994"/>
            <a:ext cx="2129750"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sz="2000" b="1" dirty="0" err="1">
                <a:solidFill>
                  <a:prstClr val="black"/>
                </a:solidFill>
                <a:ea typeface="Times New Roman"/>
                <a:cs typeface="Calibri"/>
              </a:rPr>
              <a:t>Stylohyoid</a:t>
            </a:r>
            <a:r>
              <a:rPr lang="en-US" sz="2000" b="1" dirty="0">
                <a:solidFill>
                  <a:prstClr val="black"/>
                </a:solidFill>
                <a:ea typeface="Times New Roman"/>
                <a:cs typeface="Calibri"/>
              </a:rPr>
              <a:t> Muscle</a:t>
            </a:r>
            <a:endParaRPr lang="en-US" sz="2000" dirty="0">
              <a:solidFill>
                <a:prstClr val="black"/>
              </a:solidFill>
              <a:latin typeface="Arial"/>
              <a:ea typeface="Times New Roman"/>
            </a:endParaRPr>
          </a:p>
        </p:txBody>
      </p:sp>
    </p:spTree>
    <p:extLst>
      <p:ext uri="{BB962C8B-B14F-4D97-AF65-F5344CB8AC3E}">
        <p14:creationId xmlns:p14="http://schemas.microsoft.com/office/powerpoint/2010/main" val="1857842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333685"/>
            <a:ext cx="3672408" cy="418576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digastric triangle lies below the body of the mandible.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It </a:t>
            </a:r>
            <a:r>
              <a:rPr lang="en-US" sz="1400" dirty="0">
                <a:solidFill>
                  <a:schemeClr val="bg1"/>
                </a:solidFill>
                <a:ea typeface="Times New Roman"/>
                <a:cs typeface="Calibri"/>
              </a:rPr>
              <a:t>is bounded anteriorly by the anterior belly of the digastric and posteriorly by the posterior belly of the digastric and the </a:t>
            </a:r>
            <a:r>
              <a:rPr lang="en-US" sz="1400" dirty="0" err="1">
                <a:solidFill>
                  <a:schemeClr val="bg1"/>
                </a:solidFill>
                <a:ea typeface="Times New Roman"/>
                <a:cs typeface="Calibri"/>
              </a:rPr>
              <a:t>stylohyoid</a:t>
            </a:r>
            <a:r>
              <a:rPr lang="en-US" sz="1400" dirty="0">
                <a:solidFill>
                  <a:schemeClr val="bg1"/>
                </a:solidFill>
                <a:ea typeface="Times New Roman"/>
                <a:cs typeface="Calibri"/>
              </a:rPr>
              <a:t> muscle.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It </a:t>
            </a:r>
            <a:r>
              <a:rPr lang="en-US" sz="1400" dirty="0">
                <a:solidFill>
                  <a:schemeClr val="bg1"/>
                </a:solidFill>
                <a:ea typeface="Times New Roman"/>
                <a:cs typeface="Calibri"/>
              </a:rPr>
              <a:t>is bounded above by the lower border of the body of the mandible.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floor of the triangle is formed by the </a:t>
            </a:r>
            <a:r>
              <a:rPr lang="en-US" sz="1400" dirty="0" err="1">
                <a:solidFill>
                  <a:schemeClr val="bg1"/>
                </a:solidFill>
                <a:ea typeface="Times New Roman"/>
                <a:cs typeface="Calibri"/>
              </a:rPr>
              <a:t>mylohyoid</a:t>
            </a:r>
            <a:r>
              <a:rPr lang="en-US" sz="1400" dirty="0">
                <a:solidFill>
                  <a:schemeClr val="bg1"/>
                </a:solidFill>
                <a:ea typeface="Times New Roman"/>
                <a:cs typeface="Calibri"/>
              </a:rPr>
              <a:t> and </a:t>
            </a:r>
            <a:r>
              <a:rPr lang="en-US" sz="1400" dirty="0" err="1">
                <a:solidFill>
                  <a:schemeClr val="bg1"/>
                </a:solidFill>
                <a:ea typeface="Times New Roman"/>
                <a:cs typeface="Calibri"/>
              </a:rPr>
              <a:t>hyoglossus</a:t>
            </a:r>
            <a:r>
              <a:rPr lang="en-US" sz="1400" dirty="0">
                <a:solidFill>
                  <a:schemeClr val="bg1"/>
                </a:solidFill>
                <a:ea typeface="Times New Roman"/>
                <a:cs typeface="Calibri"/>
              </a:rPr>
              <a:t> muscles.</a:t>
            </a:r>
            <a:endParaRPr lang="en-US" sz="1400" dirty="0">
              <a:solidFill>
                <a:schemeClr val="bg1"/>
              </a:solidFill>
              <a:latin typeface="Arial"/>
              <a:ea typeface="Times New Roman"/>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anterior part of the triangle contains the submandibular salivary gland with the facial artery </a:t>
            </a:r>
            <a:r>
              <a:rPr lang="en-US" sz="1400" dirty="0" smtClean="0">
                <a:solidFill>
                  <a:schemeClr val="bg1"/>
                </a:solidFill>
                <a:ea typeface="Times New Roman"/>
                <a:cs typeface="Calibri"/>
              </a:rPr>
              <a:t>and </a:t>
            </a:r>
            <a:r>
              <a:rPr lang="en-US" sz="1400" dirty="0">
                <a:solidFill>
                  <a:schemeClr val="bg1"/>
                </a:solidFill>
                <a:ea typeface="Times New Roman"/>
                <a:cs typeface="Calibri"/>
              </a:rPr>
              <a:t>the facial vein and submandibular lymph node superficial to it.</a:t>
            </a:r>
            <a:endParaRPr lang="en-US" sz="1400" dirty="0">
              <a:solidFill>
                <a:schemeClr val="bg1"/>
              </a:solidFill>
              <a:latin typeface="Arial"/>
              <a:ea typeface="Times New Roman"/>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In </a:t>
            </a:r>
            <a:r>
              <a:rPr lang="en-US" sz="1400" dirty="0">
                <a:solidFill>
                  <a:schemeClr val="bg1"/>
                </a:solidFill>
                <a:ea typeface="Times New Roman"/>
                <a:cs typeface="Calibri"/>
              </a:rPr>
              <a:t>the posterior part of the triangle lies the carotid sheath, with the carotid arteries, internal jugular vein, and </a:t>
            </a:r>
            <a:r>
              <a:rPr lang="en-US" sz="1400" dirty="0" err="1">
                <a:solidFill>
                  <a:schemeClr val="bg1"/>
                </a:solidFill>
                <a:ea typeface="Times New Roman"/>
                <a:cs typeface="Calibri"/>
              </a:rPr>
              <a:t>vagus</a:t>
            </a:r>
            <a:r>
              <a:rPr lang="en-US" sz="1400" dirty="0">
                <a:solidFill>
                  <a:schemeClr val="bg1"/>
                </a:solidFill>
                <a:ea typeface="Times New Roman"/>
                <a:cs typeface="Calibri"/>
              </a:rPr>
              <a:t>. The lower part of the parotid gland projects into the triangle.</a:t>
            </a:r>
            <a:endParaRPr lang="en-US" sz="1400" dirty="0">
              <a:solidFill>
                <a:schemeClr val="bg1"/>
              </a:solidFill>
              <a:effectLst/>
              <a:latin typeface="Arial"/>
              <a:ea typeface="Times New Roman"/>
            </a:endParaRPr>
          </a:p>
        </p:txBody>
      </p:sp>
      <p:sp>
        <p:nvSpPr>
          <p:cNvPr id="3" name="مستطيل 2"/>
          <p:cNvSpPr/>
          <p:nvPr/>
        </p:nvSpPr>
        <p:spPr>
          <a:xfrm>
            <a:off x="179512" y="107340"/>
            <a:ext cx="2085636"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b="1" dirty="0" err="1">
                <a:solidFill>
                  <a:prstClr val="black"/>
                </a:solidFill>
                <a:ea typeface="Times New Roman"/>
                <a:cs typeface="Calibri"/>
              </a:rPr>
              <a:t>Submental</a:t>
            </a:r>
            <a:r>
              <a:rPr lang="en-US" b="1" dirty="0">
                <a:solidFill>
                  <a:prstClr val="black"/>
                </a:solidFill>
                <a:ea typeface="Times New Roman"/>
                <a:cs typeface="Calibri"/>
              </a:rPr>
              <a:t> Triangle</a:t>
            </a:r>
            <a:r>
              <a:rPr lang="en-US" dirty="0">
                <a:solidFill>
                  <a:prstClr val="black"/>
                </a:solidFill>
                <a:ea typeface="Times New Roman"/>
                <a:cs typeface="Calibri"/>
              </a:rPr>
              <a:t>:</a:t>
            </a:r>
            <a:endParaRPr lang="en-US" dirty="0">
              <a:solidFill>
                <a:prstClr val="black"/>
              </a:solidFill>
              <a:latin typeface="Arial"/>
              <a:ea typeface="Times New Roman"/>
            </a:endParaRPr>
          </a:p>
        </p:txBody>
      </p:sp>
      <p:sp>
        <p:nvSpPr>
          <p:cNvPr id="4" name="مستطيل 3"/>
          <p:cNvSpPr/>
          <p:nvPr/>
        </p:nvSpPr>
        <p:spPr>
          <a:xfrm>
            <a:off x="191830" y="486881"/>
            <a:ext cx="8424936"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400" dirty="0">
                <a:solidFill>
                  <a:prstClr val="black"/>
                </a:solidFill>
                <a:ea typeface="Times New Roman"/>
                <a:cs typeface="Calibri"/>
              </a:rPr>
              <a:t>The </a:t>
            </a:r>
            <a:r>
              <a:rPr lang="en-US" sz="1400" dirty="0" err="1">
                <a:solidFill>
                  <a:prstClr val="black"/>
                </a:solidFill>
                <a:ea typeface="Times New Roman"/>
                <a:cs typeface="Calibri"/>
              </a:rPr>
              <a:t>submental</a:t>
            </a:r>
            <a:r>
              <a:rPr lang="en-US" sz="1400" dirty="0">
                <a:solidFill>
                  <a:prstClr val="black"/>
                </a:solidFill>
                <a:ea typeface="Times New Roman"/>
                <a:cs typeface="Calibri"/>
              </a:rPr>
              <a:t> triangle lies below the chin and is bounded anteriorly by the midline of the neck, laterally by the anterior belly of the digastric, inferiorly by the body of the hyoid bone. </a:t>
            </a:r>
          </a:p>
          <a:p>
            <a:pPr marL="285750" lvl="0" indent="-285750" algn="justLow" rtl="0">
              <a:buFont typeface="Arial" panose="020B0604020202020204" pitchFamily="34" charset="0"/>
              <a:buChar char="•"/>
            </a:pPr>
            <a:r>
              <a:rPr lang="en-US" sz="1400" dirty="0">
                <a:solidFill>
                  <a:prstClr val="black"/>
                </a:solidFill>
                <a:ea typeface="Times New Roman"/>
                <a:cs typeface="Calibri"/>
              </a:rPr>
              <a:t>The floor of the triangle is formed by the </a:t>
            </a:r>
            <a:r>
              <a:rPr lang="en-US" sz="1400" dirty="0" err="1">
                <a:solidFill>
                  <a:prstClr val="black"/>
                </a:solidFill>
                <a:ea typeface="Times New Roman"/>
                <a:cs typeface="Calibri"/>
              </a:rPr>
              <a:t>mylohyoid</a:t>
            </a:r>
            <a:r>
              <a:rPr lang="en-US" sz="1400" dirty="0">
                <a:solidFill>
                  <a:prstClr val="black"/>
                </a:solidFill>
                <a:ea typeface="Times New Roman"/>
                <a:cs typeface="Calibri"/>
              </a:rPr>
              <a:t> muscle. </a:t>
            </a:r>
            <a:endParaRPr lang="en-US" sz="14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400" dirty="0" smtClean="0">
                <a:solidFill>
                  <a:prstClr val="black"/>
                </a:solidFill>
                <a:ea typeface="Times New Roman"/>
                <a:cs typeface="Calibri"/>
              </a:rPr>
              <a:t>It </a:t>
            </a:r>
            <a:r>
              <a:rPr lang="en-US" sz="1400" dirty="0">
                <a:solidFill>
                  <a:prstClr val="black"/>
                </a:solidFill>
                <a:ea typeface="Times New Roman"/>
                <a:cs typeface="Calibri"/>
              </a:rPr>
              <a:t>contains the </a:t>
            </a:r>
            <a:r>
              <a:rPr lang="en-US" sz="1400" dirty="0" err="1">
                <a:solidFill>
                  <a:prstClr val="black"/>
                </a:solidFill>
                <a:ea typeface="Times New Roman"/>
                <a:cs typeface="Calibri"/>
              </a:rPr>
              <a:t>submental</a:t>
            </a:r>
            <a:r>
              <a:rPr lang="en-US" sz="1400" dirty="0">
                <a:solidFill>
                  <a:prstClr val="black"/>
                </a:solidFill>
                <a:ea typeface="Times New Roman"/>
                <a:cs typeface="Calibri"/>
              </a:rPr>
              <a:t> lymph nodes.</a:t>
            </a:r>
            <a:endParaRPr lang="en-US" sz="1400" dirty="0">
              <a:solidFill>
                <a:prstClr val="black"/>
              </a:solidFill>
              <a:latin typeface="Arial"/>
              <a:ea typeface="Times New Roman"/>
            </a:endParaRPr>
          </a:p>
        </p:txBody>
      </p:sp>
      <p:sp>
        <p:nvSpPr>
          <p:cNvPr id="5" name="مستطيل 4"/>
          <p:cNvSpPr/>
          <p:nvPr/>
        </p:nvSpPr>
        <p:spPr>
          <a:xfrm>
            <a:off x="179512" y="1886020"/>
            <a:ext cx="192475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justLow" rtl="0"/>
            <a:r>
              <a:rPr lang="en-US" dirty="0">
                <a:solidFill>
                  <a:prstClr val="black"/>
                </a:solidFill>
                <a:ea typeface="Times New Roman"/>
                <a:cs typeface="Calibri"/>
              </a:rPr>
              <a:t> </a:t>
            </a:r>
            <a:r>
              <a:rPr lang="en-US" b="1" dirty="0">
                <a:solidFill>
                  <a:prstClr val="black"/>
                </a:solidFill>
                <a:ea typeface="Times New Roman"/>
                <a:cs typeface="Calibri"/>
              </a:rPr>
              <a:t>Digastric Triangle </a:t>
            </a:r>
            <a:endParaRPr lang="en-US" dirty="0">
              <a:solidFill>
                <a:prstClr val="black"/>
              </a:solidFill>
              <a:latin typeface="Arial"/>
              <a:ea typeface="Times New Roman"/>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837" y="1440988"/>
            <a:ext cx="5115163" cy="5398862"/>
          </a:xfrm>
          <a:prstGeom prst="rect">
            <a:avLst/>
          </a:prstGeom>
        </p:spPr>
      </p:pic>
    </p:spTree>
    <p:extLst>
      <p:ext uri="{BB962C8B-B14F-4D97-AF65-F5344CB8AC3E}">
        <p14:creationId xmlns:p14="http://schemas.microsoft.com/office/powerpoint/2010/main" val="2397237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6642" y="4180344"/>
            <a:ext cx="3533309"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muscular triangle lies below the hyoid bone</a:t>
            </a:r>
            <a:r>
              <a:rPr lang="en-US" sz="14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It </a:t>
            </a:r>
            <a:r>
              <a:rPr lang="en-US" sz="1400" dirty="0">
                <a:solidFill>
                  <a:schemeClr val="bg1"/>
                </a:solidFill>
                <a:ea typeface="Times New Roman"/>
                <a:cs typeface="Calibri"/>
              </a:rPr>
              <a:t>is bounded anteriorly by the midline of the neck, superiorly by the superior belly of the </a:t>
            </a:r>
            <a:r>
              <a:rPr lang="en-US" sz="1400" dirty="0" err="1">
                <a:solidFill>
                  <a:schemeClr val="bg1"/>
                </a:solidFill>
                <a:ea typeface="Times New Roman"/>
                <a:cs typeface="Calibri"/>
              </a:rPr>
              <a:t>omohyoid</a:t>
            </a:r>
            <a:r>
              <a:rPr lang="en-US" sz="1400" dirty="0">
                <a:solidFill>
                  <a:schemeClr val="bg1"/>
                </a:solidFill>
                <a:ea typeface="Times New Roman"/>
                <a:cs typeface="Calibri"/>
              </a:rPr>
              <a:t>, and inferiorly by the anterior border of the sternocleidomastoid muscle</a:t>
            </a:r>
            <a:r>
              <a:rPr lang="en-US" sz="14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 </a:t>
            </a:r>
            <a:r>
              <a:rPr lang="en-US" sz="1400" dirty="0">
                <a:solidFill>
                  <a:schemeClr val="bg1"/>
                </a:solidFill>
                <a:ea typeface="Times New Roman"/>
                <a:cs typeface="Calibri"/>
              </a:rPr>
              <a:t>Its floor is formed by the </a:t>
            </a:r>
            <a:r>
              <a:rPr lang="en-US" sz="1400" dirty="0" err="1">
                <a:solidFill>
                  <a:schemeClr val="bg1"/>
                </a:solidFill>
                <a:ea typeface="Times New Roman"/>
                <a:cs typeface="Calibri"/>
              </a:rPr>
              <a:t>sternohyoid</a:t>
            </a:r>
            <a:r>
              <a:rPr lang="en-US" sz="1400" dirty="0">
                <a:solidFill>
                  <a:schemeClr val="bg1"/>
                </a:solidFill>
                <a:ea typeface="Times New Roman"/>
                <a:cs typeface="Calibri"/>
              </a:rPr>
              <a:t> and </a:t>
            </a:r>
            <a:r>
              <a:rPr lang="en-US" sz="1400" dirty="0" err="1">
                <a:solidFill>
                  <a:schemeClr val="bg1"/>
                </a:solidFill>
                <a:ea typeface="Times New Roman"/>
                <a:cs typeface="Calibri"/>
              </a:rPr>
              <a:t>sternothyroid</a:t>
            </a:r>
            <a:r>
              <a:rPr lang="en-US" sz="1400" dirty="0">
                <a:solidFill>
                  <a:schemeClr val="bg1"/>
                </a:solidFill>
                <a:ea typeface="Times New Roman"/>
                <a:cs typeface="Calibri"/>
              </a:rPr>
              <a:t> muscle</a:t>
            </a:r>
            <a:r>
              <a:rPr lang="en-US" sz="14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 </a:t>
            </a:r>
            <a:r>
              <a:rPr lang="en-US" sz="1400" dirty="0">
                <a:solidFill>
                  <a:schemeClr val="bg1"/>
                </a:solidFill>
                <a:ea typeface="Times New Roman"/>
                <a:cs typeface="Calibri"/>
              </a:rPr>
              <a:t>Beneath the floor lie the thyroid gland, the larynx, the trachea, and the esophagus.</a:t>
            </a:r>
            <a:endParaRPr lang="en-US" sz="1400" dirty="0">
              <a:solidFill>
                <a:schemeClr val="bg1"/>
              </a:solidFill>
              <a:effectLst/>
              <a:latin typeface="Arial"/>
              <a:ea typeface="Times New Roman"/>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89" y="841117"/>
            <a:ext cx="5159089" cy="5445224"/>
          </a:xfrm>
          <a:prstGeom prst="rect">
            <a:avLst/>
          </a:prstGeom>
        </p:spPr>
      </p:pic>
      <p:sp>
        <p:nvSpPr>
          <p:cNvPr id="4" name="مستطيل 3"/>
          <p:cNvSpPr/>
          <p:nvPr/>
        </p:nvSpPr>
        <p:spPr>
          <a:xfrm>
            <a:off x="272059" y="116632"/>
            <a:ext cx="1575881" cy="338554"/>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sz="1600" b="1" dirty="0">
                <a:solidFill>
                  <a:schemeClr val="bg1"/>
                </a:solidFill>
                <a:ea typeface="Times New Roman"/>
                <a:cs typeface="Calibri"/>
              </a:rPr>
              <a:t>Carotid Triangle </a:t>
            </a:r>
            <a:endParaRPr lang="en-US" sz="1600" dirty="0">
              <a:solidFill>
                <a:schemeClr val="bg1"/>
              </a:solidFill>
              <a:latin typeface="Arial"/>
              <a:ea typeface="Times New Roman"/>
            </a:endParaRPr>
          </a:p>
        </p:txBody>
      </p:sp>
      <p:sp>
        <p:nvSpPr>
          <p:cNvPr id="5" name="مستطيل 4"/>
          <p:cNvSpPr/>
          <p:nvPr/>
        </p:nvSpPr>
        <p:spPr>
          <a:xfrm>
            <a:off x="296879" y="455186"/>
            <a:ext cx="3493072"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400" dirty="0">
                <a:solidFill>
                  <a:prstClr val="black"/>
                </a:solidFill>
                <a:ea typeface="Times New Roman"/>
                <a:cs typeface="Calibri"/>
              </a:rPr>
              <a:t>The carotid triangle lies behind the hyoid bone. </a:t>
            </a:r>
            <a:endParaRPr lang="en-US" sz="14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400" dirty="0" smtClean="0">
                <a:solidFill>
                  <a:prstClr val="black"/>
                </a:solidFill>
                <a:ea typeface="Times New Roman"/>
                <a:cs typeface="Calibri"/>
              </a:rPr>
              <a:t>It </a:t>
            </a:r>
            <a:r>
              <a:rPr lang="en-US" sz="1400" dirty="0">
                <a:solidFill>
                  <a:prstClr val="black"/>
                </a:solidFill>
                <a:ea typeface="Times New Roman"/>
                <a:cs typeface="Calibri"/>
              </a:rPr>
              <a:t>is bounded superiorly by the posterior belly of the digastric, inferiorly by the superior belly of the </a:t>
            </a:r>
            <a:r>
              <a:rPr lang="en-US" sz="1400" dirty="0" err="1">
                <a:solidFill>
                  <a:prstClr val="black"/>
                </a:solidFill>
                <a:ea typeface="Times New Roman"/>
                <a:cs typeface="Calibri"/>
              </a:rPr>
              <a:t>omohyoid</a:t>
            </a:r>
            <a:r>
              <a:rPr lang="en-US" sz="1400" dirty="0">
                <a:solidFill>
                  <a:prstClr val="black"/>
                </a:solidFill>
                <a:ea typeface="Times New Roman"/>
                <a:cs typeface="Calibri"/>
              </a:rPr>
              <a:t>, and posteriorly by the anterior border of the sternocleidomastoid muscle. </a:t>
            </a:r>
            <a:endParaRPr lang="en-US" sz="14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400" dirty="0" smtClean="0">
                <a:solidFill>
                  <a:prstClr val="black"/>
                </a:solidFill>
                <a:ea typeface="Times New Roman"/>
                <a:cs typeface="Calibri"/>
              </a:rPr>
              <a:t>Its </a:t>
            </a:r>
            <a:r>
              <a:rPr lang="en-US" sz="1400" dirty="0">
                <a:solidFill>
                  <a:prstClr val="black"/>
                </a:solidFill>
                <a:ea typeface="Times New Roman"/>
                <a:cs typeface="Calibri"/>
              </a:rPr>
              <a:t>floor is formed by portions of the </a:t>
            </a:r>
            <a:r>
              <a:rPr lang="en-US" sz="1400" dirty="0" err="1">
                <a:solidFill>
                  <a:prstClr val="black"/>
                </a:solidFill>
                <a:ea typeface="Times New Roman"/>
                <a:cs typeface="Calibri"/>
              </a:rPr>
              <a:t>thyrohyoid</a:t>
            </a:r>
            <a:r>
              <a:rPr lang="en-US" sz="1400" dirty="0">
                <a:solidFill>
                  <a:prstClr val="black"/>
                </a:solidFill>
                <a:ea typeface="Times New Roman"/>
                <a:cs typeface="Calibri"/>
              </a:rPr>
              <a:t>, </a:t>
            </a:r>
            <a:r>
              <a:rPr lang="en-US" sz="1400" dirty="0" err="1">
                <a:solidFill>
                  <a:prstClr val="black"/>
                </a:solidFill>
                <a:ea typeface="Times New Roman"/>
                <a:cs typeface="Calibri"/>
              </a:rPr>
              <a:t>hyoglossus</a:t>
            </a:r>
            <a:r>
              <a:rPr lang="en-US" sz="1400" dirty="0">
                <a:solidFill>
                  <a:prstClr val="black"/>
                </a:solidFill>
                <a:ea typeface="Times New Roman"/>
                <a:cs typeface="Calibri"/>
              </a:rPr>
              <a:t>, and inferior constrictor muscle of the pharynx.</a:t>
            </a:r>
            <a:endParaRPr lang="en-US" sz="1400" dirty="0">
              <a:solidFill>
                <a:prstClr val="black"/>
              </a:solidFill>
              <a:latin typeface="Arial"/>
              <a:ea typeface="Times New Roman"/>
            </a:endParaRPr>
          </a:p>
          <a:p>
            <a:pPr marL="285750" lvl="0" indent="-285750" algn="justLow" rtl="0">
              <a:buFont typeface="Arial" panose="020B0604020202020204" pitchFamily="34" charset="0"/>
              <a:buChar char="•"/>
            </a:pPr>
            <a:r>
              <a:rPr lang="en-US" sz="1400" dirty="0">
                <a:solidFill>
                  <a:prstClr val="black"/>
                </a:solidFill>
                <a:ea typeface="Times New Roman"/>
                <a:cs typeface="Calibri"/>
              </a:rPr>
              <a:t> The triangle contains the carotid sheath, with the common carotid artery dividing within the triangle into internal and external carotid arteries, internal jugular vein and its tributaries.</a:t>
            </a:r>
            <a:endParaRPr lang="en-US" sz="1400" dirty="0"/>
          </a:p>
        </p:txBody>
      </p:sp>
      <p:sp>
        <p:nvSpPr>
          <p:cNvPr id="6" name="مستطيل 5"/>
          <p:cNvSpPr/>
          <p:nvPr/>
        </p:nvSpPr>
        <p:spPr>
          <a:xfrm>
            <a:off x="256642" y="3841790"/>
            <a:ext cx="1700209" cy="338554"/>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sz="1600" b="1" dirty="0">
                <a:solidFill>
                  <a:prstClr val="black"/>
                </a:solidFill>
                <a:ea typeface="Times New Roman"/>
                <a:cs typeface="Calibri"/>
              </a:rPr>
              <a:t>Muscular Triangle</a:t>
            </a:r>
            <a:endParaRPr lang="en-US" sz="1600" dirty="0">
              <a:solidFill>
                <a:prstClr val="black"/>
              </a:solidFill>
              <a:latin typeface="Arial"/>
              <a:ea typeface="Times New Roman"/>
            </a:endParaRPr>
          </a:p>
        </p:txBody>
      </p:sp>
    </p:spTree>
    <p:extLst>
      <p:ext uri="{BB962C8B-B14F-4D97-AF65-F5344CB8AC3E}">
        <p14:creationId xmlns:p14="http://schemas.microsoft.com/office/powerpoint/2010/main" val="1587655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48064" y="260648"/>
            <a:ext cx="2674590" cy="504056"/>
          </a:xfrm>
        </p:spPr>
        <p:style>
          <a:lnRef idx="1">
            <a:schemeClr val="dk1"/>
          </a:lnRef>
          <a:fillRef idx="2">
            <a:schemeClr val="dk1"/>
          </a:fillRef>
          <a:effectRef idx="1">
            <a:schemeClr val="dk1"/>
          </a:effectRef>
          <a:fontRef idx="minor">
            <a:schemeClr val="dk1"/>
          </a:fontRef>
        </p:style>
        <p:txBody>
          <a:bodyPr anchor="ctr">
            <a:normAutofit/>
          </a:bodyPr>
          <a:lstStyle/>
          <a:p>
            <a:pPr algn="l" rtl="0"/>
            <a:r>
              <a:rPr lang="en-US" sz="2400" dirty="0" err="1" smtClean="0">
                <a:solidFill>
                  <a:schemeClr val="bg1"/>
                </a:solidFill>
              </a:rPr>
              <a:t>Infrahyoid</a:t>
            </a:r>
            <a:r>
              <a:rPr lang="en-US" sz="2400" dirty="0" smtClean="0">
                <a:solidFill>
                  <a:schemeClr val="bg1"/>
                </a:solidFill>
              </a:rPr>
              <a:t> Muscles</a:t>
            </a:r>
            <a:endParaRPr lang="ar-IQ" sz="2400" dirty="0">
              <a:solidFill>
                <a:schemeClr val="bg1"/>
              </a:solidFill>
            </a:endParaRPr>
          </a:p>
        </p:txBody>
      </p:sp>
      <p:sp>
        <p:nvSpPr>
          <p:cNvPr id="4" name="عنصر نائب للنص 3"/>
          <p:cNvSpPr>
            <a:spLocks noGrp="1"/>
          </p:cNvSpPr>
          <p:nvPr>
            <p:ph type="body" sz="half" idx="2"/>
          </p:nvPr>
        </p:nvSpPr>
        <p:spPr>
          <a:xfrm>
            <a:off x="0" y="-99392"/>
            <a:ext cx="4139952" cy="6957392"/>
          </a:xfrm>
        </p:spPr>
        <p:style>
          <a:lnRef idx="1">
            <a:schemeClr val="accent1"/>
          </a:lnRef>
          <a:fillRef idx="2">
            <a:schemeClr val="accent1"/>
          </a:fillRef>
          <a:effectRef idx="1">
            <a:schemeClr val="accent1"/>
          </a:effectRef>
          <a:fontRef idx="minor">
            <a:schemeClr val="dk1"/>
          </a:fontRef>
        </p:style>
        <p:txBody>
          <a:bodyPr>
            <a:noAutofit/>
          </a:bodyPr>
          <a:lstStyle/>
          <a:p>
            <a:pPr marL="342900" indent="-342900" algn="justLow" rtl="0">
              <a:spcAft>
                <a:spcPts val="0"/>
              </a:spcAft>
              <a:buFont typeface="Arial" panose="020B0604020202020204" pitchFamily="34" charset="0"/>
              <a:buChar char="•"/>
            </a:pPr>
            <a:r>
              <a:rPr lang="en-US" sz="1200" dirty="0" smtClean="0">
                <a:ea typeface="Times New Roman"/>
                <a:cs typeface="Calibri"/>
              </a:rPr>
              <a:t>The </a:t>
            </a:r>
            <a:r>
              <a:rPr lang="en-US" sz="1200" dirty="0" err="1">
                <a:ea typeface="Times New Roman"/>
                <a:cs typeface="Calibri"/>
              </a:rPr>
              <a:t>sternohyoid</a:t>
            </a:r>
            <a:r>
              <a:rPr lang="en-US" sz="1200" dirty="0">
                <a:ea typeface="Times New Roman"/>
                <a:cs typeface="Calibri"/>
              </a:rPr>
              <a:t>, </a:t>
            </a:r>
            <a:r>
              <a:rPr lang="en-US" sz="1200" dirty="0" err="1">
                <a:ea typeface="Times New Roman"/>
                <a:cs typeface="Calibri"/>
              </a:rPr>
              <a:t>omohyoid</a:t>
            </a:r>
            <a:r>
              <a:rPr lang="en-US" sz="1200" dirty="0">
                <a:ea typeface="Times New Roman"/>
                <a:cs typeface="Calibri"/>
              </a:rPr>
              <a:t>, </a:t>
            </a:r>
            <a:r>
              <a:rPr lang="en-US" sz="1200" dirty="0" err="1">
                <a:ea typeface="Times New Roman"/>
                <a:cs typeface="Calibri"/>
              </a:rPr>
              <a:t>sternothyroid</a:t>
            </a:r>
            <a:r>
              <a:rPr lang="en-US" sz="1200" dirty="0">
                <a:ea typeface="Times New Roman"/>
                <a:cs typeface="Calibri"/>
              </a:rPr>
              <a:t>, and </a:t>
            </a:r>
            <a:r>
              <a:rPr lang="en-US" sz="1200" dirty="0" err="1">
                <a:ea typeface="Times New Roman"/>
                <a:cs typeface="Calibri"/>
              </a:rPr>
              <a:t>thyrohyoid</a:t>
            </a:r>
            <a:r>
              <a:rPr lang="en-US" sz="1200" dirty="0">
                <a:ea typeface="Times New Roman"/>
                <a:cs typeface="Calibri"/>
              </a:rPr>
              <a:t> are thin, </a:t>
            </a:r>
            <a:r>
              <a:rPr lang="en-US" sz="1200" dirty="0" err="1">
                <a:ea typeface="Times New Roman"/>
                <a:cs typeface="Calibri"/>
              </a:rPr>
              <a:t>straplike</a:t>
            </a:r>
            <a:r>
              <a:rPr lang="en-US" sz="1200" dirty="0">
                <a:ea typeface="Times New Roman"/>
                <a:cs typeface="Calibri"/>
              </a:rPr>
              <a:t> muscles that are collectively known as the </a:t>
            </a:r>
            <a:r>
              <a:rPr lang="en-US" sz="1200" b="1" dirty="0" err="1">
                <a:ea typeface="Times New Roman"/>
                <a:cs typeface="Calibri"/>
              </a:rPr>
              <a:t>infrahyoid</a:t>
            </a:r>
            <a:r>
              <a:rPr lang="en-US" sz="1200" dirty="0">
                <a:ea typeface="Times New Roman"/>
                <a:cs typeface="Calibri"/>
              </a:rPr>
              <a:t> </a:t>
            </a:r>
            <a:r>
              <a:rPr lang="en-US" sz="1200" b="1" dirty="0">
                <a:ea typeface="Times New Roman"/>
                <a:cs typeface="Calibri"/>
              </a:rPr>
              <a:t>muscles</a:t>
            </a:r>
            <a:r>
              <a:rPr lang="en-US" sz="1200" dirty="0">
                <a:ea typeface="Times New Roman"/>
                <a:cs typeface="Calibri"/>
              </a:rPr>
              <a:t>. </a:t>
            </a:r>
            <a:endParaRPr lang="en-US" sz="1200" dirty="0" smtClean="0">
              <a:ea typeface="Times New Roman"/>
              <a:cs typeface="Calibri"/>
            </a:endParaRPr>
          </a:p>
          <a:p>
            <a:pPr marL="342900" indent="-342900" algn="justLow" rtl="0">
              <a:spcAft>
                <a:spcPts val="0"/>
              </a:spcAft>
              <a:buFont typeface="Arial" panose="020B0604020202020204" pitchFamily="34" charset="0"/>
              <a:buChar char="•"/>
            </a:pPr>
            <a:r>
              <a:rPr lang="en-US" sz="1200" dirty="0" smtClean="0">
                <a:ea typeface="Times New Roman"/>
                <a:cs typeface="Calibri"/>
              </a:rPr>
              <a:t>Together </a:t>
            </a:r>
            <a:r>
              <a:rPr lang="en-US" sz="1200" dirty="0">
                <a:ea typeface="Times New Roman"/>
                <a:cs typeface="Calibri"/>
              </a:rPr>
              <a:t>with the </a:t>
            </a:r>
            <a:r>
              <a:rPr lang="en-US" sz="1200" dirty="0" err="1">
                <a:ea typeface="Times New Roman"/>
                <a:cs typeface="Calibri"/>
              </a:rPr>
              <a:t>suprahyoid</a:t>
            </a:r>
            <a:r>
              <a:rPr lang="en-US" sz="1200" dirty="0">
                <a:ea typeface="Times New Roman"/>
                <a:cs typeface="Calibri"/>
              </a:rPr>
              <a:t> muscles they stabilize the hyoid bone to provide a base for the movements of the tongue. </a:t>
            </a:r>
            <a:endParaRPr lang="en-US" sz="1200" dirty="0" smtClean="0">
              <a:ea typeface="Times New Roman"/>
              <a:cs typeface="Calibri"/>
            </a:endParaRPr>
          </a:p>
          <a:p>
            <a:pPr marL="342900" indent="-342900" algn="justLow" rtl="0">
              <a:spcAft>
                <a:spcPts val="0"/>
              </a:spcAft>
              <a:buFont typeface="Arial" panose="020B0604020202020204" pitchFamily="34" charset="0"/>
              <a:buChar char="•"/>
            </a:pPr>
            <a:r>
              <a:rPr lang="en-US" sz="1200" dirty="0" smtClean="0">
                <a:ea typeface="Times New Roman"/>
                <a:cs typeface="Calibri"/>
              </a:rPr>
              <a:t>They </a:t>
            </a:r>
            <a:r>
              <a:rPr lang="en-US" sz="1200" dirty="0">
                <a:ea typeface="Times New Roman"/>
                <a:cs typeface="Calibri"/>
              </a:rPr>
              <a:t>also participate in the movements of the larynx in </a:t>
            </a:r>
            <a:r>
              <a:rPr lang="en-US" sz="1200" dirty="0" smtClean="0">
                <a:ea typeface="Times New Roman"/>
                <a:cs typeface="Calibri"/>
              </a:rPr>
              <a:t>swallowing.</a:t>
            </a:r>
            <a:endParaRPr lang="en-US" sz="1200" dirty="0">
              <a:latin typeface="Arial"/>
              <a:ea typeface="Times New Roman"/>
            </a:endParaRPr>
          </a:p>
          <a:p>
            <a:pPr algn="justLow" rtl="0">
              <a:spcAft>
                <a:spcPts val="0"/>
              </a:spcAft>
            </a:pPr>
            <a:r>
              <a:rPr lang="en-US" sz="1600" b="1" dirty="0" err="1" smtClean="0">
                <a:solidFill>
                  <a:schemeClr val="bg1"/>
                </a:solidFill>
                <a:ea typeface="Times New Roman"/>
                <a:cs typeface="Calibri"/>
              </a:rPr>
              <a:t>Sternohyoid</a:t>
            </a:r>
            <a:endParaRPr lang="en-US" sz="16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Origin</a:t>
            </a:r>
            <a:r>
              <a:rPr lang="en-US" sz="1200" dirty="0">
                <a:solidFill>
                  <a:schemeClr val="bg1"/>
                </a:solidFill>
                <a:ea typeface="Times New Roman"/>
                <a:cs typeface="Calibri"/>
              </a:rPr>
              <a:t>: From the posterior surface of the manubrium </a:t>
            </a:r>
            <a:r>
              <a:rPr lang="en-US" sz="1200" dirty="0" err="1">
                <a:solidFill>
                  <a:schemeClr val="bg1"/>
                </a:solidFill>
                <a:ea typeface="Times New Roman"/>
                <a:cs typeface="Calibri"/>
              </a:rPr>
              <a:t>sterni</a:t>
            </a:r>
            <a:r>
              <a:rPr lang="en-US" sz="1200" dirty="0">
                <a:solidFill>
                  <a:schemeClr val="bg1"/>
                </a:solidFill>
                <a:ea typeface="Times New Roman"/>
                <a:cs typeface="Calibri"/>
              </a:rPr>
              <a:t>.</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Insertion</a:t>
            </a:r>
            <a:r>
              <a:rPr lang="en-US" sz="1200" dirty="0">
                <a:solidFill>
                  <a:schemeClr val="bg1"/>
                </a:solidFill>
                <a:ea typeface="Times New Roman"/>
                <a:cs typeface="Calibri"/>
              </a:rPr>
              <a:t>: The muscle runs upward and is inserted into the lower border of the body of the hyoid bone. </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Nerve Supply</a:t>
            </a:r>
            <a:r>
              <a:rPr lang="en-US" sz="1200" dirty="0">
                <a:solidFill>
                  <a:schemeClr val="bg1"/>
                </a:solidFill>
                <a:ea typeface="Times New Roman"/>
                <a:cs typeface="Calibri"/>
              </a:rPr>
              <a:t>: Ana </a:t>
            </a:r>
            <a:r>
              <a:rPr lang="en-US" sz="1200" dirty="0" err="1">
                <a:solidFill>
                  <a:schemeClr val="bg1"/>
                </a:solidFill>
                <a:ea typeface="Times New Roman"/>
                <a:cs typeface="Calibri"/>
              </a:rPr>
              <a:t>cervicalis</a:t>
            </a:r>
            <a:r>
              <a:rPr lang="en-US" sz="1200" dirty="0">
                <a:solidFill>
                  <a:schemeClr val="bg1"/>
                </a:solidFill>
                <a:ea typeface="Times New Roman"/>
                <a:cs typeface="Calibri"/>
              </a:rPr>
              <a:t> (C1, 2 and 3)</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Action</a:t>
            </a:r>
            <a:r>
              <a:rPr lang="en-US" sz="1200" dirty="0">
                <a:solidFill>
                  <a:schemeClr val="bg1"/>
                </a:solidFill>
                <a:ea typeface="Times New Roman"/>
                <a:cs typeface="Calibri"/>
              </a:rPr>
              <a:t>: Depresses the hyoid bone.</a:t>
            </a:r>
            <a:endParaRPr lang="en-US" sz="1200" dirty="0">
              <a:solidFill>
                <a:schemeClr val="bg1"/>
              </a:solidFill>
              <a:latin typeface="Arial"/>
              <a:ea typeface="Times New Roman"/>
            </a:endParaRPr>
          </a:p>
          <a:p>
            <a:pPr marL="90170" indent="-90170" algn="justLow" rtl="0">
              <a:spcAft>
                <a:spcPts val="0"/>
              </a:spcAft>
            </a:pPr>
            <a:r>
              <a:rPr lang="en-US" sz="1600" dirty="0">
                <a:solidFill>
                  <a:schemeClr val="bg1"/>
                </a:solidFill>
                <a:ea typeface="Times New Roman"/>
                <a:cs typeface="Calibri"/>
              </a:rPr>
              <a:t> </a:t>
            </a:r>
            <a:r>
              <a:rPr lang="en-US" sz="1600" b="1" dirty="0" err="1" smtClean="0">
                <a:solidFill>
                  <a:schemeClr val="bg1"/>
                </a:solidFill>
                <a:ea typeface="Times New Roman"/>
                <a:cs typeface="Calibri"/>
              </a:rPr>
              <a:t>Sternothyroid</a:t>
            </a:r>
            <a:endParaRPr lang="en-US" sz="16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Origin</a:t>
            </a:r>
            <a:r>
              <a:rPr lang="en-US" sz="1200" dirty="0">
                <a:solidFill>
                  <a:schemeClr val="bg1"/>
                </a:solidFill>
                <a:ea typeface="Times New Roman"/>
                <a:cs typeface="Calibri"/>
              </a:rPr>
              <a:t>: From the posterior surface of the manubrium </a:t>
            </a:r>
            <a:r>
              <a:rPr lang="en-US" sz="1200" dirty="0" err="1">
                <a:solidFill>
                  <a:schemeClr val="bg1"/>
                </a:solidFill>
                <a:ea typeface="Times New Roman"/>
                <a:cs typeface="Calibri"/>
              </a:rPr>
              <a:t>sterni</a:t>
            </a:r>
            <a:r>
              <a:rPr lang="en-US" sz="1200" dirty="0">
                <a:solidFill>
                  <a:schemeClr val="bg1"/>
                </a:solidFill>
                <a:ea typeface="Times New Roman"/>
                <a:cs typeface="Calibri"/>
              </a:rPr>
              <a:t>.</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Insertion</a:t>
            </a:r>
            <a:r>
              <a:rPr lang="en-US" sz="1200" dirty="0">
                <a:solidFill>
                  <a:schemeClr val="bg1"/>
                </a:solidFill>
                <a:ea typeface="Times New Roman"/>
                <a:cs typeface="Calibri"/>
              </a:rPr>
              <a:t>: The muscle runs upward deep to the </a:t>
            </a:r>
            <a:r>
              <a:rPr lang="en-US" sz="1200" dirty="0" err="1">
                <a:solidFill>
                  <a:schemeClr val="bg1"/>
                </a:solidFill>
                <a:ea typeface="Times New Roman"/>
                <a:cs typeface="Calibri"/>
              </a:rPr>
              <a:t>sternohyoid</a:t>
            </a:r>
            <a:r>
              <a:rPr lang="en-US" sz="1200" dirty="0">
                <a:solidFill>
                  <a:schemeClr val="bg1"/>
                </a:solidFill>
                <a:ea typeface="Times New Roman"/>
                <a:cs typeface="Calibri"/>
              </a:rPr>
              <a:t>, covering the lateral lobe of the thyroid gland. It is inserted into the oblique line of the lamina of the thyroid cartilage.</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Nerve</a:t>
            </a:r>
            <a:r>
              <a:rPr lang="en-US" sz="1200" dirty="0">
                <a:solidFill>
                  <a:schemeClr val="bg1"/>
                </a:solidFill>
                <a:ea typeface="Times New Roman"/>
                <a:cs typeface="Calibri"/>
              </a:rPr>
              <a:t> </a:t>
            </a:r>
            <a:r>
              <a:rPr lang="en-US" sz="1200" b="1" dirty="0">
                <a:solidFill>
                  <a:schemeClr val="bg1"/>
                </a:solidFill>
                <a:ea typeface="Times New Roman"/>
                <a:cs typeface="Calibri"/>
              </a:rPr>
              <a:t>Supply</a:t>
            </a:r>
            <a:r>
              <a:rPr lang="en-US" sz="1200" dirty="0">
                <a:solidFill>
                  <a:schemeClr val="bg1"/>
                </a:solidFill>
                <a:ea typeface="Times New Roman"/>
                <a:cs typeface="Calibri"/>
              </a:rPr>
              <a:t>: </a:t>
            </a:r>
            <a:r>
              <a:rPr lang="en-US" sz="1200" dirty="0" err="1">
                <a:solidFill>
                  <a:schemeClr val="bg1"/>
                </a:solidFill>
                <a:ea typeface="Times New Roman"/>
                <a:cs typeface="Calibri"/>
              </a:rPr>
              <a:t>Ansa</a:t>
            </a:r>
            <a:r>
              <a:rPr lang="en-US" sz="1200" dirty="0">
                <a:solidFill>
                  <a:schemeClr val="bg1"/>
                </a:solidFill>
                <a:ea typeface="Times New Roman"/>
                <a:cs typeface="Calibri"/>
              </a:rPr>
              <a:t> </a:t>
            </a:r>
            <a:r>
              <a:rPr lang="en-US" sz="1200" dirty="0" err="1">
                <a:solidFill>
                  <a:schemeClr val="bg1"/>
                </a:solidFill>
                <a:ea typeface="Times New Roman"/>
                <a:cs typeface="Calibri"/>
              </a:rPr>
              <a:t>cervicalis</a:t>
            </a:r>
            <a:r>
              <a:rPr lang="en-US" sz="1200" dirty="0">
                <a:solidFill>
                  <a:schemeClr val="bg1"/>
                </a:solidFill>
                <a:ea typeface="Times New Roman"/>
                <a:cs typeface="Calibri"/>
              </a:rPr>
              <a:t> (C1, 2 and 3).</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Action</a:t>
            </a:r>
            <a:r>
              <a:rPr lang="en-US" sz="1200" dirty="0">
                <a:solidFill>
                  <a:schemeClr val="bg1"/>
                </a:solidFill>
                <a:ea typeface="Times New Roman"/>
                <a:cs typeface="Calibri"/>
              </a:rPr>
              <a:t>: Depresses the larynx.</a:t>
            </a:r>
            <a:endParaRPr lang="en-US" sz="1200" dirty="0">
              <a:solidFill>
                <a:schemeClr val="bg1"/>
              </a:solidFill>
              <a:latin typeface="Arial"/>
              <a:ea typeface="Times New Roman"/>
            </a:endParaRPr>
          </a:p>
          <a:p>
            <a:pPr marL="90170" indent="-90170" algn="justLow" rtl="0">
              <a:spcAft>
                <a:spcPts val="0"/>
              </a:spcAft>
            </a:pPr>
            <a:r>
              <a:rPr lang="en-US" sz="1600" dirty="0">
                <a:solidFill>
                  <a:schemeClr val="bg1"/>
                </a:solidFill>
                <a:ea typeface="Times New Roman"/>
                <a:cs typeface="Calibri"/>
              </a:rPr>
              <a:t> </a:t>
            </a:r>
            <a:r>
              <a:rPr lang="en-US" sz="1600" b="1" dirty="0" err="1" smtClean="0">
                <a:solidFill>
                  <a:schemeClr val="bg1"/>
                </a:solidFill>
                <a:ea typeface="Times New Roman"/>
                <a:cs typeface="Calibri"/>
              </a:rPr>
              <a:t>Thyrohyoid</a:t>
            </a:r>
            <a:endParaRPr lang="en-US" sz="16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Origin</a:t>
            </a:r>
            <a:r>
              <a:rPr lang="en-US" sz="1200" dirty="0">
                <a:solidFill>
                  <a:schemeClr val="bg1"/>
                </a:solidFill>
                <a:ea typeface="Times New Roman"/>
                <a:cs typeface="Calibri"/>
              </a:rPr>
              <a:t>: From the oblique line of the lamina of the thyroid cartilage.</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Insertion</a:t>
            </a:r>
            <a:r>
              <a:rPr lang="en-US" sz="1200" dirty="0">
                <a:solidFill>
                  <a:schemeClr val="bg1"/>
                </a:solidFill>
                <a:ea typeface="Times New Roman"/>
                <a:cs typeface="Calibri"/>
              </a:rPr>
              <a:t>: The muscle runs upward over the </a:t>
            </a:r>
            <a:r>
              <a:rPr lang="en-US" sz="1200" dirty="0" err="1">
                <a:solidFill>
                  <a:schemeClr val="bg1"/>
                </a:solidFill>
                <a:ea typeface="Times New Roman"/>
                <a:cs typeface="Calibri"/>
              </a:rPr>
              <a:t>thyrohyoid</a:t>
            </a:r>
            <a:r>
              <a:rPr lang="en-US" sz="1200" dirty="0">
                <a:solidFill>
                  <a:schemeClr val="bg1"/>
                </a:solidFill>
                <a:ea typeface="Times New Roman"/>
                <a:cs typeface="Calibri"/>
              </a:rPr>
              <a:t> membrane and is inserted in the lower border of the body of the hyoid bone.</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Nerve Supply</a:t>
            </a:r>
            <a:r>
              <a:rPr lang="en-US" sz="1200" dirty="0">
                <a:solidFill>
                  <a:schemeClr val="bg1"/>
                </a:solidFill>
                <a:ea typeface="Times New Roman"/>
                <a:cs typeface="Calibri"/>
              </a:rPr>
              <a:t>: The first cervical nerve via a branch of the </a:t>
            </a:r>
            <a:r>
              <a:rPr lang="en-US" sz="1200" dirty="0" err="1">
                <a:solidFill>
                  <a:schemeClr val="bg1"/>
                </a:solidFill>
                <a:ea typeface="Times New Roman"/>
                <a:cs typeface="Calibri"/>
              </a:rPr>
              <a:t>hyoglossal</a:t>
            </a:r>
            <a:r>
              <a:rPr lang="en-US" sz="1200" dirty="0">
                <a:solidFill>
                  <a:schemeClr val="bg1"/>
                </a:solidFill>
                <a:ea typeface="Times New Roman"/>
                <a:cs typeface="Calibri"/>
              </a:rPr>
              <a:t> nerve.</a:t>
            </a:r>
            <a:endParaRPr lang="en-US" sz="1200" dirty="0">
              <a:solidFill>
                <a:schemeClr val="bg1"/>
              </a:solidFill>
              <a:latin typeface="Arial"/>
              <a:ea typeface="Times New Roman"/>
            </a:endParaRPr>
          </a:p>
          <a:p>
            <a:pPr marL="342900" indent="-342900" algn="l" rtl="0">
              <a:buFont typeface="Arial" panose="020B0604020202020204" pitchFamily="34" charset="0"/>
              <a:buChar char="•"/>
            </a:pPr>
            <a:r>
              <a:rPr lang="en-US" sz="1200" b="1" dirty="0">
                <a:solidFill>
                  <a:schemeClr val="bg1"/>
                </a:solidFill>
                <a:ea typeface="Times New Roman"/>
                <a:cs typeface="Calibri"/>
              </a:rPr>
              <a:t>Action</a:t>
            </a:r>
            <a:r>
              <a:rPr lang="en-US" sz="1200" dirty="0">
                <a:solidFill>
                  <a:schemeClr val="bg1"/>
                </a:solidFill>
                <a:ea typeface="Times New Roman"/>
                <a:cs typeface="Calibri"/>
              </a:rPr>
              <a:t>: Depresses the hyoid bone or elevates the larynx.</a:t>
            </a:r>
            <a:endParaRPr lang="ar-IQ" sz="1200" dirty="0">
              <a:solidFill>
                <a:schemeClr val="bg1"/>
              </a:solidFill>
            </a:endParaRPr>
          </a:p>
        </p:txBody>
      </p:sp>
      <p:pic>
        <p:nvPicPr>
          <p:cNvPr id="8" name="عنصر نائب للمحتوى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0934" y="1340768"/>
            <a:ext cx="4894743" cy="4872561"/>
          </a:xfrm>
        </p:spPr>
      </p:pic>
    </p:spTree>
    <p:extLst>
      <p:ext uri="{BB962C8B-B14F-4D97-AF65-F5344CB8AC3E}">
        <p14:creationId xmlns:p14="http://schemas.microsoft.com/office/powerpoint/2010/main" val="3393955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9577" y="2060848"/>
            <a:ext cx="835292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rtl="0">
              <a:spcAft>
                <a:spcPts val="0"/>
              </a:spcAft>
              <a:buFont typeface="Arial" panose="020B0604020202020204" pitchFamily="34" charset="0"/>
              <a:buChar char="•"/>
            </a:pPr>
            <a:r>
              <a:rPr lang="en-US" dirty="0" smtClean="0">
                <a:solidFill>
                  <a:schemeClr val="bg1"/>
                </a:solidFill>
                <a:ea typeface="Times New Roman"/>
                <a:cs typeface="Calibri"/>
              </a:rPr>
              <a:t>The </a:t>
            </a:r>
            <a:r>
              <a:rPr lang="en-US" dirty="0">
                <a:solidFill>
                  <a:schemeClr val="bg1"/>
                </a:solidFill>
                <a:ea typeface="Times New Roman"/>
                <a:cs typeface="Calibri"/>
              </a:rPr>
              <a:t>neck is the region of the body that lies between the lower margin of the mandible above and the suprasternal notch and the upper border of the clavicle below.</a:t>
            </a:r>
            <a:endParaRPr lang="en-US" dirty="0">
              <a:solidFill>
                <a:schemeClr val="bg1"/>
              </a:solidFill>
              <a:effectLst/>
              <a:latin typeface="Arial"/>
              <a:ea typeface="Times New Roman"/>
            </a:endParaRPr>
          </a:p>
        </p:txBody>
      </p:sp>
      <p:sp>
        <p:nvSpPr>
          <p:cNvPr id="3" name="مستطيل 2"/>
          <p:cNvSpPr/>
          <p:nvPr/>
        </p:nvSpPr>
        <p:spPr>
          <a:xfrm>
            <a:off x="3635896" y="692696"/>
            <a:ext cx="1359668"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l" rtl="0"/>
            <a:r>
              <a:rPr lang="en-US" sz="2400" b="1" dirty="0">
                <a:solidFill>
                  <a:srgbClr val="FF0000"/>
                </a:solidFill>
                <a:ea typeface="Times New Roman"/>
                <a:cs typeface="Calibri"/>
              </a:rPr>
              <a:t>The Neck</a:t>
            </a:r>
            <a:endParaRPr lang="en-US" sz="2400" dirty="0">
              <a:solidFill>
                <a:srgbClr val="FF0000"/>
              </a:solidFill>
              <a:latin typeface="Arial"/>
              <a:ea typeface="Times New Roman"/>
            </a:endParaRPr>
          </a:p>
        </p:txBody>
      </p:sp>
    </p:spTree>
    <p:extLst>
      <p:ext uri="{BB962C8B-B14F-4D97-AF65-F5344CB8AC3E}">
        <p14:creationId xmlns:p14="http://schemas.microsoft.com/office/powerpoint/2010/main" val="3957429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6418" y="5157192"/>
            <a:ext cx="8352928"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b="1" dirty="0" smtClean="0">
                <a:solidFill>
                  <a:schemeClr val="bg1"/>
                </a:solidFill>
                <a:ea typeface="Times New Roman"/>
                <a:cs typeface="Calibri"/>
              </a:rPr>
              <a:t>carotid body</a:t>
            </a:r>
            <a:r>
              <a:rPr lang="en-US" sz="1600" dirty="0" smtClean="0">
                <a:solidFill>
                  <a:schemeClr val="bg1"/>
                </a:solidFill>
                <a:ea typeface="Times New Roman"/>
                <a:cs typeface="Calibri"/>
              </a:rPr>
              <a:t> is </a:t>
            </a:r>
            <a:r>
              <a:rPr lang="en-US" sz="1600" dirty="0">
                <a:solidFill>
                  <a:schemeClr val="bg1"/>
                </a:solidFill>
                <a:ea typeface="Times New Roman"/>
                <a:cs typeface="Calibri"/>
              </a:rPr>
              <a:t>a small structure that lies posterior to the point of bifurcation of the common carotid artery.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is innervated by the glossopharyngeal nerve and is a chemoreceptor, being sensitive to excess carbon dioxide and reduced oxygen tension in the blood.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Such </a:t>
            </a:r>
            <a:r>
              <a:rPr lang="en-US" sz="1600" dirty="0">
                <a:solidFill>
                  <a:schemeClr val="bg1"/>
                </a:solidFill>
                <a:ea typeface="Times New Roman"/>
                <a:cs typeface="Calibri"/>
              </a:rPr>
              <a:t>a stimuli </a:t>
            </a:r>
            <a:r>
              <a:rPr lang="en-US" sz="1600" dirty="0" err="1">
                <a:solidFill>
                  <a:schemeClr val="bg1"/>
                </a:solidFill>
                <a:ea typeface="Times New Roman"/>
                <a:cs typeface="Calibri"/>
              </a:rPr>
              <a:t>reflexly</a:t>
            </a:r>
            <a:r>
              <a:rPr lang="en-US" sz="1600" dirty="0">
                <a:solidFill>
                  <a:schemeClr val="bg1"/>
                </a:solidFill>
                <a:ea typeface="Times New Roman"/>
                <a:cs typeface="Calibri"/>
              </a:rPr>
              <a:t> produces a rise in blood pressure and heart rate and an increase in respiratory movements</a:t>
            </a:r>
            <a:r>
              <a:rPr lang="en-US" sz="1600" dirty="0" smtClean="0">
                <a:solidFill>
                  <a:schemeClr val="bg1"/>
                </a:solidFill>
                <a:ea typeface="Times New Roman"/>
                <a:cs typeface="Calibri"/>
              </a:rPr>
              <a:t>.</a:t>
            </a:r>
            <a:endParaRPr lang="en-US" sz="1600" dirty="0">
              <a:solidFill>
                <a:schemeClr val="bg1"/>
              </a:solidFill>
              <a:latin typeface="Arial"/>
              <a:ea typeface="Times New Roman"/>
            </a:endParaRPr>
          </a:p>
        </p:txBody>
      </p:sp>
      <p:sp>
        <p:nvSpPr>
          <p:cNvPr id="3" name="مستطيل 2"/>
          <p:cNvSpPr/>
          <p:nvPr/>
        </p:nvSpPr>
        <p:spPr>
          <a:xfrm>
            <a:off x="2160588" y="266413"/>
            <a:ext cx="3563540"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justLow" rtl="0"/>
            <a:r>
              <a:rPr lang="en-US" sz="2400" b="1" dirty="0">
                <a:solidFill>
                  <a:prstClr val="black"/>
                </a:solidFill>
                <a:ea typeface="Times New Roman"/>
                <a:cs typeface="Calibri"/>
              </a:rPr>
              <a:t>Main Arteries of the Neck</a:t>
            </a:r>
            <a:endParaRPr lang="en-US" sz="2400" dirty="0">
              <a:solidFill>
                <a:prstClr val="black"/>
              </a:solidFill>
              <a:latin typeface="Arial"/>
              <a:ea typeface="Times New Roman"/>
            </a:endParaRPr>
          </a:p>
        </p:txBody>
      </p:sp>
      <p:sp>
        <p:nvSpPr>
          <p:cNvPr id="4" name="مستطيل 3"/>
          <p:cNvSpPr/>
          <p:nvPr/>
        </p:nvSpPr>
        <p:spPr>
          <a:xfrm>
            <a:off x="436176" y="860521"/>
            <a:ext cx="822466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600" dirty="0">
                <a:solidFill>
                  <a:prstClr val="black"/>
                </a:solidFill>
                <a:ea typeface="Times New Roman"/>
                <a:cs typeface="Calibri"/>
              </a:rPr>
              <a:t>The right common carotid artery arises from the brachiocephalic artery behind the right </a:t>
            </a:r>
            <a:r>
              <a:rPr lang="en-US" sz="1600" dirty="0" err="1">
                <a:solidFill>
                  <a:prstClr val="black"/>
                </a:solidFill>
                <a:ea typeface="Times New Roman"/>
                <a:cs typeface="Calibri"/>
              </a:rPr>
              <a:t>sternoclavicular</a:t>
            </a:r>
            <a:r>
              <a:rPr lang="en-US" sz="1600" dirty="0">
                <a:solidFill>
                  <a:prstClr val="black"/>
                </a:solidFill>
                <a:ea typeface="Times New Roman"/>
                <a:cs typeface="Calibri"/>
              </a:rPr>
              <a:t> joint. </a:t>
            </a:r>
            <a:endParaRPr lang="en-US" sz="16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The </a:t>
            </a:r>
            <a:r>
              <a:rPr lang="en-US" sz="1600" dirty="0">
                <a:solidFill>
                  <a:prstClr val="black"/>
                </a:solidFill>
                <a:ea typeface="Times New Roman"/>
                <a:cs typeface="Calibri"/>
              </a:rPr>
              <a:t>left artery arises from the arch of the aorta in the superior mediastinum</a:t>
            </a:r>
            <a:r>
              <a:rPr lang="en-US" sz="1600" dirty="0" smtClean="0">
                <a:solidFill>
                  <a:prstClr val="black"/>
                </a:solidFill>
                <a:ea typeface="Times New Roman"/>
                <a:cs typeface="Calibri"/>
              </a:rPr>
              <a:t>.</a:t>
            </a:r>
          </a:p>
          <a:p>
            <a:pPr marL="285750" lvl="0" indent="-285750" algn="justLow" rtl="0">
              <a:buFont typeface="Arial" panose="020B0604020202020204" pitchFamily="34" charset="0"/>
              <a:buChar char="•"/>
            </a:pPr>
            <a:r>
              <a:rPr lang="en-US" sz="1600" dirty="0">
                <a:solidFill>
                  <a:schemeClr val="bg1"/>
                </a:solidFill>
                <a:ea typeface="Times New Roman"/>
                <a:cs typeface="Calibri"/>
              </a:rPr>
              <a:t>The common carotid artery runs upward through the neck, from the </a:t>
            </a:r>
            <a:r>
              <a:rPr lang="en-US" sz="1600" dirty="0" err="1">
                <a:solidFill>
                  <a:schemeClr val="bg1"/>
                </a:solidFill>
                <a:ea typeface="Times New Roman"/>
                <a:cs typeface="Calibri"/>
              </a:rPr>
              <a:t>sternoclavicular</a:t>
            </a:r>
            <a:r>
              <a:rPr lang="en-US" sz="1600" dirty="0">
                <a:solidFill>
                  <a:schemeClr val="bg1"/>
                </a:solidFill>
                <a:ea typeface="Times New Roman"/>
                <a:cs typeface="Calibri"/>
              </a:rPr>
              <a:t> joint to the thyroid cartilage, where it divides into the external and internal carotid arteries</a:t>
            </a:r>
            <a:r>
              <a:rPr lang="en-US" sz="1600" dirty="0" smtClean="0">
                <a:solidFill>
                  <a:schemeClr val="bg1"/>
                </a:solidFill>
                <a:ea typeface="Times New Roman"/>
                <a:cs typeface="Calibri"/>
              </a:rPr>
              <a:t>.</a:t>
            </a:r>
          </a:p>
          <a:p>
            <a:pPr marL="285750" lvl="0" indent="-285750" algn="justLow" rtl="0">
              <a:buFont typeface="Arial" panose="020B0604020202020204" pitchFamily="34" charset="0"/>
              <a:buChar char="•"/>
            </a:pPr>
            <a:r>
              <a:rPr lang="en-US" sz="1600" dirty="0">
                <a:solidFill>
                  <a:prstClr val="black"/>
                </a:solidFill>
                <a:ea typeface="Times New Roman"/>
                <a:cs typeface="Calibri"/>
              </a:rPr>
              <a:t>The common carotid artery is embedded in the carotid sheath throughout its course and closely related to the internal jugular vein and </a:t>
            </a:r>
            <a:r>
              <a:rPr lang="en-US" sz="1600" dirty="0" err="1">
                <a:solidFill>
                  <a:prstClr val="black"/>
                </a:solidFill>
                <a:ea typeface="Times New Roman"/>
                <a:cs typeface="Calibri"/>
              </a:rPr>
              <a:t>vagus</a:t>
            </a:r>
            <a:r>
              <a:rPr lang="en-US" sz="1600" dirty="0">
                <a:solidFill>
                  <a:prstClr val="black"/>
                </a:solidFill>
                <a:ea typeface="Times New Roman"/>
                <a:cs typeface="Calibri"/>
              </a:rPr>
              <a:t> nerve</a:t>
            </a:r>
            <a:r>
              <a:rPr lang="en-US" sz="1600" dirty="0" smtClean="0">
                <a:solidFill>
                  <a:prstClr val="black"/>
                </a:solidFill>
                <a:ea typeface="Times New Roman"/>
                <a:cs typeface="Calibri"/>
              </a:rPr>
              <a:t>.</a:t>
            </a:r>
            <a:endParaRPr lang="en-US" sz="1600" dirty="0">
              <a:solidFill>
                <a:prstClr val="black"/>
              </a:solidFill>
              <a:latin typeface="Arial"/>
              <a:ea typeface="Times New Roman"/>
            </a:endParaRPr>
          </a:p>
        </p:txBody>
      </p:sp>
      <p:sp>
        <p:nvSpPr>
          <p:cNvPr id="5" name="مستطيل 4"/>
          <p:cNvSpPr/>
          <p:nvPr/>
        </p:nvSpPr>
        <p:spPr>
          <a:xfrm>
            <a:off x="436176" y="3095647"/>
            <a:ext cx="1420966"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solidFill>
                  <a:prstClr val="black"/>
                </a:solidFill>
                <a:ea typeface="Times New Roman"/>
                <a:cs typeface="Calibri"/>
              </a:rPr>
              <a:t>Carotid </a:t>
            </a:r>
            <a:r>
              <a:rPr lang="en-US" b="1" dirty="0">
                <a:solidFill>
                  <a:prstClr val="black"/>
                </a:solidFill>
                <a:ea typeface="Times New Roman"/>
                <a:cs typeface="Calibri"/>
              </a:rPr>
              <a:t>sinus</a:t>
            </a:r>
            <a:endParaRPr lang="en-US" dirty="0"/>
          </a:p>
        </p:txBody>
      </p:sp>
      <p:sp>
        <p:nvSpPr>
          <p:cNvPr id="6" name="مستطيل 5"/>
          <p:cNvSpPr/>
          <p:nvPr/>
        </p:nvSpPr>
        <p:spPr>
          <a:xfrm>
            <a:off x="439423" y="3501008"/>
            <a:ext cx="822466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600" dirty="0">
                <a:solidFill>
                  <a:prstClr val="black"/>
                </a:solidFill>
                <a:ea typeface="Times New Roman"/>
                <a:cs typeface="Calibri"/>
              </a:rPr>
              <a:t>At its point of division, the terminal part of the common carotid artery or the beginning of the internal carotid artery shows a localized dilation, called the </a:t>
            </a:r>
            <a:r>
              <a:rPr lang="en-US" sz="1600" b="1" dirty="0">
                <a:solidFill>
                  <a:prstClr val="black"/>
                </a:solidFill>
                <a:ea typeface="Times New Roman"/>
                <a:cs typeface="Calibri"/>
              </a:rPr>
              <a:t>carotid sinus</a:t>
            </a:r>
            <a:r>
              <a:rPr lang="en-US" sz="1600" dirty="0">
                <a:solidFill>
                  <a:prstClr val="black"/>
                </a:solidFill>
                <a:ea typeface="Times New Roman"/>
                <a:cs typeface="Calibri"/>
              </a:rPr>
              <a:t>. </a:t>
            </a:r>
            <a:endParaRPr lang="en-US" sz="16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The </a:t>
            </a:r>
            <a:r>
              <a:rPr lang="en-US" sz="1600" dirty="0">
                <a:solidFill>
                  <a:prstClr val="black"/>
                </a:solidFill>
                <a:ea typeface="Times New Roman"/>
                <a:cs typeface="Calibri"/>
              </a:rPr>
              <a:t>carotid sinus serves as a reflex </a:t>
            </a:r>
            <a:r>
              <a:rPr lang="en-US" sz="1600" dirty="0" err="1">
                <a:solidFill>
                  <a:prstClr val="black"/>
                </a:solidFill>
                <a:ea typeface="Times New Roman"/>
                <a:cs typeface="Calibri"/>
              </a:rPr>
              <a:t>pressoreceptors</a:t>
            </a:r>
            <a:r>
              <a:rPr lang="en-US" sz="1600" dirty="0">
                <a:solidFill>
                  <a:prstClr val="black"/>
                </a:solidFill>
                <a:ea typeface="Times New Roman"/>
                <a:cs typeface="Calibri"/>
              </a:rPr>
              <a:t> mechanism: a rise in blood pressure causes a slowing of the heart rate and vasodilatation of the arterioles.</a:t>
            </a:r>
            <a:endParaRPr lang="en-US" sz="1600" dirty="0">
              <a:solidFill>
                <a:prstClr val="black"/>
              </a:solidFill>
              <a:latin typeface="Arial"/>
              <a:ea typeface="Times New Roman"/>
            </a:endParaRPr>
          </a:p>
        </p:txBody>
      </p:sp>
      <p:sp>
        <p:nvSpPr>
          <p:cNvPr id="7" name="مستطيل 6"/>
          <p:cNvSpPr/>
          <p:nvPr/>
        </p:nvSpPr>
        <p:spPr>
          <a:xfrm>
            <a:off x="466418" y="4765538"/>
            <a:ext cx="1440459"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a:solidFill>
                  <a:prstClr val="black"/>
                </a:solidFill>
                <a:ea typeface="Times New Roman"/>
                <a:cs typeface="Calibri"/>
              </a:rPr>
              <a:t>carotid body</a:t>
            </a:r>
            <a:r>
              <a:rPr lang="en-US" dirty="0">
                <a:solidFill>
                  <a:prstClr val="black"/>
                </a:solidFill>
                <a:ea typeface="Times New Roman"/>
                <a:cs typeface="Calibri"/>
              </a:rPr>
              <a:t> </a:t>
            </a:r>
            <a:endParaRPr lang="en-US" dirty="0"/>
          </a:p>
        </p:txBody>
      </p:sp>
    </p:spTree>
    <p:extLst>
      <p:ext uri="{BB962C8B-B14F-4D97-AF65-F5344CB8AC3E}">
        <p14:creationId xmlns:p14="http://schemas.microsoft.com/office/powerpoint/2010/main" val="3435244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3203848" y="156185"/>
            <a:ext cx="3240360" cy="432048"/>
          </a:xfrm>
        </p:spPr>
        <p:style>
          <a:lnRef idx="1">
            <a:schemeClr val="dk1"/>
          </a:lnRef>
          <a:fillRef idx="2">
            <a:schemeClr val="dk1"/>
          </a:fillRef>
          <a:effectRef idx="1">
            <a:schemeClr val="dk1"/>
          </a:effectRef>
          <a:fontRef idx="minor">
            <a:schemeClr val="dk1"/>
          </a:fontRef>
        </p:style>
        <p:txBody>
          <a:bodyPr anchor="ctr">
            <a:noAutofit/>
          </a:bodyPr>
          <a:lstStyle/>
          <a:p>
            <a:pPr algn="l"/>
            <a:r>
              <a:rPr lang="en-US" sz="2400" dirty="0" smtClean="0"/>
              <a:t>Common Carotid artery</a:t>
            </a:r>
            <a:endParaRPr lang="ar-IQ" sz="2400" dirty="0"/>
          </a:p>
        </p:txBody>
      </p:sp>
      <p:sp>
        <p:nvSpPr>
          <p:cNvPr id="8" name="عنصر نائب للنص 7"/>
          <p:cNvSpPr>
            <a:spLocks noGrp="1"/>
          </p:cNvSpPr>
          <p:nvPr>
            <p:ph type="body" sz="half" idx="2"/>
          </p:nvPr>
        </p:nvSpPr>
        <p:spPr>
          <a:xfrm>
            <a:off x="107504" y="1340768"/>
            <a:ext cx="4104456" cy="5517232"/>
          </a:xfrm>
        </p:spPr>
        <p:style>
          <a:lnRef idx="1">
            <a:schemeClr val="accent1"/>
          </a:lnRef>
          <a:fillRef idx="2">
            <a:schemeClr val="accent1"/>
          </a:fillRef>
          <a:effectRef idx="1">
            <a:schemeClr val="accent1"/>
          </a:effectRef>
          <a:fontRef idx="minor">
            <a:schemeClr val="dk1"/>
          </a:fontRef>
        </p:style>
        <p:txBody>
          <a:bodyPr>
            <a:noAutofit/>
          </a:bodyPr>
          <a:lstStyle/>
          <a:p>
            <a:pPr marL="342900" lvl="0" indent="-342900" algn="justLow" rtl="0">
              <a:spcAft>
                <a:spcPts val="0"/>
              </a:spcAft>
              <a:buFont typeface="Symbol"/>
              <a:buChar char=""/>
            </a:pPr>
            <a:r>
              <a:rPr lang="en-US" sz="1200" b="1" dirty="0" smtClean="0">
                <a:ea typeface="Times New Roman"/>
                <a:cs typeface="Calibri"/>
              </a:rPr>
              <a:t>Ascending </a:t>
            </a:r>
            <a:r>
              <a:rPr lang="en-US" sz="1200" b="1" dirty="0">
                <a:ea typeface="Times New Roman"/>
                <a:cs typeface="Calibri"/>
              </a:rPr>
              <a:t>pharyngeal artery</a:t>
            </a:r>
            <a:r>
              <a:rPr lang="en-US" sz="1200" dirty="0">
                <a:ea typeface="Times New Roman"/>
                <a:cs typeface="Calibri"/>
              </a:rPr>
              <a:t> ascends on the lateral wall of the pharynx and gives branches to the pharynx, tonsils, soft palate and auditory tube.</a:t>
            </a:r>
            <a:endParaRPr lang="en-US" sz="1200" dirty="0">
              <a:latin typeface="Arial"/>
              <a:ea typeface="Times New Roman"/>
            </a:endParaRPr>
          </a:p>
          <a:p>
            <a:pPr marL="342900" lvl="0" indent="-342900" algn="justLow" rtl="0">
              <a:spcAft>
                <a:spcPts val="0"/>
              </a:spcAft>
              <a:buFont typeface="Symbol"/>
              <a:buChar char=""/>
              <a:tabLst>
                <a:tab pos="180340" algn="r"/>
              </a:tabLst>
            </a:pPr>
            <a:r>
              <a:rPr lang="en-US" sz="1200" b="1" dirty="0">
                <a:ea typeface="Times New Roman"/>
                <a:cs typeface="Calibri"/>
              </a:rPr>
              <a:t>Lingual artery</a:t>
            </a:r>
            <a:r>
              <a:rPr lang="en-US" sz="1200" dirty="0">
                <a:ea typeface="Times New Roman"/>
                <a:cs typeface="Calibri"/>
              </a:rPr>
              <a:t> arises at the level of the hyoid bone and passes forward deep to </a:t>
            </a:r>
            <a:r>
              <a:rPr lang="en-US" sz="1200" dirty="0" err="1">
                <a:ea typeface="Times New Roman"/>
                <a:cs typeface="Calibri"/>
              </a:rPr>
              <a:t>hyoglossus</a:t>
            </a:r>
            <a:r>
              <a:rPr lang="en-US" sz="1200" dirty="0">
                <a:ea typeface="Times New Roman"/>
                <a:cs typeface="Calibri"/>
              </a:rPr>
              <a:t> in the substance of the tongue and then to its tip.</a:t>
            </a:r>
            <a:endParaRPr lang="en-US" sz="1200" dirty="0">
              <a:latin typeface="Arial"/>
              <a:ea typeface="Times New Roman"/>
            </a:endParaRPr>
          </a:p>
          <a:p>
            <a:pPr marL="342900" lvl="0" indent="-342900" algn="justLow" rtl="0">
              <a:spcAft>
                <a:spcPts val="0"/>
              </a:spcAft>
              <a:buFont typeface="Symbol"/>
              <a:buChar char=""/>
            </a:pPr>
            <a:r>
              <a:rPr lang="en-US" sz="1200" b="1" dirty="0">
                <a:ea typeface="Times New Roman"/>
                <a:cs typeface="Calibri"/>
              </a:rPr>
              <a:t>Facial artery</a:t>
            </a:r>
            <a:r>
              <a:rPr lang="en-US" sz="1200" dirty="0">
                <a:ea typeface="Times New Roman"/>
                <a:cs typeface="Calibri"/>
              </a:rPr>
              <a:t> arises just above the lingual artery and </a:t>
            </a:r>
            <a:r>
              <a:rPr lang="en-US" sz="1200" dirty="0" smtClean="0">
                <a:ea typeface="Times New Roman"/>
                <a:cs typeface="Calibri"/>
              </a:rPr>
              <a:t>In </a:t>
            </a:r>
            <a:r>
              <a:rPr lang="en-US" sz="1200" dirty="0">
                <a:ea typeface="Times New Roman"/>
                <a:cs typeface="Calibri"/>
              </a:rPr>
              <a:t>the neck the artery supplies the tonsils, soft palate and submandibular gland, and on the face it supply the upper and lower lips and the facial musculature. </a:t>
            </a:r>
            <a:endParaRPr lang="en-US" sz="1200" dirty="0">
              <a:latin typeface="Arial"/>
              <a:ea typeface="Times New Roman"/>
            </a:endParaRPr>
          </a:p>
          <a:p>
            <a:pPr marL="342900" lvl="0" indent="-342900" algn="justLow" rtl="0">
              <a:spcAft>
                <a:spcPts val="0"/>
              </a:spcAft>
              <a:buFont typeface="Symbol"/>
              <a:buChar char=""/>
            </a:pPr>
            <a:r>
              <a:rPr lang="en-US" sz="1200" b="1" dirty="0">
                <a:ea typeface="Times New Roman"/>
                <a:cs typeface="Calibri"/>
              </a:rPr>
              <a:t>Occipital artery</a:t>
            </a:r>
            <a:r>
              <a:rPr lang="en-US" sz="1200" dirty="0">
                <a:ea typeface="Times New Roman"/>
                <a:cs typeface="Calibri"/>
              </a:rPr>
              <a:t> arises opposite the facial artery and passes backward along the lower border of the posterior belly of the digastric and medial to the mastoid process. It runs upward over the back of the skull and reaches the vertex. The artery supplies the upper part of the neck and the back of the scalp.</a:t>
            </a:r>
            <a:endParaRPr lang="en-US" sz="1200" dirty="0">
              <a:latin typeface="Arial"/>
              <a:ea typeface="Times New Roman"/>
            </a:endParaRPr>
          </a:p>
          <a:p>
            <a:pPr marL="342900" lvl="0" indent="-342900" algn="justLow" rtl="0">
              <a:spcAft>
                <a:spcPts val="0"/>
              </a:spcAft>
              <a:buFont typeface="Symbol"/>
              <a:buChar char=""/>
            </a:pPr>
            <a:r>
              <a:rPr lang="en-US" sz="1200" b="1" dirty="0">
                <a:ea typeface="Times New Roman"/>
                <a:cs typeface="Calibri"/>
              </a:rPr>
              <a:t>Posterior auricular artery</a:t>
            </a:r>
            <a:r>
              <a:rPr lang="en-US" sz="1200" dirty="0">
                <a:ea typeface="Times New Roman"/>
                <a:cs typeface="Calibri"/>
              </a:rPr>
              <a:t> passes backward along the upper border of the posterior belly of the digastric, and on to the lateral aspect of the scalp. It supplies the auricle and the adjacent scalp.</a:t>
            </a:r>
            <a:endParaRPr lang="en-US" sz="1200" dirty="0">
              <a:latin typeface="Arial"/>
              <a:ea typeface="Times New Roman"/>
            </a:endParaRPr>
          </a:p>
          <a:p>
            <a:pPr marL="342900" lvl="0" indent="-342900" algn="justLow" rtl="0">
              <a:spcAft>
                <a:spcPts val="0"/>
              </a:spcAft>
              <a:buFont typeface="Symbol"/>
              <a:buChar char=""/>
            </a:pPr>
            <a:r>
              <a:rPr lang="en-US" sz="1200" b="1" dirty="0">
                <a:ea typeface="Times New Roman"/>
                <a:cs typeface="Calibri"/>
              </a:rPr>
              <a:t>Superficial temporal artery</a:t>
            </a:r>
            <a:r>
              <a:rPr lang="en-US" sz="1200" dirty="0">
                <a:ea typeface="Times New Roman"/>
                <a:cs typeface="Calibri"/>
              </a:rPr>
              <a:t> is formed behind the neck of the mandible in the parotid gland and </a:t>
            </a:r>
            <a:r>
              <a:rPr lang="en-US" sz="1200" dirty="0" smtClean="0">
                <a:ea typeface="Times New Roman"/>
                <a:cs typeface="Calibri"/>
              </a:rPr>
              <a:t>ascend over the </a:t>
            </a:r>
            <a:r>
              <a:rPr lang="en-US" sz="1200" dirty="0">
                <a:ea typeface="Times New Roman"/>
                <a:cs typeface="Calibri"/>
              </a:rPr>
              <a:t>lateral aspect of the scalp, where it divides into anterior and posterior branches. It supplies the face (by its facial branches), the auricle and the scalp.</a:t>
            </a:r>
            <a:endParaRPr lang="en-US" sz="1200" dirty="0">
              <a:latin typeface="Arial"/>
              <a:ea typeface="Times New Roman"/>
            </a:endParaRPr>
          </a:p>
          <a:p>
            <a:pPr marL="342900" lvl="0" indent="-342900" algn="justLow" rtl="0">
              <a:spcAft>
                <a:spcPts val="0"/>
              </a:spcAft>
              <a:buFont typeface="Symbol"/>
              <a:buChar char=""/>
            </a:pPr>
            <a:r>
              <a:rPr lang="en-US" sz="1200" b="1" dirty="0">
                <a:ea typeface="Times New Roman"/>
                <a:cs typeface="Calibri"/>
              </a:rPr>
              <a:t>Maxillary artery</a:t>
            </a:r>
            <a:r>
              <a:rPr lang="en-US" sz="1200" dirty="0">
                <a:ea typeface="Times New Roman"/>
                <a:cs typeface="Calibri"/>
              </a:rPr>
              <a:t> arises behind the neck of the mandible in the parotid gland it passes forwards through the infratemporal fossa and enters the </a:t>
            </a:r>
            <a:r>
              <a:rPr lang="en-US" sz="1200" dirty="0" err="1">
                <a:ea typeface="Times New Roman"/>
                <a:cs typeface="Calibri"/>
              </a:rPr>
              <a:t>pterygopalatine</a:t>
            </a:r>
            <a:r>
              <a:rPr lang="en-US" sz="1200" dirty="0">
                <a:ea typeface="Times New Roman"/>
                <a:cs typeface="Calibri"/>
              </a:rPr>
              <a:t> fossa where it divides into its terminal branches.</a:t>
            </a:r>
            <a:endParaRPr lang="en-US" sz="1200" dirty="0">
              <a:latin typeface="Arial"/>
              <a:ea typeface="Times New Roman"/>
            </a:endParaRPr>
          </a:p>
          <a:p>
            <a:pPr algn="justLow" rtl="0">
              <a:spcAft>
                <a:spcPts val="0"/>
              </a:spcAft>
            </a:pPr>
            <a:endParaRPr lang="en-US" sz="1200" dirty="0">
              <a:solidFill>
                <a:schemeClr val="bg1"/>
              </a:solidFill>
              <a:effectLst/>
              <a:latin typeface="Arial"/>
              <a:ea typeface="Times New Roman"/>
            </a:endParaRPr>
          </a:p>
        </p:txBody>
      </p:sp>
      <p:sp>
        <p:nvSpPr>
          <p:cNvPr id="2" name="مستطيل 1"/>
          <p:cNvSpPr/>
          <p:nvPr/>
        </p:nvSpPr>
        <p:spPr>
          <a:xfrm>
            <a:off x="123068" y="620688"/>
            <a:ext cx="8939890" cy="6832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Low" rtl="0">
              <a:spcBef>
                <a:spcPct val="20000"/>
              </a:spcBef>
            </a:pPr>
            <a:r>
              <a:rPr lang="en-US" sz="1200" b="1" dirty="0">
                <a:solidFill>
                  <a:prstClr val="black"/>
                </a:solidFill>
                <a:ea typeface="Times New Roman"/>
                <a:cs typeface="Calibri"/>
              </a:rPr>
              <a:t>External carotid artery</a:t>
            </a:r>
            <a:endParaRPr lang="en-US" sz="1200" dirty="0">
              <a:solidFill>
                <a:prstClr val="black"/>
              </a:solidFill>
              <a:latin typeface="Arial"/>
              <a:ea typeface="Times New Roman"/>
            </a:endParaRPr>
          </a:p>
          <a:p>
            <a:pPr lvl="0" algn="justLow" rtl="0">
              <a:spcBef>
                <a:spcPct val="20000"/>
              </a:spcBef>
            </a:pPr>
            <a:r>
              <a:rPr lang="en-US" sz="1200" dirty="0">
                <a:solidFill>
                  <a:prstClr val="black"/>
                </a:solidFill>
                <a:ea typeface="Times New Roman"/>
                <a:cs typeface="Calibri"/>
              </a:rPr>
              <a:t>The external carotid artery is one of the terminal branches of the common carotid artery. It supplies structure in the neck, face, scalp; it also supplies the tongue and maxilla. The </a:t>
            </a:r>
            <a:r>
              <a:rPr lang="en-US" sz="1200" b="1" dirty="0">
                <a:solidFill>
                  <a:prstClr val="black"/>
                </a:solidFill>
                <a:ea typeface="Times New Roman"/>
                <a:cs typeface="Calibri"/>
              </a:rPr>
              <a:t>branches</a:t>
            </a:r>
            <a:r>
              <a:rPr lang="en-US" sz="1200" dirty="0">
                <a:solidFill>
                  <a:prstClr val="black"/>
                </a:solidFill>
                <a:ea typeface="Times New Roman"/>
                <a:cs typeface="Calibri"/>
              </a:rPr>
              <a:t> of the external carotid artery are as follows:</a:t>
            </a:r>
          </a:p>
        </p:txBody>
      </p:sp>
      <p:sp>
        <p:nvSpPr>
          <p:cNvPr id="3" name="مستطيل 2"/>
          <p:cNvSpPr/>
          <p:nvPr/>
        </p:nvSpPr>
        <p:spPr>
          <a:xfrm>
            <a:off x="4274934" y="1303952"/>
            <a:ext cx="478802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lgn="justLow" rtl="0">
              <a:spcAft>
                <a:spcPts val="0"/>
              </a:spcAft>
              <a:buFont typeface="Symbol"/>
              <a:buChar char=""/>
            </a:pPr>
            <a:r>
              <a:rPr lang="en-US" sz="1200" b="1" dirty="0">
                <a:solidFill>
                  <a:schemeClr val="bg1"/>
                </a:solidFill>
                <a:ea typeface="Times New Roman"/>
                <a:cs typeface="Calibri"/>
              </a:rPr>
              <a:t>Superior thyroid artery</a:t>
            </a:r>
            <a:r>
              <a:rPr lang="en-US" sz="1200" dirty="0">
                <a:solidFill>
                  <a:schemeClr val="bg1"/>
                </a:solidFill>
                <a:ea typeface="Times New Roman"/>
                <a:cs typeface="Calibri"/>
              </a:rPr>
              <a:t>. Descends to the upper pole of the thyroid gland with the external laryngeal nerve. It gives off the superior laryngeal branch which pierces the </a:t>
            </a:r>
            <a:r>
              <a:rPr lang="en-US" sz="1200" dirty="0" err="1">
                <a:solidFill>
                  <a:schemeClr val="bg1"/>
                </a:solidFill>
                <a:ea typeface="Times New Roman"/>
                <a:cs typeface="Calibri"/>
              </a:rPr>
              <a:t>thyrohyoid</a:t>
            </a:r>
            <a:r>
              <a:rPr lang="en-US" sz="1200" dirty="0">
                <a:solidFill>
                  <a:schemeClr val="bg1"/>
                </a:solidFill>
                <a:ea typeface="Times New Roman"/>
                <a:cs typeface="Calibri"/>
              </a:rPr>
              <a:t> membrane with the internal laryngeal nerve.</a:t>
            </a:r>
            <a:endParaRPr lang="en-US" sz="1200" dirty="0">
              <a:solidFill>
                <a:schemeClr val="bg1"/>
              </a:solidFill>
              <a:effectLst/>
              <a:latin typeface="Arial"/>
              <a:ea typeface="Times New Roman"/>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6894" y="2276872"/>
            <a:ext cx="4799609" cy="4033131"/>
          </a:xfrm>
        </p:spPr>
      </p:pic>
    </p:spTree>
    <p:extLst>
      <p:ext uri="{BB962C8B-B14F-4D97-AF65-F5344CB8AC3E}">
        <p14:creationId xmlns:p14="http://schemas.microsoft.com/office/powerpoint/2010/main" val="1574252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988840"/>
            <a:ext cx="8136904"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internal carotid artery is one of the terminal branches of the common carotid artery.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supplies the brain, the eyes, the forehead, and part of the nose.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artery begins at the level of the upper border of the thyroid cartilage and ascends in the neck to the base of the skull.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enters the cranial cavity through the carotid canal in the petrous part of the temporal bone.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lies embedded in the carotid sheath with the internal jugular vein and </a:t>
            </a:r>
            <a:r>
              <a:rPr lang="en-US" sz="1600" dirty="0" err="1">
                <a:solidFill>
                  <a:schemeClr val="bg1"/>
                </a:solidFill>
                <a:ea typeface="Times New Roman"/>
                <a:cs typeface="Calibri"/>
              </a:rPr>
              <a:t>vagus</a:t>
            </a:r>
            <a:r>
              <a:rPr lang="en-US" sz="1600" dirty="0">
                <a:solidFill>
                  <a:schemeClr val="bg1"/>
                </a:solidFill>
                <a:ea typeface="Times New Roman"/>
                <a:cs typeface="Calibri"/>
              </a:rPr>
              <a:t> nerve</a:t>
            </a:r>
            <a:r>
              <a:rPr lang="en-US" sz="16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600" b="1" dirty="0" smtClean="0">
                <a:solidFill>
                  <a:schemeClr val="bg1"/>
                </a:solidFill>
                <a:ea typeface="Times New Roman"/>
                <a:cs typeface="Calibri"/>
              </a:rPr>
              <a:t>The </a:t>
            </a:r>
            <a:r>
              <a:rPr lang="en-US" sz="1600" b="1" dirty="0">
                <a:solidFill>
                  <a:schemeClr val="bg1"/>
                </a:solidFill>
                <a:ea typeface="Times New Roman"/>
                <a:cs typeface="Calibri"/>
              </a:rPr>
              <a:t>internal carotid artery gives no branches in the neck.</a:t>
            </a:r>
            <a:endParaRPr lang="en-US" sz="1600" dirty="0">
              <a:solidFill>
                <a:schemeClr val="bg1"/>
              </a:solidFill>
              <a:effectLst/>
              <a:latin typeface="Arial"/>
              <a:ea typeface="Times New Roman"/>
            </a:endParaRPr>
          </a:p>
        </p:txBody>
      </p:sp>
      <p:sp>
        <p:nvSpPr>
          <p:cNvPr id="3" name="مستطيل 2"/>
          <p:cNvSpPr/>
          <p:nvPr/>
        </p:nvSpPr>
        <p:spPr>
          <a:xfrm>
            <a:off x="2915816" y="805201"/>
            <a:ext cx="2591350"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sz="2000" b="1" dirty="0">
                <a:solidFill>
                  <a:prstClr val="black"/>
                </a:solidFill>
                <a:ea typeface="Times New Roman"/>
                <a:cs typeface="Calibri"/>
              </a:rPr>
              <a:t>Internal Carotid Artery</a:t>
            </a:r>
            <a:endParaRPr lang="en-US" sz="2000" dirty="0">
              <a:solidFill>
                <a:prstClr val="black"/>
              </a:solidFill>
              <a:latin typeface="Arial"/>
              <a:ea typeface="Times New Roman"/>
            </a:endParaRPr>
          </a:p>
        </p:txBody>
      </p:sp>
    </p:spTree>
    <p:extLst>
      <p:ext uri="{BB962C8B-B14F-4D97-AF65-F5344CB8AC3E}">
        <p14:creationId xmlns:p14="http://schemas.microsoft.com/office/powerpoint/2010/main" val="1301357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8114" y="2148345"/>
            <a:ext cx="3801838"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internal jugular vein receives blood from the brain, face, and neck.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It </a:t>
            </a:r>
            <a:r>
              <a:rPr lang="en-US" sz="1400" dirty="0">
                <a:solidFill>
                  <a:schemeClr val="bg1"/>
                </a:solidFill>
                <a:ea typeface="Times New Roman"/>
                <a:cs typeface="Calibri"/>
              </a:rPr>
              <a:t>begins at the jugular foramen in the skull as a continuation of the sigmoid sinus</a:t>
            </a:r>
            <a:r>
              <a:rPr lang="en-US" sz="14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 </a:t>
            </a:r>
            <a:r>
              <a:rPr lang="en-US" sz="1400" dirty="0">
                <a:solidFill>
                  <a:schemeClr val="bg1"/>
                </a:solidFill>
                <a:ea typeface="Times New Roman"/>
                <a:cs typeface="Calibri"/>
              </a:rPr>
              <a:t>It descends through the neck in the carotid sheath and unites with the subclavian vein behind the medial end of the clavicle to form the brachiocephalic vein.</a:t>
            </a:r>
            <a:endParaRPr lang="en-US" sz="1400" dirty="0">
              <a:solidFill>
                <a:schemeClr val="bg1"/>
              </a:solidFill>
              <a:latin typeface="Arial"/>
              <a:ea typeface="Times New Roman"/>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vein has a dilatation at its upper end called the </a:t>
            </a:r>
            <a:r>
              <a:rPr lang="en-US" sz="1400" b="1" dirty="0">
                <a:solidFill>
                  <a:schemeClr val="bg1"/>
                </a:solidFill>
                <a:ea typeface="Times New Roman"/>
                <a:cs typeface="Calibri"/>
              </a:rPr>
              <a:t>superior bulb</a:t>
            </a:r>
            <a:r>
              <a:rPr lang="en-US" sz="1400" dirty="0">
                <a:solidFill>
                  <a:schemeClr val="bg1"/>
                </a:solidFill>
                <a:ea typeface="Times New Roman"/>
                <a:cs typeface="Calibri"/>
              </a:rPr>
              <a:t> and another dilatation near its termination called the </a:t>
            </a:r>
            <a:r>
              <a:rPr lang="en-US" sz="1400" b="1" dirty="0">
                <a:solidFill>
                  <a:schemeClr val="bg1"/>
                </a:solidFill>
                <a:ea typeface="Times New Roman"/>
                <a:cs typeface="Calibri"/>
              </a:rPr>
              <a:t>inferior bulb</a:t>
            </a:r>
            <a:r>
              <a:rPr lang="en-US" sz="1400" dirty="0">
                <a:solidFill>
                  <a:schemeClr val="bg1"/>
                </a:solidFill>
                <a:ea typeface="Times New Roman"/>
                <a:cs typeface="Calibri"/>
              </a:rPr>
              <a:t>.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Directly </a:t>
            </a:r>
            <a:r>
              <a:rPr lang="en-US" sz="1400" dirty="0">
                <a:solidFill>
                  <a:schemeClr val="bg1"/>
                </a:solidFill>
                <a:ea typeface="Times New Roman"/>
                <a:cs typeface="Calibri"/>
              </a:rPr>
              <a:t>above the inferior bulb is a bicuspid valve</a:t>
            </a:r>
            <a:r>
              <a:rPr lang="en-US" sz="14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 </a:t>
            </a:r>
            <a:r>
              <a:rPr lang="en-US" sz="1400" dirty="0">
                <a:solidFill>
                  <a:schemeClr val="bg1"/>
                </a:solidFill>
                <a:ea typeface="Times New Roman"/>
                <a:cs typeface="Calibri"/>
              </a:rPr>
              <a:t>The tributaries of the internal jugular vein are the inferior petrosal sinus, facial, pharyngeal, lingual, superior thyroid, middle thyroid, and occipital veins.</a:t>
            </a:r>
            <a:endParaRPr lang="en-US" sz="1400" dirty="0">
              <a:solidFill>
                <a:schemeClr val="bg1"/>
              </a:solidFill>
              <a:effectLst/>
              <a:latin typeface="Arial"/>
              <a:ea typeface="Times New Roman"/>
            </a:endParaRPr>
          </a:p>
        </p:txBody>
      </p:sp>
      <p:sp>
        <p:nvSpPr>
          <p:cNvPr id="3" name="مستطيل 2"/>
          <p:cNvSpPr/>
          <p:nvPr/>
        </p:nvSpPr>
        <p:spPr>
          <a:xfrm>
            <a:off x="3103333" y="332656"/>
            <a:ext cx="2643352"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sz="2000" b="1" dirty="0">
                <a:solidFill>
                  <a:prstClr val="black"/>
                </a:solidFill>
                <a:ea typeface="Times New Roman"/>
                <a:cs typeface="Calibri"/>
              </a:rPr>
              <a:t>Main Veins of the Neck</a:t>
            </a:r>
            <a:endParaRPr lang="en-US" sz="2000" dirty="0">
              <a:solidFill>
                <a:prstClr val="black"/>
              </a:solidFill>
              <a:latin typeface="Arial"/>
              <a:ea typeface="Times New Roman"/>
            </a:endParaRPr>
          </a:p>
        </p:txBody>
      </p:sp>
      <p:sp>
        <p:nvSpPr>
          <p:cNvPr id="4" name="مستطيل 3"/>
          <p:cNvSpPr/>
          <p:nvPr/>
        </p:nvSpPr>
        <p:spPr>
          <a:xfrm>
            <a:off x="362621" y="908720"/>
            <a:ext cx="835292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400" dirty="0">
                <a:solidFill>
                  <a:prstClr val="black"/>
                </a:solidFill>
                <a:ea typeface="Times New Roman"/>
                <a:cs typeface="Calibri"/>
              </a:rPr>
              <a:t>The main veins of the neck that lie superficial to the deep fascia of the neck , namely, the external and anterior jugular veins, were described previously.</a:t>
            </a:r>
            <a:endParaRPr lang="en-US" sz="1400" dirty="0">
              <a:solidFill>
                <a:prstClr val="black"/>
              </a:solidFill>
              <a:latin typeface="Arial"/>
              <a:ea typeface="Times New Roman"/>
            </a:endParaRPr>
          </a:p>
        </p:txBody>
      </p:sp>
      <p:sp>
        <p:nvSpPr>
          <p:cNvPr id="5" name="مستطيل 4"/>
          <p:cNvSpPr/>
          <p:nvPr/>
        </p:nvSpPr>
        <p:spPr>
          <a:xfrm>
            <a:off x="362621" y="1700808"/>
            <a:ext cx="2197268"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dirty="0">
                <a:solidFill>
                  <a:prstClr val="black"/>
                </a:solidFill>
                <a:ea typeface="Times New Roman"/>
                <a:cs typeface="Calibri"/>
              </a:rPr>
              <a:t> </a:t>
            </a:r>
            <a:r>
              <a:rPr lang="en-US" b="1" dirty="0">
                <a:solidFill>
                  <a:prstClr val="black"/>
                </a:solidFill>
                <a:ea typeface="Times New Roman"/>
                <a:cs typeface="Calibri"/>
              </a:rPr>
              <a:t>Internal Jugular Vein</a:t>
            </a:r>
            <a:endParaRPr lang="en-US" dirty="0">
              <a:solidFill>
                <a:prstClr val="black"/>
              </a:solidFill>
              <a:latin typeface="Arial"/>
              <a:ea typeface="Times New Roman"/>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293" y="1842940"/>
            <a:ext cx="4748731" cy="4581128"/>
          </a:xfrm>
          <a:prstGeom prst="rect">
            <a:avLst/>
          </a:prstGeom>
        </p:spPr>
      </p:pic>
    </p:spTree>
    <p:extLst>
      <p:ext uri="{BB962C8B-B14F-4D97-AF65-F5344CB8AC3E}">
        <p14:creationId xmlns:p14="http://schemas.microsoft.com/office/powerpoint/2010/main" val="3380680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086" y="1628800"/>
            <a:ext cx="3240360" cy="477053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deep cervical lymph nodes form a chain along the anterolateral surface of the internal jugular vein.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They </a:t>
            </a:r>
            <a:r>
              <a:rPr lang="en-US" sz="1600" dirty="0">
                <a:solidFill>
                  <a:schemeClr val="bg1"/>
                </a:solidFill>
                <a:ea typeface="Times New Roman"/>
                <a:cs typeface="Calibri"/>
              </a:rPr>
              <a:t>are embedded in the carotid sheath and receive afferent lymph vessels from neighboring structures and from all other groups of lymph nodes in the head and neck.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efferent lymph vessels from the nodes join to form the </a:t>
            </a:r>
            <a:r>
              <a:rPr lang="en-US" sz="1600" b="1" dirty="0">
                <a:solidFill>
                  <a:schemeClr val="bg1"/>
                </a:solidFill>
                <a:ea typeface="Times New Roman"/>
                <a:cs typeface="Calibri"/>
              </a:rPr>
              <a:t>jugular lymph trunk</a:t>
            </a:r>
            <a:r>
              <a:rPr lang="en-US" sz="1600" dirty="0">
                <a:solidFill>
                  <a:schemeClr val="bg1"/>
                </a:solidFill>
                <a:ea typeface="Times New Roman"/>
                <a:cs typeface="Calibri"/>
              </a:rPr>
              <a:t>.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This </a:t>
            </a:r>
            <a:r>
              <a:rPr lang="en-US" sz="1600" dirty="0">
                <a:solidFill>
                  <a:schemeClr val="bg1"/>
                </a:solidFill>
                <a:ea typeface="Times New Roman"/>
                <a:cs typeface="Calibri"/>
              </a:rPr>
              <a:t>vessel drains into the thoracic duct, the right lymph duct, or the subclavian lymph trunk, or it may drain independently into the brachiocephalic vein.</a:t>
            </a:r>
            <a:endParaRPr lang="en-US" sz="1600" dirty="0">
              <a:solidFill>
                <a:schemeClr val="bg1"/>
              </a:solidFill>
              <a:effectLst/>
              <a:latin typeface="Arial"/>
              <a:ea typeface="Times New Roman"/>
            </a:endParaRPr>
          </a:p>
        </p:txBody>
      </p:sp>
      <p:sp>
        <p:nvSpPr>
          <p:cNvPr id="3" name="مستطيل 2"/>
          <p:cNvSpPr/>
          <p:nvPr/>
        </p:nvSpPr>
        <p:spPr>
          <a:xfrm>
            <a:off x="2699792" y="332656"/>
            <a:ext cx="4249440"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justLow" rtl="0"/>
            <a:r>
              <a:rPr lang="en-US" sz="2400" b="1" dirty="0">
                <a:solidFill>
                  <a:prstClr val="black"/>
                </a:solidFill>
                <a:ea typeface="Times New Roman"/>
                <a:cs typeface="Calibri"/>
              </a:rPr>
              <a:t>Main Lymph Nodes of the Neck</a:t>
            </a:r>
            <a:endParaRPr lang="en-US" sz="2400" dirty="0">
              <a:solidFill>
                <a:prstClr val="black"/>
              </a:solidFill>
              <a:latin typeface="Arial"/>
              <a:ea typeface="Times New Roman"/>
            </a:endParaRPr>
          </a:p>
        </p:txBody>
      </p:sp>
      <p:sp>
        <p:nvSpPr>
          <p:cNvPr id="5" name="مستطيل 4"/>
          <p:cNvSpPr/>
          <p:nvPr/>
        </p:nvSpPr>
        <p:spPr>
          <a:xfrm>
            <a:off x="107086" y="1177913"/>
            <a:ext cx="2978671"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justLow" rtl="0"/>
            <a:r>
              <a:rPr lang="en-US" b="1" dirty="0">
                <a:solidFill>
                  <a:prstClr val="black"/>
                </a:solidFill>
                <a:ea typeface="Times New Roman"/>
                <a:cs typeface="Calibri"/>
              </a:rPr>
              <a:t>Deep Cervical Lymph Nodes</a:t>
            </a:r>
            <a:endParaRPr lang="en-US" dirty="0">
              <a:solidFill>
                <a:prstClr val="black"/>
              </a:solidFill>
              <a:latin typeface="Arial"/>
              <a:ea typeface="Times New Roman"/>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290" y="977805"/>
            <a:ext cx="5685261" cy="5659612"/>
          </a:xfrm>
          <a:prstGeom prst="rect">
            <a:avLst/>
          </a:prstGeom>
        </p:spPr>
      </p:pic>
    </p:spTree>
    <p:extLst>
      <p:ext uri="{BB962C8B-B14F-4D97-AF65-F5344CB8AC3E}">
        <p14:creationId xmlns:p14="http://schemas.microsoft.com/office/powerpoint/2010/main" val="645657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60170" y="1700808"/>
            <a:ext cx="8136904"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a:t>
            </a:r>
            <a:r>
              <a:rPr lang="en-US" sz="1600" b="1" dirty="0" smtClean="0">
                <a:solidFill>
                  <a:schemeClr val="bg1"/>
                </a:solidFill>
                <a:ea typeface="Times New Roman"/>
                <a:cs typeface="Calibri"/>
              </a:rPr>
              <a:t> </a:t>
            </a:r>
            <a:r>
              <a:rPr lang="en-US" sz="1600" dirty="0" err="1">
                <a:solidFill>
                  <a:schemeClr val="bg1"/>
                </a:solidFill>
                <a:ea typeface="Times New Roman"/>
                <a:cs typeface="Calibri"/>
              </a:rPr>
              <a:t>vagus</a:t>
            </a:r>
            <a:r>
              <a:rPr lang="en-US" sz="1600" b="1" dirty="0">
                <a:solidFill>
                  <a:schemeClr val="bg1"/>
                </a:solidFill>
                <a:ea typeface="Times New Roman"/>
                <a:cs typeface="Calibri"/>
              </a:rPr>
              <a:t> </a:t>
            </a:r>
            <a:r>
              <a:rPr lang="en-US" sz="1600" dirty="0">
                <a:solidFill>
                  <a:schemeClr val="bg1"/>
                </a:solidFill>
                <a:ea typeface="Times New Roman"/>
                <a:cs typeface="Calibri"/>
              </a:rPr>
              <a:t>nerve is composed of both motor and sensory fibers</a:t>
            </a:r>
            <a:r>
              <a:rPr lang="en-US" sz="16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 </a:t>
            </a:r>
            <a:r>
              <a:rPr lang="en-US" sz="1600" dirty="0">
                <a:solidFill>
                  <a:schemeClr val="bg1"/>
                </a:solidFill>
                <a:ea typeface="Times New Roman"/>
                <a:cs typeface="Calibri"/>
              </a:rPr>
              <a:t>It originates in the medulla oblongata and leaves the skull through the middle of the jugular foramen in accompany with the ninth and eleventh cranial nerves.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err="1">
                <a:solidFill>
                  <a:schemeClr val="bg1"/>
                </a:solidFill>
                <a:ea typeface="Times New Roman"/>
                <a:cs typeface="Calibri"/>
              </a:rPr>
              <a:t>vagus</a:t>
            </a:r>
            <a:r>
              <a:rPr lang="en-US" sz="1600" dirty="0">
                <a:solidFill>
                  <a:schemeClr val="bg1"/>
                </a:solidFill>
                <a:ea typeface="Times New Roman"/>
                <a:cs typeface="Calibri"/>
              </a:rPr>
              <a:t> nerve posses two sensory ganglia: a superior ganglion, which situated on the nerve within the jugular foramen, and an inferior ganglion, which lies just below the foramen.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cranial part of the accessory nerve joins the </a:t>
            </a:r>
            <a:r>
              <a:rPr lang="en-US" sz="1600" dirty="0" err="1">
                <a:solidFill>
                  <a:schemeClr val="bg1"/>
                </a:solidFill>
                <a:ea typeface="Times New Roman"/>
                <a:cs typeface="Calibri"/>
              </a:rPr>
              <a:t>vagus</a:t>
            </a:r>
            <a:r>
              <a:rPr lang="en-US" sz="1600" dirty="0">
                <a:solidFill>
                  <a:schemeClr val="bg1"/>
                </a:solidFill>
                <a:ea typeface="Times New Roman"/>
                <a:cs typeface="Calibri"/>
              </a:rPr>
              <a:t> nerve below the inferior ganglion. </a:t>
            </a:r>
            <a:endParaRPr lang="en-US" sz="1600" dirty="0" smtClean="0">
              <a:solidFill>
                <a:schemeClr val="bg1"/>
              </a:solidFill>
              <a:latin typeface="Arial"/>
              <a:ea typeface="Times New Roman"/>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err="1">
                <a:solidFill>
                  <a:schemeClr val="bg1"/>
                </a:solidFill>
                <a:ea typeface="Times New Roman"/>
                <a:cs typeface="Calibri"/>
              </a:rPr>
              <a:t>vagus</a:t>
            </a:r>
            <a:r>
              <a:rPr lang="en-US" sz="1600" dirty="0">
                <a:solidFill>
                  <a:schemeClr val="bg1"/>
                </a:solidFill>
                <a:ea typeface="Times New Roman"/>
                <a:cs typeface="Calibri"/>
              </a:rPr>
              <a:t> nerve passes vertically down the neck within the carotid sheath.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At </a:t>
            </a:r>
            <a:r>
              <a:rPr lang="en-US" sz="1600" dirty="0">
                <a:solidFill>
                  <a:schemeClr val="bg1"/>
                </a:solidFill>
                <a:ea typeface="Times New Roman"/>
                <a:cs typeface="Calibri"/>
              </a:rPr>
              <a:t>the root of the neck the nerve accompanies the common carotid artery and lies anterior to the first part of the subclavian artery.</a:t>
            </a:r>
            <a:endParaRPr lang="en-US" sz="1600" dirty="0">
              <a:solidFill>
                <a:schemeClr val="bg1"/>
              </a:solidFill>
              <a:effectLst/>
              <a:latin typeface="Arial"/>
              <a:ea typeface="Times New Roman"/>
            </a:endParaRPr>
          </a:p>
        </p:txBody>
      </p:sp>
      <p:sp>
        <p:nvSpPr>
          <p:cNvPr id="3" name="مستطيل 2"/>
          <p:cNvSpPr/>
          <p:nvPr/>
        </p:nvSpPr>
        <p:spPr>
          <a:xfrm>
            <a:off x="3059832" y="135179"/>
            <a:ext cx="3337580"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sz="2400" b="1" dirty="0">
                <a:solidFill>
                  <a:prstClr val="black"/>
                </a:solidFill>
                <a:ea typeface="Times New Roman"/>
                <a:cs typeface="Calibri"/>
              </a:rPr>
              <a:t>Main Nerves of the Neck</a:t>
            </a:r>
            <a:endParaRPr lang="en-US" sz="2400" dirty="0">
              <a:solidFill>
                <a:prstClr val="black"/>
              </a:solidFill>
              <a:latin typeface="Arial"/>
              <a:ea typeface="Times New Roman"/>
            </a:endParaRPr>
          </a:p>
        </p:txBody>
      </p:sp>
      <p:sp>
        <p:nvSpPr>
          <p:cNvPr id="4" name="مستطيل 3"/>
          <p:cNvSpPr/>
          <p:nvPr/>
        </p:nvSpPr>
        <p:spPr>
          <a:xfrm>
            <a:off x="665304" y="965862"/>
            <a:ext cx="3553604"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justLow" rtl="0"/>
            <a:r>
              <a:rPr lang="en-US" b="1" dirty="0">
                <a:solidFill>
                  <a:prstClr val="black"/>
                </a:solidFill>
                <a:ea typeface="Times New Roman"/>
                <a:cs typeface="Calibri"/>
              </a:rPr>
              <a:t>Vagus Nerve (Tenth cranial nerve)</a:t>
            </a:r>
            <a:endParaRPr lang="en-US" dirty="0">
              <a:solidFill>
                <a:prstClr val="black"/>
              </a:solidFill>
              <a:latin typeface="Arial"/>
              <a:ea typeface="Times New Roman"/>
            </a:endParaRPr>
          </a:p>
        </p:txBody>
      </p:sp>
    </p:spTree>
    <p:extLst>
      <p:ext uri="{BB962C8B-B14F-4D97-AF65-F5344CB8AC3E}">
        <p14:creationId xmlns:p14="http://schemas.microsoft.com/office/powerpoint/2010/main" val="3864990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71" y="0"/>
            <a:ext cx="4572000" cy="69557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342900" lvl="0" indent="-342900" algn="justLow" rtl="0">
              <a:spcAft>
                <a:spcPts val="0"/>
              </a:spcAft>
              <a:buFont typeface="Symbol"/>
              <a:buChar char=""/>
            </a:pPr>
            <a:r>
              <a:rPr lang="en-US" sz="1200" dirty="0" smtClean="0">
                <a:solidFill>
                  <a:schemeClr val="bg1"/>
                </a:solidFill>
                <a:ea typeface="Times New Roman"/>
                <a:cs typeface="Calibri"/>
              </a:rPr>
              <a:t>The </a:t>
            </a:r>
            <a:r>
              <a:rPr lang="en-US" sz="1200" b="1" dirty="0">
                <a:solidFill>
                  <a:schemeClr val="bg1"/>
                </a:solidFill>
                <a:ea typeface="Times New Roman"/>
                <a:cs typeface="Calibri"/>
              </a:rPr>
              <a:t>meningeal </a:t>
            </a:r>
            <a:r>
              <a:rPr lang="en-US" sz="1200" b="1" dirty="0" smtClean="0">
                <a:solidFill>
                  <a:schemeClr val="bg1"/>
                </a:solidFill>
                <a:ea typeface="Times New Roman"/>
                <a:cs typeface="Calibri"/>
              </a:rPr>
              <a:t>branch</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dirty="0">
                <a:solidFill>
                  <a:schemeClr val="bg1"/>
                </a:solidFill>
                <a:ea typeface="Times New Roman"/>
                <a:cs typeface="Calibri"/>
              </a:rPr>
              <a:t>The </a:t>
            </a:r>
            <a:r>
              <a:rPr lang="en-US" sz="1200" b="1" dirty="0">
                <a:solidFill>
                  <a:schemeClr val="bg1"/>
                </a:solidFill>
                <a:ea typeface="Times New Roman"/>
                <a:cs typeface="Calibri"/>
              </a:rPr>
              <a:t>auricular branch</a:t>
            </a:r>
            <a:r>
              <a:rPr lang="en-US" sz="1200" dirty="0">
                <a:solidFill>
                  <a:schemeClr val="bg1"/>
                </a:solidFill>
                <a:ea typeface="Times New Roman"/>
                <a:cs typeface="Calibri"/>
              </a:rPr>
              <a:t> supplies the medial surface of the auricle, the floor of the external auditory meatus, and the adjacent part of the tympanic membrane. </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dirty="0">
                <a:solidFill>
                  <a:schemeClr val="bg1"/>
                </a:solidFill>
                <a:ea typeface="Times New Roman"/>
                <a:cs typeface="Calibri"/>
              </a:rPr>
              <a:t>The </a:t>
            </a:r>
            <a:r>
              <a:rPr lang="en-US" sz="1200" b="1" dirty="0">
                <a:solidFill>
                  <a:schemeClr val="bg1"/>
                </a:solidFill>
                <a:ea typeface="Times New Roman"/>
                <a:cs typeface="Calibri"/>
              </a:rPr>
              <a:t>pharyngeal branch</a:t>
            </a:r>
            <a:r>
              <a:rPr lang="en-US" sz="1200" dirty="0">
                <a:solidFill>
                  <a:schemeClr val="bg1"/>
                </a:solidFill>
                <a:ea typeface="Times New Roman"/>
                <a:cs typeface="Calibri"/>
              </a:rPr>
              <a:t> contains motor fibers from the cranial part of the accessory nerve. It passes forward between the internal and external carotid arteries to reach the pharyngeal wall. It joins branches from the glossopharyngeal nerve and the sympathetic trunk to form the </a:t>
            </a:r>
            <a:r>
              <a:rPr lang="en-US" sz="1200" b="1" dirty="0">
                <a:solidFill>
                  <a:schemeClr val="bg1"/>
                </a:solidFill>
                <a:ea typeface="Times New Roman"/>
                <a:cs typeface="Calibri"/>
              </a:rPr>
              <a:t>pharyngeal plexus</a:t>
            </a:r>
            <a:r>
              <a:rPr lang="en-US" sz="1200" dirty="0">
                <a:solidFill>
                  <a:schemeClr val="bg1"/>
                </a:solidFill>
                <a:ea typeface="Times New Roman"/>
                <a:cs typeface="Calibri"/>
              </a:rPr>
              <a:t>. It supplies all the muscles of the pharynx except the </a:t>
            </a:r>
            <a:r>
              <a:rPr lang="en-US" sz="1200" dirty="0" err="1">
                <a:solidFill>
                  <a:schemeClr val="bg1"/>
                </a:solidFill>
                <a:ea typeface="Times New Roman"/>
                <a:cs typeface="Calibri"/>
              </a:rPr>
              <a:t>stylopharyngeus</a:t>
            </a:r>
            <a:r>
              <a:rPr lang="en-US" sz="1200" dirty="0">
                <a:solidFill>
                  <a:schemeClr val="bg1"/>
                </a:solidFill>
                <a:ea typeface="Times New Roman"/>
                <a:cs typeface="Calibri"/>
              </a:rPr>
              <a:t> (glossopharyngeal nerve) and all the muscles of the soft palate except the tensor </a:t>
            </a:r>
            <a:r>
              <a:rPr lang="en-US" sz="1200" dirty="0" err="1">
                <a:solidFill>
                  <a:schemeClr val="bg1"/>
                </a:solidFill>
                <a:ea typeface="Times New Roman"/>
                <a:cs typeface="Calibri"/>
              </a:rPr>
              <a:t>veli</a:t>
            </a:r>
            <a:r>
              <a:rPr lang="en-US" sz="1200" dirty="0">
                <a:solidFill>
                  <a:schemeClr val="bg1"/>
                </a:solidFill>
                <a:ea typeface="Times New Roman"/>
                <a:cs typeface="Calibri"/>
              </a:rPr>
              <a:t> palatine (mandibular division </a:t>
            </a:r>
            <a:r>
              <a:rPr lang="en-US" sz="1200" dirty="0" smtClean="0">
                <a:solidFill>
                  <a:schemeClr val="bg1"/>
                </a:solidFill>
                <a:ea typeface="Times New Roman"/>
                <a:cs typeface="Calibri"/>
              </a:rPr>
              <a:t>)</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dirty="0">
                <a:solidFill>
                  <a:schemeClr val="bg1"/>
                </a:solidFill>
                <a:ea typeface="Times New Roman"/>
                <a:cs typeface="Calibri"/>
              </a:rPr>
              <a:t>The </a:t>
            </a:r>
            <a:r>
              <a:rPr lang="en-US" sz="1200" b="1" dirty="0">
                <a:solidFill>
                  <a:schemeClr val="bg1"/>
                </a:solidFill>
                <a:ea typeface="Times New Roman"/>
                <a:cs typeface="Calibri"/>
              </a:rPr>
              <a:t>superior laryngeal nerve</a:t>
            </a:r>
            <a:r>
              <a:rPr lang="en-US" sz="1200" dirty="0">
                <a:solidFill>
                  <a:schemeClr val="bg1"/>
                </a:solidFill>
                <a:ea typeface="Times New Roman"/>
                <a:cs typeface="Calibri"/>
              </a:rPr>
              <a:t> runs downward and medially behind the internal carotid artery. It divides into internal and external laryngeal nerves. The </a:t>
            </a:r>
            <a:r>
              <a:rPr lang="en-US" sz="1200" b="1" dirty="0">
                <a:solidFill>
                  <a:schemeClr val="bg1"/>
                </a:solidFill>
                <a:ea typeface="Times New Roman"/>
                <a:cs typeface="Calibri"/>
              </a:rPr>
              <a:t>internal laryngeal</a:t>
            </a:r>
            <a:r>
              <a:rPr lang="en-US" sz="1200" dirty="0">
                <a:solidFill>
                  <a:schemeClr val="bg1"/>
                </a:solidFill>
                <a:ea typeface="Times New Roman"/>
                <a:cs typeface="Calibri"/>
              </a:rPr>
              <a:t> </a:t>
            </a:r>
            <a:r>
              <a:rPr lang="en-US" sz="1200" b="1" dirty="0">
                <a:solidFill>
                  <a:schemeClr val="bg1"/>
                </a:solidFill>
                <a:ea typeface="Times New Roman"/>
                <a:cs typeface="Calibri"/>
              </a:rPr>
              <a:t>nerve</a:t>
            </a:r>
            <a:r>
              <a:rPr lang="en-US" sz="1200" dirty="0">
                <a:solidFill>
                  <a:schemeClr val="bg1"/>
                </a:solidFill>
                <a:ea typeface="Times New Roman"/>
                <a:cs typeface="Calibri"/>
              </a:rPr>
              <a:t> pierces the </a:t>
            </a:r>
            <a:r>
              <a:rPr lang="en-US" sz="1200" dirty="0" err="1">
                <a:solidFill>
                  <a:schemeClr val="bg1"/>
                </a:solidFill>
                <a:ea typeface="Times New Roman"/>
                <a:cs typeface="Calibri"/>
              </a:rPr>
              <a:t>thyrohyoid</a:t>
            </a:r>
            <a:r>
              <a:rPr lang="en-US" sz="1200" dirty="0">
                <a:solidFill>
                  <a:schemeClr val="bg1"/>
                </a:solidFill>
                <a:ea typeface="Times New Roman"/>
                <a:cs typeface="Calibri"/>
              </a:rPr>
              <a:t> membrane, along with the superior laryngeal artery. It is a sensory nerve that supplies the floor of the </a:t>
            </a:r>
            <a:r>
              <a:rPr lang="en-US" sz="1200" dirty="0" err="1">
                <a:solidFill>
                  <a:schemeClr val="bg1"/>
                </a:solidFill>
                <a:ea typeface="Times New Roman"/>
                <a:cs typeface="Calibri"/>
              </a:rPr>
              <a:t>piriform</a:t>
            </a:r>
            <a:r>
              <a:rPr lang="en-US" sz="1200" dirty="0">
                <a:solidFill>
                  <a:schemeClr val="bg1"/>
                </a:solidFill>
                <a:ea typeface="Times New Roman"/>
                <a:cs typeface="Calibri"/>
              </a:rPr>
              <a:t> recess and the mucous membrane of the larynx down as far as the vocal fold. The </a:t>
            </a:r>
            <a:r>
              <a:rPr lang="en-US" sz="1200" b="1" dirty="0">
                <a:solidFill>
                  <a:schemeClr val="bg1"/>
                </a:solidFill>
                <a:ea typeface="Times New Roman"/>
                <a:cs typeface="Calibri"/>
              </a:rPr>
              <a:t>external laryngeal</a:t>
            </a:r>
            <a:r>
              <a:rPr lang="en-US" sz="1200" dirty="0">
                <a:solidFill>
                  <a:schemeClr val="bg1"/>
                </a:solidFill>
                <a:ea typeface="Times New Roman"/>
                <a:cs typeface="Calibri"/>
              </a:rPr>
              <a:t> </a:t>
            </a:r>
            <a:r>
              <a:rPr lang="en-US" sz="1200" b="1" dirty="0">
                <a:solidFill>
                  <a:schemeClr val="bg1"/>
                </a:solidFill>
                <a:ea typeface="Times New Roman"/>
                <a:cs typeface="Calibri"/>
              </a:rPr>
              <a:t>nerve</a:t>
            </a:r>
            <a:r>
              <a:rPr lang="en-US" sz="1200" dirty="0">
                <a:solidFill>
                  <a:schemeClr val="bg1"/>
                </a:solidFill>
                <a:ea typeface="Times New Roman"/>
                <a:cs typeface="Calibri"/>
              </a:rPr>
              <a:t> is a fine nerve that descends in a company with the superior thyroid artery. It supplies the </a:t>
            </a:r>
            <a:r>
              <a:rPr lang="en-US" sz="1200" dirty="0" err="1">
                <a:solidFill>
                  <a:schemeClr val="bg1"/>
                </a:solidFill>
                <a:ea typeface="Times New Roman"/>
                <a:cs typeface="Calibri"/>
              </a:rPr>
              <a:t>cricothyroid</a:t>
            </a:r>
            <a:r>
              <a:rPr lang="en-US" sz="1200" dirty="0">
                <a:solidFill>
                  <a:schemeClr val="bg1"/>
                </a:solidFill>
                <a:ea typeface="Times New Roman"/>
                <a:cs typeface="Calibri"/>
              </a:rPr>
              <a:t> muscle of the larynx.</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b="1" dirty="0">
                <a:solidFill>
                  <a:schemeClr val="bg1"/>
                </a:solidFill>
                <a:ea typeface="Times New Roman"/>
                <a:cs typeface="Calibri"/>
              </a:rPr>
              <a:t>Two</a:t>
            </a:r>
            <a:r>
              <a:rPr lang="en-US" sz="1200" dirty="0">
                <a:solidFill>
                  <a:schemeClr val="bg1"/>
                </a:solidFill>
                <a:ea typeface="Times New Roman"/>
                <a:cs typeface="Calibri"/>
              </a:rPr>
              <a:t> or </a:t>
            </a:r>
            <a:r>
              <a:rPr lang="en-US" sz="1200" b="1" dirty="0">
                <a:solidFill>
                  <a:schemeClr val="bg1"/>
                </a:solidFill>
                <a:ea typeface="Times New Roman"/>
                <a:cs typeface="Calibri"/>
              </a:rPr>
              <a:t>three cardiac branches</a:t>
            </a:r>
            <a:r>
              <a:rPr lang="en-US" sz="1200" dirty="0">
                <a:solidFill>
                  <a:schemeClr val="bg1"/>
                </a:solidFill>
                <a:ea typeface="Times New Roman"/>
                <a:cs typeface="Calibri"/>
              </a:rPr>
              <a:t> arise from the </a:t>
            </a:r>
            <a:r>
              <a:rPr lang="en-US" sz="1200" dirty="0" err="1">
                <a:solidFill>
                  <a:schemeClr val="bg1"/>
                </a:solidFill>
                <a:ea typeface="Times New Roman"/>
                <a:cs typeface="Calibri"/>
              </a:rPr>
              <a:t>vagus</a:t>
            </a:r>
            <a:r>
              <a:rPr lang="en-US" sz="1200" dirty="0">
                <a:solidFill>
                  <a:schemeClr val="bg1"/>
                </a:solidFill>
                <a:ea typeface="Times New Roman"/>
                <a:cs typeface="Calibri"/>
              </a:rPr>
              <a:t> as it descends through the neck. </a:t>
            </a:r>
            <a:r>
              <a:rPr lang="en-US" sz="1200" dirty="0" smtClean="0">
                <a:solidFill>
                  <a:schemeClr val="bg1"/>
                </a:solidFill>
                <a:ea typeface="Times New Roman"/>
                <a:cs typeface="Calibri"/>
              </a:rPr>
              <a:t>End </a:t>
            </a:r>
            <a:r>
              <a:rPr lang="en-US" sz="1200" dirty="0">
                <a:solidFill>
                  <a:schemeClr val="bg1"/>
                </a:solidFill>
                <a:ea typeface="Times New Roman"/>
                <a:cs typeface="Calibri"/>
              </a:rPr>
              <a:t>in the cardiac plexus in the thorax. </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dirty="0">
                <a:solidFill>
                  <a:schemeClr val="bg1"/>
                </a:solidFill>
                <a:ea typeface="Times New Roman"/>
                <a:cs typeface="Calibri"/>
              </a:rPr>
              <a:t>The </a:t>
            </a:r>
            <a:r>
              <a:rPr lang="en-US" sz="1200" b="1" dirty="0">
                <a:solidFill>
                  <a:schemeClr val="bg1"/>
                </a:solidFill>
                <a:ea typeface="Times New Roman"/>
                <a:cs typeface="Calibri"/>
              </a:rPr>
              <a:t>right recurrent laryngeal nerve</a:t>
            </a:r>
            <a:r>
              <a:rPr lang="en-US" sz="1200" dirty="0">
                <a:solidFill>
                  <a:schemeClr val="bg1"/>
                </a:solidFill>
                <a:ea typeface="Times New Roman"/>
                <a:cs typeface="Calibri"/>
              </a:rPr>
              <a:t> arises from the </a:t>
            </a:r>
            <a:r>
              <a:rPr lang="en-US" sz="1200" dirty="0" err="1">
                <a:solidFill>
                  <a:schemeClr val="bg1"/>
                </a:solidFill>
                <a:ea typeface="Times New Roman"/>
                <a:cs typeface="Calibri"/>
              </a:rPr>
              <a:t>vagus</a:t>
            </a:r>
            <a:r>
              <a:rPr lang="en-US" sz="1200" dirty="0">
                <a:solidFill>
                  <a:schemeClr val="bg1"/>
                </a:solidFill>
                <a:ea typeface="Times New Roman"/>
                <a:cs typeface="Calibri"/>
              </a:rPr>
              <a:t> as it crosses the first part of the subclavian artery. It hooks backward and upward behind the artery and ascends in the groove between the trachea and the esophagus. It </a:t>
            </a:r>
            <a:r>
              <a:rPr lang="en-US" sz="1200" dirty="0" smtClean="0">
                <a:solidFill>
                  <a:schemeClr val="bg1"/>
                </a:solidFill>
                <a:ea typeface="Times New Roman"/>
                <a:cs typeface="Calibri"/>
              </a:rPr>
              <a:t>passes </a:t>
            </a:r>
            <a:r>
              <a:rPr lang="en-US" sz="1200" dirty="0">
                <a:solidFill>
                  <a:schemeClr val="bg1"/>
                </a:solidFill>
                <a:ea typeface="Times New Roman"/>
                <a:cs typeface="Calibri"/>
              </a:rPr>
              <a:t>with inferior thyroid artery. It supplies all the muscles of the larynx except the </a:t>
            </a:r>
            <a:r>
              <a:rPr lang="en-US" sz="1200" dirty="0" err="1">
                <a:solidFill>
                  <a:schemeClr val="bg1"/>
                </a:solidFill>
                <a:ea typeface="Times New Roman"/>
                <a:cs typeface="Calibri"/>
              </a:rPr>
              <a:t>cricothyroid</a:t>
            </a:r>
            <a:r>
              <a:rPr lang="en-US" sz="1200" dirty="0">
                <a:solidFill>
                  <a:schemeClr val="bg1"/>
                </a:solidFill>
                <a:ea typeface="Times New Roman"/>
                <a:cs typeface="Calibri"/>
              </a:rPr>
              <a:t> (external laryngeal </a:t>
            </a:r>
            <a:r>
              <a:rPr lang="en-US" sz="1200" dirty="0" err="1" smtClean="0">
                <a:solidFill>
                  <a:schemeClr val="bg1"/>
                </a:solidFill>
                <a:ea typeface="Times New Roman"/>
                <a:cs typeface="Calibri"/>
              </a:rPr>
              <a:t>Abranch</a:t>
            </a:r>
            <a:r>
              <a:rPr lang="en-US" sz="1200" dirty="0">
                <a:solidFill>
                  <a:schemeClr val="bg1"/>
                </a:solidFill>
                <a:ea typeface="Times New Roman"/>
                <a:cs typeface="Calibri"/>
              </a:rPr>
              <a:t>). The nerve also supplies the mucous membrane below the vocal cord and the mucous membrane of the upper part of the trachea.</a:t>
            </a:r>
            <a:endParaRPr lang="en-US" sz="1200" dirty="0">
              <a:solidFill>
                <a:schemeClr val="bg1"/>
              </a:solidFill>
              <a:latin typeface="Arial"/>
              <a:ea typeface="Times New Roman"/>
            </a:endParaRPr>
          </a:p>
          <a:p>
            <a:pPr marL="342900" lvl="0" indent="-342900" algn="justLow" rtl="0">
              <a:spcAft>
                <a:spcPts val="0"/>
              </a:spcAft>
              <a:buFont typeface="Symbol"/>
              <a:buChar char=""/>
            </a:pPr>
            <a:r>
              <a:rPr lang="en-US" sz="1200" dirty="0">
                <a:solidFill>
                  <a:schemeClr val="bg1"/>
                </a:solidFill>
                <a:ea typeface="Times New Roman"/>
                <a:cs typeface="Calibri"/>
              </a:rPr>
              <a:t>The </a:t>
            </a:r>
            <a:r>
              <a:rPr lang="en-US" sz="1200" b="1" dirty="0">
                <a:solidFill>
                  <a:schemeClr val="bg1"/>
                </a:solidFill>
                <a:ea typeface="Times New Roman"/>
                <a:cs typeface="Calibri"/>
              </a:rPr>
              <a:t>left recurrent laryngeal</a:t>
            </a:r>
            <a:r>
              <a:rPr lang="en-US" sz="1200" dirty="0">
                <a:solidFill>
                  <a:schemeClr val="bg1"/>
                </a:solidFill>
                <a:ea typeface="Times New Roman"/>
                <a:cs typeface="Calibri"/>
              </a:rPr>
              <a:t> nerve arises from the </a:t>
            </a:r>
            <a:r>
              <a:rPr lang="en-US" sz="1200" dirty="0" err="1">
                <a:solidFill>
                  <a:schemeClr val="bg1"/>
                </a:solidFill>
                <a:ea typeface="Times New Roman"/>
                <a:cs typeface="Calibri"/>
              </a:rPr>
              <a:t>vagus</a:t>
            </a:r>
            <a:r>
              <a:rPr lang="en-US" sz="1200" dirty="0">
                <a:solidFill>
                  <a:schemeClr val="bg1"/>
                </a:solidFill>
                <a:ea typeface="Times New Roman"/>
                <a:cs typeface="Calibri"/>
              </a:rPr>
              <a:t> as it crosses the arch of the aorta in the thorax. It hooks around the arch behind the </a:t>
            </a:r>
            <a:r>
              <a:rPr lang="en-US" sz="1200" dirty="0" err="1">
                <a:solidFill>
                  <a:schemeClr val="bg1"/>
                </a:solidFill>
                <a:ea typeface="Times New Roman"/>
                <a:cs typeface="Calibri"/>
              </a:rPr>
              <a:t>ligamentum</a:t>
            </a:r>
            <a:r>
              <a:rPr lang="en-US" sz="1200" dirty="0">
                <a:solidFill>
                  <a:schemeClr val="bg1"/>
                </a:solidFill>
                <a:ea typeface="Times New Roman"/>
                <a:cs typeface="Calibri"/>
              </a:rPr>
              <a:t> </a:t>
            </a:r>
            <a:r>
              <a:rPr lang="en-US" sz="1200" dirty="0" err="1">
                <a:solidFill>
                  <a:schemeClr val="bg1"/>
                </a:solidFill>
                <a:ea typeface="Times New Roman"/>
                <a:cs typeface="Calibri"/>
              </a:rPr>
              <a:t>arteriosum</a:t>
            </a:r>
            <a:r>
              <a:rPr lang="en-US" sz="1200" dirty="0">
                <a:solidFill>
                  <a:schemeClr val="bg1"/>
                </a:solidFill>
                <a:ea typeface="Times New Roman"/>
                <a:cs typeface="Calibri"/>
              </a:rPr>
              <a:t> and ascend between the trachea and the esophagus</a:t>
            </a:r>
            <a:r>
              <a:rPr lang="en-US" sz="1200" dirty="0" smtClean="0">
                <a:solidFill>
                  <a:schemeClr val="bg1"/>
                </a:solidFill>
                <a:ea typeface="Times New Roman"/>
                <a:cs typeface="Calibri"/>
              </a:rPr>
              <a:t>.</a:t>
            </a:r>
            <a:endParaRPr lang="en-US" sz="1200" dirty="0">
              <a:solidFill>
                <a:schemeClr val="bg1"/>
              </a:solidFill>
              <a:effectLst/>
              <a:latin typeface="Arial"/>
              <a:ea typeface="Times New Roman"/>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478" y="1340768"/>
            <a:ext cx="4498648" cy="5163994"/>
          </a:xfrm>
          <a:prstGeom prst="rect">
            <a:avLst/>
          </a:prstGeom>
        </p:spPr>
      </p:pic>
      <p:sp>
        <p:nvSpPr>
          <p:cNvPr id="4" name="مستطيل 3"/>
          <p:cNvSpPr/>
          <p:nvPr/>
        </p:nvSpPr>
        <p:spPr>
          <a:xfrm>
            <a:off x="4862830" y="274966"/>
            <a:ext cx="4067944"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justLow" rtl="0"/>
            <a:r>
              <a:rPr lang="en-US" b="1" i="1" dirty="0">
                <a:solidFill>
                  <a:prstClr val="black"/>
                </a:solidFill>
                <a:ea typeface="Times New Roman"/>
                <a:cs typeface="Calibri"/>
              </a:rPr>
              <a:t>Branches of the Vagus Nerve in the Neck</a:t>
            </a:r>
            <a:endParaRPr lang="en-US" dirty="0">
              <a:solidFill>
                <a:prstClr val="black"/>
              </a:solidFill>
              <a:latin typeface="Arial"/>
              <a:ea typeface="Times New Roman"/>
            </a:endParaRPr>
          </a:p>
        </p:txBody>
      </p:sp>
    </p:spTree>
    <p:extLst>
      <p:ext uri="{BB962C8B-B14F-4D97-AF65-F5344CB8AC3E}">
        <p14:creationId xmlns:p14="http://schemas.microsoft.com/office/powerpoint/2010/main" val="4010931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1990" y="302359"/>
            <a:ext cx="3384376" cy="65556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500" dirty="0" smtClean="0">
                <a:solidFill>
                  <a:schemeClr val="bg1"/>
                </a:solidFill>
                <a:ea typeface="Times New Roman"/>
                <a:cs typeface="Calibri"/>
              </a:rPr>
              <a:t>The </a:t>
            </a:r>
            <a:r>
              <a:rPr lang="en-US" sz="1500" dirty="0">
                <a:solidFill>
                  <a:schemeClr val="bg1"/>
                </a:solidFill>
                <a:ea typeface="Times New Roman"/>
                <a:cs typeface="Calibri"/>
              </a:rPr>
              <a:t>accessory nerve is composed of motor fibers. It is formed by the union of cranial and spinal roots</a:t>
            </a:r>
            <a:r>
              <a:rPr lang="en-US" sz="15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500" dirty="0" smtClean="0">
                <a:solidFill>
                  <a:schemeClr val="bg1"/>
                </a:solidFill>
                <a:ea typeface="Times New Roman"/>
                <a:cs typeface="Calibri"/>
              </a:rPr>
              <a:t> </a:t>
            </a:r>
            <a:r>
              <a:rPr lang="en-US" sz="1500" dirty="0">
                <a:solidFill>
                  <a:schemeClr val="bg1"/>
                </a:solidFill>
                <a:ea typeface="Times New Roman"/>
                <a:cs typeface="Calibri"/>
              </a:rPr>
              <a:t>The cranial root is smaller and arises in the medulla oblongata. </a:t>
            </a:r>
            <a:endParaRPr lang="en-US" sz="15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500" dirty="0" smtClean="0">
                <a:solidFill>
                  <a:schemeClr val="bg1"/>
                </a:solidFill>
                <a:ea typeface="Times New Roman"/>
                <a:cs typeface="Calibri"/>
              </a:rPr>
              <a:t>The </a:t>
            </a:r>
            <a:r>
              <a:rPr lang="en-US" sz="1500" dirty="0">
                <a:solidFill>
                  <a:schemeClr val="bg1"/>
                </a:solidFill>
                <a:ea typeface="Times New Roman"/>
                <a:cs typeface="Calibri"/>
              </a:rPr>
              <a:t>spinal roots arise from the upper five cervical segments of the spinal cord. </a:t>
            </a:r>
            <a:endParaRPr lang="en-US" sz="15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500" dirty="0" smtClean="0">
                <a:solidFill>
                  <a:schemeClr val="bg1"/>
                </a:solidFill>
                <a:ea typeface="Times New Roman"/>
                <a:cs typeface="Calibri"/>
              </a:rPr>
              <a:t>The </a:t>
            </a:r>
            <a:r>
              <a:rPr lang="en-US" sz="1500" dirty="0">
                <a:solidFill>
                  <a:schemeClr val="bg1"/>
                </a:solidFill>
                <a:ea typeface="Times New Roman"/>
                <a:cs typeface="Calibri"/>
              </a:rPr>
              <a:t>spinal roots unite to form a trunk that ascends in the vertebral canal to enter the skull through the foramen magnum. </a:t>
            </a:r>
            <a:endParaRPr lang="en-US" sz="15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500" dirty="0" smtClean="0">
                <a:solidFill>
                  <a:schemeClr val="bg1"/>
                </a:solidFill>
                <a:ea typeface="Times New Roman"/>
                <a:cs typeface="Calibri"/>
              </a:rPr>
              <a:t>Both </a:t>
            </a:r>
            <a:r>
              <a:rPr lang="en-US" sz="1500" dirty="0">
                <a:solidFill>
                  <a:schemeClr val="bg1"/>
                </a:solidFill>
                <a:ea typeface="Times New Roman"/>
                <a:cs typeface="Calibri"/>
              </a:rPr>
              <a:t>the cranial and spinal roots come together and pass through the middle of the jugular foramen.</a:t>
            </a:r>
            <a:endParaRPr lang="en-US" sz="1500" dirty="0">
              <a:solidFill>
                <a:schemeClr val="bg1"/>
              </a:solidFill>
              <a:latin typeface="Arial"/>
              <a:ea typeface="Times New Roman"/>
            </a:endParaRPr>
          </a:p>
          <a:p>
            <a:pPr marL="342900" lvl="0" indent="-342900" algn="justLow" rtl="0">
              <a:spcAft>
                <a:spcPts val="0"/>
              </a:spcAft>
              <a:buFont typeface="Symbol"/>
              <a:buChar char=""/>
            </a:pPr>
            <a:r>
              <a:rPr lang="en-US" sz="1500" dirty="0">
                <a:solidFill>
                  <a:schemeClr val="bg1"/>
                </a:solidFill>
                <a:ea typeface="Times New Roman"/>
                <a:cs typeface="Calibri"/>
              </a:rPr>
              <a:t>The </a:t>
            </a:r>
            <a:r>
              <a:rPr lang="en-US" sz="1500" b="1" dirty="0">
                <a:solidFill>
                  <a:schemeClr val="bg1"/>
                </a:solidFill>
                <a:ea typeface="Times New Roman"/>
                <a:cs typeface="Calibri"/>
              </a:rPr>
              <a:t>cranial root</a:t>
            </a:r>
            <a:r>
              <a:rPr lang="en-US" sz="1500" dirty="0">
                <a:solidFill>
                  <a:schemeClr val="bg1"/>
                </a:solidFill>
                <a:ea typeface="Times New Roman"/>
                <a:cs typeface="Calibri"/>
              </a:rPr>
              <a:t> now separates from the spinal root and joins the </a:t>
            </a:r>
            <a:r>
              <a:rPr lang="en-US" sz="1500" dirty="0" err="1">
                <a:solidFill>
                  <a:schemeClr val="bg1"/>
                </a:solidFill>
                <a:ea typeface="Times New Roman"/>
                <a:cs typeface="Calibri"/>
              </a:rPr>
              <a:t>vagus</a:t>
            </a:r>
            <a:r>
              <a:rPr lang="en-US" sz="1500" dirty="0">
                <a:solidFill>
                  <a:schemeClr val="bg1"/>
                </a:solidFill>
                <a:ea typeface="Times New Roman"/>
                <a:cs typeface="Calibri"/>
              </a:rPr>
              <a:t> at its inferior ganglion. It is distributed mainly in the pharyngeal and recurrent laryngeal branches of the </a:t>
            </a:r>
            <a:r>
              <a:rPr lang="en-US" sz="1500" dirty="0" err="1">
                <a:solidFill>
                  <a:schemeClr val="bg1"/>
                </a:solidFill>
                <a:ea typeface="Times New Roman"/>
                <a:cs typeface="Calibri"/>
              </a:rPr>
              <a:t>vagus</a:t>
            </a:r>
            <a:r>
              <a:rPr lang="en-US" sz="1500" dirty="0">
                <a:solidFill>
                  <a:schemeClr val="bg1"/>
                </a:solidFill>
                <a:ea typeface="Times New Roman"/>
                <a:cs typeface="Calibri"/>
              </a:rPr>
              <a:t> nerve.  </a:t>
            </a:r>
            <a:endParaRPr lang="en-US" sz="1500" dirty="0">
              <a:solidFill>
                <a:schemeClr val="bg1"/>
              </a:solidFill>
              <a:latin typeface="Arial"/>
              <a:ea typeface="Times New Roman"/>
            </a:endParaRPr>
          </a:p>
          <a:p>
            <a:pPr marL="342900" lvl="0" indent="-342900" algn="justLow" rtl="0">
              <a:spcAft>
                <a:spcPts val="0"/>
              </a:spcAft>
              <a:buFont typeface="Symbol"/>
              <a:buChar char=""/>
            </a:pPr>
            <a:r>
              <a:rPr lang="en-US" sz="1500" dirty="0">
                <a:solidFill>
                  <a:schemeClr val="bg1"/>
                </a:solidFill>
                <a:ea typeface="Times New Roman"/>
                <a:cs typeface="Calibri"/>
              </a:rPr>
              <a:t>The </a:t>
            </a:r>
            <a:r>
              <a:rPr lang="en-US" sz="1500" b="1" dirty="0">
                <a:solidFill>
                  <a:schemeClr val="bg1"/>
                </a:solidFill>
                <a:ea typeface="Times New Roman"/>
                <a:cs typeface="Calibri"/>
              </a:rPr>
              <a:t>spinal root</a:t>
            </a:r>
            <a:r>
              <a:rPr lang="en-US" sz="1500" dirty="0">
                <a:solidFill>
                  <a:schemeClr val="bg1"/>
                </a:solidFill>
                <a:ea typeface="Times New Roman"/>
                <a:cs typeface="Calibri"/>
              </a:rPr>
              <a:t> runs downward and laterally and crosses the internal jugular vein. It then enters the deep surface of the sternocleidomastoid muscle, which it supplies. Finally it reaches the trapezius muscle and supplies it.</a:t>
            </a:r>
            <a:endParaRPr lang="en-US" sz="1500" dirty="0">
              <a:solidFill>
                <a:schemeClr val="bg1"/>
              </a:solidFill>
              <a:effectLst/>
              <a:latin typeface="Arial"/>
              <a:ea typeface="Times New Roman"/>
            </a:endParaRPr>
          </a:p>
        </p:txBody>
      </p:sp>
      <p:sp>
        <p:nvSpPr>
          <p:cNvPr id="3" name="مستطيل 2"/>
          <p:cNvSpPr/>
          <p:nvPr/>
        </p:nvSpPr>
        <p:spPr>
          <a:xfrm>
            <a:off x="3972144" y="692696"/>
            <a:ext cx="4968552"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justLow" rtl="0"/>
            <a:r>
              <a:rPr lang="en-US" sz="2000" b="1" dirty="0">
                <a:solidFill>
                  <a:prstClr val="black"/>
                </a:solidFill>
                <a:ea typeface="Times New Roman"/>
                <a:cs typeface="Calibri"/>
              </a:rPr>
              <a:t>Accessory Nerve (Eleventh Cranial Nerve)</a:t>
            </a:r>
            <a:endParaRPr lang="en-US" sz="2000" dirty="0">
              <a:solidFill>
                <a:prstClr val="black"/>
              </a:solidFill>
              <a:latin typeface="Arial"/>
              <a:ea typeface="Times New Roman"/>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605049"/>
            <a:ext cx="5353016" cy="3371570"/>
          </a:xfrm>
          <a:prstGeom prst="rect">
            <a:avLst/>
          </a:prstGeom>
        </p:spPr>
      </p:pic>
    </p:spTree>
    <p:extLst>
      <p:ext uri="{BB962C8B-B14F-4D97-AF65-F5344CB8AC3E}">
        <p14:creationId xmlns:p14="http://schemas.microsoft.com/office/powerpoint/2010/main" val="1836042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4884" y="548680"/>
            <a:ext cx="3938812" cy="640175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b="1" dirty="0">
                <a:solidFill>
                  <a:schemeClr val="bg1"/>
                </a:solidFill>
                <a:ea typeface="Times New Roman"/>
                <a:cs typeface="Calibri"/>
              </a:rPr>
              <a:t>hypoglossal nerve </a:t>
            </a:r>
            <a:r>
              <a:rPr lang="en-US" sz="1400" dirty="0">
                <a:solidFill>
                  <a:schemeClr val="bg1"/>
                </a:solidFill>
                <a:ea typeface="Times New Roman"/>
                <a:cs typeface="Calibri"/>
              </a:rPr>
              <a:t>is the motor nerve to the tongue muscles</a:t>
            </a:r>
            <a:r>
              <a:rPr lang="en-US" sz="14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 </a:t>
            </a:r>
            <a:r>
              <a:rPr lang="en-US" sz="1400" dirty="0">
                <a:solidFill>
                  <a:schemeClr val="bg1"/>
                </a:solidFill>
                <a:ea typeface="Times New Roman"/>
                <a:cs typeface="Calibri"/>
              </a:rPr>
              <a:t>It arises in the medulla oblongata and leaves the skull through the hypoglossal canal in the occipital bone.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nerve adheres briefly to the lateral surface of the </a:t>
            </a:r>
            <a:r>
              <a:rPr lang="en-US" sz="1400" dirty="0" err="1">
                <a:solidFill>
                  <a:schemeClr val="bg1"/>
                </a:solidFill>
                <a:ea typeface="Times New Roman"/>
                <a:cs typeface="Calibri"/>
              </a:rPr>
              <a:t>vagus</a:t>
            </a:r>
            <a:r>
              <a:rPr lang="en-US" sz="1400" dirty="0">
                <a:solidFill>
                  <a:schemeClr val="bg1"/>
                </a:solidFill>
                <a:ea typeface="Times New Roman"/>
                <a:cs typeface="Calibri"/>
              </a:rPr>
              <a:t>, and descends with it to the deep surface of the posterior belly of the digastric.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Here </a:t>
            </a:r>
            <a:r>
              <a:rPr lang="en-US" sz="1400" dirty="0">
                <a:solidFill>
                  <a:schemeClr val="bg1"/>
                </a:solidFill>
                <a:ea typeface="Times New Roman"/>
                <a:cs typeface="Calibri"/>
              </a:rPr>
              <a:t>it curves anteriorly on the root of the occipital artery, and enters the anterior triangle of the neck lateral to the external carotid </a:t>
            </a:r>
            <a:r>
              <a:rPr lang="en-US" sz="1400" dirty="0" smtClean="0">
                <a:solidFill>
                  <a:schemeClr val="bg1"/>
                </a:solidFill>
                <a:ea typeface="Times New Roman"/>
                <a:cs typeface="Calibri"/>
              </a:rPr>
              <a:t>artery</a:t>
            </a:r>
          </a:p>
          <a:p>
            <a:pPr algn="justLow" rtl="0">
              <a:spcAft>
                <a:spcPts val="0"/>
              </a:spcAft>
            </a:pPr>
            <a:endParaRPr lang="en-US" sz="1600" b="1" dirty="0" smtClean="0">
              <a:solidFill>
                <a:schemeClr val="bg1"/>
              </a:solidFill>
              <a:ea typeface="Times New Roman"/>
              <a:cs typeface="Calibri"/>
            </a:endParaRPr>
          </a:p>
          <a:p>
            <a:pPr algn="justLow" rtl="0">
              <a:spcAft>
                <a:spcPts val="0"/>
              </a:spcAft>
            </a:pPr>
            <a:r>
              <a:rPr lang="en-US" sz="1600" b="1" dirty="0" smtClean="0">
                <a:solidFill>
                  <a:schemeClr val="bg1"/>
                </a:solidFill>
                <a:ea typeface="Times New Roman"/>
                <a:cs typeface="Calibri"/>
              </a:rPr>
              <a:t>Branches</a:t>
            </a:r>
            <a:endParaRPr lang="en-US" sz="1600" b="1" dirty="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b="1" dirty="0">
                <a:solidFill>
                  <a:schemeClr val="bg1"/>
                </a:solidFill>
                <a:ea typeface="Times New Roman"/>
                <a:cs typeface="Calibri"/>
              </a:rPr>
              <a:t>meningeal branch</a:t>
            </a:r>
            <a:r>
              <a:rPr lang="en-US" sz="1400" dirty="0">
                <a:solidFill>
                  <a:schemeClr val="bg1"/>
                </a:solidFill>
                <a:ea typeface="Times New Roman"/>
                <a:cs typeface="Calibri"/>
              </a:rPr>
              <a:t> supplies the meninges in the posterior cranial fossa.</a:t>
            </a:r>
            <a:endParaRPr lang="en-US" sz="1400" dirty="0">
              <a:solidFill>
                <a:schemeClr val="bg1"/>
              </a:solidFill>
              <a:latin typeface="Arial"/>
              <a:ea typeface="Times New Roman"/>
            </a:endParaRPr>
          </a:p>
          <a:p>
            <a:pPr marL="342900" lvl="0" indent="-342900" algn="justLow" rtl="0">
              <a:spcAft>
                <a:spcPts val="0"/>
              </a:spcAft>
              <a:buFont typeface="Symbol"/>
              <a:buChar char=""/>
            </a:pPr>
            <a:r>
              <a:rPr lang="en-US" sz="1400" dirty="0">
                <a:solidFill>
                  <a:schemeClr val="bg1"/>
                </a:solidFill>
                <a:ea typeface="Times New Roman"/>
                <a:cs typeface="Calibri"/>
              </a:rPr>
              <a:t>The </a:t>
            </a:r>
            <a:r>
              <a:rPr lang="en-US" sz="1400" b="1" dirty="0">
                <a:solidFill>
                  <a:schemeClr val="bg1"/>
                </a:solidFill>
                <a:ea typeface="Times New Roman"/>
                <a:cs typeface="Calibri"/>
              </a:rPr>
              <a:t>descending branch</a:t>
            </a:r>
            <a:r>
              <a:rPr lang="en-US" sz="1400" dirty="0">
                <a:solidFill>
                  <a:schemeClr val="bg1"/>
                </a:solidFill>
                <a:ea typeface="Times New Roman"/>
                <a:cs typeface="Calibri"/>
              </a:rPr>
              <a:t>, which is composed of C1 fibers, arises from the hypoglossal nerve as it curves forward below the posterior belly of the digastric. It is joined by the descending cervical nerve (C2 and 3) from the cervical plexus to form a loop called </a:t>
            </a:r>
            <a:r>
              <a:rPr lang="en-US" sz="1400" dirty="0" err="1">
                <a:solidFill>
                  <a:schemeClr val="bg1"/>
                </a:solidFill>
                <a:ea typeface="Times New Roman"/>
                <a:cs typeface="Calibri"/>
              </a:rPr>
              <a:t>ansa</a:t>
            </a:r>
            <a:r>
              <a:rPr lang="en-US" sz="1400" dirty="0">
                <a:solidFill>
                  <a:schemeClr val="bg1"/>
                </a:solidFill>
                <a:ea typeface="Times New Roman"/>
                <a:cs typeface="Calibri"/>
              </a:rPr>
              <a:t> </a:t>
            </a:r>
            <a:r>
              <a:rPr lang="en-US" sz="1400" dirty="0" err="1">
                <a:solidFill>
                  <a:schemeClr val="bg1"/>
                </a:solidFill>
                <a:ea typeface="Times New Roman"/>
                <a:cs typeface="Calibri"/>
              </a:rPr>
              <a:t>cervicalis</a:t>
            </a:r>
            <a:r>
              <a:rPr lang="en-US" sz="1400" dirty="0">
                <a:solidFill>
                  <a:schemeClr val="bg1"/>
                </a:solidFill>
                <a:ea typeface="Times New Roman"/>
                <a:cs typeface="Calibri"/>
              </a:rPr>
              <a:t>. Branches from the loop supply the </a:t>
            </a:r>
            <a:r>
              <a:rPr lang="en-US" sz="1400" dirty="0" err="1">
                <a:solidFill>
                  <a:schemeClr val="bg1"/>
                </a:solidFill>
                <a:ea typeface="Times New Roman"/>
                <a:cs typeface="Calibri"/>
              </a:rPr>
              <a:t>omohyoid</a:t>
            </a:r>
            <a:r>
              <a:rPr lang="en-US" sz="1400" dirty="0">
                <a:solidFill>
                  <a:schemeClr val="bg1"/>
                </a:solidFill>
                <a:ea typeface="Times New Roman"/>
                <a:cs typeface="Calibri"/>
              </a:rPr>
              <a:t>, </a:t>
            </a:r>
            <a:r>
              <a:rPr lang="en-US" sz="1400" dirty="0" err="1">
                <a:solidFill>
                  <a:schemeClr val="bg1"/>
                </a:solidFill>
                <a:ea typeface="Times New Roman"/>
                <a:cs typeface="Calibri"/>
              </a:rPr>
              <a:t>sternohyoid</a:t>
            </a:r>
            <a:r>
              <a:rPr lang="en-US" sz="1400" dirty="0">
                <a:solidFill>
                  <a:schemeClr val="bg1"/>
                </a:solidFill>
                <a:ea typeface="Times New Roman"/>
                <a:cs typeface="Calibri"/>
              </a:rPr>
              <a:t>, and </a:t>
            </a:r>
            <a:r>
              <a:rPr lang="en-US" sz="1400" dirty="0" err="1">
                <a:solidFill>
                  <a:schemeClr val="bg1"/>
                </a:solidFill>
                <a:ea typeface="Times New Roman"/>
                <a:cs typeface="Calibri"/>
              </a:rPr>
              <a:t>sternothyroid</a:t>
            </a:r>
            <a:r>
              <a:rPr lang="en-US" sz="1400" dirty="0">
                <a:solidFill>
                  <a:schemeClr val="bg1"/>
                </a:solidFill>
                <a:ea typeface="Times New Roman"/>
                <a:cs typeface="Calibri"/>
              </a:rPr>
              <a:t> muscles.</a:t>
            </a:r>
            <a:endParaRPr lang="en-US" sz="1400" dirty="0">
              <a:solidFill>
                <a:schemeClr val="bg1"/>
              </a:solidFill>
              <a:latin typeface="Arial"/>
              <a:ea typeface="Times New Roman"/>
            </a:endParaRPr>
          </a:p>
          <a:p>
            <a:pPr marL="342900" lvl="0" indent="-342900" algn="justLow" rtl="0">
              <a:spcAft>
                <a:spcPts val="0"/>
              </a:spcAft>
              <a:buFont typeface="Symbol"/>
              <a:buChar char=""/>
            </a:pPr>
            <a:r>
              <a:rPr lang="en-US" sz="1400" dirty="0">
                <a:solidFill>
                  <a:schemeClr val="bg1"/>
                </a:solidFill>
                <a:ea typeface="Times New Roman"/>
                <a:cs typeface="Calibri"/>
              </a:rPr>
              <a:t>The </a:t>
            </a:r>
            <a:r>
              <a:rPr lang="en-US" sz="1400" b="1" dirty="0">
                <a:solidFill>
                  <a:schemeClr val="bg1"/>
                </a:solidFill>
                <a:ea typeface="Times New Roman"/>
                <a:cs typeface="Calibri"/>
              </a:rPr>
              <a:t>nerve to the </a:t>
            </a:r>
            <a:r>
              <a:rPr lang="en-US" sz="1400" b="1" dirty="0" err="1">
                <a:solidFill>
                  <a:schemeClr val="bg1"/>
                </a:solidFill>
                <a:ea typeface="Times New Roman"/>
                <a:cs typeface="Calibri"/>
              </a:rPr>
              <a:t>thyrohyoid</a:t>
            </a:r>
            <a:r>
              <a:rPr lang="en-US" sz="1400" dirty="0">
                <a:solidFill>
                  <a:schemeClr val="bg1"/>
                </a:solidFill>
                <a:ea typeface="Times New Roman"/>
                <a:cs typeface="Calibri"/>
              </a:rPr>
              <a:t>, which is composed of C1 fibers, descends to supply the </a:t>
            </a:r>
            <a:r>
              <a:rPr lang="en-US" sz="1400" dirty="0" err="1">
                <a:solidFill>
                  <a:schemeClr val="bg1"/>
                </a:solidFill>
                <a:ea typeface="Times New Roman"/>
                <a:cs typeface="Calibri"/>
              </a:rPr>
              <a:t>thyrohyoid</a:t>
            </a:r>
            <a:r>
              <a:rPr lang="en-US" sz="1400" dirty="0">
                <a:solidFill>
                  <a:schemeClr val="bg1"/>
                </a:solidFill>
                <a:ea typeface="Times New Roman"/>
                <a:cs typeface="Calibri"/>
              </a:rPr>
              <a:t> muscle.</a:t>
            </a:r>
            <a:endParaRPr lang="en-US" sz="1400" dirty="0">
              <a:solidFill>
                <a:schemeClr val="bg1"/>
              </a:solidFill>
              <a:latin typeface="Arial"/>
              <a:ea typeface="Times New Roman"/>
            </a:endParaRPr>
          </a:p>
          <a:p>
            <a:pPr marL="342900" lvl="0" indent="-342900" algn="justLow" rtl="0">
              <a:spcAft>
                <a:spcPts val="0"/>
              </a:spcAft>
              <a:buFont typeface="Symbol"/>
              <a:buChar char=""/>
            </a:pPr>
            <a:r>
              <a:rPr lang="en-US" sz="1400" dirty="0">
                <a:solidFill>
                  <a:schemeClr val="bg1"/>
                </a:solidFill>
                <a:ea typeface="Times New Roman"/>
                <a:cs typeface="Calibri"/>
              </a:rPr>
              <a:t>The </a:t>
            </a:r>
            <a:r>
              <a:rPr lang="en-US" sz="1400" b="1" dirty="0">
                <a:solidFill>
                  <a:schemeClr val="bg1"/>
                </a:solidFill>
                <a:ea typeface="Times New Roman"/>
                <a:cs typeface="Calibri"/>
              </a:rPr>
              <a:t>muscular branches</a:t>
            </a:r>
            <a:r>
              <a:rPr lang="en-US" sz="1400" dirty="0">
                <a:solidFill>
                  <a:schemeClr val="bg1"/>
                </a:solidFill>
                <a:ea typeface="Times New Roman"/>
                <a:cs typeface="Calibri"/>
              </a:rPr>
              <a:t> to all the intrinsic and extrinsic muscles of the tongue except the </a:t>
            </a:r>
            <a:r>
              <a:rPr lang="en-US" sz="1400" dirty="0" err="1">
                <a:solidFill>
                  <a:schemeClr val="bg1"/>
                </a:solidFill>
                <a:ea typeface="Times New Roman"/>
                <a:cs typeface="Calibri"/>
              </a:rPr>
              <a:t>palatoglossus</a:t>
            </a:r>
            <a:r>
              <a:rPr lang="en-US" sz="1400" dirty="0">
                <a:solidFill>
                  <a:schemeClr val="bg1"/>
                </a:solidFill>
                <a:ea typeface="Times New Roman"/>
                <a:cs typeface="Calibri"/>
              </a:rPr>
              <a:t>.</a:t>
            </a:r>
            <a:endParaRPr lang="en-US" sz="1400" dirty="0">
              <a:solidFill>
                <a:schemeClr val="bg1"/>
              </a:solidFill>
              <a:effectLst/>
              <a:latin typeface="Arial"/>
              <a:ea typeface="Times New Roman"/>
            </a:endParaRPr>
          </a:p>
        </p:txBody>
      </p:sp>
      <p:sp>
        <p:nvSpPr>
          <p:cNvPr id="4" name="مستطيل 3"/>
          <p:cNvSpPr/>
          <p:nvPr/>
        </p:nvSpPr>
        <p:spPr>
          <a:xfrm>
            <a:off x="2195736" y="101928"/>
            <a:ext cx="5184576"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justLow" rtl="0"/>
            <a:r>
              <a:rPr lang="en-US" sz="2000" b="1" dirty="0">
                <a:solidFill>
                  <a:prstClr val="black"/>
                </a:solidFill>
                <a:ea typeface="Times New Roman"/>
                <a:cs typeface="Calibri"/>
              </a:rPr>
              <a:t>The Hypoglossal Nerve (Twelfth Cranial Nerve)</a:t>
            </a:r>
            <a:endParaRPr lang="en-US" sz="2000" dirty="0">
              <a:solidFill>
                <a:prstClr val="black"/>
              </a:solidFill>
              <a:latin typeface="Arial"/>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980728"/>
            <a:ext cx="5229225" cy="3686175"/>
          </a:xfrm>
          <a:prstGeom prst="rect">
            <a:avLst/>
          </a:prstGeom>
        </p:spPr>
      </p:pic>
    </p:spTree>
    <p:extLst>
      <p:ext uri="{BB962C8B-B14F-4D97-AF65-F5344CB8AC3E}">
        <p14:creationId xmlns:p14="http://schemas.microsoft.com/office/powerpoint/2010/main" val="1322414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859340"/>
            <a:ext cx="8352928"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b="1" dirty="0">
                <a:solidFill>
                  <a:schemeClr val="bg1"/>
                </a:solidFill>
                <a:ea typeface="Times New Roman"/>
                <a:cs typeface="Calibri"/>
              </a:rPr>
              <a:t>cervical part of the sympathetic trunk </a:t>
            </a:r>
            <a:r>
              <a:rPr lang="en-US" sz="1600" dirty="0">
                <a:solidFill>
                  <a:schemeClr val="bg1"/>
                </a:solidFill>
                <a:ea typeface="Times New Roman"/>
                <a:cs typeface="Calibri"/>
              </a:rPr>
              <a:t>extends upward to the base of the skull and below to the neck of the first rib, where it becomes continuous with the thoracic part of the sympathetic trunk.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lies directly behind the internal and common carotid arteries in the deep fascia.</a:t>
            </a:r>
            <a:endParaRPr lang="en-US" sz="1600" dirty="0">
              <a:solidFill>
                <a:schemeClr val="bg1"/>
              </a:solidFill>
              <a:latin typeface="Arial"/>
              <a:ea typeface="Times New Roman"/>
            </a:endParaRPr>
          </a:p>
          <a:p>
            <a:pPr marL="285750" indent="-285750" algn="justLow" rtl="0">
              <a:spcAft>
                <a:spcPts val="0"/>
              </a:spcAft>
              <a:buFont typeface="Arial" panose="020B0604020202020204" pitchFamily="34" charset="0"/>
              <a:buChar char="•"/>
            </a:pPr>
            <a:r>
              <a:rPr lang="en-US" sz="1600" dirty="0">
                <a:solidFill>
                  <a:schemeClr val="bg1"/>
                </a:solidFill>
                <a:ea typeface="Times New Roman"/>
                <a:cs typeface="Calibri"/>
              </a:rPr>
              <a:t>The sympathetic trunk possesses three ganglia: the superior, middle, and the inferior cervical ganglia.</a:t>
            </a:r>
            <a:endParaRPr lang="en-US" sz="1600" dirty="0">
              <a:solidFill>
                <a:schemeClr val="bg1"/>
              </a:solidFill>
              <a:effectLst/>
              <a:latin typeface="Arial"/>
              <a:ea typeface="Times New Roman"/>
            </a:endParaRPr>
          </a:p>
        </p:txBody>
      </p:sp>
      <p:sp>
        <p:nvSpPr>
          <p:cNvPr id="3" name="مستطيل 2"/>
          <p:cNvSpPr/>
          <p:nvPr/>
        </p:nvSpPr>
        <p:spPr>
          <a:xfrm>
            <a:off x="2195736" y="858550"/>
            <a:ext cx="4392488"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justLow" rtl="0"/>
            <a:r>
              <a:rPr lang="en-US" sz="2000" b="1" dirty="0">
                <a:solidFill>
                  <a:prstClr val="black"/>
                </a:solidFill>
                <a:ea typeface="Times New Roman"/>
                <a:cs typeface="Calibri"/>
              </a:rPr>
              <a:t>Cervical Part of the Sympathetic Trunk</a:t>
            </a:r>
            <a:endParaRPr lang="en-US" sz="2000" dirty="0">
              <a:solidFill>
                <a:prstClr val="black"/>
              </a:solidFill>
              <a:latin typeface="Arial"/>
              <a:ea typeface="Times New Roman"/>
            </a:endParaRPr>
          </a:p>
        </p:txBody>
      </p:sp>
    </p:spTree>
    <p:extLst>
      <p:ext uri="{BB962C8B-B14F-4D97-AF65-F5344CB8AC3E}">
        <p14:creationId xmlns:p14="http://schemas.microsoft.com/office/powerpoint/2010/main" val="2462762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2132856"/>
            <a:ext cx="828092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rtl="0">
              <a:spcAft>
                <a:spcPts val="0"/>
              </a:spcAft>
              <a:buFont typeface="Arial" panose="020B0604020202020204" pitchFamily="34" charset="0"/>
              <a:buChar char="•"/>
            </a:pPr>
            <a:r>
              <a:rPr lang="en-US" dirty="0" smtClean="0">
                <a:solidFill>
                  <a:schemeClr val="bg1"/>
                </a:solidFill>
                <a:ea typeface="Times New Roman"/>
                <a:cs typeface="Calibri"/>
              </a:rPr>
              <a:t>The </a:t>
            </a:r>
            <a:r>
              <a:rPr lang="en-US" dirty="0">
                <a:solidFill>
                  <a:schemeClr val="bg1"/>
                </a:solidFill>
                <a:ea typeface="Times New Roman"/>
                <a:cs typeface="Calibri"/>
              </a:rPr>
              <a:t>natural lines of cleavage of the skin are constant and run almost horizontally around the neck. </a:t>
            </a:r>
            <a:endParaRPr lang="en-US" dirty="0" smtClean="0">
              <a:solidFill>
                <a:schemeClr val="bg1"/>
              </a:solidFill>
              <a:ea typeface="Times New Roman"/>
              <a:cs typeface="Calibri"/>
            </a:endParaRPr>
          </a:p>
          <a:p>
            <a:pPr marL="285750" indent="-285750" algn="just" rtl="0">
              <a:spcAft>
                <a:spcPts val="0"/>
              </a:spcAft>
              <a:buFont typeface="Arial" panose="020B0604020202020204" pitchFamily="34" charset="0"/>
              <a:buChar char="•"/>
            </a:pPr>
            <a:r>
              <a:rPr lang="en-US" dirty="0" smtClean="0">
                <a:solidFill>
                  <a:schemeClr val="bg1"/>
                </a:solidFill>
                <a:ea typeface="Times New Roman"/>
                <a:cs typeface="Calibri"/>
              </a:rPr>
              <a:t>This </a:t>
            </a:r>
            <a:r>
              <a:rPr lang="en-US" dirty="0">
                <a:solidFill>
                  <a:schemeClr val="bg1"/>
                </a:solidFill>
                <a:ea typeface="Times New Roman"/>
                <a:cs typeface="Calibri"/>
              </a:rPr>
              <a:t>is important clinically because an incision along a cleavage line will heal as a narrow scar, whereas one that crosses the lines will heal as a wide scar.</a:t>
            </a:r>
            <a:endParaRPr lang="en-US" dirty="0">
              <a:solidFill>
                <a:schemeClr val="bg1"/>
              </a:solidFill>
              <a:effectLst/>
              <a:latin typeface="Arial"/>
              <a:ea typeface="Times New Roman"/>
            </a:endParaRPr>
          </a:p>
        </p:txBody>
      </p:sp>
      <p:sp>
        <p:nvSpPr>
          <p:cNvPr id="3" name="مستطيل 2"/>
          <p:cNvSpPr/>
          <p:nvPr/>
        </p:nvSpPr>
        <p:spPr>
          <a:xfrm>
            <a:off x="3995936" y="883077"/>
            <a:ext cx="718466"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b="1" dirty="0">
                <a:solidFill>
                  <a:srgbClr val="FF0000"/>
                </a:solidFill>
                <a:ea typeface="Times New Roman"/>
                <a:cs typeface="Calibri"/>
              </a:rPr>
              <a:t>Skin</a:t>
            </a:r>
            <a:endParaRPr lang="en-US" sz="2400" dirty="0">
              <a:solidFill>
                <a:srgbClr val="FF0000"/>
              </a:solidFill>
            </a:endParaRPr>
          </a:p>
        </p:txBody>
      </p:sp>
    </p:spTree>
    <p:extLst>
      <p:ext uri="{BB962C8B-B14F-4D97-AF65-F5344CB8AC3E}">
        <p14:creationId xmlns:p14="http://schemas.microsoft.com/office/powerpoint/2010/main" val="1614525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950337"/>
            <a:ext cx="3528392"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a:solidFill>
                  <a:schemeClr val="bg1"/>
                </a:solidFill>
                <a:ea typeface="Times New Roman"/>
                <a:cs typeface="Calibri"/>
              </a:rPr>
              <a:t>The </a:t>
            </a:r>
            <a:r>
              <a:rPr lang="en-US" sz="1600" dirty="0" smtClean="0">
                <a:solidFill>
                  <a:schemeClr val="bg1"/>
                </a:solidFill>
                <a:ea typeface="Times New Roman"/>
                <a:cs typeface="Calibri"/>
              </a:rPr>
              <a:t>is </a:t>
            </a:r>
            <a:r>
              <a:rPr lang="en-US" sz="1600" dirty="0">
                <a:solidFill>
                  <a:schemeClr val="bg1"/>
                </a:solidFill>
                <a:ea typeface="Times New Roman"/>
                <a:cs typeface="Calibri"/>
              </a:rPr>
              <a:t>the largest and lies between the internal carotid artery and the </a:t>
            </a:r>
            <a:r>
              <a:rPr lang="en-US" sz="1600" dirty="0" err="1">
                <a:solidFill>
                  <a:schemeClr val="bg1"/>
                </a:solidFill>
                <a:ea typeface="Times New Roman"/>
                <a:cs typeface="Calibri"/>
              </a:rPr>
              <a:t>longus</a:t>
            </a:r>
            <a:r>
              <a:rPr lang="en-US" sz="1600" dirty="0">
                <a:solidFill>
                  <a:schemeClr val="bg1"/>
                </a:solidFill>
                <a:ea typeface="Times New Roman"/>
                <a:cs typeface="Calibri"/>
              </a:rPr>
              <a:t> </a:t>
            </a:r>
            <a:r>
              <a:rPr lang="en-US" sz="1600" dirty="0" err="1">
                <a:solidFill>
                  <a:schemeClr val="bg1"/>
                </a:solidFill>
                <a:ea typeface="Times New Roman"/>
                <a:cs typeface="Calibri"/>
              </a:rPr>
              <a:t>capitis</a:t>
            </a:r>
            <a:r>
              <a:rPr lang="en-US" sz="1600" dirty="0">
                <a:solidFill>
                  <a:schemeClr val="bg1"/>
                </a:solidFill>
                <a:ea typeface="Times New Roman"/>
                <a:cs typeface="Calibri"/>
              </a:rPr>
              <a:t>, opposite the second and the third cervical vertebrae. It gives off the following </a:t>
            </a:r>
            <a:r>
              <a:rPr lang="en-US" sz="1600" b="1" dirty="0">
                <a:solidFill>
                  <a:schemeClr val="bg1"/>
                </a:solidFill>
                <a:ea typeface="Times New Roman"/>
                <a:cs typeface="Calibri"/>
              </a:rPr>
              <a:t>branches.</a:t>
            </a:r>
            <a:endParaRPr lang="en-US" sz="1600" b="1" dirty="0">
              <a:solidFill>
                <a:schemeClr val="bg1"/>
              </a:solidFill>
              <a:latin typeface="Arial"/>
              <a:ea typeface="Times New Roman"/>
            </a:endParaRPr>
          </a:p>
          <a:p>
            <a:pPr marL="342900" lvl="0" indent="-342900" algn="justLow" rtl="0">
              <a:spcAft>
                <a:spcPts val="0"/>
              </a:spcAft>
              <a:buFont typeface="Symbol"/>
              <a:buChar char=""/>
            </a:pPr>
            <a:r>
              <a:rPr lang="en-US" sz="1600" dirty="0">
                <a:solidFill>
                  <a:schemeClr val="bg1"/>
                </a:solidFill>
                <a:ea typeface="Times New Roman"/>
                <a:cs typeface="Calibri"/>
              </a:rPr>
              <a:t> </a:t>
            </a:r>
            <a:r>
              <a:rPr lang="en-US" sz="1600" b="1" dirty="0">
                <a:solidFill>
                  <a:schemeClr val="bg1"/>
                </a:solidFill>
                <a:ea typeface="Times New Roman"/>
                <a:cs typeface="Calibri"/>
              </a:rPr>
              <a:t>Communicating branches </a:t>
            </a:r>
            <a:r>
              <a:rPr lang="en-US" sz="1600" dirty="0">
                <a:solidFill>
                  <a:schemeClr val="bg1"/>
                </a:solidFill>
                <a:ea typeface="Times New Roman"/>
                <a:cs typeface="Calibri"/>
              </a:rPr>
              <a:t>(cranial nerves branches) to the ninth, tenth, and twelfth cranial nerves.</a:t>
            </a:r>
            <a:endParaRPr lang="en-US" sz="1600" dirty="0">
              <a:solidFill>
                <a:schemeClr val="bg1"/>
              </a:solidFill>
              <a:latin typeface="Arial"/>
              <a:ea typeface="Times New Roman"/>
            </a:endParaRPr>
          </a:p>
          <a:p>
            <a:pPr marL="342900" lvl="0" indent="-342900" algn="justLow" rtl="0">
              <a:spcAft>
                <a:spcPts val="0"/>
              </a:spcAft>
              <a:buFont typeface="Symbol"/>
              <a:buChar char=""/>
            </a:pPr>
            <a:r>
              <a:rPr lang="en-US" sz="1600" dirty="0">
                <a:solidFill>
                  <a:schemeClr val="bg1"/>
                </a:solidFill>
                <a:ea typeface="Times New Roman"/>
                <a:cs typeface="Calibri"/>
              </a:rPr>
              <a:t> </a:t>
            </a:r>
            <a:r>
              <a:rPr lang="en-US" sz="1600" b="1" dirty="0">
                <a:solidFill>
                  <a:schemeClr val="bg1"/>
                </a:solidFill>
                <a:ea typeface="Times New Roman"/>
                <a:cs typeface="Calibri"/>
              </a:rPr>
              <a:t>Gray rami </a:t>
            </a:r>
            <a:r>
              <a:rPr lang="en-US" sz="1600" b="1" dirty="0" err="1">
                <a:solidFill>
                  <a:schemeClr val="bg1"/>
                </a:solidFill>
                <a:ea typeface="Times New Roman"/>
                <a:cs typeface="Calibri"/>
              </a:rPr>
              <a:t>communicantes</a:t>
            </a:r>
            <a:r>
              <a:rPr lang="en-US" sz="1600" b="1" dirty="0">
                <a:solidFill>
                  <a:schemeClr val="bg1"/>
                </a:solidFill>
                <a:ea typeface="Times New Roman"/>
                <a:cs typeface="Calibri"/>
              </a:rPr>
              <a:t> </a:t>
            </a:r>
            <a:r>
              <a:rPr lang="en-US" sz="1600" dirty="0">
                <a:solidFill>
                  <a:schemeClr val="bg1"/>
                </a:solidFill>
                <a:ea typeface="Times New Roman"/>
                <a:cs typeface="Calibri"/>
              </a:rPr>
              <a:t>pass to anterior rami of the upper four cervical nerves.</a:t>
            </a:r>
            <a:endParaRPr lang="en-US" sz="1600" dirty="0">
              <a:solidFill>
                <a:schemeClr val="bg1"/>
              </a:solidFill>
              <a:latin typeface="Arial"/>
              <a:ea typeface="Times New Roman"/>
            </a:endParaRPr>
          </a:p>
          <a:p>
            <a:pPr marL="342900" lvl="0" indent="-342900" algn="justLow" rtl="0">
              <a:spcAft>
                <a:spcPts val="0"/>
              </a:spcAft>
              <a:buFont typeface="Symbol"/>
              <a:buChar char=""/>
            </a:pPr>
            <a:r>
              <a:rPr lang="en-US" sz="1600" dirty="0">
                <a:solidFill>
                  <a:schemeClr val="bg1"/>
                </a:solidFill>
                <a:ea typeface="Times New Roman"/>
                <a:cs typeface="Calibri"/>
              </a:rPr>
              <a:t> </a:t>
            </a:r>
            <a:r>
              <a:rPr lang="en-US" sz="1600" b="1" dirty="0">
                <a:solidFill>
                  <a:schemeClr val="bg1"/>
                </a:solidFill>
                <a:ea typeface="Times New Roman"/>
                <a:cs typeface="Calibri"/>
              </a:rPr>
              <a:t>Internal carotid nerve </a:t>
            </a:r>
            <a:r>
              <a:rPr lang="en-US" sz="1600" dirty="0">
                <a:solidFill>
                  <a:schemeClr val="bg1"/>
                </a:solidFill>
                <a:ea typeface="Times New Roman"/>
                <a:cs typeface="Calibri"/>
              </a:rPr>
              <a:t>passes on to the internal carotid artery. It divides into branches around the artery to form the internal carotid plexus.</a:t>
            </a:r>
            <a:endParaRPr lang="en-US" sz="1600" dirty="0">
              <a:solidFill>
                <a:schemeClr val="bg1"/>
              </a:solidFill>
              <a:latin typeface="Arial"/>
              <a:ea typeface="Times New Roman"/>
            </a:endParaRPr>
          </a:p>
          <a:p>
            <a:pPr marL="342900" lvl="0" indent="-342900" algn="justLow" rtl="0">
              <a:spcAft>
                <a:spcPts val="0"/>
              </a:spcAft>
              <a:buFont typeface="Symbol"/>
              <a:buChar char=""/>
            </a:pPr>
            <a:r>
              <a:rPr lang="en-US" sz="1600" dirty="0">
                <a:solidFill>
                  <a:schemeClr val="bg1"/>
                </a:solidFill>
                <a:ea typeface="Times New Roman"/>
                <a:cs typeface="Calibri"/>
              </a:rPr>
              <a:t> </a:t>
            </a:r>
            <a:r>
              <a:rPr lang="en-US" sz="1600" b="1" dirty="0">
                <a:solidFill>
                  <a:schemeClr val="bg1"/>
                </a:solidFill>
                <a:ea typeface="Times New Roman"/>
                <a:cs typeface="Calibri"/>
              </a:rPr>
              <a:t>Pharyngeal branches </a:t>
            </a:r>
            <a:r>
              <a:rPr lang="en-US" sz="1600" dirty="0">
                <a:solidFill>
                  <a:schemeClr val="bg1"/>
                </a:solidFill>
                <a:ea typeface="Times New Roman"/>
                <a:cs typeface="Calibri"/>
              </a:rPr>
              <a:t>pass medially to the pharyngeal plexus.</a:t>
            </a:r>
            <a:endParaRPr lang="en-US" sz="1600" dirty="0">
              <a:solidFill>
                <a:schemeClr val="bg1"/>
              </a:solidFill>
              <a:latin typeface="Arial"/>
              <a:ea typeface="Times New Roman"/>
            </a:endParaRPr>
          </a:p>
          <a:p>
            <a:pPr marL="342900" lvl="0" indent="-342900" algn="justLow" rtl="0">
              <a:spcAft>
                <a:spcPts val="0"/>
              </a:spcAft>
              <a:buFont typeface="Symbol"/>
              <a:buChar char=""/>
            </a:pPr>
            <a:r>
              <a:rPr lang="en-US" sz="1600" dirty="0">
                <a:solidFill>
                  <a:schemeClr val="bg1"/>
                </a:solidFill>
                <a:ea typeface="Times New Roman"/>
                <a:cs typeface="Calibri"/>
              </a:rPr>
              <a:t> </a:t>
            </a:r>
            <a:r>
              <a:rPr lang="en-US" sz="1600" b="1" dirty="0">
                <a:solidFill>
                  <a:schemeClr val="bg1"/>
                </a:solidFill>
                <a:ea typeface="Times New Roman"/>
                <a:cs typeface="Calibri"/>
              </a:rPr>
              <a:t>Superior cardiac branch</a:t>
            </a:r>
            <a:r>
              <a:rPr lang="en-US" sz="1600" dirty="0">
                <a:solidFill>
                  <a:schemeClr val="bg1"/>
                </a:solidFill>
                <a:ea typeface="Times New Roman"/>
                <a:cs typeface="Calibri"/>
              </a:rPr>
              <a:t>, which descends in the neck and ends in the cardiac plexus in the thorax.</a:t>
            </a:r>
            <a:endParaRPr lang="en-US" sz="1600" dirty="0">
              <a:solidFill>
                <a:schemeClr val="bg1"/>
              </a:solidFill>
              <a:effectLst/>
              <a:latin typeface="Arial"/>
              <a:ea typeface="Times New Roman"/>
            </a:endParaRPr>
          </a:p>
        </p:txBody>
      </p:sp>
      <p:sp>
        <p:nvSpPr>
          <p:cNvPr id="3" name="مستطيل 2"/>
          <p:cNvSpPr/>
          <p:nvPr/>
        </p:nvSpPr>
        <p:spPr>
          <a:xfrm>
            <a:off x="323528" y="299190"/>
            <a:ext cx="2952328"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rtl="0"/>
            <a:r>
              <a:rPr lang="en-US" sz="2000" b="1" dirty="0">
                <a:solidFill>
                  <a:prstClr val="black"/>
                </a:solidFill>
                <a:ea typeface="Times New Roman"/>
                <a:cs typeface="Calibri"/>
              </a:rPr>
              <a:t>superior cervical ganglion</a:t>
            </a:r>
            <a:r>
              <a:rPr lang="en-US" sz="2000" dirty="0">
                <a:solidFill>
                  <a:prstClr val="black"/>
                </a:solidFill>
                <a:ea typeface="Times New Roman"/>
                <a:cs typeface="Calibri"/>
              </a:rPr>
              <a:t> </a:t>
            </a:r>
            <a:endParaRPr lang="en-US" sz="20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245" y="699300"/>
            <a:ext cx="5197755" cy="5966498"/>
          </a:xfrm>
          <a:prstGeom prst="rect">
            <a:avLst/>
          </a:prstGeom>
        </p:spPr>
      </p:pic>
    </p:spTree>
    <p:extLst>
      <p:ext uri="{BB962C8B-B14F-4D97-AF65-F5344CB8AC3E}">
        <p14:creationId xmlns:p14="http://schemas.microsoft.com/office/powerpoint/2010/main" val="266650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77098"/>
            <a:ext cx="4572000" cy="230832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600" dirty="0">
                <a:solidFill>
                  <a:schemeClr val="bg1"/>
                </a:solidFill>
                <a:ea typeface="Times New Roman"/>
                <a:cs typeface="Calibri"/>
              </a:rPr>
              <a:t>The </a:t>
            </a:r>
            <a:r>
              <a:rPr lang="en-US" sz="1600" b="1" dirty="0" smtClean="0">
                <a:solidFill>
                  <a:schemeClr val="bg1"/>
                </a:solidFill>
                <a:ea typeface="Times New Roman"/>
                <a:cs typeface="Calibri"/>
              </a:rPr>
              <a:t>middle cervical ganglion</a:t>
            </a:r>
            <a:r>
              <a:rPr lang="en-US" sz="1600" dirty="0" smtClean="0">
                <a:solidFill>
                  <a:schemeClr val="bg1"/>
                </a:solidFill>
                <a:ea typeface="Times New Roman"/>
                <a:cs typeface="Calibri"/>
              </a:rPr>
              <a:t> lies </a:t>
            </a:r>
            <a:r>
              <a:rPr lang="en-US" sz="1600" dirty="0">
                <a:solidFill>
                  <a:schemeClr val="bg1"/>
                </a:solidFill>
                <a:ea typeface="Times New Roman"/>
                <a:cs typeface="Calibri"/>
              </a:rPr>
              <a:t>at the level of the cricoid cartilage. Its </a:t>
            </a:r>
            <a:r>
              <a:rPr lang="en-US" sz="1600" b="1" dirty="0">
                <a:solidFill>
                  <a:schemeClr val="bg1"/>
                </a:solidFill>
                <a:ea typeface="Times New Roman"/>
                <a:cs typeface="Calibri"/>
              </a:rPr>
              <a:t>branches</a:t>
            </a:r>
            <a:r>
              <a:rPr lang="en-US" sz="1600" dirty="0">
                <a:solidFill>
                  <a:schemeClr val="bg1"/>
                </a:solidFill>
                <a:ea typeface="Times New Roman"/>
                <a:cs typeface="Calibri"/>
              </a:rPr>
              <a:t> are:</a:t>
            </a:r>
            <a:endParaRPr lang="en-US" sz="1600" dirty="0">
              <a:solidFill>
                <a:schemeClr val="bg1"/>
              </a:solidFill>
              <a:latin typeface="Arial"/>
              <a:ea typeface="Times New Roman"/>
            </a:endParaRPr>
          </a:p>
          <a:p>
            <a:pPr marL="342900" lvl="0" indent="-342900" algn="justLow" rtl="0">
              <a:spcAft>
                <a:spcPts val="0"/>
              </a:spcAft>
              <a:buFont typeface="Symbol"/>
              <a:buChar char=""/>
            </a:pPr>
            <a:r>
              <a:rPr lang="en-US" sz="1600" b="1" dirty="0">
                <a:solidFill>
                  <a:schemeClr val="bg1"/>
                </a:solidFill>
                <a:ea typeface="Times New Roman"/>
                <a:cs typeface="Calibri"/>
              </a:rPr>
              <a:t>Gray rami </a:t>
            </a:r>
            <a:r>
              <a:rPr lang="en-US" sz="1600" b="1" dirty="0" err="1">
                <a:solidFill>
                  <a:schemeClr val="bg1"/>
                </a:solidFill>
                <a:ea typeface="Times New Roman"/>
                <a:cs typeface="Calibri"/>
              </a:rPr>
              <a:t>communicantes</a:t>
            </a:r>
            <a:r>
              <a:rPr lang="en-US" sz="1600" b="1" dirty="0">
                <a:solidFill>
                  <a:schemeClr val="bg1"/>
                </a:solidFill>
                <a:ea typeface="Times New Roman"/>
                <a:cs typeface="Calibri"/>
              </a:rPr>
              <a:t>  </a:t>
            </a:r>
            <a:r>
              <a:rPr lang="en-US" sz="1600" dirty="0">
                <a:solidFill>
                  <a:schemeClr val="bg1"/>
                </a:solidFill>
                <a:ea typeface="Times New Roman"/>
                <a:cs typeface="Calibri"/>
              </a:rPr>
              <a:t>to the anterior rami of the fifth and sixth cervical nerves.</a:t>
            </a:r>
            <a:endParaRPr lang="en-US" sz="1600" dirty="0">
              <a:solidFill>
                <a:schemeClr val="bg1"/>
              </a:solidFill>
              <a:latin typeface="Arial"/>
              <a:ea typeface="Times New Roman"/>
            </a:endParaRPr>
          </a:p>
          <a:p>
            <a:pPr marL="342900" lvl="0" indent="-342900" algn="justLow" rtl="0">
              <a:spcAft>
                <a:spcPts val="0"/>
              </a:spcAft>
              <a:buFont typeface="Symbol"/>
              <a:buChar char=""/>
            </a:pPr>
            <a:r>
              <a:rPr lang="en-US" sz="1600" b="1" dirty="0">
                <a:solidFill>
                  <a:schemeClr val="bg1"/>
                </a:solidFill>
                <a:ea typeface="Times New Roman"/>
                <a:cs typeface="Calibri"/>
              </a:rPr>
              <a:t>Thyroid branches</a:t>
            </a:r>
            <a:r>
              <a:rPr lang="en-US" sz="1600" dirty="0">
                <a:solidFill>
                  <a:schemeClr val="bg1"/>
                </a:solidFill>
                <a:ea typeface="Times New Roman"/>
                <a:cs typeface="Calibri"/>
              </a:rPr>
              <a:t>, which pass along the inferior thyroid artery to the thyroid gland.</a:t>
            </a:r>
            <a:endParaRPr lang="en-US" sz="1600" dirty="0">
              <a:solidFill>
                <a:schemeClr val="bg1"/>
              </a:solidFill>
              <a:latin typeface="Arial"/>
              <a:ea typeface="Times New Roman"/>
            </a:endParaRPr>
          </a:p>
          <a:p>
            <a:pPr marL="342900" lvl="0" indent="-342900" algn="justLow" rtl="0">
              <a:spcAft>
                <a:spcPts val="0"/>
              </a:spcAft>
              <a:buFont typeface="Symbol"/>
              <a:buChar char=""/>
            </a:pPr>
            <a:r>
              <a:rPr lang="en-US" sz="1600" b="1" dirty="0">
                <a:solidFill>
                  <a:schemeClr val="bg1"/>
                </a:solidFill>
                <a:ea typeface="Times New Roman"/>
                <a:cs typeface="Calibri"/>
              </a:rPr>
              <a:t>The middle cardiac branch</a:t>
            </a:r>
            <a:r>
              <a:rPr lang="en-US" sz="1600" dirty="0">
                <a:solidFill>
                  <a:schemeClr val="bg1"/>
                </a:solidFill>
                <a:ea typeface="Times New Roman"/>
                <a:cs typeface="Calibri"/>
              </a:rPr>
              <a:t>, which descends in the neck and ends in the cardiac plexus in the thorax</a:t>
            </a:r>
            <a:r>
              <a:rPr lang="en-US" sz="1600" dirty="0" smtClean="0">
                <a:solidFill>
                  <a:schemeClr val="bg1"/>
                </a:solidFill>
                <a:ea typeface="Times New Roman"/>
                <a:cs typeface="Calibri"/>
              </a:rPr>
              <a:t>.</a:t>
            </a:r>
            <a:endParaRPr lang="en-US" sz="1600" dirty="0">
              <a:solidFill>
                <a:schemeClr val="bg1"/>
              </a:solidFill>
              <a:latin typeface="Arial"/>
              <a:ea typeface="Times New Roman"/>
            </a:endParaRPr>
          </a:p>
        </p:txBody>
      </p:sp>
      <p:sp>
        <p:nvSpPr>
          <p:cNvPr id="3" name="مستطيل 2"/>
          <p:cNvSpPr/>
          <p:nvPr/>
        </p:nvSpPr>
        <p:spPr>
          <a:xfrm>
            <a:off x="323528" y="128468"/>
            <a:ext cx="2811604"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sz="2000" b="1" dirty="0">
                <a:solidFill>
                  <a:prstClr val="black"/>
                </a:solidFill>
                <a:ea typeface="Times New Roman"/>
                <a:cs typeface="Calibri"/>
              </a:rPr>
              <a:t>middle cervical ganglion</a:t>
            </a:r>
            <a:r>
              <a:rPr lang="en-US" sz="2000" dirty="0">
                <a:solidFill>
                  <a:prstClr val="black"/>
                </a:solidFill>
                <a:ea typeface="Times New Roman"/>
                <a:cs typeface="Calibri"/>
              </a:rPr>
              <a:t> </a:t>
            </a:r>
            <a:endParaRPr lang="en-US" sz="2000" dirty="0"/>
          </a:p>
        </p:txBody>
      </p:sp>
      <p:sp>
        <p:nvSpPr>
          <p:cNvPr id="4" name="مستطيل 3"/>
          <p:cNvSpPr/>
          <p:nvPr/>
        </p:nvSpPr>
        <p:spPr>
          <a:xfrm>
            <a:off x="323528" y="3564791"/>
            <a:ext cx="4572000"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The in </a:t>
            </a:r>
            <a:r>
              <a:rPr lang="en-US" sz="1600" dirty="0">
                <a:solidFill>
                  <a:prstClr val="black"/>
                </a:solidFill>
                <a:ea typeface="Times New Roman"/>
                <a:cs typeface="Calibri"/>
              </a:rPr>
              <a:t>most people fused with the first thoracic ganglion to form the stellate ganglion. </a:t>
            </a:r>
            <a:endParaRPr lang="en-US" sz="16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It </a:t>
            </a:r>
            <a:r>
              <a:rPr lang="en-US" sz="1600" dirty="0">
                <a:solidFill>
                  <a:prstClr val="black"/>
                </a:solidFill>
                <a:ea typeface="Times New Roman"/>
                <a:cs typeface="Calibri"/>
              </a:rPr>
              <a:t>lies in the interval between the transverse process of the seventh cervical vertebra and the neck of the first rib. The </a:t>
            </a:r>
            <a:r>
              <a:rPr lang="en-US" sz="1600" b="1" dirty="0">
                <a:solidFill>
                  <a:prstClr val="black"/>
                </a:solidFill>
                <a:ea typeface="Times New Roman"/>
                <a:cs typeface="Calibri"/>
              </a:rPr>
              <a:t>branches</a:t>
            </a:r>
            <a:r>
              <a:rPr lang="en-US" sz="1600" dirty="0">
                <a:solidFill>
                  <a:prstClr val="black"/>
                </a:solidFill>
                <a:ea typeface="Times New Roman"/>
                <a:cs typeface="Calibri"/>
              </a:rPr>
              <a:t> are:</a:t>
            </a:r>
            <a:endParaRPr lang="en-US" sz="1600" dirty="0">
              <a:solidFill>
                <a:prstClr val="black"/>
              </a:solidFill>
              <a:latin typeface="Arial"/>
              <a:ea typeface="Times New Roman"/>
            </a:endParaRPr>
          </a:p>
          <a:p>
            <a:pPr marL="342900" lvl="0" indent="-342900" algn="justLow" rtl="0">
              <a:buFont typeface="Symbol"/>
              <a:buChar char=""/>
            </a:pPr>
            <a:r>
              <a:rPr lang="en-US" sz="1600" b="1" dirty="0">
                <a:solidFill>
                  <a:prstClr val="black"/>
                </a:solidFill>
                <a:ea typeface="Times New Roman"/>
                <a:cs typeface="Calibri"/>
              </a:rPr>
              <a:t>Gray rami </a:t>
            </a:r>
            <a:r>
              <a:rPr lang="en-US" sz="1600" b="1" dirty="0" err="1">
                <a:solidFill>
                  <a:prstClr val="black"/>
                </a:solidFill>
                <a:ea typeface="Times New Roman"/>
                <a:cs typeface="Calibri"/>
              </a:rPr>
              <a:t>communicantes</a:t>
            </a:r>
            <a:r>
              <a:rPr lang="en-US" sz="1600" b="1" dirty="0">
                <a:solidFill>
                  <a:prstClr val="black"/>
                </a:solidFill>
                <a:ea typeface="Times New Roman"/>
                <a:cs typeface="Calibri"/>
              </a:rPr>
              <a:t> </a:t>
            </a:r>
            <a:r>
              <a:rPr lang="en-US" sz="1600" dirty="0">
                <a:solidFill>
                  <a:prstClr val="black"/>
                </a:solidFill>
                <a:ea typeface="Times New Roman"/>
                <a:cs typeface="Calibri"/>
              </a:rPr>
              <a:t>to the anterior rami of the seventh and eighth cervical nerves.</a:t>
            </a:r>
            <a:endParaRPr lang="en-US" sz="1600" dirty="0">
              <a:solidFill>
                <a:prstClr val="black"/>
              </a:solidFill>
              <a:latin typeface="Arial"/>
              <a:ea typeface="Times New Roman"/>
            </a:endParaRPr>
          </a:p>
          <a:p>
            <a:pPr marL="342900" lvl="0" indent="-342900" algn="justLow" rtl="0">
              <a:buFont typeface="Symbol"/>
              <a:buChar char=""/>
            </a:pPr>
            <a:r>
              <a:rPr lang="en-US" sz="1600" b="1" dirty="0">
                <a:solidFill>
                  <a:prstClr val="black"/>
                </a:solidFill>
                <a:ea typeface="Times New Roman"/>
                <a:cs typeface="Calibri"/>
              </a:rPr>
              <a:t>Arterial branches </a:t>
            </a:r>
            <a:r>
              <a:rPr lang="en-US" sz="1600" dirty="0">
                <a:solidFill>
                  <a:prstClr val="black"/>
                </a:solidFill>
                <a:ea typeface="Times New Roman"/>
                <a:cs typeface="Calibri"/>
              </a:rPr>
              <a:t>to the subclavian and vertebral arteries.</a:t>
            </a:r>
            <a:endParaRPr lang="en-US" sz="1600" dirty="0">
              <a:solidFill>
                <a:prstClr val="black"/>
              </a:solidFill>
              <a:latin typeface="Arial"/>
              <a:ea typeface="Times New Roman"/>
            </a:endParaRPr>
          </a:p>
          <a:p>
            <a:pPr marL="342900" lvl="0" indent="-342900" algn="justLow" rtl="0">
              <a:buFont typeface="Symbol"/>
              <a:buChar char=""/>
            </a:pPr>
            <a:r>
              <a:rPr lang="en-US" sz="1600" b="1" dirty="0">
                <a:solidFill>
                  <a:prstClr val="black"/>
                </a:solidFill>
                <a:ea typeface="Times New Roman"/>
                <a:cs typeface="Calibri"/>
              </a:rPr>
              <a:t>Inferior cardiac </a:t>
            </a:r>
            <a:r>
              <a:rPr lang="en-US" sz="1600" b="1" dirty="0" smtClean="0">
                <a:solidFill>
                  <a:prstClr val="black"/>
                </a:solidFill>
                <a:ea typeface="Times New Roman"/>
                <a:cs typeface="Calibri"/>
              </a:rPr>
              <a:t>branch</a:t>
            </a:r>
            <a:r>
              <a:rPr lang="en-US" sz="1600" dirty="0" smtClean="0">
                <a:solidFill>
                  <a:prstClr val="black"/>
                </a:solidFill>
                <a:ea typeface="Times New Roman"/>
                <a:cs typeface="Calibri"/>
              </a:rPr>
              <a:t>, </a:t>
            </a:r>
            <a:r>
              <a:rPr lang="en-US" sz="1600" dirty="0">
                <a:solidFill>
                  <a:prstClr val="black"/>
                </a:solidFill>
                <a:ea typeface="Times New Roman"/>
                <a:cs typeface="Calibri"/>
              </a:rPr>
              <a:t>which descends to join the cardiac plexus in the thorax.</a:t>
            </a:r>
            <a:endParaRPr lang="en-US" sz="1600" dirty="0">
              <a:solidFill>
                <a:prstClr val="black"/>
              </a:solidFill>
              <a:latin typeface="Arial"/>
              <a:ea typeface="Times New Roman"/>
            </a:endParaRPr>
          </a:p>
          <a:p>
            <a:pPr lvl="0" algn="justLow" rtl="0"/>
            <a:r>
              <a:rPr lang="en-US" sz="1600" dirty="0">
                <a:solidFill>
                  <a:prstClr val="black"/>
                </a:solidFill>
                <a:ea typeface="Times New Roman"/>
                <a:cs typeface="Calibri"/>
              </a:rPr>
              <a:t>   </a:t>
            </a:r>
            <a:endParaRPr lang="en-US" sz="1600" dirty="0">
              <a:solidFill>
                <a:prstClr val="black"/>
              </a:solidFill>
              <a:latin typeface="Arial"/>
              <a:ea typeface="Times New Roman"/>
            </a:endParaRPr>
          </a:p>
        </p:txBody>
      </p:sp>
      <p:sp>
        <p:nvSpPr>
          <p:cNvPr id="5" name="مستطيل 4"/>
          <p:cNvSpPr/>
          <p:nvPr/>
        </p:nvSpPr>
        <p:spPr>
          <a:xfrm>
            <a:off x="323528" y="3110499"/>
            <a:ext cx="2861874"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sz="2000" b="1" dirty="0">
                <a:solidFill>
                  <a:prstClr val="black"/>
                </a:solidFill>
                <a:ea typeface="Times New Roman"/>
                <a:cs typeface="Calibri"/>
              </a:rPr>
              <a:t>inferior cervical ganglion</a:t>
            </a:r>
            <a:r>
              <a:rPr lang="en-US" sz="2000" dirty="0">
                <a:solidFill>
                  <a:prstClr val="black"/>
                </a:solidFill>
                <a:ea typeface="Times New Roman"/>
                <a:cs typeface="Calibri"/>
              </a:rPr>
              <a:t> </a:t>
            </a:r>
            <a:endParaRPr lang="en-US" sz="2000"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967" y="1123534"/>
            <a:ext cx="4159033" cy="4774150"/>
          </a:xfrm>
          <a:prstGeom prst="rect">
            <a:avLst/>
          </a:prstGeom>
        </p:spPr>
      </p:pic>
    </p:spTree>
    <p:extLst>
      <p:ext uri="{BB962C8B-B14F-4D97-AF65-F5344CB8AC3E}">
        <p14:creationId xmlns:p14="http://schemas.microsoft.com/office/powerpoint/2010/main" val="2595292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766" y="-7366"/>
            <a:ext cx="4572000" cy="704808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cervical plexus is formed by the anterior rami of the first four cervical nerves.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plexus lies on the </a:t>
            </a:r>
            <a:r>
              <a:rPr lang="en-US" sz="1400" dirty="0" err="1">
                <a:solidFill>
                  <a:schemeClr val="bg1"/>
                </a:solidFill>
                <a:ea typeface="Times New Roman"/>
                <a:cs typeface="Calibri"/>
              </a:rPr>
              <a:t>scalenus</a:t>
            </a:r>
            <a:r>
              <a:rPr lang="en-US" sz="1400" dirty="0">
                <a:solidFill>
                  <a:schemeClr val="bg1"/>
                </a:solidFill>
                <a:ea typeface="Times New Roman"/>
                <a:cs typeface="Calibri"/>
              </a:rPr>
              <a:t> </a:t>
            </a:r>
            <a:r>
              <a:rPr lang="en-US" sz="1400" dirty="0" err="1">
                <a:solidFill>
                  <a:schemeClr val="bg1"/>
                </a:solidFill>
                <a:ea typeface="Times New Roman"/>
                <a:cs typeface="Calibri"/>
              </a:rPr>
              <a:t>medius</a:t>
            </a:r>
            <a:r>
              <a:rPr lang="en-US" sz="1400" dirty="0">
                <a:solidFill>
                  <a:schemeClr val="bg1"/>
                </a:solidFill>
                <a:ea typeface="Times New Roman"/>
                <a:cs typeface="Calibri"/>
              </a:rPr>
              <a:t> and is covered anteriorly by the </a:t>
            </a:r>
            <a:r>
              <a:rPr lang="en-US" sz="1400" dirty="0" err="1">
                <a:solidFill>
                  <a:schemeClr val="bg1"/>
                </a:solidFill>
                <a:ea typeface="Times New Roman"/>
                <a:cs typeface="Calibri"/>
              </a:rPr>
              <a:t>scalenus</a:t>
            </a:r>
            <a:r>
              <a:rPr lang="en-US" sz="1400" dirty="0">
                <a:solidFill>
                  <a:schemeClr val="bg1"/>
                </a:solidFill>
                <a:ea typeface="Times New Roman"/>
                <a:cs typeface="Calibri"/>
              </a:rPr>
              <a:t> anterior, the </a:t>
            </a:r>
            <a:r>
              <a:rPr lang="en-US" sz="1400" dirty="0" err="1">
                <a:solidFill>
                  <a:schemeClr val="bg1"/>
                </a:solidFill>
                <a:ea typeface="Times New Roman"/>
                <a:cs typeface="Calibri"/>
              </a:rPr>
              <a:t>prevertebral</a:t>
            </a:r>
            <a:r>
              <a:rPr lang="en-US" sz="1400" dirty="0">
                <a:solidFill>
                  <a:schemeClr val="bg1"/>
                </a:solidFill>
                <a:ea typeface="Times New Roman"/>
                <a:cs typeface="Calibri"/>
              </a:rPr>
              <a:t> fascia, and the internal jugular vein. </a:t>
            </a:r>
            <a:endParaRPr lang="en-US" sz="1400" dirty="0" smtClean="0">
              <a:solidFill>
                <a:schemeClr val="bg1"/>
              </a:solidFill>
              <a:ea typeface="Times New Roman"/>
              <a:cs typeface="Calibri"/>
            </a:endParaRPr>
          </a:p>
          <a:p>
            <a:pPr algn="justLow" rtl="0">
              <a:spcAft>
                <a:spcPts val="0"/>
              </a:spcAft>
            </a:pPr>
            <a:r>
              <a:rPr lang="en-US" b="1" dirty="0" smtClean="0">
                <a:solidFill>
                  <a:schemeClr val="bg1"/>
                </a:solidFill>
                <a:ea typeface="Times New Roman"/>
                <a:cs typeface="Calibri"/>
              </a:rPr>
              <a:t>Branches</a:t>
            </a:r>
            <a:endParaRPr lang="en-US" b="1" dirty="0">
              <a:solidFill>
                <a:schemeClr val="bg1"/>
              </a:solidFill>
              <a:latin typeface="Arial"/>
              <a:ea typeface="Times New Roman"/>
            </a:endParaRPr>
          </a:p>
          <a:p>
            <a:pPr marL="361950" indent="-188913" algn="justLow" rtl="0">
              <a:spcAft>
                <a:spcPts val="0"/>
              </a:spcAft>
              <a:buFont typeface="Arial" panose="020B0604020202020204" pitchFamily="34" charset="0"/>
              <a:buChar char="•"/>
            </a:pPr>
            <a:r>
              <a:rPr lang="en-US" sz="1400" dirty="0">
                <a:solidFill>
                  <a:schemeClr val="bg1"/>
                </a:solidFill>
                <a:ea typeface="Times New Roman"/>
                <a:cs typeface="Calibri"/>
              </a:rPr>
              <a:t> </a:t>
            </a:r>
            <a:r>
              <a:rPr lang="en-US" sz="1400" dirty="0" smtClean="0">
                <a:solidFill>
                  <a:schemeClr val="bg1"/>
                </a:solidFill>
                <a:ea typeface="Times New Roman"/>
                <a:cs typeface="Calibri"/>
              </a:rPr>
              <a:t> </a:t>
            </a:r>
            <a:r>
              <a:rPr lang="en-US" sz="1400" b="1" dirty="0">
                <a:solidFill>
                  <a:schemeClr val="bg1"/>
                </a:solidFill>
                <a:ea typeface="Times New Roman"/>
                <a:cs typeface="Calibri"/>
              </a:rPr>
              <a:t>Cutaneous branches</a:t>
            </a:r>
            <a:r>
              <a:rPr lang="en-US" sz="1400" dirty="0">
                <a:solidFill>
                  <a:schemeClr val="bg1"/>
                </a:solidFill>
                <a:ea typeface="Times New Roman"/>
                <a:cs typeface="Calibri"/>
              </a:rPr>
              <a:t>:</a:t>
            </a:r>
            <a:endParaRPr lang="en-US" sz="1400" dirty="0">
              <a:solidFill>
                <a:schemeClr val="bg1"/>
              </a:solidFill>
              <a:latin typeface="Arial"/>
              <a:ea typeface="Times New Roman"/>
            </a:endParaRPr>
          </a:p>
          <a:p>
            <a:pPr marL="898525" lvl="0" indent="-457200" algn="justLow" rtl="0">
              <a:spcAft>
                <a:spcPts val="0"/>
              </a:spcAft>
              <a:buFont typeface="+mj-lt"/>
              <a:buAutoNum type="alphaLcPeriod"/>
              <a:tabLst>
                <a:tab pos="457200" algn="l"/>
              </a:tabLst>
            </a:pPr>
            <a:r>
              <a:rPr lang="en-US" sz="1400" dirty="0">
                <a:solidFill>
                  <a:schemeClr val="bg1"/>
                </a:solidFill>
                <a:ea typeface="Times New Roman"/>
                <a:cs typeface="Calibri"/>
              </a:rPr>
              <a:t>Lesser occipital nerve </a:t>
            </a:r>
            <a:endParaRPr lang="en-US" sz="1400" dirty="0">
              <a:solidFill>
                <a:schemeClr val="bg1"/>
              </a:solidFill>
              <a:latin typeface="Arial"/>
              <a:ea typeface="Times New Roman"/>
            </a:endParaRPr>
          </a:p>
          <a:p>
            <a:pPr marL="898525" lvl="0" indent="-457200" algn="justLow" rtl="0">
              <a:spcAft>
                <a:spcPts val="0"/>
              </a:spcAft>
              <a:buFont typeface="+mj-lt"/>
              <a:buAutoNum type="alphaLcPeriod"/>
              <a:tabLst>
                <a:tab pos="457200" algn="l"/>
              </a:tabLst>
            </a:pPr>
            <a:r>
              <a:rPr lang="en-US" sz="1400" dirty="0">
                <a:solidFill>
                  <a:schemeClr val="bg1"/>
                </a:solidFill>
                <a:ea typeface="Times New Roman"/>
                <a:cs typeface="Calibri"/>
              </a:rPr>
              <a:t>The great auricular nerve </a:t>
            </a:r>
            <a:endParaRPr lang="en-US" sz="1400" dirty="0">
              <a:solidFill>
                <a:schemeClr val="bg1"/>
              </a:solidFill>
              <a:latin typeface="Arial"/>
              <a:ea typeface="Times New Roman"/>
            </a:endParaRPr>
          </a:p>
          <a:p>
            <a:pPr marL="898525" lvl="0" indent="-457200" algn="justLow" rtl="0">
              <a:spcAft>
                <a:spcPts val="0"/>
              </a:spcAft>
              <a:buFont typeface="+mj-lt"/>
              <a:buAutoNum type="alphaLcPeriod"/>
              <a:tabLst>
                <a:tab pos="457200" algn="l"/>
              </a:tabLst>
            </a:pPr>
            <a:r>
              <a:rPr lang="en-US" sz="1400" dirty="0">
                <a:solidFill>
                  <a:schemeClr val="bg1"/>
                </a:solidFill>
                <a:ea typeface="Times New Roman"/>
                <a:cs typeface="Calibri"/>
              </a:rPr>
              <a:t>Transverse cutaneous nerve. </a:t>
            </a:r>
            <a:endParaRPr lang="en-US" sz="1400" dirty="0">
              <a:solidFill>
                <a:schemeClr val="bg1"/>
              </a:solidFill>
              <a:latin typeface="Arial"/>
              <a:ea typeface="Times New Roman"/>
            </a:endParaRPr>
          </a:p>
          <a:p>
            <a:pPr marL="898525" lvl="0" indent="-457200" algn="justLow" rtl="0">
              <a:spcAft>
                <a:spcPts val="0"/>
              </a:spcAft>
              <a:buFont typeface="+mj-lt"/>
              <a:buAutoNum type="alphaLcPeriod"/>
              <a:tabLst>
                <a:tab pos="457200" algn="l"/>
              </a:tabLst>
            </a:pPr>
            <a:r>
              <a:rPr lang="en-US" sz="1400" dirty="0">
                <a:solidFill>
                  <a:schemeClr val="bg1"/>
                </a:solidFill>
                <a:ea typeface="Times New Roman"/>
                <a:cs typeface="Calibri"/>
              </a:rPr>
              <a:t>The supraclavicular nerve.</a:t>
            </a:r>
            <a:endParaRPr lang="en-US" sz="1400" dirty="0">
              <a:solidFill>
                <a:schemeClr val="bg1"/>
              </a:solidFill>
              <a:latin typeface="Arial"/>
              <a:ea typeface="Times New Roman"/>
            </a:endParaRPr>
          </a:p>
          <a:p>
            <a:pPr marL="441325" indent="-268288" algn="justLow" rtl="0">
              <a:spcAft>
                <a:spcPts val="0"/>
              </a:spcAft>
              <a:buFont typeface="Arial" panose="020B0604020202020204" pitchFamily="34" charset="0"/>
              <a:buChar char="•"/>
            </a:pPr>
            <a:r>
              <a:rPr lang="en-US" sz="1400" dirty="0">
                <a:solidFill>
                  <a:schemeClr val="bg1"/>
                </a:solidFill>
                <a:ea typeface="Times New Roman"/>
                <a:cs typeface="Calibri"/>
              </a:rPr>
              <a:t> </a:t>
            </a:r>
            <a:r>
              <a:rPr lang="en-US" sz="1400" b="1" dirty="0" smtClean="0">
                <a:solidFill>
                  <a:schemeClr val="bg1"/>
                </a:solidFill>
                <a:ea typeface="Times New Roman"/>
                <a:cs typeface="Calibri"/>
              </a:rPr>
              <a:t>Muscular </a:t>
            </a:r>
            <a:r>
              <a:rPr lang="en-US" sz="1400" b="1" dirty="0">
                <a:solidFill>
                  <a:schemeClr val="bg1"/>
                </a:solidFill>
                <a:ea typeface="Times New Roman"/>
                <a:cs typeface="Calibri"/>
              </a:rPr>
              <a:t>branches</a:t>
            </a:r>
            <a:r>
              <a:rPr lang="en-US" sz="1400" dirty="0">
                <a:solidFill>
                  <a:schemeClr val="bg1"/>
                </a:solidFill>
                <a:ea typeface="Times New Roman"/>
                <a:cs typeface="Calibri"/>
              </a:rPr>
              <a:t> supply the </a:t>
            </a:r>
            <a:r>
              <a:rPr lang="en-US" sz="1400" dirty="0" err="1">
                <a:solidFill>
                  <a:schemeClr val="bg1"/>
                </a:solidFill>
                <a:ea typeface="Times New Roman"/>
                <a:cs typeface="Calibri"/>
              </a:rPr>
              <a:t>prevertebral</a:t>
            </a:r>
            <a:r>
              <a:rPr lang="en-US" sz="1400" dirty="0">
                <a:solidFill>
                  <a:schemeClr val="bg1"/>
                </a:solidFill>
                <a:ea typeface="Times New Roman"/>
                <a:cs typeface="Calibri"/>
              </a:rPr>
              <a:t> muscles (</a:t>
            </a:r>
            <a:r>
              <a:rPr lang="en-US" sz="1400" dirty="0" err="1">
                <a:solidFill>
                  <a:schemeClr val="bg1"/>
                </a:solidFill>
                <a:ea typeface="Times New Roman"/>
                <a:cs typeface="Calibri"/>
              </a:rPr>
              <a:t>longus</a:t>
            </a:r>
            <a:r>
              <a:rPr lang="en-US" sz="1400" dirty="0">
                <a:solidFill>
                  <a:schemeClr val="bg1"/>
                </a:solidFill>
                <a:ea typeface="Times New Roman"/>
                <a:cs typeface="Calibri"/>
              </a:rPr>
              <a:t> </a:t>
            </a:r>
            <a:r>
              <a:rPr lang="en-US" sz="1400" dirty="0" err="1">
                <a:solidFill>
                  <a:schemeClr val="bg1"/>
                </a:solidFill>
                <a:ea typeface="Times New Roman"/>
                <a:cs typeface="Calibri"/>
              </a:rPr>
              <a:t>capitis</a:t>
            </a:r>
            <a:r>
              <a:rPr lang="en-US" sz="1400" dirty="0">
                <a:solidFill>
                  <a:schemeClr val="bg1"/>
                </a:solidFill>
                <a:ea typeface="Times New Roman"/>
                <a:cs typeface="Calibri"/>
              </a:rPr>
              <a:t>, </a:t>
            </a:r>
            <a:r>
              <a:rPr lang="en-US" sz="1400" dirty="0" err="1">
                <a:solidFill>
                  <a:schemeClr val="bg1"/>
                </a:solidFill>
                <a:ea typeface="Times New Roman"/>
                <a:cs typeface="Calibri"/>
              </a:rPr>
              <a:t>longus</a:t>
            </a:r>
            <a:r>
              <a:rPr lang="en-US" sz="1400" dirty="0">
                <a:solidFill>
                  <a:schemeClr val="bg1"/>
                </a:solidFill>
                <a:ea typeface="Times New Roman"/>
                <a:cs typeface="Calibri"/>
              </a:rPr>
              <a:t> </a:t>
            </a:r>
            <a:r>
              <a:rPr lang="en-US" sz="1400" dirty="0" err="1">
                <a:solidFill>
                  <a:schemeClr val="bg1"/>
                </a:solidFill>
                <a:ea typeface="Times New Roman"/>
                <a:cs typeface="Calibri"/>
              </a:rPr>
              <a:t>colli</a:t>
            </a:r>
            <a:r>
              <a:rPr lang="en-US" sz="1400" dirty="0">
                <a:solidFill>
                  <a:schemeClr val="bg1"/>
                </a:solidFill>
                <a:ea typeface="Times New Roman"/>
                <a:cs typeface="Calibri"/>
              </a:rPr>
              <a:t>, rectus </a:t>
            </a:r>
            <a:r>
              <a:rPr lang="en-US" sz="1400" dirty="0" err="1">
                <a:solidFill>
                  <a:schemeClr val="bg1"/>
                </a:solidFill>
                <a:ea typeface="Times New Roman"/>
                <a:cs typeface="Calibri"/>
              </a:rPr>
              <a:t>capitis</a:t>
            </a:r>
            <a:r>
              <a:rPr lang="en-US" sz="1400" dirty="0">
                <a:solidFill>
                  <a:schemeClr val="bg1"/>
                </a:solidFill>
                <a:ea typeface="Times New Roman"/>
                <a:cs typeface="Calibri"/>
              </a:rPr>
              <a:t> anterior, rectus </a:t>
            </a:r>
            <a:r>
              <a:rPr lang="en-US" sz="1400" dirty="0" err="1">
                <a:solidFill>
                  <a:schemeClr val="bg1"/>
                </a:solidFill>
                <a:ea typeface="Times New Roman"/>
                <a:cs typeface="Calibri"/>
              </a:rPr>
              <a:t>capitis</a:t>
            </a:r>
            <a:r>
              <a:rPr lang="en-US" sz="1400" dirty="0">
                <a:solidFill>
                  <a:schemeClr val="bg1"/>
                </a:solidFill>
                <a:ea typeface="Times New Roman"/>
                <a:cs typeface="Calibri"/>
              </a:rPr>
              <a:t> </a:t>
            </a:r>
            <a:r>
              <a:rPr lang="en-US" sz="1400" dirty="0" err="1">
                <a:solidFill>
                  <a:schemeClr val="bg1"/>
                </a:solidFill>
                <a:ea typeface="Times New Roman"/>
                <a:cs typeface="Calibri"/>
              </a:rPr>
              <a:t>lateralis</a:t>
            </a:r>
            <a:r>
              <a:rPr lang="en-US" sz="1400" dirty="0">
                <a:solidFill>
                  <a:schemeClr val="bg1"/>
                </a:solidFill>
                <a:ea typeface="Times New Roman"/>
                <a:cs typeface="Calibri"/>
              </a:rPr>
              <a:t>, and </a:t>
            </a:r>
            <a:r>
              <a:rPr lang="en-US" sz="1400" dirty="0" err="1">
                <a:solidFill>
                  <a:schemeClr val="bg1"/>
                </a:solidFill>
                <a:ea typeface="Times New Roman"/>
                <a:cs typeface="Calibri"/>
              </a:rPr>
              <a:t>scalenus</a:t>
            </a:r>
            <a:r>
              <a:rPr lang="en-US" sz="1400" dirty="0">
                <a:solidFill>
                  <a:schemeClr val="bg1"/>
                </a:solidFill>
                <a:ea typeface="Times New Roman"/>
                <a:cs typeface="Calibri"/>
              </a:rPr>
              <a:t> </a:t>
            </a:r>
            <a:r>
              <a:rPr lang="en-US" sz="1400" dirty="0" err="1">
                <a:solidFill>
                  <a:schemeClr val="bg1"/>
                </a:solidFill>
                <a:ea typeface="Times New Roman"/>
                <a:cs typeface="Calibri"/>
              </a:rPr>
              <a:t>medius</a:t>
            </a:r>
            <a:r>
              <a:rPr lang="en-US" sz="1400" dirty="0">
                <a:solidFill>
                  <a:schemeClr val="bg1"/>
                </a:solidFill>
                <a:ea typeface="Times New Roman"/>
                <a:cs typeface="Calibri"/>
              </a:rPr>
              <a:t>), sternocleidomastoid, trapezius, and </a:t>
            </a:r>
            <a:r>
              <a:rPr lang="en-US" sz="1400" dirty="0" err="1">
                <a:solidFill>
                  <a:schemeClr val="bg1"/>
                </a:solidFill>
                <a:ea typeface="Times New Roman"/>
                <a:cs typeface="Calibri"/>
              </a:rPr>
              <a:t>levator</a:t>
            </a:r>
            <a:r>
              <a:rPr lang="en-US" sz="1400" dirty="0">
                <a:solidFill>
                  <a:schemeClr val="bg1"/>
                </a:solidFill>
                <a:ea typeface="Times New Roman"/>
                <a:cs typeface="Calibri"/>
              </a:rPr>
              <a:t> scapulae.</a:t>
            </a:r>
            <a:endParaRPr lang="en-US" sz="1400" dirty="0">
              <a:solidFill>
                <a:schemeClr val="bg1"/>
              </a:solidFill>
              <a:latin typeface="Arial"/>
              <a:ea typeface="Times New Roman"/>
            </a:endParaRPr>
          </a:p>
          <a:p>
            <a:pPr marL="466090" indent="-285750" algn="justLow" rtl="0">
              <a:spcAft>
                <a:spcPts val="0"/>
              </a:spcAft>
              <a:buFont typeface="Arial" panose="020B0604020202020204" pitchFamily="34" charset="0"/>
              <a:buChar char="•"/>
            </a:pPr>
            <a:r>
              <a:rPr lang="en-US" sz="1400" dirty="0">
                <a:solidFill>
                  <a:schemeClr val="bg1"/>
                </a:solidFill>
                <a:ea typeface="Times New Roman"/>
                <a:cs typeface="Calibri"/>
              </a:rPr>
              <a:t> </a:t>
            </a:r>
            <a:r>
              <a:rPr lang="en-US" sz="1400" b="1" dirty="0">
                <a:solidFill>
                  <a:schemeClr val="bg1"/>
                </a:solidFill>
                <a:ea typeface="Times New Roman"/>
                <a:cs typeface="Calibri"/>
              </a:rPr>
              <a:t>Communications with the hypoglossal nerve</a:t>
            </a:r>
            <a:r>
              <a:rPr lang="en-US" sz="1400" dirty="0">
                <a:solidFill>
                  <a:schemeClr val="bg1"/>
                </a:solidFill>
                <a:ea typeface="Times New Roman"/>
                <a:cs typeface="Calibri"/>
              </a:rPr>
              <a:t>, a branch from the C1 joins the hypoglossal nerve. Some of these C1 fibers later leave the hypoglossal as the descending branch, which unites with the descending cervical nerve (C2 and 3), to form the </a:t>
            </a:r>
            <a:r>
              <a:rPr lang="en-US" sz="1400" dirty="0" err="1">
                <a:solidFill>
                  <a:schemeClr val="bg1"/>
                </a:solidFill>
                <a:ea typeface="Times New Roman"/>
                <a:cs typeface="Calibri"/>
              </a:rPr>
              <a:t>ansa</a:t>
            </a:r>
            <a:r>
              <a:rPr lang="en-US" sz="1400" dirty="0">
                <a:solidFill>
                  <a:schemeClr val="bg1"/>
                </a:solidFill>
                <a:ea typeface="Times New Roman"/>
                <a:cs typeface="Calibri"/>
              </a:rPr>
              <a:t> </a:t>
            </a:r>
            <a:r>
              <a:rPr lang="en-US" sz="1400" dirty="0" err="1">
                <a:solidFill>
                  <a:schemeClr val="bg1"/>
                </a:solidFill>
                <a:ea typeface="Times New Roman"/>
                <a:cs typeface="Calibri"/>
              </a:rPr>
              <a:t>cervicalis</a:t>
            </a:r>
            <a:r>
              <a:rPr lang="en-US" sz="1400" dirty="0">
                <a:solidFill>
                  <a:schemeClr val="bg1"/>
                </a:solidFill>
                <a:ea typeface="Times New Roman"/>
                <a:cs typeface="Calibri"/>
              </a:rPr>
              <a:t>. The first, second, and third cervical nerve fibers within the </a:t>
            </a:r>
            <a:r>
              <a:rPr lang="en-US" sz="1400" dirty="0" err="1">
                <a:solidFill>
                  <a:schemeClr val="bg1"/>
                </a:solidFill>
                <a:ea typeface="Times New Roman"/>
                <a:cs typeface="Calibri"/>
              </a:rPr>
              <a:t>ansa</a:t>
            </a:r>
            <a:r>
              <a:rPr lang="en-US" sz="1400" dirty="0">
                <a:solidFill>
                  <a:schemeClr val="bg1"/>
                </a:solidFill>
                <a:ea typeface="Times New Roman"/>
                <a:cs typeface="Calibri"/>
              </a:rPr>
              <a:t> </a:t>
            </a:r>
            <a:r>
              <a:rPr lang="en-US" sz="1400" dirty="0" err="1">
                <a:solidFill>
                  <a:schemeClr val="bg1"/>
                </a:solidFill>
                <a:ea typeface="Times New Roman"/>
                <a:cs typeface="Calibri"/>
              </a:rPr>
              <a:t>cervicalis</a:t>
            </a:r>
            <a:r>
              <a:rPr lang="en-US" sz="1400" dirty="0">
                <a:solidFill>
                  <a:schemeClr val="bg1"/>
                </a:solidFill>
                <a:ea typeface="Times New Roman"/>
                <a:cs typeface="Calibri"/>
              </a:rPr>
              <a:t> supply the </a:t>
            </a:r>
            <a:r>
              <a:rPr lang="en-US" sz="1400" dirty="0" err="1">
                <a:solidFill>
                  <a:schemeClr val="bg1"/>
                </a:solidFill>
                <a:ea typeface="Times New Roman"/>
                <a:cs typeface="Calibri"/>
              </a:rPr>
              <a:t>omohyoid</a:t>
            </a:r>
            <a:r>
              <a:rPr lang="en-US" sz="1400" dirty="0">
                <a:solidFill>
                  <a:schemeClr val="bg1"/>
                </a:solidFill>
                <a:ea typeface="Times New Roman"/>
                <a:cs typeface="Calibri"/>
              </a:rPr>
              <a:t>, </a:t>
            </a:r>
            <a:r>
              <a:rPr lang="en-US" sz="1400" dirty="0" err="1">
                <a:solidFill>
                  <a:schemeClr val="bg1"/>
                </a:solidFill>
                <a:ea typeface="Times New Roman"/>
                <a:cs typeface="Calibri"/>
              </a:rPr>
              <a:t>sternohyoid</a:t>
            </a:r>
            <a:r>
              <a:rPr lang="en-US" sz="1400" dirty="0">
                <a:solidFill>
                  <a:schemeClr val="bg1"/>
                </a:solidFill>
                <a:ea typeface="Times New Roman"/>
                <a:cs typeface="Calibri"/>
              </a:rPr>
              <a:t>, and </a:t>
            </a:r>
            <a:r>
              <a:rPr lang="en-US" sz="1400" dirty="0" err="1">
                <a:solidFill>
                  <a:schemeClr val="bg1"/>
                </a:solidFill>
                <a:ea typeface="Times New Roman"/>
                <a:cs typeface="Calibri"/>
              </a:rPr>
              <a:t>sternothyroid</a:t>
            </a:r>
            <a:r>
              <a:rPr lang="en-US" sz="1400" dirty="0">
                <a:solidFill>
                  <a:schemeClr val="bg1"/>
                </a:solidFill>
                <a:ea typeface="Times New Roman"/>
                <a:cs typeface="Calibri"/>
              </a:rPr>
              <a:t> muscles. Other C1 fibers within the hypoglossal nerve leave it as the nerve to the </a:t>
            </a:r>
            <a:r>
              <a:rPr lang="en-US" sz="1400" dirty="0" err="1">
                <a:solidFill>
                  <a:schemeClr val="bg1"/>
                </a:solidFill>
                <a:ea typeface="Times New Roman"/>
                <a:cs typeface="Calibri"/>
              </a:rPr>
              <a:t>thyrohyoid</a:t>
            </a:r>
            <a:r>
              <a:rPr lang="en-US" sz="1400" dirty="0">
                <a:solidFill>
                  <a:schemeClr val="bg1"/>
                </a:solidFill>
                <a:ea typeface="Times New Roman"/>
                <a:cs typeface="Calibri"/>
              </a:rPr>
              <a:t> and </a:t>
            </a:r>
            <a:r>
              <a:rPr lang="en-US" sz="1400" dirty="0" err="1">
                <a:solidFill>
                  <a:schemeClr val="bg1"/>
                </a:solidFill>
                <a:ea typeface="Times New Roman"/>
                <a:cs typeface="Calibri"/>
              </a:rPr>
              <a:t>geniohyoid</a:t>
            </a:r>
            <a:r>
              <a:rPr lang="en-US" sz="1400" dirty="0">
                <a:solidFill>
                  <a:schemeClr val="bg1"/>
                </a:solidFill>
                <a:ea typeface="Times New Roman"/>
                <a:cs typeface="Calibri"/>
              </a:rPr>
              <a:t>.</a:t>
            </a:r>
            <a:endParaRPr lang="en-US" sz="1400" dirty="0">
              <a:solidFill>
                <a:schemeClr val="bg1"/>
              </a:solidFill>
              <a:latin typeface="Arial"/>
              <a:ea typeface="Times New Roman"/>
            </a:endParaRPr>
          </a:p>
          <a:p>
            <a:pPr marL="465138" indent="-285750" algn="justLow" rtl="0">
              <a:spcAft>
                <a:spcPts val="0"/>
              </a:spcAft>
              <a:buFont typeface="Arial" panose="020B0604020202020204" pitchFamily="34" charset="0"/>
              <a:buChar char="•"/>
            </a:pPr>
            <a:r>
              <a:rPr lang="en-US" sz="1400" dirty="0">
                <a:solidFill>
                  <a:schemeClr val="bg1"/>
                </a:solidFill>
                <a:ea typeface="Times New Roman"/>
                <a:cs typeface="Calibri"/>
              </a:rPr>
              <a:t> </a:t>
            </a:r>
            <a:r>
              <a:rPr lang="en-US" sz="1400" b="1" dirty="0" smtClean="0">
                <a:solidFill>
                  <a:schemeClr val="bg1"/>
                </a:solidFill>
                <a:ea typeface="Times New Roman"/>
                <a:cs typeface="Calibri"/>
              </a:rPr>
              <a:t>Phrenic </a:t>
            </a:r>
            <a:r>
              <a:rPr lang="en-US" sz="1400" b="1" dirty="0">
                <a:solidFill>
                  <a:schemeClr val="bg1"/>
                </a:solidFill>
                <a:ea typeface="Times New Roman"/>
                <a:cs typeface="Calibri"/>
              </a:rPr>
              <a:t>nerve</a:t>
            </a:r>
            <a:r>
              <a:rPr lang="en-US" sz="1400" dirty="0">
                <a:solidFill>
                  <a:schemeClr val="bg1"/>
                </a:solidFill>
                <a:ea typeface="Times New Roman"/>
                <a:cs typeface="Calibri"/>
              </a:rPr>
              <a:t> (C3, 4 &amp; 5, mainly 4). Descends through the neck and thorax to supply the </a:t>
            </a:r>
            <a:r>
              <a:rPr lang="en-US" sz="1400" dirty="0" err="1" smtClean="0">
                <a:solidFill>
                  <a:schemeClr val="bg1"/>
                </a:solidFill>
                <a:ea typeface="Times New Roman"/>
                <a:cs typeface="Calibri"/>
              </a:rPr>
              <a:t>diaphram</a:t>
            </a:r>
            <a:endParaRPr lang="en-US" sz="1400" dirty="0" smtClean="0">
              <a:solidFill>
                <a:schemeClr val="bg1"/>
              </a:solidFill>
              <a:ea typeface="Times New Roman"/>
              <a:cs typeface="Calibri"/>
            </a:endParaRPr>
          </a:p>
          <a:p>
            <a:pPr marL="268288" indent="-268288"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b="1" dirty="0" smtClean="0">
                <a:solidFill>
                  <a:schemeClr val="bg1"/>
                </a:solidFill>
                <a:ea typeface="Times New Roman"/>
                <a:cs typeface="Calibri"/>
              </a:rPr>
              <a:t>posterior rami </a:t>
            </a:r>
            <a:r>
              <a:rPr lang="en-US" sz="1400" b="1" dirty="0">
                <a:solidFill>
                  <a:schemeClr val="bg1"/>
                </a:solidFill>
                <a:ea typeface="Times New Roman"/>
                <a:cs typeface="Calibri"/>
              </a:rPr>
              <a:t>of the cervical nerves </a:t>
            </a:r>
            <a:r>
              <a:rPr lang="en-US" sz="1400" dirty="0">
                <a:solidFill>
                  <a:schemeClr val="bg1"/>
                </a:solidFill>
                <a:ea typeface="Times New Roman"/>
                <a:cs typeface="Calibri"/>
              </a:rPr>
              <a:t>supply the regions on each side of the midline posteriorly. The largest nerve, the greater occipital nerve, arises from C2 and supplies much of the back of the scalp.</a:t>
            </a:r>
            <a:endParaRPr lang="en-US" sz="1400" dirty="0">
              <a:solidFill>
                <a:schemeClr val="bg1"/>
              </a:solidFill>
              <a:effectLst/>
              <a:latin typeface="Arial"/>
              <a:ea typeface="Times New Roman"/>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524" y="1700808"/>
            <a:ext cx="4490450" cy="4920628"/>
          </a:xfrm>
          <a:prstGeom prst="rect">
            <a:avLst/>
          </a:prstGeom>
        </p:spPr>
      </p:pic>
      <p:sp>
        <p:nvSpPr>
          <p:cNvPr id="4" name="مستطيل 3"/>
          <p:cNvSpPr/>
          <p:nvPr/>
        </p:nvSpPr>
        <p:spPr>
          <a:xfrm>
            <a:off x="6001127" y="447160"/>
            <a:ext cx="2075696"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sz="2400" b="1" dirty="0">
                <a:solidFill>
                  <a:prstClr val="black"/>
                </a:solidFill>
                <a:ea typeface="Times New Roman"/>
                <a:cs typeface="Calibri"/>
              </a:rPr>
              <a:t>Cervical Plexus</a:t>
            </a:r>
            <a:endParaRPr lang="en-US" sz="2400" dirty="0">
              <a:solidFill>
                <a:prstClr val="black"/>
              </a:solidFill>
              <a:latin typeface="Arial"/>
              <a:ea typeface="Times New Roman"/>
            </a:endParaRPr>
          </a:p>
        </p:txBody>
      </p:sp>
    </p:spTree>
    <p:extLst>
      <p:ext uri="{BB962C8B-B14F-4D97-AF65-F5344CB8AC3E}">
        <p14:creationId xmlns:p14="http://schemas.microsoft.com/office/powerpoint/2010/main" val="1419036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7752" y="582256"/>
            <a:ext cx="3724838" cy="649408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thyroid gland consists of right and left lobes connected by a narrow isthmus. </a:t>
            </a:r>
            <a:endParaRPr lang="en-US" sz="1600" dirty="0" smtClean="0">
              <a:solidFill>
                <a:schemeClr val="bg1"/>
              </a:solidFill>
              <a:ea typeface="Times New Roman"/>
              <a:cs typeface="Calibri"/>
            </a:endParaRPr>
          </a:p>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is a vascular organ surrounded by a sheath derived from the </a:t>
            </a:r>
            <a:r>
              <a:rPr lang="en-US" sz="1600" dirty="0" err="1">
                <a:solidFill>
                  <a:schemeClr val="bg1"/>
                </a:solidFill>
                <a:ea typeface="Times New Roman"/>
                <a:cs typeface="Calibri"/>
              </a:rPr>
              <a:t>pretracheal</a:t>
            </a:r>
            <a:r>
              <a:rPr lang="en-US" sz="1600" dirty="0">
                <a:solidFill>
                  <a:schemeClr val="bg1"/>
                </a:solidFill>
                <a:ea typeface="Times New Roman"/>
                <a:cs typeface="Calibri"/>
              </a:rPr>
              <a:t> layer of deep fascia. </a:t>
            </a:r>
            <a:endParaRPr lang="en-US" sz="1600" dirty="0" smtClean="0">
              <a:solidFill>
                <a:schemeClr val="bg1"/>
              </a:solidFill>
              <a:ea typeface="Times New Roman"/>
              <a:cs typeface="Calibri"/>
            </a:endParaRPr>
          </a:p>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sheath attaches the gland to the larynx and the trachea.</a:t>
            </a:r>
            <a:endParaRPr lang="en-US" sz="1600" dirty="0">
              <a:solidFill>
                <a:schemeClr val="bg1"/>
              </a:solidFill>
              <a:latin typeface="Arial"/>
              <a:ea typeface="Times New Roman"/>
            </a:endParaRPr>
          </a:p>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Each </a:t>
            </a:r>
            <a:r>
              <a:rPr lang="en-US" sz="1600" dirty="0">
                <a:solidFill>
                  <a:schemeClr val="bg1"/>
                </a:solidFill>
                <a:ea typeface="Times New Roman"/>
                <a:cs typeface="Calibri"/>
              </a:rPr>
              <a:t>lobe is pear shaped, with its apex being directed upward as far as the oblique line on the lamina of the thyroid cartilage; its base lies below at the level of the fourth or fifth tracheal ring.</a:t>
            </a:r>
            <a:endParaRPr lang="en-US" sz="1600" dirty="0">
              <a:solidFill>
                <a:schemeClr val="bg1"/>
              </a:solidFill>
              <a:latin typeface="Arial"/>
              <a:ea typeface="Times New Roman"/>
            </a:endParaRPr>
          </a:p>
          <a:p>
            <a:pPr marL="285750" indent="-285750" algn="l" rtl="0">
              <a:spcAft>
                <a:spcPts val="0"/>
              </a:spcAft>
              <a:buFont typeface="Arial" panose="020B0604020202020204" pitchFamily="34" charset="0"/>
              <a:buChar char="•"/>
            </a:pPr>
            <a:r>
              <a:rPr lang="en-US" sz="1600" dirty="0">
                <a:solidFill>
                  <a:schemeClr val="bg1"/>
                </a:solidFill>
                <a:ea typeface="Times New Roman"/>
                <a:cs typeface="Calibri"/>
              </a:rPr>
              <a:t> </a:t>
            </a:r>
            <a:r>
              <a:rPr lang="en-US" sz="1600" dirty="0" smtClean="0">
                <a:solidFill>
                  <a:schemeClr val="bg1"/>
                </a:solidFill>
                <a:ea typeface="Times New Roman"/>
                <a:cs typeface="Calibri"/>
              </a:rPr>
              <a:t>The </a:t>
            </a:r>
            <a:r>
              <a:rPr lang="en-US" sz="1600" dirty="0">
                <a:solidFill>
                  <a:schemeClr val="bg1"/>
                </a:solidFill>
                <a:ea typeface="Times New Roman"/>
                <a:cs typeface="Calibri"/>
              </a:rPr>
              <a:t>isthmus extends across the midline in front of the second, third, and fourth tracheal rings. </a:t>
            </a:r>
            <a:endParaRPr lang="en-US" sz="1600" dirty="0" smtClean="0">
              <a:solidFill>
                <a:schemeClr val="bg1"/>
              </a:solidFill>
              <a:ea typeface="Times New Roman"/>
              <a:cs typeface="Calibri"/>
            </a:endParaRPr>
          </a:p>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A </a:t>
            </a:r>
            <a:r>
              <a:rPr lang="en-US" sz="1600" dirty="0">
                <a:solidFill>
                  <a:schemeClr val="bg1"/>
                </a:solidFill>
                <a:ea typeface="Times New Roman"/>
                <a:cs typeface="Calibri"/>
              </a:rPr>
              <a:t>pyramidal lobe is often present, and it projects upward from the isthmus, usually to the left of the midline. </a:t>
            </a:r>
            <a:endParaRPr lang="en-US" sz="1600" dirty="0" smtClean="0">
              <a:solidFill>
                <a:schemeClr val="bg1"/>
              </a:solidFill>
              <a:ea typeface="Times New Roman"/>
              <a:cs typeface="Calibri"/>
            </a:endParaRPr>
          </a:p>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A </a:t>
            </a:r>
            <a:r>
              <a:rPr lang="en-US" sz="1600" dirty="0">
                <a:solidFill>
                  <a:schemeClr val="bg1"/>
                </a:solidFill>
                <a:ea typeface="Times New Roman"/>
                <a:cs typeface="Calibri"/>
              </a:rPr>
              <a:t>fibrous or muscular band frequently connects the pyramidal lobe to the hyoid bone; if it is muscular, it is referred to as the </a:t>
            </a:r>
            <a:r>
              <a:rPr lang="en-US" sz="1600" dirty="0" err="1">
                <a:solidFill>
                  <a:schemeClr val="bg1"/>
                </a:solidFill>
                <a:ea typeface="Times New Roman"/>
                <a:cs typeface="Calibri"/>
              </a:rPr>
              <a:t>levator</a:t>
            </a:r>
            <a:r>
              <a:rPr lang="en-US" sz="1600" dirty="0">
                <a:solidFill>
                  <a:schemeClr val="bg1"/>
                </a:solidFill>
                <a:ea typeface="Times New Roman"/>
                <a:cs typeface="Calibri"/>
              </a:rPr>
              <a:t> </a:t>
            </a:r>
            <a:r>
              <a:rPr lang="en-US" sz="1600" dirty="0" err="1">
                <a:solidFill>
                  <a:schemeClr val="bg1"/>
                </a:solidFill>
                <a:ea typeface="Times New Roman"/>
                <a:cs typeface="Calibri"/>
              </a:rPr>
              <a:t>glandulae</a:t>
            </a:r>
            <a:r>
              <a:rPr lang="en-US" sz="1600" dirty="0">
                <a:solidFill>
                  <a:schemeClr val="bg1"/>
                </a:solidFill>
                <a:ea typeface="Times New Roman"/>
                <a:cs typeface="Calibri"/>
              </a:rPr>
              <a:t> </a:t>
            </a:r>
            <a:r>
              <a:rPr lang="en-US" sz="1600" dirty="0" err="1">
                <a:solidFill>
                  <a:schemeClr val="bg1"/>
                </a:solidFill>
                <a:ea typeface="Times New Roman"/>
                <a:cs typeface="Calibri"/>
              </a:rPr>
              <a:t>thyroideae</a:t>
            </a:r>
            <a:r>
              <a:rPr lang="en-US" sz="1600" dirty="0" smtClean="0">
                <a:solidFill>
                  <a:schemeClr val="bg1"/>
                </a:solidFill>
                <a:ea typeface="Times New Roman"/>
                <a:cs typeface="Calibri"/>
              </a:rPr>
              <a:t>. </a:t>
            </a:r>
            <a:endParaRPr lang="en-US" sz="1600" dirty="0">
              <a:solidFill>
                <a:schemeClr val="bg1"/>
              </a:solidFill>
              <a:effectLst/>
              <a:latin typeface="Arial"/>
              <a:ea typeface="Times New Roman"/>
            </a:endParaRPr>
          </a:p>
        </p:txBody>
      </p:sp>
      <p:sp>
        <p:nvSpPr>
          <p:cNvPr id="3" name="مستطيل 2"/>
          <p:cNvSpPr/>
          <p:nvPr/>
        </p:nvSpPr>
        <p:spPr>
          <a:xfrm>
            <a:off x="5040824" y="94670"/>
            <a:ext cx="3177152"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sz="2400" b="1" dirty="0">
                <a:solidFill>
                  <a:prstClr val="black"/>
                </a:solidFill>
                <a:ea typeface="Times New Roman"/>
                <a:cs typeface="Calibri"/>
              </a:rPr>
              <a:t>The Viscera of the Neck</a:t>
            </a:r>
            <a:endParaRPr lang="en-US" sz="2400" dirty="0">
              <a:solidFill>
                <a:prstClr val="black"/>
              </a:solidFill>
              <a:latin typeface="Arial"/>
              <a:ea typeface="Times New Roman"/>
            </a:endParaRPr>
          </a:p>
        </p:txBody>
      </p:sp>
      <p:sp>
        <p:nvSpPr>
          <p:cNvPr id="4" name="مستطيل 3"/>
          <p:cNvSpPr/>
          <p:nvPr/>
        </p:nvSpPr>
        <p:spPr>
          <a:xfrm>
            <a:off x="99075" y="187003"/>
            <a:ext cx="1525802"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l" rtl="0"/>
            <a:r>
              <a:rPr lang="en-US" b="1" dirty="0">
                <a:solidFill>
                  <a:prstClr val="black"/>
                </a:solidFill>
                <a:ea typeface="Times New Roman"/>
                <a:cs typeface="Calibri"/>
              </a:rPr>
              <a:t>Thyroid Gland</a:t>
            </a:r>
            <a:endParaRPr lang="en-US" dirty="0">
              <a:solidFill>
                <a:prstClr val="black"/>
              </a:solidFill>
              <a:latin typeface="Arial"/>
              <a:ea typeface="Times New Roman"/>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376" y="723398"/>
            <a:ext cx="5004048" cy="6126279"/>
          </a:xfrm>
          <a:prstGeom prst="rect">
            <a:avLst/>
          </a:prstGeom>
        </p:spPr>
      </p:pic>
    </p:spTree>
    <p:extLst>
      <p:ext uri="{BB962C8B-B14F-4D97-AF65-F5344CB8AC3E}">
        <p14:creationId xmlns:p14="http://schemas.microsoft.com/office/powerpoint/2010/main" val="2423002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4169" y="483246"/>
            <a:ext cx="4572000" cy="427809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342900" lvl="0" indent="-342900" algn="l" rtl="0">
              <a:spcAft>
                <a:spcPts val="0"/>
              </a:spcAft>
              <a:buSzPts val="1000"/>
              <a:buFont typeface="Symbol"/>
              <a:buChar char=""/>
              <a:tabLst>
                <a:tab pos="457200" algn="l"/>
              </a:tabLst>
            </a:pPr>
            <a:r>
              <a:rPr lang="en-US" sz="1600" b="1" dirty="0" err="1" smtClean="0">
                <a:solidFill>
                  <a:schemeClr val="bg1"/>
                </a:solidFill>
                <a:ea typeface="Times New Roman"/>
                <a:cs typeface="Calibri"/>
              </a:rPr>
              <a:t>Anterolaterally</a:t>
            </a:r>
            <a:r>
              <a:rPr lang="en-US" sz="1600" dirty="0">
                <a:solidFill>
                  <a:schemeClr val="bg1"/>
                </a:solidFill>
                <a:ea typeface="Times New Roman"/>
                <a:cs typeface="Calibri"/>
              </a:rPr>
              <a:t>: The </a:t>
            </a:r>
            <a:r>
              <a:rPr lang="en-US" sz="1600" dirty="0" err="1">
                <a:solidFill>
                  <a:schemeClr val="bg1"/>
                </a:solidFill>
                <a:ea typeface="Times New Roman"/>
                <a:cs typeface="Calibri"/>
              </a:rPr>
              <a:t>sternothyroid</a:t>
            </a:r>
            <a:r>
              <a:rPr lang="en-US" sz="1600" dirty="0">
                <a:solidFill>
                  <a:schemeClr val="bg1"/>
                </a:solidFill>
                <a:ea typeface="Times New Roman"/>
                <a:cs typeface="Calibri"/>
              </a:rPr>
              <a:t>, the superior belly of the </a:t>
            </a:r>
            <a:r>
              <a:rPr lang="en-US" sz="1600" dirty="0" err="1">
                <a:solidFill>
                  <a:schemeClr val="bg1"/>
                </a:solidFill>
                <a:ea typeface="Times New Roman"/>
                <a:cs typeface="Calibri"/>
              </a:rPr>
              <a:t>omohyoid</a:t>
            </a:r>
            <a:r>
              <a:rPr lang="en-US" sz="1600" dirty="0">
                <a:solidFill>
                  <a:schemeClr val="bg1"/>
                </a:solidFill>
                <a:ea typeface="Times New Roman"/>
                <a:cs typeface="Calibri"/>
              </a:rPr>
              <a:t>, the </a:t>
            </a:r>
            <a:r>
              <a:rPr lang="en-US" sz="1600" dirty="0" err="1">
                <a:solidFill>
                  <a:schemeClr val="bg1"/>
                </a:solidFill>
                <a:ea typeface="Times New Roman"/>
                <a:cs typeface="Calibri"/>
              </a:rPr>
              <a:t>sternohyoid</a:t>
            </a:r>
            <a:r>
              <a:rPr lang="en-US" sz="1600" dirty="0">
                <a:solidFill>
                  <a:schemeClr val="bg1"/>
                </a:solidFill>
                <a:ea typeface="Times New Roman"/>
                <a:cs typeface="Calibri"/>
              </a:rPr>
              <a:t>, and the anterior border of the sternocleidomastoid</a:t>
            </a:r>
            <a:endParaRPr lang="en-US" sz="1600" dirty="0">
              <a:solidFill>
                <a:schemeClr val="bg1"/>
              </a:solidFill>
              <a:latin typeface="Arial"/>
              <a:ea typeface="Times New Roman"/>
            </a:endParaRPr>
          </a:p>
          <a:p>
            <a:pPr marL="342900" lvl="0" indent="-342900" algn="l" rtl="0">
              <a:spcAft>
                <a:spcPts val="0"/>
              </a:spcAft>
              <a:buSzPts val="1000"/>
              <a:buFont typeface="Symbol"/>
              <a:buChar char=""/>
              <a:tabLst>
                <a:tab pos="457200" algn="l"/>
              </a:tabLst>
            </a:pPr>
            <a:r>
              <a:rPr lang="en-US" sz="1600" b="1" dirty="0" err="1">
                <a:solidFill>
                  <a:schemeClr val="bg1"/>
                </a:solidFill>
                <a:ea typeface="Times New Roman"/>
                <a:cs typeface="Calibri"/>
              </a:rPr>
              <a:t>Posterolaterally</a:t>
            </a:r>
            <a:r>
              <a:rPr lang="en-US" sz="1600" dirty="0">
                <a:solidFill>
                  <a:schemeClr val="bg1"/>
                </a:solidFill>
                <a:ea typeface="Times New Roman"/>
                <a:cs typeface="Calibri"/>
              </a:rPr>
              <a:t>: The carotid sheath with the common carotid artery, the internal jugular vein, and the </a:t>
            </a:r>
            <a:r>
              <a:rPr lang="en-US" sz="1600" dirty="0" err="1">
                <a:solidFill>
                  <a:schemeClr val="bg1"/>
                </a:solidFill>
                <a:ea typeface="Times New Roman"/>
                <a:cs typeface="Calibri"/>
              </a:rPr>
              <a:t>vagus</a:t>
            </a:r>
            <a:r>
              <a:rPr lang="en-US" sz="1600" dirty="0">
                <a:solidFill>
                  <a:schemeClr val="bg1"/>
                </a:solidFill>
                <a:ea typeface="Times New Roman"/>
                <a:cs typeface="Calibri"/>
              </a:rPr>
              <a:t> nerve</a:t>
            </a:r>
            <a:endParaRPr lang="en-US" sz="1600" dirty="0">
              <a:solidFill>
                <a:schemeClr val="bg1"/>
              </a:solidFill>
              <a:latin typeface="Arial"/>
              <a:ea typeface="Times New Roman"/>
            </a:endParaRPr>
          </a:p>
          <a:p>
            <a:pPr marL="342900" lvl="0" indent="-342900" algn="l" rtl="0">
              <a:spcAft>
                <a:spcPts val="0"/>
              </a:spcAft>
              <a:buSzPts val="1000"/>
              <a:buFont typeface="Symbol"/>
              <a:buChar char=""/>
              <a:tabLst>
                <a:tab pos="457200" algn="l"/>
              </a:tabLst>
            </a:pPr>
            <a:r>
              <a:rPr lang="en-US" sz="1600" b="1" dirty="0">
                <a:solidFill>
                  <a:schemeClr val="bg1"/>
                </a:solidFill>
                <a:ea typeface="Times New Roman"/>
                <a:cs typeface="Calibri"/>
              </a:rPr>
              <a:t>Medially</a:t>
            </a:r>
            <a:r>
              <a:rPr lang="en-US" sz="1600" dirty="0">
                <a:solidFill>
                  <a:schemeClr val="bg1"/>
                </a:solidFill>
                <a:ea typeface="Times New Roman"/>
                <a:cs typeface="Calibri"/>
              </a:rPr>
              <a:t>: The larynx, the trachea, the pharynx, and the esophagus. </a:t>
            </a:r>
            <a:endParaRPr lang="en-US" sz="1600" dirty="0" smtClean="0">
              <a:solidFill>
                <a:schemeClr val="bg1"/>
              </a:solidFill>
              <a:ea typeface="Times New Roman"/>
              <a:cs typeface="Calibri"/>
            </a:endParaRPr>
          </a:p>
          <a:p>
            <a:pPr marL="342900" lvl="0" indent="-342900" algn="l" rtl="0">
              <a:spcAft>
                <a:spcPts val="0"/>
              </a:spcAft>
              <a:buSzPts val="1000"/>
              <a:buFont typeface="Symbol"/>
              <a:buChar char=""/>
              <a:tabLst>
                <a:tab pos="457200" algn="l"/>
              </a:tabLst>
            </a:pPr>
            <a:r>
              <a:rPr lang="en-US" sz="1600" dirty="0" smtClean="0">
                <a:solidFill>
                  <a:schemeClr val="bg1"/>
                </a:solidFill>
                <a:ea typeface="Times New Roman"/>
                <a:cs typeface="Calibri"/>
              </a:rPr>
              <a:t>Associated </a:t>
            </a:r>
            <a:r>
              <a:rPr lang="en-US" sz="1600" dirty="0">
                <a:solidFill>
                  <a:schemeClr val="bg1"/>
                </a:solidFill>
                <a:ea typeface="Times New Roman"/>
                <a:cs typeface="Calibri"/>
              </a:rPr>
              <a:t>with these structures are the </a:t>
            </a:r>
            <a:r>
              <a:rPr lang="en-US" sz="1600" dirty="0" err="1">
                <a:solidFill>
                  <a:schemeClr val="bg1"/>
                </a:solidFill>
                <a:ea typeface="Times New Roman"/>
                <a:cs typeface="Calibri"/>
              </a:rPr>
              <a:t>cricothyroid</a:t>
            </a:r>
            <a:r>
              <a:rPr lang="en-US" sz="1600" dirty="0">
                <a:solidFill>
                  <a:schemeClr val="bg1"/>
                </a:solidFill>
                <a:ea typeface="Times New Roman"/>
                <a:cs typeface="Calibri"/>
              </a:rPr>
              <a:t> muscle and its nerve supply, the external laryngeal nerve. </a:t>
            </a:r>
            <a:endParaRPr lang="en-US" sz="1600" dirty="0" smtClean="0">
              <a:solidFill>
                <a:schemeClr val="bg1"/>
              </a:solidFill>
              <a:ea typeface="Times New Roman"/>
              <a:cs typeface="Calibri"/>
            </a:endParaRPr>
          </a:p>
          <a:p>
            <a:pPr marL="342900" lvl="0" indent="-342900" algn="l" rtl="0">
              <a:spcAft>
                <a:spcPts val="0"/>
              </a:spcAft>
              <a:buSzPts val="1000"/>
              <a:buFont typeface="Symbol"/>
              <a:buChar char=""/>
              <a:tabLst>
                <a:tab pos="457200" algn="l"/>
              </a:tabLst>
            </a:pPr>
            <a:r>
              <a:rPr lang="en-US" sz="1600" dirty="0" smtClean="0">
                <a:solidFill>
                  <a:schemeClr val="bg1"/>
                </a:solidFill>
                <a:ea typeface="Times New Roman"/>
                <a:cs typeface="Calibri"/>
              </a:rPr>
              <a:t>In </a:t>
            </a:r>
            <a:r>
              <a:rPr lang="en-US" sz="1600" dirty="0">
                <a:solidFill>
                  <a:schemeClr val="bg1"/>
                </a:solidFill>
                <a:ea typeface="Times New Roman"/>
                <a:cs typeface="Calibri"/>
              </a:rPr>
              <a:t>the groove between the esophagus and the trachea is the recurrent laryngeal nerve.</a:t>
            </a:r>
            <a:endParaRPr lang="en-US" sz="1600" dirty="0">
              <a:solidFill>
                <a:schemeClr val="bg1"/>
              </a:solidFill>
              <a:latin typeface="Arial"/>
              <a:ea typeface="Times New Roman"/>
            </a:endParaRPr>
          </a:p>
          <a:p>
            <a:pPr marL="285750" indent="-285750" algn="l" rtl="0">
              <a:spcAft>
                <a:spcPts val="0"/>
              </a:spcAft>
              <a:buFont typeface="Arial" panose="020B0604020202020204" pitchFamily="34" charset="0"/>
              <a:buChar char="•"/>
            </a:pPr>
            <a:r>
              <a:rPr lang="en-US" sz="1600" dirty="0">
                <a:solidFill>
                  <a:schemeClr val="bg1"/>
                </a:solidFill>
                <a:ea typeface="Times New Roman"/>
                <a:cs typeface="Calibri"/>
              </a:rPr>
              <a:t>The rounded posterior border of each lobe is related posteriorly to the superior and inferior parathyroid glands and the anastomosis between the superior and inferior thyroid arteries</a:t>
            </a:r>
            <a:r>
              <a:rPr lang="en-US" sz="1600" dirty="0" smtClean="0">
                <a:solidFill>
                  <a:schemeClr val="bg1"/>
                </a:solidFill>
                <a:ea typeface="Times New Roman"/>
                <a:cs typeface="Calibri"/>
              </a:rPr>
              <a:t>.</a:t>
            </a:r>
            <a:endParaRPr lang="en-US" sz="1600" dirty="0">
              <a:solidFill>
                <a:schemeClr val="bg1"/>
              </a:solidFill>
              <a:latin typeface="Arial"/>
              <a:ea typeface="Times New Roman"/>
            </a:endParaRPr>
          </a:p>
        </p:txBody>
      </p:sp>
      <p:sp>
        <p:nvSpPr>
          <p:cNvPr id="3" name="مستطيل 2"/>
          <p:cNvSpPr/>
          <p:nvPr/>
        </p:nvSpPr>
        <p:spPr>
          <a:xfrm>
            <a:off x="179512" y="83136"/>
            <a:ext cx="2348015"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l" rtl="0"/>
            <a:r>
              <a:rPr lang="en-US" b="1" dirty="0">
                <a:solidFill>
                  <a:prstClr val="black"/>
                </a:solidFill>
                <a:ea typeface="Times New Roman"/>
                <a:cs typeface="Calibri"/>
              </a:rPr>
              <a:t> Relations of the Lobes</a:t>
            </a:r>
            <a:endParaRPr lang="en-US" dirty="0">
              <a:solidFill>
                <a:prstClr val="black"/>
              </a:solidFill>
              <a:latin typeface="Arial"/>
              <a:ea typeface="Times New Roman"/>
            </a:endParaRPr>
          </a:p>
        </p:txBody>
      </p:sp>
      <p:sp>
        <p:nvSpPr>
          <p:cNvPr id="4" name="مستطيل 3"/>
          <p:cNvSpPr/>
          <p:nvPr/>
        </p:nvSpPr>
        <p:spPr>
          <a:xfrm>
            <a:off x="179512" y="5288340"/>
            <a:ext cx="45720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lvl="0" indent="-342900" algn="l" rtl="0">
              <a:buSzPts val="1000"/>
              <a:buFont typeface="Symbol"/>
              <a:buChar char=""/>
              <a:tabLst>
                <a:tab pos="457200" algn="l"/>
              </a:tabLst>
            </a:pPr>
            <a:r>
              <a:rPr lang="en-US" sz="1600" b="1" dirty="0" smtClean="0">
                <a:solidFill>
                  <a:prstClr val="black"/>
                </a:solidFill>
                <a:ea typeface="Times New Roman"/>
                <a:cs typeface="Calibri"/>
              </a:rPr>
              <a:t>Anteriorly</a:t>
            </a:r>
            <a:r>
              <a:rPr lang="en-US" sz="1600" dirty="0">
                <a:solidFill>
                  <a:prstClr val="black"/>
                </a:solidFill>
                <a:ea typeface="Times New Roman"/>
                <a:cs typeface="Calibri"/>
              </a:rPr>
              <a:t>: The </a:t>
            </a:r>
            <a:r>
              <a:rPr lang="en-US" sz="1600" dirty="0" err="1">
                <a:solidFill>
                  <a:prstClr val="black"/>
                </a:solidFill>
                <a:ea typeface="Times New Roman"/>
                <a:cs typeface="Calibri"/>
              </a:rPr>
              <a:t>sternothyroids</a:t>
            </a:r>
            <a:r>
              <a:rPr lang="en-US" sz="1600" dirty="0">
                <a:solidFill>
                  <a:prstClr val="black"/>
                </a:solidFill>
                <a:ea typeface="Times New Roman"/>
                <a:cs typeface="Calibri"/>
              </a:rPr>
              <a:t>, </a:t>
            </a:r>
            <a:r>
              <a:rPr lang="en-US" sz="1600" dirty="0" err="1">
                <a:solidFill>
                  <a:prstClr val="black"/>
                </a:solidFill>
                <a:ea typeface="Times New Roman"/>
                <a:cs typeface="Calibri"/>
              </a:rPr>
              <a:t>sternohyoids</a:t>
            </a:r>
            <a:r>
              <a:rPr lang="en-US" sz="1600" dirty="0">
                <a:solidFill>
                  <a:prstClr val="black"/>
                </a:solidFill>
                <a:ea typeface="Times New Roman"/>
                <a:cs typeface="Calibri"/>
              </a:rPr>
              <a:t>, anterior jugular veins, fascia, and skin</a:t>
            </a:r>
            <a:endParaRPr lang="en-US" sz="1600" dirty="0">
              <a:solidFill>
                <a:prstClr val="black"/>
              </a:solidFill>
              <a:latin typeface="Arial"/>
              <a:ea typeface="Times New Roman"/>
            </a:endParaRPr>
          </a:p>
          <a:p>
            <a:pPr marL="342900" lvl="0" indent="-342900" algn="l" rtl="0">
              <a:buSzPts val="1000"/>
              <a:buFont typeface="Symbol"/>
              <a:buChar char=""/>
              <a:tabLst>
                <a:tab pos="457200" algn="l"/>
              </a:tabLst>
            </a:pPr>
            <a:r>
              <a:rPr lang="en-US" sz="1600" b="1" dirty="0">
                <a:solidFill>
                  <a:prstClr val="black"/>
                </a:solidFill>
                <a:ea typeface="Times New Roman"/>
                <a:cs typeface="Calibri"/>
              </a:rPr>
              <a:t>Posteriorly</a:t>
            </a:r>
            <a:r>
              <a:rPr lang="en-US" sz="1600" dirty="0">
                <a:solidFill>
                  <a:prstClr val="black"/>
                </a:solidFill>
                <a:ea typeface="Times New Roman"/>
                <a:cs typeface="Calibri"/>
              </a:rPr>
              <a:t>: The second, third, and fourth rings of the trachea</a:t>
            </a:r>
            <a:endParaRPr lang="en-US" sz="1600" dirty="0">
              <a:solidFill>
                <a:prstClr val="black"/>
              </a:solidFill>
              <a:latin typeface="Arial"/>
              <a:ea typeface="Times New Roman"/>
            </a:endParaRPr>
          </a:p>
          <a:p>
            <a:pPr marL="285750" lvl="0" indent="-285750" algn="l" rtl="0">
              <a:buFont typeface="Arial" panose="020B0604020202020204" pitchFamily="34" charset="0"/>
              <a:buChar char="•"/>
            </a:pPr>
            <a:r>
              <a:rPr lang="en-US" sz="1600" dirty="0">
                <a:solidFill>
                  <a:prstClr val="black"/>
                </a:solidFill>
                <a:ea typeface="Times New Roman"/>
                <a:cs typeface="Calibri"/>
              </a:rPr>
              <a:t>The terminal branches of the superior thyroid arteries anastomose along its upper border.</a:t>
            </a:r>
            <a:endParaRPr lang="en-US" sz="1600" dirty="0">
              <a:solidFill>
                <a:prstClr val="black"/>
              </a:solidFill>
              <a:latin typeface="Arial"/>
              <a:ea typeface="Times New Roman"/>
            </a:endParaRPr>
          </a:p>
        </p:txBody>
      </p:sp>
      <p:sp>
        <p:nvSpPr>
          <p:cNvPr id="5" name="مستطيل 4"/>
          <p:cNvSpPr/>
          <p:nvPr/>
        </p:nvSpPr>
        <p:spPr>
          <a:xfrm>
            <a:off x="179512" y="4888230"/>
            <a:ext cx="2499339"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l" rtl="0"/>
            <a:r>
              <a:rPr lang="en-US" b="1" dirty="0" smtClean="0">
                <a:solidFill>
                  <a:prstClr val="black"/>
                </a:solidFill>
                <a:ea typeface="Times New Roman"/>
                <a:cs typeface="Calibri"/>
              </a:rPr>
              <a:t>Relations of the Isthmus</a:t>
            </a:r>
            <a:endParaRPr lang="en-US" dirty="0">
              <a:solidFill>
                <a:prstClr val="black"/>
              </a:solidFill>
              <a:latin typeface="Arial"/>
              <a:ea typeface="Times New Roman"/>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999" y="1484784"/>
            <a:ext cx="4363580" cy="3740211"/>
          </a:xfrm>
          <a:prstGeom prst="rect">
            <a:avLst/>
          </a:prstGeom>
        </p:spPr>
      </p:pic>
    </p:spTree>
    <p:extLst>
      <p:ext uri="{BB962C8B-B14F-4D97-AF65-F5344CB8AC3E}">
        <p14:creationId xmlns:p14="http://schemas.microsoft.com/office/powerpoint/2010/main" val="1093006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726" y="654350"/>
            <a:ext cx="4901314" cy="338554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l" rtl="0">
              <a:spcAft>
                <a:spcPts val="0"/>
              </a:spcAft>
              <a:buFont typeface="Arial" panose="020B0604020202020204" pitchFamily="34" charset="0"/>
              <a:buChar char="•"/>
            </a:pPr>
            <a:r>
              <a:rPr lang="en-US" sz="1400" dirty="0" smtClean="0">
                <a:solidFill>
                  <a:schemeClr val="bg1"/>
                </a:solidFill>
                <a:ea typeface="Times New Roman"/>
                <a:cs typeface="Calibri"/>
              </a:rPr>
              <a:t>The</a:t>
            </a:r>
            <a:r>
              <a:rPr lang="en-US" dirty="0">
                <a:solidFill>
                  <a:prstClr val="black"/>
                </a:solidFill>
                <a:ea typeface="Times New Roman"/>
                <a:cs typeface="Calibri"/>
              </a:rPr>
              <a:t> arteries</a:t>
            </a:r>
            <a:r>
              <a:rPr lang="en-US" sz="1400" dirty="0" smtClean="0">
                <a:solidFill>
                  <a:schemeClr val="bg1"/>
                </a:solidFill>
                <a:ea typeface="Times New Roman"/>
                <a:cs typeface="Calibri"/>
              </a:rPr>
              <a:t> to </a:t>
            </a:r>
            <a:r>
              <a:rPr lang="en-US" sz="1400" dirty="0">
                <a:solidFill>
                  <a:schemeClr val="bg1"/>
                </a:solidFill>
                <a:ea typeface="Times New Roman"/>
                <a:cs typeface="Calibri"/>
              </a:rPr>
              <a:t>the thyroid gland are the superior thyroid artery, the inferior thyroid artery, and sometimes the </a:t>
            </a:r>
            <a:r>
              <a:rPr lang="en-US" sz="1400" dirty="0" err="1">
                <a:solidFill>
                  <a:schemeClr val="bg1"/>
                </a:solidFill>
                <a:ea typeface="Times New Roman"/>
                <a:cs typeface="Calibri"/>
              </a:rPr>
              <a:t>thyroidea</a:t>
            </a:r>
            <a:r>
              <a:rPr lang="en-US" sz="1400" dirty="0">
                <a:solidFill>
                  <a:schemeClr val="bg1"/>
                </a:solidFill>
                <a:ea typeface="Times New Roman"/>
                <a:cs typeface="Calibri"/>
              </a:rPr>
              <a:t> </a:t>
            </a:r>
            <a:r>
              <a:rPr lang="en-US" sz="1400" dirty="0" err="1">
                <a:solidFill>
                  <a:schemeClr val="bg1"/>
                </a:solidFill>
                <a:ea typeface="Times New Roman"/>
                <a:cs typeface="Calibri"/>
              </a:rPr>
              <a:t>ima</a:t>
            </a:r>
            <a:r>
              <a:rPr lang="en-US" sz="1400" dirty="0">
                <a:solidFill>
                  <a:schemeClr val="bg1"/>
                </a:solidFill>
                <a:ea typeface="Times New Roman"/>
                <a:cs typeface="Calibri"/>
              </a:rPr>
              <a:t>. </a:t>
            </a:r>
            <a:endParaRPr lang="en-US" sz="1400" dirty="0" smtClean="0">
              <a:solidFill>
                <a:schemeClr val="bg1"/>
              </a:solidFill>
              <a:ea typeface="Times New Roman"/>
              <a:cs typeface="Calibri"/>
            </a:endParaRPr>
          </a:p>
          <a:p>
            <a:pPr marL="285750" indent="-285750" algn="l"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arteries anastomose profusely with one another over the surface of the gland</a:t>
            </a:r>
            <a:r>
              <a:rPr lang="en-US" sz="1400" dirty="0" smtClean="0">
                <a:solidFill>
                  <a:schemeClr val="bg1"/>
                </a:solidFill>
                <a:ea typeface="Times New Roman"/>
                <a:cs typeface="Calibri"/>
              </a:rPr>
              <a:t>.</a:t>
            </a:r>
            <a:endParaRPr lang="en-US" sz="1400" dirty="0" smtClean="0">
              <a:solidFill>
                <a:schemeClr val="bg1"/>
              </a:solidFill>
              <a:latin typeface="Arial"/>
              <a:ea typeface="Times New Roman"/>
            </a:endParaRPr>
          </a:p>
          <a:p>
            <a:pPr marL="285750" indent="-285750" algn="l" rtl="0">
              <a:spcAft>
                <a:spcPts val="0"/>
              </a:spcAft>
              <a:buFont typeface="Arial" panose="020B0604020202020204" pitchFamily="34" charset="0"/>
              <a:buChar char="•"/>
            </a:pPr>
            <a:r>
              <a:rPr lang="en-US" sz="1400" dirty="0" smtClean="0">
                <a:solidFill>
                  <a:schemeClr val="bg1"/>
                </a:solidFill>
                <a:ea typeface="Times New Roman"/>
                <a:cs typeface="Calibri"/>
              </a:rPr>
              <a:t> </a:t>
            </a:r>
            <a:r>
              <a:rPr lang="en-US" sz="1400" dirty="0">
                <a:solidFill>
                  <a:schemeClr val="bg1"/>
                </a:solidFill>
                <a:ea typeface="Times New Roman"/>
                <a:cs typeface="Calibri"/>
              </a:rPr>
              <a:t>The </a:t>
            </a:r>
            <a:r>
              <a:rPr lang="en-US" sz="1400" b="1" dirty="0">
                <a:solidFill>
                  <a:schemeClr val="bg1"/>
                </a:solidFill>
                <a:ea typeface="Times New Roman"/>
                <a:cs typeface="Calibri"/>
              </a:rPr>
              <a:t>superior thyroid artery</a:t>
            </a:r>
            <a:r>
              <a:rPr lang="en-US" sz="1400" dirty="0">
                <a:solidFill>
                  <a:schemeClr val="bg1"/>
                </a:solidFill>
                <a:ea typeface="Times New Roman"/>
                <a:cs typeface="Calibri"/>
              </a:rPr>
              <a:t>, a branch of the external carotid artery, descends to the upper pole of each lobe, accompanied by the external laryngeal nerve.</a:t>
            </a:r>
            <a:endParaRPr lang="en-US" sz="1400" dirty="0">
              <a:solidFill>
                <a:schemeClr val="bg1"/>
              </a:solidFill>
              <a:latin typeface="Arial"/>
              <a:ea typeface="Times New Roman"/>
            </a:endParaRPr>
          </a:p>
          <a:p>
            <a:pPr marL="285750" indent="-285750" algn="l" rtl="0">
              <a:spcAft>
                <a:spcPts val="0"/>
              </a:spcAft>
              <a:buFont typeface="Arial" panose="020B0604020202020204" pitchFamily="34" charset="0"/>
              <a:buChar char="•"/>
            </a:pPr>
            <a:r>
              <a:rPr lang="en-US" sz="1400" dirty="0" smtClean="0">
                <a:solidFill>
                  <a:schemeClr val="bg1"/>
                </a:solidFill>
                <a:ea typeface="Times New Roman"/>
                <a:cs typeface="Calibri"/>
              </a:rPr>
              <a:t> </a:t>
            </a:r>
            <a:r>
              <a:rPr lang="en-US" sz="1400" dirty="0">
                <a:solidFill>
                  <a:schemeClr val="bg1"/>
                </a:solidFill>
                <a:ea typeface="Times New Roman"/>
                <a:cs typeface="Calibri"/>
              </a:rPr>
              <a:t>The </a:t>
            </a:r>
            <a:r>
              <a:rPr lang="en-US" sz="1400" b="1" dirty="0">
                <a:solidFill>
                  <a:schemeClr val="bg1"/>
                </a:solidFill>
                <a:ea typeface="Times New Roman"/>
                <a:cs typeface="Calibri"/>
              </a:rPr>
              <a:t>inferior thyroid artery</a:t>
            </a:r>
            <a:r>
              <a:rPr lang="en-US" sz="1400" dirty="0">
                <a:solidFill>
                  <a:schemeClr val="bg1"/>
                </a:solidFill>
                <a:ea typeface="Times New Roman"/>
                <a:cs typeface="Calibri"/>
              </a:rPr>
              <a:t>, a branch of the </a:t>
            </a:r>
            <a:r>
              <a:rPr lang="en-US" sz="1400" dirty="0" err="1">
                <a:solidFill>
                  <a:schemeClr val="bg1"/>
                </a:solidFill>
                <a:ea typeface="Times New Roman"/>
                <a:cs typeface="Calibri"/>
              </a:rPr>
              <a:t>thyrocervical</a:t>
            </a:r>
            <a:r>
              <a:rPr lang="en-US" sz="1400" dirty="0">
                <a:solidFill>
                  <a:schemeClr val="bg1"/>
                </a:solidFill>
                <a:ea typeface="Times New Roman"/>
                <a:cs typeface="Calibri"/>
              </a:rPr>
              <a:t> trunk, ascends behind the gland to the level of the cricoid cartilage. It then turns medially and downward to reach the posterior border of the gland. </a:t>
            </a:r>
            <a:endParaRPr lang="en-US" sz="1400" dirty="0" smtClean="0">
              <a:solidFill>
                <a:schemeClr val="bg1"/>
              </a:solidFill>
              <a:ea typeface="Times New Roman"/>
              <a:cs typeface="Calibri"/>
            </a:endParaRPr>
          </a:p>
          <a:p>
            <a:pPr marL="285750" indent="-285750" algn="l"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b="1" dirty="0" err="1">
                <a:solidFill>
                  <a:schemeClr val="bg1"/>
                </a:solidFill>
                <a:ea typeface="Times New Roman"/>
                <a:cs typeface="Calibri"/>
              </a:rPr>
              <a:t>thyroidea</a:t>
            </a:r>
            <a:r>
              <a:rPr lang="en-US" sz="1400" b="1" dirty="0">
                <a:solidFill>
                  <a:schemeClr val="bg1"/>
                </a:solidFill>
                <a:ea typeface="Times New Roman"/>
                <a:cs typeface="Calibri"/>
              </a:rPr>
              <a:t> </a:t>
            </a:r>
            <a:r>
              <a:rPr lang="en-US" sz="1400" b="1" dirty="0" err="1">
                <a:solidFill>
                  <a:schemeClr val="bg1"/>
                </a:solidFill>
                <a:ea typeface="Times New Roman"/>
                <a:cs typeface="Calibri"/>
              </a:rPr>
              <a:t>ima</a:t>
            </a:r>
            <a:r>
              <a:rPr lang="en-US" sz="1400" dirty="0">
                <a:solidFill>
                  <a:schemeClr val="bg1"/>
                </a:solidFill>
                <a:ea typeface="Times New Roman"/>
                <a:cs typeface="Calibri"/>
              </a:rPr>
              <a:t>, if present, may arise from the brachiocephalic artery or the arch of the aorta. It ascends in front of the trachea to the isthmus</a:t>
            </a:r>
            <a:r>
              <a:rPr lang="en-US" sz="1400" dirty="0" smtClean="0">
                <a:solidFill>
                  <a:schemeClr val="bg1"/>
                </a:solidFill>
                <a:ea typeface="Times New Roman"/>
                <a:cs typeface="Calibri"/>
              </a:rPr>
              <a:t>.</a:t>
            </a:r>
            <a:endParaRPr lang="en-US" sz="1400" dirty="0">
              <a:solidFill>
                <a:schemeClr val="bg1"/>
              </a:solidFill>
              <a:latin typeface="Arial"/>
              <a:ea typeface="Times New Roman"/>
            </a:endParaRPr>
          </a:p>
        </p:txBody>
      </p:sp>
      <p:sp>
        <p:nvSpPr>
          <p:cNvPr id="3" name="مستطيل 2"/>
          <p:cNvSpPr/>
          <p:nvPr/>
        </p:nvSpPr>
        <p:spPr>
          <a:xfrm>
            <a:off x="6084168" y="412047"/>
            <a:ext cx="1582484"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l" rtl="0"/>
            <a:r>
              <a:rPr lang="en-US" sz="2000" b="1" dirty="0">
                <a:solidFill>
                  <a:prstClr val="black"/>
                </a:solidFill>
                <a:ea typeface="Times New Roman"/>
                <a:cs typeface="Calibri"/>
              </a:rPr>
              <a:t>Blood Supply</a:t>
            </a:r>
            <a:endParaRPr lang="en-US" sz="2000" dirty="0">
              <a:solidFill>
                <a:prstClr val="black"/>
              </a:solidFill>
              <a:latin typeface="Arial"/>
              <a:ea typeface="Times New Roman"/>
            </a:endParaRPr>
          </a:p>
        </p:txBody>
      </p:sp>
      <p:sp>
        <p:nvSpPr>
          <p:cNvPr id="4" name="مستطيل 3"/>
          <p:cNvSpPr/>
          <p:nvPr/>
        </p:nvSpPr>
        <p:spPr>
          <a:xfrm>
            <a:off x="30726" y="5049519"/>
            <a:ext cx="4868480"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l" rtl="0">
              <a:buFont typeface="Arial" panose="020B0604020202020204" pitchFamily="34" charset="0"/>
              <a:buChar char="•"/>
            </a:pPr>
            <a:r>
              <a:rPr lang="en-US" sz="1400" smtClean="0">
                <a:solidFill>
                  <a:schemeClr val="bg1"/>
                </a:solidFill>
                <a:ea typeface="Times New Roman"/>
                <a:cs typeface="Calibri"/>
              </a:rPr>
              <a:t>The </a:t>
            </a:r>
            <a:r>
              <a:rPr lang="en-US" sz="1400" b="1" dirty="0" smtClean="0">
                <a:solidFill>
                  <a:schemeClr val="bg1"/>
                </a:solidFill>
                <a:ea typeface="Times New Roman"/>
                <a:cs typeface="Calibri"/>
              </a:rPr>
              <a:t>veins</a:t>
            </a:r>
            <a:r>
              <a:rPr lang="en-US" sz="1400" dirty="0" smtClean="0">
                <a:solidFill>
                  <a:schemeClr val="bg1"/>
                </a:solidFill>
                <a:ea typeface="Times New Roman"/>
                <a:cs typeface="Calibri"/>
              </a:rPr>
              <a:t> from </a:t>
            </a:r>
            <a:r>
              <a:rPr lang="en-US" sz="1400" dirty="0">
                <a:solidFill>
                  <a:schemeClr val="bg1"/>
                </a:solidFill>
                <a:ea typeface="Times New Roman"/>
                <a:cs typeface="Calibri"/>
              </a:rPr>
              <a:t>the thyroid gland are the superior thyroid, which drains into the internal jugular vein; the middle thyroid, which drains into the internal jugular vein; and the inferior </a:t>
            </a:r>
            <a:r>
              <a:rPr lang="en-US" sz="1400" dirty="0" smtClean="0">
                <a:solidFill>
                  <a:schemeClr val="bg1"/>
                </a:solidFill>
                <a:ea typeface="Times New Roman"/>
                <a:cs typeface="Calibri"/>
              </a:rPr>
              <a:t>thyroid vein, which drains </a:t>
            </a:r>
            <a:r>
              <a:rPr lang="en-US" sz="1400" dirty="0">
                <a:solidFill>
                  <a:schemeClr val="bg1"/>
                </a:solidFill>
                <a:ea typeface="Times New Roman"/>
                <a:cs typeface="Calibri"/>
              </a:rPr>
              <a:t>into the left brachiocephalic vein in the thorax.</a:t>
            </a:r>
            <a:endParaRPr lang="en-US" sz="1400" dirty="0">
              <a:solidFill>
                <a:schemeClr val="bg1"/>
              </a:solidFill>
            </a:endParaRPr>
          </a:p>
        </p:txBody>
      </p:sp>
      <p:sp>
        <p:nvSpPr>
          <p:cNvPr id="5" name="مستطيل 4"/>
          <p:cNvSpPr/>
          <p:nvPr/>
        </p:nvSpPr>
        <p:spPr>
          <a:xfrm>
            <a:off x="49454" y="265281"/>
            <a:ext cx="970522"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a:solidFill>
                  <a:prstClr val="black"/>
                </a:solidFill>
                <a:ea typeface="Times New Roman"/>
                <a:cs typeface="Calibri"/>
              </a:rPr>
              <a:t>arteries </a:t>
            </a:r>
            <a:endParaRPr lang="en-US" b="1" dirty="0"/>
          </a:p>
        </p:txBody>
      </p:sp>
      <p:sp>
        <p:nvSpPr>
          <p:cNvPr id="6" name="مستطيل 5"/>
          <p:cNvSpPr/>
          <p:nvPr/>
        </p:nvSpPr>
        <p:spPr>
          <a:xfrm>
            <a:off x="63560" y="4680187"/>
            <a:ext cx="730777"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a:solidFill>
                  <a:prstClr val="black"/>
                </a:solidFill>
                <a:ea typeface="Times New Roman"/>
                <a:cs typeface="Calibri"/>
              </a:rPr>
              <a:t>veins</a:t>
            </a:r>
            <a:r>
              <a:rPr lang="en-US" dirty="0">
                <a:solidFill>
                  <a:prstClr val="black"/>
                </a:solidFill>
                <a:ea typeface="Times New Roman"/>
                <a:cs typeface="Calibri"/>
              </a:rPr>
              <a:t> </a:t>
            </a:r>
            <a:endParaRPr lang="en-US" dirty="0"/>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052736"/>
            <a:ext cx="3998867" cy="4895671"/>
          </a:xfrm>
          <a:prstGeom prst="rect">
            <a:avLst/>
          </a:prstGeom>
        </p:spPr>
      </p:pic>
    </p:spTree>
    <p:extLst>
      <p:ext uri="{BB962C8B-B14F-4D97-AF65-F5344CB8AC3E}">
        <p14:creationId xmlns:p14="http://schemas.microsoft.com/office/powerpoint/2010/main" val="926128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899822"/>
            <a:ext cx="799288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lymph from the thyroid gland drains mainly laterally into the deep cervical lymph nodes. </a:t>
            </a:r>
            <a:endParaRPr lang="en-US" sz="1600" dirty="0" smtClean="0">
              <a:solidFill>
                <a:schemeClr val="bg1"/>
              </a:solidFill>
              <a:ea typeface="Times New Roman"/>
              <a:cs typeface="Calibri"/>
            </a:endParaRPr>
          </a:p>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A </a:t>
            </a:r>
            <a:r>
              <a:rPr lang="en-US" sz="1600" dirty="0">
                <a:solidFill>
                  <a:schemeClr val="bg1"/>
                </a:solidFill>
                <a:ea typeface="Times New Roman"/>
                <a:cs typeface="Calibri"/>
              </a:rPr>
              <a:t>few lymph vessels descend to the </a:t>
            </a:r>
            <a:r>
              <a:rPr lang="en-US" sz="1600" dirty="0" err="1">
                <a:solidFill>
                  <a:schemeClr val="bg1"/>
                </a:solidFill>
                <a:ea typeface="Times New Roman"/>
                <a:cs typeface="Calibri"/>
              </a:rPr>
              <a:t>paratracheal</a:t>
            </a:r>
            <a:r>
              <a:rPr lang="en-US" sz="1600" dirty="0">
                <a:solidFill>
                  <a:schemeClr val="bg1"/>
                </a:solidFill>
                <a:ea typeface="Times New Roman"/>
                <a:cs typeface="Calibri"/>
              </a:rPr>
              <a:t> nodes</a:t>
            </a:r>
            <a:r>
              <a:rPr lang="en-US" sz="1600" dirty="0" smtClean="0">
                <a:solidFill>
                  <a:schemeClr val="bg1"/>
                </a:solidFill>
                <a:ea typeface="Times New Roman"/>
                <a:cs typeface="Calibri"/>
              </a:rPr>
              <a:t>.</a:t>
            </a:r>
            <a:endParaRPr lang="en-US" sz="1600" dirty="0">
              <a:solidFill>
                <a:schemeClr val="bg1"/>
              </a:solidFill>
              <a:latin typeface="Arial"/>
              <a:ea typeface="Times New Roman"/>
            </a:endParaRPr>
          </a:p>
        </p:txBody>
      </p:sp>
      <p:sp>
        <p:nvSpPr>
          <p:cNvPr id="3" name="مستطيل 2"/>
          <p:cNvSpPr/>
          <p:nvPr/>
        </p:nvSpPr>
        <p:spPr>
          <a:xfrm>
            <a:off x="539552" y="476971"/>
            <a:ext cx="1897122"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l" rtl="0"/>
            <a:r>
              <a:rPr lang="en-US" sz="2000" b="1" dirty="0">
                <a:solidFill>
                  <a:prstClr val="black"/>
                </a:solidFill>
                <a:ea typeface="Times New Roman"/>
                <a:cs typeface="Calibri"/>
              </a:rPr>
              <a:t>Lymph Drainage</a:t>
            </a:r>
            <a:endParaRPr lang="en-US" sz="2000" dirty="0">
              <a:solidFill>
                <a:prstClr val="black"/>
              </a:solidFill>
              <a:latin typeface="Arial"/>
              <a:ea typeface="Times New Roman"/>
            </a:endParaRPr>
          </a:p>
        </p:txBody>
      </p:sp>
      <p:sp>
        <p:nvSpPr>
          <p:cNvPr id="4" name="مستطيل 3"/>
          <p:cNvSpPr/>
          <p:nvPr/>
        </p:nvSpPr>
        <p:spPr>
          <a:xfrm>
            <a:off x="520415" y="2502209"/>
            <a:ext cx="799288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l" rtl="0"/>
            <a:r>
              <a:rPr lang="en-US" sz="1600" dirty="0" smtClean="0">
                <a:solidFill>
                  <a:prstClr val="black"/>
                </a:solidFill>
                <a:ea typeface="Times New Roman"/>
                <a:cs typeface="Calibri"/>
              </a:rPr>
              <a:t>Superior</a:t>
            </a:r>
            <a:r>
              <a:rPr lang="en-US" sz="1600" dirty="0">
                <a:solidFill>
                  <a:prstClr val="black"/>
                </a:solidFill>
                <a:ea typeface="Times New Roman"/>
                <a:cs typeface="Calibri"/>
              </a:rPr>
              <a:t>, middle, and inferior cervical sympathetic ganglia</a:t>
            </a:r>
            <a:endParaRPr lang="en-US" sz="1600" dirty="0">
              <a:solidFill>
                <a:prstClr val="black"/>
              </a:solidFill>
              <a:latin typeface="Arial"/>
              <a:ea typeface="Times New Roman"/>
            </a:endParaRPr>
          </a:p>
        </p:txBody>
      </p:sp>
      <p:sp>
        <p:nvSpPr>
          <p:cNvPr id="5" name="مستطيل 4"/>
          <p:cNvSpPr/>
          <p:nvPr/>
        </p:nvSpPr>
        <p:spPr>
          <a:xfrm>
            <a:off x="509342" y="3717032"/>
            <a:ext cx="7849912"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l" rtl="0">
              <a:buFont typeface="Arial" panose="020B0604020202020204" pitchFamily="34" charset="0"/>
              <a:buChar char="•"/>
            </a:pPr>
            <a:r>
              <a:rPr lang="en-US" sz="1600" dirty="0">
                <a:solidFill>
                  <a:prstClr val="black"/>
                </a:solidFill>
                <a:ea typeface="Times New Roman"/>
                <a:cs typeface="Calibri"/>
              </a:rPr>
              <a:t> </a:t>
            </a:r>
            <a:r>
              <a:rPr lang="en-US" sz="1600" dirty="0" smtClean="0">
                <a:solidFill>
                  <a:prstClr val="black"/>
                </a:solidFill>
                <a:ea typeface="Times New Roman"/>
                <a:cs typeface="Calibri"/>
              </a:rPr>
              <a:t>The </a:t>
            </a:r>
            <a:r>
              <a:rPr lang="en-US" sz="1600" dirty="0">
                <a:solidFill>
                  <a:prstClr val="black"/>
                </a:solidFill>
                <a:ea typeface="Times New Roman"/>
                <a:cs typeface="Calibri"/>
              </a:rPr>
              <a:t>thyroid hormones, </a:t>
            </a:r>
            <a:r>
              <a:rPr lang="en-US" sz="1600" dirty="0" err="1">
                <a:solidFill>
                  <a:prstClr val="black"/>
                </a:solidFill>
                <a:ea typeface="Times New Roman"/>
                <a:cs typeface="Calibri"/>
              </a:rPr>
              <a:t>thyroxine</a:t>
            </a:r>
            <a:r>
              <a:rPr lang="en-US" sz="1600" dirty="0">
                <a:solidFill>
                  <a:prstClr val="black"/>
                </a:solidFill>
                <a:ea typeface="Times New Roman"/>
                <a:cs typeface="Calibri"/>
              </a:rPr>
              <a:t> and </a:t>
            </a:r>
            <a:r>
              <a:rPr lang="en-US" sz="1600" dirty="0" err="1">
                <a:solidFill>
                  <a:prstClr val="black"/>
                </a:solidFill>
                <a:ea typeface="Times New Roman"/>
                <a:cs typeface="Calibri"/>
              </a:rPr>
              <a:t>triiodothyronine</a:t>
            </a:r>
            <a:r>
              <a:rPr lang="en-US" sz="1600" dirty="0">
                <a:solidFill>
                  <a:prstClr val="black"/>
                </a:solidFill>
                <a:ea typeface="Times New Roman"/>
                <a:cs typeface="Calibri"/>
              </a:rPr>
              <a:t>, increase the metabolic activity of most cells in the body. </a:t>
            </a:r>
            <a:endParaRPr lang="en-US" sz="1600" dirty="0" smtClean="0">
              <a:solidFill>
                <a:prstClr val="black"/>
              </a:solidFill>
              <a:ea typeface="Times New Roman"/>
              <a:cs typeface="Calibri"/>
            </a:endParaRPr>
          </a:p>
          <a:p>
            <a:pPr marL="285750" lvl="0" indent="-285750" algn="l" rtl="0">
              <a:buFont typeface="Arial" panose="020B0604020202020204" pitchFamily="34" charset="0"/>
              <a:buChar char="•"/>
            </a:pPr>
            <a:r>
              <a:rPr lang="en-US" sz="1600" dirty="0" smtClean="0">
                <a:solidFill>
                  <a:prstClr val="black"/>
                </a:solidFill>
                <a:ea typeface="Times New Roman"/>
                <a:cs typeface="Calibri"/>
              </a:rPr>
              <a:t>The </a:t>
            </a:r>
            <a:r>
              <a:rPr lang="en-US" sz="1600" dirty="0" err="1">
                <a:solidFill>
                  <a:prstClr val="black"/>
                </a:solidFill>
                <a:ea typeface="Times New Roman"/>
                <a:cs typeface="Calibri"/>
              </a:rPr>
              <a:t>parafollicular</a:t>
            </a:r>
            <a:r>
              <a:rPr lang="en-US" sz="1600" dirty="0">
                <a:solidFill>
                  <a:prstClr val="black"/>
                </a:solidFill>
                <a:ea typeface="Times New Roman"/>
                <a:cs typeface="Calibri"/>
              </a:rPr>
              <a:t> cells produce the hormone </a:t>
            </a:r>
            <a:r>
              <a:rPr lang="en-US" sz="1600" dirty="0" err="1">
                <a:solidFill>
                  <a:prstClr val="black"/>
                </a:solidFill>
                <a:ea typeface="Times New Roman"/>
                <a:cs typeface="Calibri"/>
              </a:rPr>
              <a:t>thyrocalcitonin</a:t>
            </a:r>
            <a:r>
              <a:rPr lang="en-US" sz="1600" dirty="0">
                <a:solidFill>
                  <a:prstClr val="black"/>
                </a:solidFill>
                <a:ea typeface="Times New Roman"/>
                <a:cs typeface="Calibri"/>
              </a:rPr>
              <a:t>, which lowers the level of blood calcium</a:t>
            </a:r>
            <a:r>
              <a:rPr lang="en-US" sz="1600" dirty="0" smtClean="0">
                <a:solidFill>
                  <a:prstClr val="black"/>
                </a:solidFill>
                <a:ea typeface="Times New Roman"/>
                <a:cs typeface="Calibri"/>
              </a:rPr>
              <a:t>.</a:t>
            </a:r>
            <a:endParaRPr lang="en-US" sz="1600" dirty="0">
              <a:solidFill>
                <a:prstClr val="black"/>
              </a:solidFill>
              <a:latin typeface="Arial"/>
              <a:ea typeface="Times New Roman"/>
            </a:endParaRPr>
          </a:p>
        </p:txBody>
      </p:sp>
      <p:sp>
        <p:nvSpPr>
          <p:cNvPr id="6" name="مستطيل 5"/>
          <p:cNvSpPr/>
          <p:nvPr/>
        </p:nvSpPr>
        <p:spPr>
          <a:xfrm>
            <a:off x="539552" y="2102099"/>
            <a:ext cx="1603196"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l" rtl="0"/>
            <a:r>
              <a:rPr lang="en-US" sz="2000" b="1" dirty="0">
                <a:solidFill>
                  <a:prstClr val="black"/>
                </a:solidFill>
                <a:ea typeface="Times New Roman"/>
                <a:cs typeface="Calibri"/>
              </a:rPr>
              <a:t>Nerve Supply</a:t>
            </a:r>
            <a:endParaRPr lang="en-US" sz="2000" dirty="0">
              <a:solidFill>
                <a:prstClr val="black"/>
              </a:solidFill>
              <a:latin typeface="Arial"/>
              <a:ea typeface="Times New Roman"/>
            </a:endParaRPr>
          </a:p>
        </p:txBody>
      </p:sp>
      <p:sp>
        <p:nvSpPr>
          <p:cNvPr id="7" name="مستطيل 6"/>
          <p:cNvSpPr/>
          <p:nvPr/>
        </p:nvSpPr>
        <p:spPr>
          <a:xfrm>
            <a:off x="539552" y="3316922"/>
            <a:ext cx="3439666"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l" rtl="0"/>
            <a:r>
              <a:rPr lang="en-US" sz="2000" b="1" dirty="0">
                <a:solidFill>
                  <a:prstClr val="black"/>
                </a:solidFill>
                <a:ea typeface="Times New Roman"/>
                <a:cs typeface="Calibri"/>
              </a:rPr>
              <a:t>Functions of the Thyroid Gland</a:t>
            </a:r>
            <a:endParaRPr lang="en-US" sz="2000" dirty="0">
              <a:solidFill>
                <a:prstClr val="black"/>
              </a:solidFill>
              <a:latin typeface="Arial"/>
              <a:ea typeface="Times New Roman"/>
            </a:endParaRPr>
          </a:p>
        </p:txBody>
      </p:sp>
    </p:spTree>
    <p:extLst>
      <p:ext uri="{BB962C8B-B14F-4D97-AF65-F5344CB8AC3E}">
        <p14:creationId xmlns:p14="http://schemas.microsoft.com/office/powerpoint/2010/main" val="487593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4048" y="260648"/>
            <a:ext cx="2555776" cy="504056"/>
          </a:xfrm>
        </p:spPr>
        <p:style>
          <a:lnRef idx="1">
            <a:schemeClr val="dk1"/>
          </a:lnRef>
          <a:fillRef idx="2">
            <a:schemeClr val="dk1"/>
          </a:fillRef>
          <a:effectRef idx="1">
            <a:schemeClr val="dk1"/>
          </a:effectRef>
          <a:fontRef idx="minor">
            <a:schemeClr val="dk1"/>
          </a:fontRef>
        </p:style>
        <p:txBody>
          <a:bodyPr anchor="ctr">
            <a:noAutofit/>
          </a:bodyPr>
          <a:lstStyle/>
          <a:p>
            <a:pPr algn="l" rtl="0"/>
            <a:r>
              <a:rPr lang="en-US" sz="2400" dirty="0" smtClean="0"/>
              <a:t>Parathyroid Gland</a:t>
            </a:r>
            <a:endParaRPr lang="ar-IQ" sz="2400" dirty="0"/>
          </a:p>
        </p:txBody>
      </p:sp>
      <p:sp>
        <p:nvSpPr>
          <p:cNvPr id="4" name="عنصر نائب للنص 3"/>
          <p:cNvSpPr>
            <a:spLocks noGrp="1"/>
          </p:cNvSpPr>
          <p:nvPr>
            <p:ph type="body" sz="half" idx="2"/>
          </p:nvPr>
        </p:nvSpPr>
        <p:spPr>
          <a:xfrm>
            <a:off x="0" y="548680"/>
            <a:ext cx="3505777" cy="6021288"/>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285750" indent="-285750" algn="l" rtl="0">
              <a:spcAft>
                <a:spcPts val="0"/>
              </a:spcAft>
              <a:buFont typeface="Arial" panose="020B0604020202020204" pitchFamily="34" charset="0"/>
              <a:buChar char="•"/>
            </a:pPr>
            <a:r>
              <a:rPr lang="en-US" sz="1600" dirty="0" smtClean="0">
                <a:ea typeface="Times New Roman"/>
                <a:cs typeface="Calibri"/>
              </a:rPr>
              <a:t>The </a:t>
            </a:r>
            <a:r>
              <a:rPr lang="en-US" sz="1600" b="1" dirty="0">
                <a:solidFill>
                  <a:schemeClr val="bg1"/>
                </a:solidFill>
                <a:ea typeface="Times New Roman"/>
                <a:cs typeface="Calibri"/>
              </a:rPr>
              <a:t>parathyroid glands </a:t>
            </a:r>
            <a:r>
              <a:rPr lang="en-US" sz="1600" dirty="0">
                <a:ea typeface="Times New Roman"/>
                <a:cs typeface="Calibri"/>
              </a:rPr>
              <a:t>are ovoid bodies measuring about 6 mm long in their greatest diameter. </a:t>
            </a:r>
            <a:endParaRPr lang="en-US" sz="1600" dirty="0" smtClean="0">
              <a:ea typeface="Times New Roman"/>
              <a:cs typeface="Calibri"/>
            </a:endParaRPr>
          </a:p>
          <a:p>
            <a:pPr marL="285750" indent="-285750" algn="l" rtl="0">
              <a:spcAft>
                <a:spcPts val="0"/>
              </a:spcAft>
              <a:buFont typeface="Arial" panose="020B0604020202020204" pitchFamily="34" charset="0"/>
              <a:buChar char="•"/>
            </a:pPr>
            <a:r>
              <a:rPr lang="en-US" sz="1600" dirty="0" smtClean="0">
                <a:ea typeface="Times New Roman"/>
                <a:cs typeface="Calibri"/>
              </a:rPr>
              <a:t>They </a:t>
            </a:r>
            <a:r>
              <a:rPr lang="en-US" sz="1600" dirty="0">
                <a:ea typeface="Times New Roman"/>
                <a:cs typeface="Calibri"/>
              </a:rPr>
              <a:t>are four in number and are closely related to the posterior border of the thyroid gland, lying within its </a:t>
            </a:r>
            <a:r>
              <a:rPr lang="en-US" sz="1600" dirty="0" err="1">
                <a:ea typeface="Times New Roman"/>
                <a:cs typeface="Calibri"/>
              </a:rPr>
              <a:t>fascial</a:t>
            </a:r>
            <a:r>
              <a:rPr lang="en-US" sz="1600" dirty="0">
                <a:ea typeface="Times New Roman"/>
                <a:cs typeface="Calibri"/>
              </a:rPr>
              <a:t> capsule.</a:t>
            </a:r>
            <a:endParaRPr lang="en-US" sz="1600" dirty="0">
              <a:latin typeface="Arial"/>
              <a:ea typeface="Times New Roman"/>
            </a:endParaRPr>
          </a:p>
          <a:p>
            <a:pPr marL="285750" indent="-285750" algn="l" rtl="0">
              <a:spcAft>
                <a:spcPts val="0"/>
              </a:spcAft>
              <a:buFont typeface="Arial" panose="020B0604020202020204" pitchFamily="34" charset="0"/>
              <a:buChar char="•"/>
            </a:pPr>
            <a:r>
              <a:rPr lang="en-US" sz="1600" dirty="0" smtClean="0">
                <a:ea typeface="Times New Roman"/>
                <a:cs typeface="Calibri"/>
              </a:rPr>
              <a:t>The </a:t>
            </a:r>
            <a:r>
              <a:rPr lang="en-US" sz="1600" dirty="0">
                <a:ea typeface="Times New Roman"/>
                <a:cs typeface="Calibri"/>
              </a:rPr>
              <a:t>two </a:t>
            </a:r>
            <a:r>
              <a:rPr lang="en-US" sz="1600" b="1" dirty="0">
                <a:ea typeface="Times New Roman"/>
                <a:cs typeface="Calibri"/>
              </a:rPr>
              <a:t>superior parathyroid glands </a:t>
            </a:r>
            <a:r>
              <a:rPr lang="en-US" sz="1600" dirty="0">
                <a:ea typeface="Times New Roman"/>
                <a:cs typeface="Calibri"/>
              </a:rPr>
              <a:t>are the more constant in position and lie at the level of the middle of the posterior border of the thyroid gland</a:t>
            </a:r>
            <a:r>
              <a:rPr lang="en-US" sz="1600" dirty="0" smtClean="0">
                <a:ea typeface="Times New Roman"/>
                <a:cs typeface="Calibri"/>
              </a:rPr>
              <a:t>.</a:t>
            </a:r>
            <a:endParaRPr lang="en-US" sz="1600" dirty="0" smtClean="0">
              <a:latin typeface="Arial"/>
              <a:ea typeface="Times New Roman"/>
            </a:endParaRPr>
          </a:p>
          <a:p>
            <a:pPr marL="285750" indent="-285750" algn="l" rtl="0">
              <a:spcAft>
                <a:spcPts val="0"/>
              </a:spcAft>
              <a:buFont typeface="Arial" panose="020B0604020202020204" pitchFamily="34" charset="0"/>
              <a:buChar char="•"/>
            </a:pPr>
            <a:r>
              <a:rPr lang="en-US" sz="1600" dirty="0" smtClean="0">
                <a:ea typeface="Times New Roman"/>
                <a:cs typeface="Calibri"/>
              </a:rPr>
              <a:t> </a:t>
            </a:r>
            <a:r>
              <a:rPr lang="en-US" sz="1600" dirty="0">
                <a:ea typeface="Times New Roman"/>
                <a:cs typeface="Calibri"/>
              </a:rPr>
              <a:t>The two </a:t>
            </a:r>
            <a:r>
              <a:rPr lang="en-US" sz="1600" b="1" dirty="0">
                <a:ea typeface="Times New Roman"/>
                <a:cs typeface="Calibri"/>
              </a:rPr>
              <a:t>inferior parathyroid glands </a:t>
            </a:r>
            <a:r>
              <a:rPr lang="en-US" sz="1600" dirty="0">
                <a:ea typeface="Times New Roman"/>
                <a:cs typeface="Calibri"/>
              </a:rPr>
              <a:t>usually lie close to the inferior poles of the thyroid gland. </a:t>
            </a:r>
            <a:endParaRPr lang="en-US" sz="1600" dirty="0" smtClean="0">
              <a:ea typeface="Times New Roman"/>
              <a:cs typeface="Calibri"/>
            </a:endParaRPr>
          </a:p>
          <a:p>
            <a:pPr marL="285750" indent="-285750" algn="l" rtl="0">
              <a:spcAft>
                <a:spcPts val="0"/>
              </a:spcAft>
              <a:buFont typeface="Arial" panose="020B0604020202020204" pitchFamily="34" charset="0"/>
              <a:buChar char="•"/>
            </a:pPr>
            <a:r>
              <a:rPr lang="en-US" sz="1600" dirty="0" smtClean="0">
                <a:ea typeface="Times New Roman"/>
                <a:cs typeface="Calibri"/>
              </a:rPr>
              <a:t>They </a:t>
            </a:r>
            <a:r>
              <a:rPr lang="en-US" sz="1600" dirty="0">
                <a:ea typeface="Times New Roman"/>
                <a:cs typeface="Calibri"/>
              </a:rPr>
              <a:t>may lie within the </a:t>
            </a:r>
            <a:r>
              <a:rPr lang="en-US" sz="1600" dirty="0" err="1">
                <a:ea typeface="Times New Roman"/>
                <a:cs typeface="Calibri"/>
              </a:rPr>
              <a:t>fascial</a:t>
            </a:r>
            <a:r>
              <a:rPr lang="en-US" sz="1600" dirty="0">
                <a:ea typeface="Times New Roman"/>
                <a:cs typeface="Calibri"/>
              </a:rPr>
              <a:t> sheath, embedded in the thyroid substance, or outside the </a:t>
            </a:r>
            <a:r>
              <a:rPr lang="en-US" sz="1600" dirty="0" err="1">
                <a:ea typeface="Times New Roman"/>
                <a:cs typeface="Calibri"/>
              </a:rPr>
              <a:t>fascial</a:t>
            </a:r>
            <a:r>
              <a:rPr lang="en-US" sz="1600" dirty="0">
                <a:ea typeface="Times New Roman"/>
                <a:cs typeface="Calibri"/>
              </a:rPr>
              <a:t> sheath. </a:t>
            </a:r>
            <a:endParaRPr lang="en-US" sz="1600" dirty="0" smtClean="0">
              <a:ea typeface="Times New Roman"/>
              <a:cs typeface="Calibri"/>
            </a:endParaRPr>
          </a:p>
          <a:p>
            <a:pPr marL="285750" indent="-285750" algn="l" rtl="0">
              <a:spcAft>
                <a:spcPts val="0"/>
              </a:spcAft>
              <a:buFont typeface="Arial" panose="020B0604020202020204" pitchFamily="34" charset="0"/>
              <a:buChar char="•"/>
            </a:pPr>
            <a:r>
              <a:rPr lang="en-US" sz="1600" dirty="0" smtClean="0">
                <a:ea typeface="Times New Roman"/>
                <a:cs typeface="Calibri"/>
              </a:rPr>
              <a:t>Sometimes </a:t>
            </a:r>
            <a:r>
              <a:rPr lang="en-US" sz="1600" dirty="0">
                <a:ea typeface="Times New Roman"/>
                <a:cs typeface="Calibri"/>
              </a:rPr>
              <a:t>they are found some distance caudal to the thyroid gland, in association with the inferior thyroid veins, or they may even reside in the superior mediastinum in the thorax.</a:t>
            </a:r>
            <a:endParaRPr lang="ar-IQ" dirty="0"/>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3968" y="1004887"/>
            <a:ext cx="4438758" cy="5853113"/>
          </a:xfrm>
        </p:spPr>
      </p:pic>
    </p:spTree>
    <p:extLst>
      <p:ext uri="{BB962C8B-B14F-4D97-AF65-F5344CB8AC3E}">
        <p14:creationId xmlns:p14="http://schemas.microsoft.com/office/powerpoint/2010/main" val="1962409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836712"/>
            <a:ext cx="835292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arterial supply to the parathyroid glands is from the superior and inferior thyroid arteries</a:t>
            </a:r>
            <a:r>
              <a:rPr lang="en-US" sz="1600" dirty="0" smtClean="0">
                <a:solidFill>
                  <a:schemeClr val="bg1"/>
                </a:solidFill>
                <a:ea typeface="Times New Roman"/>
                <a:cs typeface="Calibri"/>
              </a:rPr>
              <a:t>.</a:t>
            </a:r>
          </a:p>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 </a:t>
            </a:r>
            <a:r>
              <a:rPr lang="en-US" sz="1600" dirty="0">
                <a:solidFill>
                  <a:schemeClr val="bg1"/>
                </a:solidFill>
                <a:ea typeface="Times New Roman"/>
                <a:cs typeface="Calibri"/>
              </a:rPr>
              <a:t>The venous drainage is into the superior, middle, and inferior thyroid veins.</a:t>
            </a:r>
            <a:endParaRPr lang="en-US" sz="1600" dirty="0">
              <a:solidFill>
                <a:schemeClr val="bg1"/>
              </a:solidFill>
              <a:effectLst/>
              <a:latin typeface="Arial"/>
              <a:ea typeface="Times New Roman"/>
            </a:endParaRPr>
          </a:p>
        </p:txBody>
      </p:sp>
      <p:sp>
        <p:nvSpPr>
          <p:cNvPr id="3" name="مستطيل 2"/>
          <p:cNvSpPr/>
          <p:nvPr/>
        </p:nvSpPr>
        <p:spPr>
          <a:xfrm>
            <a:off x="251520" y="467380"/>
            <a:ext cx="1438214"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l" rtl="0"/>
            <a:r>
              <a:rPr lang="en-US" b="1" dirty="0">
                <a:solidFill>
                  <a:prstClr val="black"/>
                </a:solidFill>
                <a:ea typeface="Times New Roman"/>
                <a:cs typeface="Calibri"/>
              </a:rPr>
              <a:t>Blood Supply</a:t>
            </a:r>
            <a:endParaRPr lang="en-US" dirty="0">
              <a:solidFill>
                <a:prstClr val="black"/>
              </a:solidFill>
              <a:latin typeface="Arial"/>
              <a:ea typeface="Times New Roman"/>
            </a:endParaRPr>
          </a:p>
        </p:txBody>
      </p:sp>
      <p:sp>
        <p:nvSpPr>
          <p:cNvPr id="4" name="مستطيل 3"/>
          <p:cNvSpPr/>
          <p:nvPr/>
        </p:nvSpPr>
        <p:spPr>
          <a:xfrm>
            <a:off x="284842" y="2419016"/>
            <a:ext cx="4588494"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Deep </a:t>
            </a:r>
            <a:r>
              <a:rPr lang="en-US" sz="1600" dirty="0">
                <a:solidFill>
                  <a:schemeClr val="bg1"/>
                </a:solidFill>
                <a:ea typeface="Times New Roman"/>
                <a:cs typeface="Calibri"/>
              </a:rPr>
              <a:t>cervical and </a:t>
            </a:r>
            <a:r>
              <a:rPr lang="en-US" sz="1600" dirty="0" err="1">
                <a:solidFill>
                  <a:schemeClr val="bg1"/>
                </a:solidFill>
                <a:ea typeface="Times New Roman"/>
                <a:cs typeface="Calibri"/>
              </a:rPr>
              <a:t>paratracheal</a:t>
            </a:r>
            <a:r>
              <a:rPr lang="en-US" sz="1600" dirty="0">
                <a:solidFill>
                  <a:schemeClr val="bg1"/>
                </a:solidFill>
                <a:ea typeface="Times New Roman"/>
                <a:cs typeface="Calibri"/>
              </a:rPr>
              <a:t> lymph nodes</a:t>
            </a:r>
            <a:endParaRPr lang="en-US" sz="1600" dirty="0">
              <a:solidFill>
                <a:schemeClr val="bg1"/>
              </a:solidFill>
              <a:effectLst/>
              <a:latin typeface="Arial"/>
              <a:ea typeface="Times New Roman"/>
            </a:endParaRPr>
          </a:p>
        </p:txBody>
      </p:sp>
      <p:sp>
        <p:nvSpPr>
          <p:cNvPr id="5" name="مستطيل 4"/>
          <p:cNvSpPr/>
          <p:nvPr/>
        </p:nvSpPr>
        <p:spPr>
          <a:xfrm>
            <a:off x="284660" y="2049684"/>
            <a:ext cx="1721049"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l" rtl="0"/>
            <a:r>
              <a:rPr lang="en-US" b="1" dirty="0">
                <a:solidFill>
                  <a:prstClr val="black"/>
                </a:solidFill>
                <a:ea typeface="Times New Roman"/>
                <a:cs typeface="Calibri"/>
              </a:rPr>
              <a:t>Lymph Drainage</a:t>
            </a:r>
            <a:endParaRPr lang="en-US" dirty="0">
              <a:solidFill>
                <a:prstClr val="black"/>
              </a:solidFill>
              <a:latin typeface="Arial"/>
              <a:ea typeface="Times New Roman"/>
            </a:endParaRPr>
          </a:p>
        </p:txBody>
      </p:sp>
      <p:sp>
        <p:nvSpPr>
          <p:cNvPr id="6" name="مستطيل 5"/>
          <p:cNvSpPr/>
          <p:nvPr/>
        </p:nvSpPr>
        <p:spPr>
          <a:xfrm>
            <a:off x="293089" y="3625079"/>
            <a:ext cx="4572000" cy="33855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Superior </a:t>
            </a:r>
            <a:r>
              <a:rPr lang="en-US" sz="1600" dirty="0">
                <a:solidFill>
                  <a:schemeClr val="bg1"/>
                </a:solidFill>
                <a:ea typeface="Times New Roman"/>
                <a:cs typeface="Calibri"/>
              </a:rPr>
              <a:t>or middle cervical sympathetic ganglia</a:t>
            </a:r>
            <a:endParaRPr lang="en-US" sz="1600" dirty="0">
              <a:solidFill>
                <a:schemeClr val="bg1"/>
              </a:solidFill>
              <a:effectLst/>
              <a:latin typeface="Arial"/>
              <a:ea typeface="Times New Roman"/>
            </a:endParaRPr>
          </a:p>
        </p:txBody>
      </p:sp>
      <p:sp>
        <p:nvSpPr>
          <p:cNvPr id="7" name="مستطيل 6"/>
          <p:cNvSpPr/>
          <p:nvPr/>
        </p:nvSpPr>
        <p:spPr>
          <a:xfrm>
            <a:off x="295732" y="3255747"/>
            <a:ext cx="1455783"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l" rtl="0"/>
            <a:r>
              <a:rPr lang="en-US" b="1" dirty="0">
                <a:solidFill>
                  <a:prstClr val="black"/>
                </a:solidFill>
                <a:ea typeface="Times New Roman"/>
                <a:cs typeface="Calibri"/>
              </a:rPr>
              <a:t>Nerve Supply</a:t>
            </a:r>
            <a:endParaRPr lang="en-US" dirty="0">
              <a:solidFill>
                <a:prstClr val="black"/>
              </a:solidFill>
              <a:latin typeface="Arial"/>
              <a:ea typeface="Times New Roman"/>
            </a:endParaRPr>
          </a:p>
        </p:txBody>
      </p:sp>
      <p:sp>
        <p:nvSpPr>
          <p:cNvPr id="8" name="مستطيل 7"/>
          <p:cNvSpPr/>
          <p:nvPr/>
        </p:nvSpPr>
        <p:spPr>
          <a:xfrm>
            <a:off x="288032" y="4869160"/>
            <a:ext cx="8311359"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chief cells produce the parathyroid hormone, which stimulates </a:t>
            </a:r>
            <a:r>
              <a:rPr lang="en-US" sz="1600" dirty="0" err="1">
                <a:solidFill>
                  <a:schemeClr val="bg1"/>
                </a:solidFill>
                <a:ea typeface="Times New Roman"/>
                <a:cs typeface="Calibri"/>
              </a:rPr>
              <a:t>osteoclastic</a:t>
            </a:r>
            <a:r>
              <a:rPr lang="en-US" sz="1600" dirty="0">
                <a:solidFill>
                  <a:schemeClr val="bg1"/>
                </a:solidFill>
                <a:ea typeface="Times New Roman"/>
                <a:cs typeface="Calibri"/>
              </a:rPr>
              <a:t> activity in bones, thus mobilizing the bone calcium and increasing the calcium levels in the blood. </a:t>
            </a:r>
            <a:endParaRPr lang="en-US" sz="1600" dirty="0" smtClean="0">
              <a:solidFill>
                <a:schemeClr val="bg1"/>
              </a:solidFill>
              <a:ea typeface="Times New Roman"/>
              <a:cs typeface="Calibri"/>
            </a:endParaRPr>
          </a:p>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parathyroid hormone also stimulates the absorption of dietary calcium from the small intestine and the reabsorption of calcium in the proximal convoluted tubules of the kidney. </a:t>
            </a:r>
            <a:endParaRPr lang="en-US" sz="1600" dirty="0" smtClean="0">
              <a:solidFill>
                <a:schemeClr val="bg1"/>
              </a:solidFill>
              <a:ea typeface="Times New Roman"/>
              <a:cs typeface="Calibri"/>
            </a:endParaRPr>
          </a:p>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also strongly diminishes the reabsorption of phosphate in the proximal convoluted tubules of the kidney. </a:t>
            </a:r>
            <a:endParaRPr lang="en-US" sz="1600" dirty="0" smtClean="0">
              <a:solidFill>
                <a:schemeClr val="bg1"/>
              </a:solidFill>
              <a:ea typeface="Times New Roman"/>
              <a:cs typeface="Calibri"/>
            </a:endParaRPr>
          </a:p>
          <a:p>
            <a:pPr marL="285750" indent="-285750" algn="l"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secretion of the parathyroid hormone is controlled by the calcium levels in the blood.</a:t>
            </a:r>
            <a:endParaRPr lang="en-US" sz="1600" dirty="0">
              <a:solidFill>
                <a:schemeClr val="bg1"/>
              </a:solidFill>
              <a:effectLst/>
              <a:latin typeface="Arial"/>
              <a:ea typeface="Times New Roman"/>
            </a:endParaRPr>
          </a:p>
        </p:txBody>
      </p:sp>
      <p:sp>
        <p:nvSpPr>
          <p:cNvPr id="9" name="مستطيل 8"/>
          <p:cNvSpPr/>
          <p:nvPr/>
        </p:nvSpPr>
        <p:spPr>
          <a:xfrm>
            <a:off x="296613" y="4478154"/>
            <a:ext cx="379640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l" rtl="0"/>
            <a:r>
              <a:rPr lang="en-US" b="1" dirty="0">
                <a:solidFill>
                  <a:prstClr val="black"/>
                </a:solidFill>
                <a:ea typeface="Times New Roman"/>
                <a:cs typeface="Calibri"/>
              </a:rPr>
              <a:t>Functions of the Parathyroid Glands</a:t>
            </a:r>
            <a:endParaRPr lang="en-US" dirty="0">
              <a:solidFill>
                <a:prstClr val="black"/>
              </a:solidFill>
              <a:latin typeface="Arial"/>
              <a:ea typeface="Times New Roman"/>
            </a:endParaRPr>
          </a:p>
        </p:txBody>
      </p:sp>
    </p:spTree>
    <p:extLst>
      <p:ext uri="{BB962C8B-B14F-4D97-AF65-F5344CB8AC3E}">
        <p14:creationId xmlns:p14="http://schemas.microsoft.com/office/powerpoint/2010/main" val="3222880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836712"/>
            <a:ext cx="835292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trachea is a mobile cartilaginous and membranous tube</a:t>
            </a:r>
            <a:r>
              <a:rPr lang="en-US" sz="16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 </a:t>
            </a:r>
            <a:r>
              <a:rPr lang="en-US" sz="1600" dirty="0">
                <a:solidFill>
                  <a:schemeClr val="bg1"/>
                </a:solidFill>
                <a:ea typeface="Times New Roman"/>
                <a:cs typeface="Calibri"/>
              </a:rPr>
              <a:t>It commences at the lower border of the cricoid cartilage of the larynx and extends downward in the midline of the neck.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In </a:t>
            </a:r>
            <a:r>
              <a:rPr lang="en-US" sz="1600" dirty="0">
                <a:solidFill>
                  <a:schemeClr val="bg1"/>
                </a:solidFill>
                <a:ea typeface="Times New Roman"/>
                <a:cs typeface="Calibri"/>
              </a:rPr>
              <a:t>the thorax it ends by dividing into two main bronchi at the level of the disc between the fourth and fifth thoracic vertebrae</a:t>
            </a:r>
            <a:r>
              <a:rPr lang="en-US" sz="1600" dirty="0" smtClean="0">
                <a:solidFill>
                  <a:schemeClr val="bg1"/>
                </a:solidFill>
                <a:ea typeface="Times New Roman"/>
                <a:cs typeface="Calibri"/>
              </a:rPr>
              <a:t>.</a:t>
            </a:r>
            <a:endParaRPr lang="en-US" sz="1600" dirty="0">
              <a:solidFill>
                <a:schemeClr val="bg1"/>
              </a:solidFill>
              <a:latin typeface="Arial"/>
              <a:ea typeface="Times New Roman"/>
            </a:endParaRPr>
          </a:p>
        </p:txBody>
      </p:sp>
      <p:sp>
        <p:nvSpPr>
          <p:cNvPr id="3" name="مستطيل 2"/>
          <p:cNvSpPr/>
          <p:nvPr/>
        </p:nvSpPr>
        <p:spPr>
          <a:xfrm>
            <a:off x="251156" y="461794"/>
            <a:ext cx="925959"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a:solidFill>
                  <a:prstClr val="black"/>
                </a:solidFill>
                <a:ea typeface="Times New Roman"/>
                <a:cs typeface="Calibri"/>
              </a:rPr>
              <a:t>Trachea</a:t>
            </a:r>
            <a:endParaRPr lang="en-US" dirty="0"/>
          </a:p>
        </p:txBody>
      </p:sp>
      <p:sp>
        <p:nvSpPr>
          <p:cNvPr id="4" name="مستطيل 3"/>
          <p:cNvSpPr/>
          <p:nvPr/>
        </p:nvSpPr>
        <p:spPr>
          <a:xfrm>
            <a:off x="251156" y="5761138"/>
            <a:ext cx="835329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600" dirty="0">
                <a:solidFill>
                  <a:prstClr val="black"/>
                </a:solidFill>
                <a:ea typeface="Times New Roman"/>
                <a:cs typeface="Calibri"/>
              </a:rPr>
              <a:t>The </a:t>
            </a:r>
            <a:r>
              <a:rPr lang="en-US" sz="1600" dirty="0" smtClean="0">
                <a:solidFill>
                  <a:prstClr val="black"/>
                </a:solidFill>
                <a:ea typeface="Times New Roman"/>
                <a:cs typeface="Calibri"/>
              </a:rPr>
              <a:t>blood supply </a:t>
            </a:r>
            <a:r>
              <a:rPr lang="en-US" sz="1600" dirty="0">
                <a:solidFill>
                  <a:prstClr val="black"/>
                </a:solidFill>
                <a:ea typeface="Times New Roman"/>
                <a:cs typeface="Calibri"/>
              </a:rPr>
              <a:t>of the neck is derived mainly from the inferior thyroid arteries. </a:t>
            </a:r>
            <a:endParaRPr lang="en-US" sz="16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The </a:t>
            </a:r>
            <a:r>
              <a:rPr lang="en-US" sz="1600" dirty="0">
                <a:solidFill>
                  <a:prstClr val="black"/>
                </a:solidFill>
                <a:ea typeface="Times New Roman"/>
                <a:cs typeface="Calibri"/>
              </a:rPr>
              <a:t>nerve supply is from the </a:t>
            </a:r>
            <a:r>
              <a:rPr lang="en-US" sz="1600" dirty="0" err="1">
                <a:solidFill>
                  <a:prstClr val="black"/>
                </a:solidFill>
                <a:ea typeface="Times New Roman"/>
                <a:cs typeface="Calibri"/>
              </a:rPr>
              <a:t>vagi</a:t>
            </a:r>
            <a:r>
              <a:rPr lang="en-US" sz="1600" dirty="0">
                <a:solidFill>
                  <a:prstClr val="black"/>
                </a:solidFill>
                <a:ea typeface="Times New Roman"/>
                <a:cs typeface="Calibri"/>
              </a:rPr>
              <a:t>, the recurrent laryngeal nerves, and the sympathetic trunk. </a:t>
            </a: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The lymph vessels </a:t>
            </a:r>
            <a:r>
              <a:rPr lang="en-US" sz="1600" dirty="0">
                <a:solidFill>
                  <a:prstClr val="black"/>
                </a:solidFill>
                <a:ea typeface="Times New Roman"/>
                <a:cs typeface="Calibri"/>
              </a:rPr>
              <a:t>drain into the </a:t>
            </a:r>
            <a:r>
              <a:rPr lang="en-US" sz="1600" dirty="0" err="1">
                <a:solidFill>
                  <a:prstClr val="black"/>
                </a:solidFill>
                <a:ea typeface="Times New Roman"/>
                <a:cs typeface="Calibri"/>
              </a:rPr>
              <a:t>pretracheal</a:t>
            </a:r>
            <a:r>
              <a:rPr lang="en-US" sz="1600" dirty="0">
                <a:solidFill>
                  <a:prstClr val="black"/>
                </a:solidFill>
                <a:ea typeface="Times New Roman"/>
                <a:cs typeface="Calibri"/>
              </a:rPr>
              <a:t> and </a:t>
            </a:r>
            <a:r>
              <a:rPr lang="en-US" sz="1600" dirty="0" err="1">
                <a:solidFill>
                  <a:prstClr val="black"/>
                </a:solidFill>
                <a:ea typeface="Times New Roman"/>
                <a:cs typeface="Calibri"/>
              </a:rPr>
              <a:t>paratracheal</a:t>
            </a:r>
            <a:r>
              <a:rPr lang="en-US" sz="1600" dirty="0">
                <a:solidFill>
                  <a:prstClr val="black"/>
                </a:solidFill>
                <a:ea typeface="Times New Roman"/>
                <a:cs typeface="Calibri"/>
              </a:rPr>
              <a:t> lymph nodes.</a:t>
            </a:r>
            <a:endParaRPr lang="en-US" sz="1600" dirty="0">
              <a:solidFill>
                <a:prstClr val="black"/>
              </a:solidFill>
              <a:latin typeface="Arial"/>
              <a:ea typeface="Times New Roman"/>
            </a:endParaRPr>
          </a:p>
        </p:txBody>
      </p:sp>
      <p:sp>
        <p:nvSpPr>
          <p:cNvPr id="5" name="مستطيل 4"/>
          <p:cNvSpPr/>
          <p:nvPr/>
        </p:nvSpPr>
        <p:spPr>
          <a:xfrm>
            <a:off x="251156" y="5363666"/>
            <a:ext cx="3275448"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solidFill>
                  <a:prstClr val="black"/>
                </a:solidFill>
                <a:ea typeface="Times New Roman"/>
                <a:cs typeface="Calibri"/>
              </a:rPr>
              <a:t>Blood, Nerve and Lymph Supply </a:t>
            </a:r>
            <a:endParaRPr lang="en-US" b="1" dirty="0"/>
          </a:p>
        </p:txBody>
      </p:sp>
      <p:sp>
        <p:nvSpPr>
          <p:cNvPr id="7" name="مستطيل 6"/>
          <p:cNvSpPr/>
          <p:nvPr/>
        </p:nvSpPr>
        <p:spPr>
          <a:xfrm>
            <a:off x="251156" y="3030470"/>
            <a:ext cx="8353292"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The </a:t>
            </a:r>
            <a:r>
              <a:rPr lang="en-US" sz="1600" dirty="0">
                <a:solidFill>
                  <a:prstClr val="black"/>
                </a:solidFill>
                <a:ea typeface="Times New Roman"/>
                <a:cs typeface="Calibri"/>
              </a:rPr>
              <a:t>trachea is </a:t>
            </a:r>
            <a:r>
              <a:rPr lang="en-US" sz="1600" dirty="0" smtClean="0">
                <a:solidFill>
                  <a:prstClr val="black"/>
                </a:solidFill>
                <a:ea typeface="Times New Roman"/>
                <a:cs typeface="Calibri"/>
              </a:rPr>
              <a:t>related anteriorly </a:t>
            </a:r>
            <a:r>
              <a:rPr lang="en-US" sz="1600" dirty="0">
                <a:solidFill>
                  <a:prstClr val="black"/>
                </a:solidFill>
                <a:ea typeface="Times New Roman"/>
                <a:cs typeface="Calibri"/>
              </a:rPr>
              <a:t>to the skin, the fascia, the isthmus of the thyroid gland, and the inferior thyroid vein. </a:t>
            </a:r>
            <a:endParaRPr lang="en-US" sz="16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It </a:t>
            </a:r>
            <a:r>
              <a:rPr lang="en-US" sz="1600" dirty="0">
                <a:solidFill>
                  <a:prstClr val="black"/>
                </a:solidFill>
                <a:ea typeface="Times New Roman"/>
                <a:cs typeface="Calibri"/>
              </a:rPr>
              <a:t>is overlapped by the </a:t>
            </a:r>
            <a:r>
              <a:rPr lang="en-US" sz="1600" dirty="0" err="1">
                <a:solidFill>
                  <a:prstClr val="black"/>
                </a:solidFill>
                <a:ea typeface="Times New Roman"/>
                <a:cs typeface="Calibri"/>
              </a:rPr>
              <a:t>sternothyroids</a:t>
            </a:r>
            <a:r>
              <a:rPr lang="en-US" sz="1600" dirty="0">
                <a:solidFill>
                  <a:prstClr val="black"/>
                </a:solidFill>
                <a:ea typeface="Times New Roman"/>
                <a:cs typeface="Calibri"/>
              </a:rPr>
              <a:t> and </a:t>
            </a:r>
            <a:r>
              <a:rPr lang="en-US" sz="1600" dirty="0" err="1">
                <a:solidFill>
                  <a:prstClr val="black"/>
                </a:solidFill>
                <a:ea typeface="Times New Roman"/>
                <a:cs typeface="Calibri"/>
              </a:rPr>
              <a:t>sternohyoids</a:t>
            </a:r>
            <a:r>
              <a:rPr lang="en-US" sz="1600" dirty="0">
                <a:solidFill>
                  <a:prstClr val="black"/>
                </a:solidFill>
                <a:ea typeface="Times New Roman"/>
                <a:cs typeface="Calibri"/>
              </a:rPr>
              <a:t>.</a:t>
            </a:r>
            <a:endParaRPr lang="en-US" sz="1600" dirty="0">
              <a:solidFill>
                <a:prstClr val="black"/>
              </a:solidFill>
              <a:latin typeface="Arial"/>
              <a:ea typeface="Times New Roman"/>
            </a:endParaRPr>
          </a:p>
          <a:p>
            <a:pPr marL="285750" lvl="0" indent="-285750" algn="justLow" rtl="0">
              <a:buFont typeface="Arial" panose="020B0604020202020204" pitchFamily="34" charset="0"/>
              <a:buChar char="•"/>
            </a:pPr>
            <a:r>
              <a:rPr lang="en-US" sz="1600" dirty="0">
                <a:solidFill>
                  <a:prstClr val="black"/>
                </a:solidFill>
                <a:ea typeface="Times New Roman"/>
                <a:cs typeface="Calibri"/>
              </a:rPr>
              <a:t>The trachea is related posteriorly to the right and left recurrent laryngeal nerves, the esophagus, and the vertebral column. </a:t>
            </a:r>
            <a:endParaRPr lang="en-US" sz="16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It is also related posteriorly </a:t>
            </a:r>
            <a:r>
              <a:rPr lang="en-US" sz="1600" smtClean="0">
                <a:solidFill>
                  <a:prstClr val="black"/>
                </a:solidFill>
                <a:ea typeface="Times New Roman"/>
                <a:cs typeface="Calibri"/>
              </a:rPr>
              <a:t>to the lobes </a:t>
            </a:r>
            <a:r>
              <a:rPr lang="en-US" sz="1600" dirty="0">
                <a:solidFill>
                  <a:prstClr val="black"/>
                </a:solidFill>
                <a:ea typeface="Times New Roman"/>
                <a:cs typeface="Calibri"/>
              </a:rPr>
              <a:t>of the thyroid gland (down as far as the 5</a:t>
            </a:r>
            <a:r>
              <a:rPr lang="en-US" sz="1600" baseline="30000" dirty="0">
                <a:solidFill>
                  <a:prstClr val="black"/>
                </a:solidFill>
                <a:ea typeface="Times New Roman"/>
                <a:cs typeface="Calibri"/>
              </a:rPr>
              <a:t>th</a:t>
            </a:r>
            <a:r>
              <a:rPr lang="en-US" sz="1600" dirty="0">
                <a:solidFill>
                  <a:prstClr val="black"/>
                </a:solidFill>
                <a:ea typeface="Times New Roman"/>
                <a:cs typeface="Calibri"/>
              </a:rPr>
              <a:t> or 6</a:t>
            </a:r>
            <a:r>
              <a:rPr lang="en-US" sz="1600" baseline="30000" dirty="0">
                <a:solidFill>
                  <a:prstClr val="black"/>
                </a:solidFill>
                <a:ea typeface="Times New Roman"/>
                <a:cs typeface="Calibri"/>
              </a:rPr>
              <a:t>th</a:t>
            </a:r>
            <a:r>
              <a:rPr lang="en-US" sz="1600" dirty="0">
                <a:solidFill>
                  <a:prstClr val="black"/>
                </a:solidFill>
                <a:ea typeface="Times New Roman"/>
                <a:cs typeface="Calibri"/>
              </a:rPr>
              <a:t> ring) and the carotid sheath.</a:t>
            </a:r>
            <a:endParaRPr lang="en-US" sz="1600" dirty="0">
              <a:solidFill>
                <a:prstClr val="black"/>
              </a:solidFill>
              <a:latin typeface="Arial"/>
              <a:ea typeface="Times New Roman"/>
            </a:endParaRPr>
          </a:p>
        </p:txBody>
      </p:sp>
      <p:sp>
        <p:nvSpPr>
          <p:cNvPr id="8" name="مستطيل 7"/>
          <p:cNvSpPr/>
          <p:nvPr/>
        </p:nvSpPr>
        <p:spPr>
          <a:xfrm>
            <a:off x="251520" y="2632796"/>
            <a:ext cx="1074461"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solidFill>
                  <a:prstClr val="black"/>
                </a:solidFill>
                <a:ea typeface="Times New Roman"/>
                <a:cs typeface="Calibri"/>
              </a:rPr>
              <a:t>relations</a:t>
            </a:r>
            <a:r>
              <a:rPr lang="en-US" dirty="0" smtClean="0">
                <a:solidFill>
                  <a:prstClr val="black"/>
                </a:solidFill>
                <a:ea typeface="Times New Roman"/>
                <a:cs typeface="Calibri"/>
              </a:rPr>
              <a:t> </a:t>
            </a:r>
            <a:endParaRPr lang="en-US" dirty="0"/>
          </a:p>
        </p:txBody>
      </p:sp>
    </p:spTree>
    <p:extLst>
      <p:ext uri="{BB962C8B-B14F-4D97-AF65-F5344CB8AC3E}">
        <p14:creationId xmlns:p14="http://schemas.microsoft.com/office/powerpoint/2010/main" val="807032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12460" y="391500"/>
            <a:ext cx="3600400" cy="504056"/>
          </a:xfrm>
        </p:spPr>
        <p:style>
          <a:lnRef idx="1">
            <a:schemeClr val="accent1"/>
          </a:lnRef>
          <a:fillRef idx="2">
            <a:schemeClr val="accent1"/>
          </a:fillRef>
          <a:effectRef idx="1">
            <a:schemeClr val="accent1"/>
          </a:effectRef>
          <a:fontRef idx="minor">
            <a:schemeClr val="dk1"/>
          </a:fontRef>
        </p:style>
        <p:txBody>
          <a:bodyPr anchor="ctr">
            <a:normAutofit/>
          </a:bodyPr>
          <a:lstStyle/>
          <a:p>
            <a:pPr algn="l" rtl="0"/>
            <a:r>
              <a:rPr lang="en-US" sz="2400" dirty="0" smtClean="0">
                <a:solidFill>
                  <a:srgbClr val="FF0000"/>
                </a:solidFill>
              </a:rPr>
              <a:t>Cutaneous Nerves of Neck</a:t>
            </a:r>
            <a:endParaRPr lang="en-US" sz="2400" dirty="0">
              <a:solidFill>
                <a:srgbClr val="FF0000"/>
              </a:solidFill>
            </a:endParaRPr>
          </a:p>
        </p:txBody>
      </p:sp>
      <p:sp>
        <p:nvSpPr>
          <p:cNvPr id="4" name="عنصر نائب للنص 3"/>
          <p:cNvSpPr>
            <a:spLocks noGrp="1"/>
          </p:cNvSpPr>
          <p:nvPr>
            <p:ph type="body" sz="half" idx="2"/>
          </p:nvPr>
        </p:nvSpPr>
        <p:spPr>
          <a:xfrm>
            <a:off x="0" y="0"/>
            <a:ext cx="4427984" cy="6858000"/>
          </a:xfrm>
        </p:spPr>
        <p:style>
          <a:lnRef idx="1">
            <a:schemeClr val="accent1"/>
          </a:lnRef>
          <a:fillRef idx="2">
            <a:schemeClr val="accent1"/>
          </a:fillRef>
          <a:effectRef idx="1">
            <a:schemeClr val="accent1"/>
          </a:effectRef>
          <a:fontRef idx="minor">
            <a:schemeClr val="dk1"/>
          </a:fontRef>
        </p:style>
        <p:txBody>
          <a:bodyPr>
            <a:noAutofit/>
          </a:bodyPr>
          <a:lstStyle/>
          <a:p>
            <a:pPr algn="l" rtl="0">
              <a:spcAft>
                <a:spcPts val="0"/>
              </a:spcAft>
            </a:pPr>
            <a:r>
              <a:rPr lang="en-US" b="1" dirty="0">
                <a:solidFill>
                  <a:srgbClr val="FF0000"/>
                </a:solidFill>
                <a:ea typeface="Times New Roman"/>
                <a:cs typeface="Calibri"/>
              </a:rPr>
              <a:t>Cutaneous Nerves   </a:t>
            </a:r>
            <a:endParaRPr lang="en-US" dirty="0">
              <a:solidFill>
                <a:srgbClr val="FF0000"/>
              </a:solidFill>
              <a:latin typeface="Arial"/>
              <a:ea typeface="Times New Roman"/>
            </a:endParaRPr>
          </a:p>
          <a:p>
            <a:pPr marL="285750" indent="-285750" algn="just" rtl="0">
              <a:spcAft>
                <a:spcPts val="0"/>
              </a:spcAft>
              <a:buFont typeface="Arial" panose="020B0604020202020204" pitchFamily="34" charset="0"/>
              <a:buChar char="•"/>
            </a:pPr>
            <a:r>
              <a:rPr lang="en-US" dirty="0">
                <a:ea typeface="Times New Roman"/>
                <a:cs typeface="Calibri"/>
              </a:rPr>
              <a:t>The skin overlying the trapezius muscle </a:t>
            </a:r>
            <a:r>
              <a:rPr lang="en-US" dirty="0" smtClean="0">
                <a:ea typeface="Times New Roman"/>
                <a:cs typeface="Calibri"/>
              </a:rPr>
              <a:t>and </a:t>
            </a:r>
            <a:r>
              <a:rPr lang="en-US" dirty="0">
                <a:ea typeface="Times New Roman"/>
                <a:cs typeface="Calibri"/>
              </a:rPr>
              <a:t>that on the back of the scalp as high as the vertex, is supplied segmentally by the posterior rami of cervical nerves 2-5.</a:t>
            </a:r>
            <a:endParaRPr lang="en-US" dirty="0">
              <a:latin typeface="Arial"/>
              <a:ea typeface="Times New Roman"/>
            </a:endParaRPr>
          </a:p>
          <a:p>
            <a:pPr marL="285750" indent="-285750" algn="just" rtl="0">
              <a:spcAft>
                <a:spcPts val="0"/>
              </a:spcAft>
              <a:buFont typeface="Arial" panose="020B0604020202020204" pitchFamily="34" charset="0"/>
              <a:buChar char="•"/>
            </a:pPr>
            <a:r>
              <a:rPr lang="en-US" dirty="0">
                <a:ea typeface="Times New Roman"/>
                <a:cs typeface="Calibri"/>
              </a:rPr>
              <a:t>The skin of the front and sides of the neck is supplied by the anterior rami of the cervical nerves 2-4 through branches of the cervical </a:t>
            </a:r>
            <a:r>
              <a:rPr lang="en-US" dirty="0" smtClean="0">
                <a:ea typeface="Times New Roman"/>
                <a:cs typeface="Calibri"/>
              </a:rPr>
              <a:t>plexus</a:t>
            </a:r>
            <a:endParaRPr lang="en-US" dirty="0" smtClean="0"/>
          </a:p>
          <a:p>
            <a:pPr marL="285750" indent="-285750" algn="l" rtl="0">
              <a:buFont typeface="Arial" panose="020B0604020202020204" pitchFamily="34" charset="0"/>
              <a:buChar char="•"/>
            </a:pPr>
            <a:r>
              <a:rPr lang="en-US" b="1" dirty="0" smtClean="0">
                <a:solidFill>
                  <a:srgbClr val="FF0000"/>
                </a:solidFill>
              </a:rPr>
              <a:t>Greater  occipital n. </a:t>
            </a:r>
            <a:r>
              <a:rPr lang="en-US" dirty="0" smtClean="0"/>
              <a:t>(posterior ramus of C2)</a:t>
            </a:r>
          </a:p>
          <a:p>
            <a:pPr marL="285750" indent="-285750" algn="just" rtl="0">
              <a:spcAft>
                <a:spcPts val="0"/>
              </a:spcAft>
              <a:buFont typeface="Arial" panose="020B0604020202020204" pitchFamily="34" charset="0"/>
              <a:buChar char="•"/>
            </a:pPr>
            <a:r>
              <a:rPr lang="en-US" b="1" dirty="0" smtClean="0">
                <a:solidFill>
                  <a:srgbClr val="FF0000"/>
                </a:solidFill>
              </a:rPr>
              <a:t>Lesser occipital n. </a:t>
            </a:r>
            <a:r>
              <a:rPr lang="en-US" dirty="0" smtClean="0"/>
              <a:t>(C2)</a:t>
            </a:r>
            <a:r>
              <a:rPr lang="en-US" dirty="0">
                <a:ea typeface="Times New Roman"/>
                <a:cs typeface="Calibri"/>
              </a:rPr>
              <a:t> hooks around the accessory nerve and ascends along the posterior border of the sternocleidomastoid muscle to supply the skin over the lateral part of the occipital region and the medial surface of the auricle.</a:t>
            </a:r>
            <a:endParaRPr lang="en-US" dirty="0">
              <a:latin typeface="Arial"/>
              <a:ea typeface="Times New Roman"/>
            </a:endParaRPr>
          </a:p>
          <a:p>
            <a:pPr marL="285750" indent="-285750" algn="just" rtl="0">
              <a:spcAft>
                <a:spcPts val="0"/>
              </a:spcAft>
              <a:buFont typeface="Arial" panose="020B0604020202020204" pitchFamily="34" charset="0"/>
              <a:buChar char="•"/>
            </a:pPr>
            <a:r>
              <a:rPr lang="en-US" b="1" dirty="0" smtClean="0">
                <a:solidFill>
                  <a:srgbClr val="FF0000"/>
                </a:solidFill>
              </a:rPr>
              <a:t>Greater auricular n. </a:t>
            </a:r>
            <a:r>
              <a:rPr lang="en-US" dirty="0" smtClean="0"/>
              <a:t>(C2 &amp; 3) </a:t>
            </a:r>
            <a:r>
              <a:rPr lang="en-US" dirty="0">
                <a:ea typeface="Times New Roman"/>
                <a:cs typeface="Calibri"/>
              </a:rPr>
              <a:t>ascends across the sternocleidomastoid muscle and divides into branches that supply the skin over the angle of the mandible, the parotid gland, and on both surfaces of the auricle.</a:t>
            </a:r>
            <a:endParaRPr lang="en-US" dirty="0">
              <a:latin typeface="Arial"/>
              <a:ea typeface="Times New Roman"/>
            </a:endParaRPr>
          </a:p>
          <a:p>
            <a:pPr marL="285750" indent="-285750" algn="just" rtl="0">
              <a:spcAft>
                <a:spcPts val="0"/>
              </a:spcAft>
              <a:buFont typeface="Arial" panose="020B0604020202020204" pitchFamily="34" charset="0"/>
              <a:buChar char="•"/>
            </a:pPr>
            <a:r>
              <a:rPr lang="en-US" b="1" dirty="0" smtClean="0">
                <a:solidFill>
                  <a:srgbClr val="FF0000"/>
                </a:solidFill>
              </a:rPr>
              <a:t>Transvers cutaneous n. </a:t>
            </a:r>
            <a:r>
              <a:rPr lang="en-US" dirty="0" smtClean="0"/>
              <a:t>(C2  &amp; 3) </a:t>
            </a:r>
            <a:r>
              <a:rPr lang="en-US" dirty="0">
                <a:ea typeface="Times New Roman"/>
                <a:cs typeface="Calibri"/>
              </a:rPr>
              <a:t>emerges from behind the middle of the posterior border of the sternocleidomastoid muscle. It passes forward </a:t>
            </a:r>
            <a:r>
              <a:rPr lang="en-US" dirty="0" smtClean="0">
                <a:ea typeface="Times New Roman"/>
                <a:cs typeface="Calibri"/>
              </a:rPr>
              <a:t>and </a:t>
            </a:r>
            <a:r>
              <a:rPr lang="en-US" dirty="0">
                <a:ea typeface="Times New Roman"/>
                <a:cs typeface="Calibri"/>
              </a:rPr>
              <a:t>divides into branches that supply the skin on the anterior and lateral surfaces of the neck, from the body of the mandible to the sternum.</a:t>
            </a:r>
            <a:endParaRPr lang="en-US" dirty="0">
              <a:latin typeface="Arial"/>
              <a:ea typeface="Times New Roman"/>
            </a:endParaRPr>
          </a:p>
          <a:p>
            <a:pPr marL="342900" indent="-342900" algn="l" rtl="0">
              <a:buFont typeface="Arial" pitchFamily="34" charset="0"/>
              <a:buChar char="•"/>
            </a:pPr>
            <a:r>
              <a:rPr lang="en-US" b="1" dirty="0" smtClean="0">
                <a:solidFill>
                  <a:srgbClr val="FF0000"/>
                </a:solidFill>
              </a:rPr>
              <a:t>Supraclavicular n. </a:t>
            </a:r>
            <a:r>
              <a:rPr lang="en-US" dirty="0" smtClean="0"/>
              <a:t>(C3 &amp; 4) </a:t>
            </a:r>
            <a:r>
              <a:rPr lang="en-US" dirty="0">
                <a:ea typeface="Times New Roman"/>
                <a:cs typeface="Calibri"/>
              </a:rPr>
              <a:t>emerge from beneath the posterior border of the sternocleidomastoid muscle and descend across the side of the neck. They pass onto the chest wall and shoulder region, down to the level of the second rib. They divide into the medial, intermediate, and lateral supraclavicular nerves. </a:t>
            </a:r>
            <a:endParaRPr lang="ar-IQ" dirty="0"/>
          </a:p>
        </p:txBody>
      </p:sp>
      <p:pic>
        <p:nvPicPr>
          <p:cNvPr id="7" name="عنصر نائب للمحتوى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7984" y="1338966"/>
            <a:ext cx="4728552" cy="4649081"/>
          </a:xfrm>
        </p:spPr>
      </p:pic>
    </p:spTree>
    <p:extLst>
      <p:ext uri="{BB962C8B-B14F-4D97-AF65-F5344CB8AC3E}">
        <p14:creationId xmlns:p14="http://schemas.microsoft.com/office/powerpoint/2010/main" val="2988830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836712"/>
            <a:ext cx="8424936"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esophagus is a muscular tube about 25cm long.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Extending </a:t>
            </a:r>
            <a:r>
              <a:rPr lang="en-US" sz="1600" dirty="0">
                <a:solidFill>
                  <a:schemeClr val="bg1"/>
                </a:solidFill>
                <a:ea typeface="Times New Roman"/>
                <a:cs typeface="Calibri"/>
              </a:rPr>
              <a:t>from the pharynx to the stomach.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begins at the level of the cricoid cartilage, opposite to the body of the sixth cervical vertebra.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commences in the midline, but as it descends through the neck, it inclines to the left side and it further course is described in the thorax</a:t>
            </a:r>
            <a:r>
              <a:rPr lang="en-US" sz="1600" dirty="0" smtClean="0">
                <a:solidFill>
                  <a:schemeClr val="bg1"/>
                </a:solidFill>
                <a:ea typeface="Times New Roman"/>
                <a:cs typeface="Calibri"/>
              </a:rPr>
              <a:t>.</a:t>
            </a:r>
            <a:endParaRPr lang="en-US" sz="1600" dirty="0">
              <a:solidFill>
                <a:schemeClr val="bg1"/>
              </a:solidFill>
              <a:latin typeface="Arial"/>
              <a:ea typeface="Times New Roman"/>
            </a:endParaRPr>
          </a:p>
        </p:txBody>
      </p:sp>
      <p:sp>
        <p:nvSpPr>
          <p:cNvPr id="3" name="مستطيل 2"/>
          <p:cNvSpPr/>
          <p:nvPr/>
        </p:nvSpPr>
        <p:spPr>
          <a:xfrm>
            <a:off x="251520" y="442427"/>
            <a:ext cx="1196161"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a:solidFill>
                  <a:prstClr val="black"/>
                </a:solidFill>
                <a:ea typeface="Times New Roman"/>
                <a:cs typeface="Calibri"/>
              </a:rPr>
              <a:t>Esophagus</a:t>
            </a:r>
            <a:endParaRPr lang="en-US" dirty="0"/>
          </a:p>
        </p:txBody>
      </p:sp>
      <p:sp>
        <p:nvSpPr>
          <p:cNvPr id="4" name="مستطيل 3"/>
          <p:cNvSpPr/>
          <p:nvPr/>
        </p:nvSpPr>
        <p:spPr>
          <a:xfrm>
            <a:off x="251520" y="3140968"/>
            <a:ext cx="8424936"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600" dirty="0">
                <a:solidFill>
                  <a:prstClr val="black"/>
                </a:solidFill>
                <a:ea typeface="Times New Roman"/>
                <a:cs typeface="Calibri"/>
              </a:rPr>
              <a:t>The esophagus is related anteriorly to the trachea, the recurrent laryngeal nerves</a:t>
            </a:r>
            <a:r>
              <a:rPr lang="en-US" sz="1600" dirty="0" smtClean="0">
                <a:solidFill>
                  <a:prstClr val="black"/>
                </a:solidFill>
                <a:ea typeface="Times New Roman"/>
                <a:cs typeface="Calibri"/>
              </a:rPr>
              <a:t>.</a:t>
            </a: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 </a:t>
            </a:r>
            <a:r>
              <a:rPr lang="en-US" sz="1600" dirty="0">
                <a:solidFill>
                  <a:prstClr val="black"/>
                </a:solidFill>
                <a:ea typeface="Times New Roman"/>
                <a:cs typeface="Calibri"/>
              </a:rPr>
              <a:t>Posteriorly it is related to the </a:t>
            </a:r>
            <a:r>
              <a:rPr lang="en-US" sz="1600" dirty="0" err="1">
                <a:solidFill>
                  <a:prstClr val="black"/>
                </a:solidFill>
                <a:ea typeface="Times New Roman"/>
                <a:cs typeface="Calibri"/>
              </a:rPr>
              <a:t>prevertebral</a:t>
            </a:r>
            <a:r>
              <a:rPr lang="en-US" sz="1600" dirty="0">
                <a:solidFill>
                  <a:prstClr val="black"/>
                </a:solidFill>
                <a:ea typeface="Times New Roman"/>
                <a:cs typeface="Calibri"/>
              </a:rPr>
              <a:t> layer of deep cervical fascia, the </a:t>
            </a:r>
            <a:r>
              <a:rPr lang="en-US" sz="1600" dirty="0" err="1">
                <a:solidFill>
                  <a:prstClr val="black"/>
                </a:solidFill>
                <a:ea typeface="Times New Roman"/>
                <a:cs typeface="Calibri"/>
              </a:rPr>
              <a:t>longus</a:t>
            </a:r>
            <a:r>
              <a:rPr lang="en-US" sz="1600" dirty="0">
                <a:solidFill>
                  <a:prstClr val="black"/>
                </a:solidFill>
                <a:ea typeface="Times New Roman"/>
                <a:cs typeface="Calibri"/>
              </a:rPr>
              <a:t> </a:t>
            </a:r>
            <a:r>
              <a:rPr lang="en-US" sz="1600" dirty="0" err="1">
                <a:solidFill>
                  <a:prstClr val="black"/>
                </a:solidFill>
                <a:ea typeface="Times New Roman"/>
                <a:cs typeface="Calibri"/>
              </a:rPr>
              <a:t>colli</a:t>
            </a:r>
            <a:r>
              <a:rPr lang="en-US" sz="1600" dirty="0">
                <a:solidFill>
                  <a:prstClr val="black"/>
                </a:solidFill>
                <a:ea typeface="Times New Roman"/>
                <a:cs typeface="Calibri"/>
              </a:rPr>
              <a:t>, and the vertebral column</a:t>
            </a:r>
            <a:r>
              <a:rPr lang="en-US" sz="1600" dirty="0" smtClean="0">
                <a:solidFill>
                  <a:prstClr val="black"/>
                </a:solidFill>
                <a:ea typeface="Times New Roman"/>
                <a:cs typeface="Calibri"/>
              </a:rPr>
              <a:t>.</a:t>
            </a: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 </a:t>
            </a:r>
            <a:r>
              <a:rPr lang="en-US" sz="1600" dirty="0">
                <a:solidFill>
                  <a:prstClr val="black"/>
                </a:solidFill>
                <a:ea typeface="Times New Roman"/>
                <a:cs typeface="Calibri"/>
              </a:rPr>
              <a:t>Laterally on each side lie the lobe of the thyroid gland and the carotid sheath</a:t>
            </a:r>
            <a:r>
              <a:rPr lang="en-US" sz="1600" dirty="0" smtClean="0">
                <a:solidFill>
                  <a:prstClr val="black"/>
                </a:solidFill>
                <a:ea typeface="Times New Roman"/>
                <a:cs typeface="Calibri"/>
              </a:rPr>
              <a:t>.</a:t>
            </a:r>
            <a:endParaRPr lang="en-US" sz="1600" dirty="0">
              <a:solidFill>
                <a:prstClr val="black"/>
              </a:solidFill>
              <a:latin typeface="Arial"/>
              <a:ea typeface="Times New Roman"/>
            </a:endParaRPr>
          </a:p>
        </p:txBody>
      </p:sp>
      <p:sp>
        <p:nvSpPr>
          <p:cNvPr id="5" name="مستطيل 4"/>
          <p:cNvSpPr/>
          <p:nvPr/>
        </p:nvSpPr>
        <p:spPr>
          <a:xfrm>
            <a:off x="251520" y="5207730"/>
            <a:ext cx="8424936"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600" dirty="0">
                <a:solidFill>
                  <a:prstClr val="black"/>
                </a:solidFill>
                <a:ea typeface="Times New Roman"/>
                <a:cs typeface="Calibri"/>
              </a:rPr>
              <a:t>The arteries of the esophagus in the neck are derived from the inferior thyroid arteries. </a:t>
            </a:r>
            <a:endParaRPr lang="en-US" sz="16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The </a:t>
            </a:r>
            <a:r>
              <a:rPr lang="en-US" sz="1600" dirty="0">
                <a:solidFill>
                  <a:prstClr val="black"/>
                </a:solidFill>
                <a:ea typeface="Times New Roman"/>
                <a:cs typeface="Calibri"/>
              </a:rPr>
              <a:t>veins drain into the inferior thyroid veins. </a:t>
            </a:r>
            <a:endParaRPr lang="en-US" sz="16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The </a:t>
            </a:r>
            <a:r>
              <a:rPr lang="en-US" sz="1600" dirty="0">
                <a:solidFill>
                  <a:prstClr val="black"/>
                </a:solidFill>
                <a:ea typeface="Times New Roman"/>
                <a:cs typeface="Calibri"/>
              </a:rPr>
              <a:t>nerves are derived from the recurrent laryngeal nerves and from the sympathetic trunks. </a:t>
            </a:r>
            <a:endParaRPr lang="en-US" sz="16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The </a:t>
            </a:r>
            <a:r>
              <a:rPr lang="en-US" sz="1600" dirty="0">
                <a:solidFill>
                  <a:prstClr val="black"/>
                </a:solidFill>
                <a:ea typeface="Times New Roman"/>
                <a:cs typeface="Calibri"/>
              </a:rPr>
              <a:t>lymph vessels drain into the deep cervical lymph nodes</a:t>
            </a:r>
            <a:endParaRPr lang="en-US" dirty="0">
              <a:solidFill>
                <a:prstClr val="white"/>
              </a:solidFill>
            </a:endParaRPr>
          </a:p>
        </p:txBody>
      </p:sp>
      <p:sp>
        <p:nvSpPr>
          <p:cNvPr id="6" name="مستطيل 5"/>
          <p:cNvSpPr/>
          <p:nvPr/>
        </p:nvSpPr>
        <p:spPr>
          <a:xfrm>
            <a:off x="251520" y="2759941"/>
            <a:ext cx="1074461"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a:solidFill>
                  <a:prstClr val="black"/>
                </a:solidFill>
                <a:ea typeface="Times New Roman"/>
                <a:cs typeface="Calibri"/>
              </a:rPr>
              <a:t>relations </a:t>
            </a:r>
            <a:endParaRPr lang="en-US" b="1" dirty="0"/>
          </a:p>
        </p:txBody>
      </p:sp>
      <p:sp>
        <p:nvSpPr>
          <p:cNvPr id="7" name="مستطيل 6"/>
          <p:cNvSpPr/>
          <p:nvPr/>
        </p:nvSpPr>
        <p:spPr>
          <a:xfrm>
            <a:off x="251520" y="4815908"/>
            <a:ext cx="3275448"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r>
              <a:rPr lang="en-US" b="1" dirty="0">
                <a:solidFill>
                  <a:prstClr val="black"/>
                </a:solidFill>
                <a:ea typeface="Times New Roman"/>
                <a:cs typeface="Calibri"/>
              </a:rPr>
              <a:t>Blood, Nerve and Lymph Supply </a:t>
            </a:r>
            <a:endParaRPr lang="en-US" b="1" dirty="0">
              <a:solidFill>
                <a:prstClr val="black"/>
              </a:solidFill>
            </a:endParaRPr>
          </a:p>
        </p:txBody>
      </p:sp>
    </p:spTree>
    <p:extLst>
      <p:ext uri="{BB962C8B-B14F-4D97-AF65-F5344CB8AC3E}">
        <p14:creationId xmlns:p14="http://schemas.microsoft.com/office/powerpoint/2010/main" val="1709392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2244061"/>
            <a:ext cx="792088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root of the neck can be defined as the area of the neck immediately above the inlet of the thorax.</a:t>
            </a:r>
            <a:endParaRPr lang="en-US" sz="1600" dirty="0">
              <a:solidFill>
                <a:schemeClr val="bg1"/>
              </a:solidFill>
              <a:effectLst/>
              <a:latin typeface="Arial"/>
              <a:ea typeface="Times New Roman"/>
            </a:endParaRPr>
          </a:p>
        </p:txBody>
      </p:sp>
      <p:sp>
        <p:nvSpPr>
          <p:cNvPr id="3" name="مستطيل 2"/>
          <p:cNvSpPr/>
          <p:nvPr/>
        </p:nvSpPr>
        <p:spPr>
          <a:xfrm>
            <a:off x="3059832" y="887999"/>
            <a:ext cx="2417970"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sz="2000" b="1" dirty="0">
                <a:solidFill>
                  <a:prstClr val="black"/>
                </a:solidFill>
                <a:ea typeface="Times New Roman"/>
                <a:cs typeface="Calibri"/>
              </a:rPr>
              <a:t>The Root of the Neck</a:t>
            </a:r>
            <a:endParaRPr lang="en-US" sz="2000" dirty="0">
              <a:solidFill>
                <a:prstClr val="black"/>
              </a:solidFill>
              <a:latin typeface="Arial"/>
              <a:ea typeface="Times New Roman"/>
            </a:endParaRPr>
          </a:p>
        </p:txBody>
      </p:sp>
    </p:spTree>
    <p:extLst>
      <p:ext uri="{BB962C8B-B14F-4D97-AF65-F5344CB8AC3E}">
        <p14:creationId xmlns:p14="http://schemas.microsoft.com/office/powerpoint/2010/main" val="907366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842"/>
            <a:ext cx="2876543"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rtl="0">
              <a:spcAft>
                <a:spcPts val="0"/>
              </a:spcAft>
            </a:pPr>
            <a:r>
              <a:rPr lang="en-US" sz="1600" dirty="0" smtClean="0">
                <a:solidFill>
                  <a:schemeClr val="bg1"/>
                </a:solidFill>
                <a:ea typeface="Times New Roman"/>
                <a:cs typeface="Calibri"/>
              </a:rPr>
              <a:t>The </a:t>
            </a:r>
            <a:r>
              <a:rPr lang="en-US" sz="1600" dirty="0" err="1">
                <a:solidFill>
                  <a:schemeClr val="bg1"/>
                </a:solidFill>
                <a:ea typeface="Times New Roman"/>
                <a:cs typeface="Calibri"/>
              </a:rPr>
              <a:t>scalenus</a:t>
            </a:r>
            <a:r>
              <a:rPr lang="en-US" sz="1600" dirty="0">
                <a:solidFill>
                  <a:schemeClr val="bg1"/>
                </a:solidFill>
                <a:ea typeface="Times New Roman"/>
                <a:cs typeface="Calibri"/>
              </a:rPr>
              <a:t> anterior muscle is deeply placed and descends almost vertically from the vertebral column to the first rib.</a:t>
            </a:r>
            <a:endParaRPr lang="en-US" sz="1600" dirty="0">
              <a:solidFill>
                <a:schemeClr val="bg1"/>
              </a:solidFill>
              <a:latin typeface="Arial"/>
              <a:ea typeface="Times New Roman"/>
            </a:endParaRPr>
          </a:p>
          <a:p>
            <a:pPr marL="342900" lvl="0" indent="-342900" algn="justLow" rtl="0">
              <a:spcAft>
                <a:spcPts val="0"/>
              </a:spcAft>
              <a:buFont typeface="Symbol"/>
              <a:buChar char=""/>
              <a:tabLst>
                <a:tab pos="457200" algn="l"/>
              </a:tabLst>
            </a:pPr>
            <a:r>
              <a:rPr lang="en-US" sz="1600" b="1" dirty="0">
                <a:solidFill>
                  <a:schemeClr val="bg1"/>
                </a:solidFill>
                <a:ea typeface="Times New Roman"/>
                <a:cs typeface="Calibri"/>
              </a:rPr>
              <a:t>Origin</a:t>
            </a:r>
            <a:r>
              <a:rPr lang="en-US" sz="1600" dirty="0">
                <a:solidFill>
                  <a:schemeClr val="bg1"/>
                </a:solidFill>
                <a:ea typeface="Times New Roman"/>
                <a:cs typeface="Calibri"/>
              </a:rPr>
              <a:t>: from the transverse processes of the third, fourth, fifth, and sixth cervical vertebra.</a:t>
            </a:r>
            <a:endParaRPr lang="en-US" sz="1600" dirty="0">
              <a:solidFill>
                <a:schemeClr val="bg1"/>
              </a:solidFill>
              <a:latin typeface="Arial"/>
              <a:ea typeface="Times New Roman"/>
            </a:endParaRPr>
          </a:p>
          <a:p>
            <a:pPr marL="342900" lvl="0" indent="-342900" algn="justLow" rtl="0">
              <a:spcAft>
                <a:spcPts val="0"/>
              </a:spcAft>
              <a:buFont typeface="Symbol"/>
              <a:buChar char=""/>
              <a:tabLst>
                <a:tab pos="457200" algn="l"/>
              </a:tabLst>
            </a:pPr>
            <a:r>
              <a:rPr lang="en-US" sz="1600" b="1" dirty="0">
                <a:solidFill>
                  <a:schemeClr val="bg1"/>
                </a:solidFill>
                <a:ea typeface="Times New Roman"/>
                <a:cs typeface="Calibri"/>
              </a:rPr>
              <a:t>Insertion</a:t>
            </a:r>
            <a:r>
              <a:rPr lang="en-US" sz="1600" dirty="0">
                <a:solidFill>
                  <a:schemeClr val="bg1"/>
                </a:solidFill>
                <a:ea typeface="Times New Roman"/>
                <a:cs typeface="Calibri"/>
              </a:rPr>
              <a:t>: The fibers pass downward and laterally to be inserted into the scalene tubercle of the first rib.</a:t>
            </a:r>
            <a:endParaRPr lang="en-US" sz="1600" dirty="0">
              <a:solidFill>
                <a:schemeClr val="bg1"/>
              </a:solidFill>
              <a:latin typeface="Arial"/>
              <a:ea typeface="Times New Roman"/>
            </a:endParaRPr>
          </a:p>
          <a:p>
            <a:pPr marL="342900" lvl="0" indent="-342900" algn="justLow" rtl="0">
              <a:spcAft>
                <a:spcPts val="0"/>
              </a:spcAft>
              <a:buFont typeface="Symbol"/>
              <a:buChar char=""/>
              <a:tabLst>
                <a:tab pos="457200" algn="l"/>
              </a:tabLst>
            </a:pPr>
            <a:r>
              <a:rPr lang="en-US" sz="1600" b="1" dirty="0">
                <a:solidFill>
                  <a:schemeClr val="bg1"/>
                </a:solidFill>
                <a:ea typeface="Times New Roman"/>
                <a:cs typeface="Calibri"/>
              </a:rPr>
              <a:t>Nerve supply</a:t>
            </a:r>
            <a:r>
              <a:rPr lang="en-US" sz="1600" dirty="0">
                <a:solidFill>
                  <a:schemeClr val="bg1"/>
                </a:solidFill>
                <a:ea typeface="Times New Roman"/>
                <a:cs typeface="Calibri"/>
              </a:rPr>
              <a:t>: From the anterior rami of the fourth, fifth, and sixth cervical nerves.</a:t>
            </a:r>
            <a:endParaRPr lang="en-US" sz="1600" dirty="0">
              <a:solidFill>
                <a:schemeClr val="bg1"/>
              </a:solidFill>
              <a:latin typeface="Arial"/>
              <a:ea typeface="Times New Roman"/>
            </a:endParaRPr>
          </a:p>
          <a:p>
            <a:pPr marL="342900" lvl="0" indent="-342900" algn="justLow" rtl="0">
              <a:spcAft>
                <a:spcPts val="0"/>
              </a:spcAft>
              <a:buFont typeface="Symbol"/>
              <a:buChar char=""/>
              <a:tabLst>
                <a:tab pos="457200" algn="l"/>
              </a:tabLst>
            </a:pPr>
            <a:r>
              <a:rPr lang="en-US" sz="1600" b="1" dirty="0">
                <a:solidFill>
                  <a:schemeClr val="bg1"/>
                </a:solidFill>
                <a:ea typeface="Times New Roman"/>
                <a:cs typeface="Calibri"/>
              </a:rPr>
              <a:t>Action</a:t>
            </a:r>
            <a:r>
              <a:rPr lang="en-US" sz="1600" dirty="0">
                <a:solidFill>
                  <a:schemeClr val="bg1"/>
                </a:solidFill>
                <a:ea typeface="Times New Roman"/>
                <a:cs typeface="Calibri"/>
              </a:rPr>
              <a:t>: It assists in elevating the first rib.</a:t>
            </a:r>
            <a:endParaRPr lang="en-US" sz="1600" dirty="0">
              <a:solidFill>
                <a:schemeClr val="bg1"/>
              </a:solidFill>
              <a:effectLst/>
              <a:latin typeface="Arial"/>
              <a:ea typeface="Times New Roman"/>
            </a:endParaRPr>
          </a:p>
        </p:txBody>
      </p:sp>
      <p:sp>
        <p:nvSpPr>
          <p:cNvPr id="3" name="مستطيل 2"/>
          <p:cNvSpPr/>
          <p:nvPr/>
        </p:nvSpPr>
        <p:spPr>
          <a:xfrm>
            <a:off x="186408" y="797510"/>
            <a:ext cx="1861535"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b="1" dirty="0" err="1">
                <a:solidFill>
                  <a:schemeClr val="bg1"/>
                </a:solidFill>
                <a:ea typeface="Times New Roman"/>
                <a:cs typeface="Calibri"/>
              </a:rPr>
              <a:t>Scalenus</a:t>
            </a:r>
            <a:r>
              <a:rPr lang="en-US" b="1" dirty="0">
                <a:solidFill>
                  <a:schemeClr val="bg1"/>
                </a:solidFill>
                <a:ea typeface="Times New Roman"/>
                <a:cs typeface="Calibri"/>
              </a:rPr>
              <a:t> Anterior</a:t>
            </a:r>
            <a:endParaRPr lang="en-US" dirty="0">
              <a:solidFill>
                <a:schemeClr val="bg1"/>
              </a:solidFill>
              <a:latin typeface="Arial"/>
              <a:ea typeface="Times New Roman"/>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651" y="324238"/>
            <a:ext cx="5666667" cy="6209524"/>
          </a:xfrm>
          <a:prstGeom prst="rect">
            <a:avLst/>
          </a:prstGeom>
        </p:spPr>
      </p:pic>
    </p:spTree>
    <p:extLst>
      <p:ext uri="{BB962C8B-B14F-4D97-AF65-F5344CB8AC3E}">
        <p14:creationId xmlns:p14="http://schemas.microsoft.com/office/powerpoint/2010/main" val="3127168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620688"/>
            <a:ext cx="4572000" cy="30469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342900" lvl="0" indent="-342900" algn="justLow" rtl="0">
              <a:spcAft>
                <a:spcPts val="0"/>
              </a:spcAft>
              <a:buFont typeface="Symbol"/>
              <a:buChar char=""/>
              <a:tabLst>
                <a:tab pos="457200" algn="l"/>
              </a:tabLst>
            </a:pPr>
            <a:r>
              <a:rPr lang="en-US" sz="1600" b="1" dirty="0" smtClean="0">
                <a:solidFill>
                  <a:schemeClr val="bg1"/>
                </a:solidFill>
                <a:ea typeface="Times New Roman"/>
                <a:cs typeface="Calibri"/>
              </a:rPr>
              <a:t>Origin</a:t>
            </a:r>
            <a:r>
              <a:rPr lang="en-US" sz="1600" dirty="0" smtClean="0">
                <a:solidFill>
                  <a:schemeClr val="bg1"/>
                </a:solidFill>
                <a:ea typeface="Times New Roman"/>
                <a:cs typeface="Calibri"/>
              </a:rPr>
              <a:t> </a:t>
            </a:r>
            <a:r>
              <a:rPr lang="en-US" sz="1600" dirty="0">
                <a:solidFill>
                  <a:schemeClr val="bg1"/>
                </a:solidFill>
                <a:ea typeface="Times New Roman"/>
                <a:cs typeface="Calibri"/>
              </a:rPr>
              <a:t>from the transverse process of the atlas and the transverse processes of the next five cervical vertebrae.</a:t>
            </a:r>
            <a:endParaRPr lang="en-US" sz="1600" dirty="0">
              <a:solidFill>
                <a:schemeClr val="bg1"/>
              </a:solidFill>
              <a:latin typeface="Arial"/>
              <a:ea typeface="Times New Roman"/>
            </a:endParaRPr>
          </a:p>
          <a:p>
            <a:pPr marL="342900" lvl="0" indent="-342900" algn="justLow" rtl="0">
              <a:spcAft>
                <a:spcPts val="0"/>
              </a:spcAft>
              <a:buFont typeface="Symbol"/>
              <a:buChar char=""/>
              <a:tabLst>
                <a:tab pos="457200" algn="l"/>
              </a:tabLst>
            </a:pPr>
            <a:r>
              <a:rPr lang="en-US" sz="1600" b="1" dirty="0">
                <a:solidFill>
                  <a:schemeClr val="bg1"/>
                </a:solidFill>
                <a:ea typeface="Times New Roman"/>
                <a:cs typeface="Calibri"/>
              </a:rPr>
              <a:t>Insertion</a:t>
            </a:r>
            <a:r>
              <a:rPr lang="en-US" sz="1600" dirty="0">
                <a:solidFill>
                  <a:schemeClr val="bg1"/>
                </a:solidFill>
                <a:ea typeface="Times New Roman"/>
                <a:cs typeface="Calibri"/>
              </a:rPr>
              <a:t>: The muscle passes downward and laterally and is inserted into the upper surface of the first rib. The muscle lies behind the root of the brachial plexus and behind the subclavian artery.</a:t>
            </a:r>
            <a:endParaRPr lang="en-US" sz="1600" dirty="0">
              <a:solidFill>
                <a:schemeClr val="bg1"/>
              </a:solidFill>
              <a:latin typeface="Arial"/>
              <a:ea typeface="Times New Roman"/>
            </a:endParaRPr>
          </a:p>
          <a:p>
            <a:pPr marL="342900" lvl="0" indent="-342900" algn="justLow" rtl="0">
              <a:spcAft>
                <a:spcPts val="0"/>
              </a:spcAft>
              <a:buFont typeface="Symbol"/>
              <a:buChar char=""/>
              <a:tabLst>
                <a:tab pos="457200" algn="l"/>
              </a:tabLst>
            </a:pPr>
            <a:r>
              <a:rPr lang="en-US" sz="1600" b="1" dirty="0">
                <a:solidFill>
                  <a:schemeClr val="bg1"/>
                </a:solidFill>
                <a:ea typeface="Times New Roman"/>
                <a:cs typeface="Calibri"/>
              </a:rPr>
              <a:t>Nerve supply</a:t>
            </a:r>
            <a:r>
              <a:rPr lang="en-US" sz="1600" dirty="0">
                <a:solidFill>
                  <a:schemeClr val="bg1"/>
                </a:solidFill>
                <a:ea typeface="Times New Roman"/>
                <a:cs typeface="Calibri"/>
              </a:rPr>
              <a:t>: branches from the anterior rami of the lower cervical nerves.</a:t>
            </a:r>
            <a:endParaRPr lang="en-US" sz="1600" dirty="0">
              <a:solidFill>
                <a:schemeClr val="bg1"/>
              </a:solidFill>
              <a:latin typeface="Arial"/>
              <a:ea typeface="Times New Roman"/>
            </a:endParaRPr>
          </a:p>
          <a:p>
            <a:pPr marL="342900" lvl="0" indent="-342900" algn="justLow" rtl="0">
              <a:spcAft>
                <a:spcPts val="0"/>
              </a:spcAft>
              <a:buFont typeface="Symbol"/>
              <a:buChar char=""/>
              <a:tabLst>
                <a:tab pos="457200" algn="l"/>
              </a:tabLst>
            </a:pPr>
            <a:r>
              <a:rPr lang="en-US" sz="1600" b="1" dirty="0">
                <a:solidFill>
                  <a:schemeClr val="bg1"/>
                </a:solidFill>
                <a:ea typeface="Times New Roman"/>
                <a:cs typeface="Calibri"/>
              </a:rPr>
              <a:t>Action</a:t>
            </a:r>
            <a:r>
              <a:rPr lang="en-US" sz="1600" dirty="0">
                <a:solidFill>
                  <a:schemeClr val="bg1"/>
                </a:solidFill>
                <a:ea typeface="Times New Roman"/>
                <a:cs typeface="Calibri"/>
              </a:rPr>
              <a:t>: it assists in elevating the first rib. </a:t>
            </a:r>
            <a:endParaRPr lang="en-US" sz="1600" dirty="0">
              <a:solidFill>
                <a:schemeClr val="bg1"/>
              </a:solidFill>
              <a:latin typeface="Arial"/>
              <a:ea typeface="Times New Roman"/>
            </a:endParaRPr>
          </a:p>
          <a:p>
            <a:pPr algn="justLow" rtl="0">
              <a:spcAft>
                <a:spcPts val="0"/>
              </a:spcAft>
            </a:pPr>
            <a:r>
              <a:rPr lang="en-US" sz="1600" dirty="0">
                <a:solidFill>
                  <a:schemeClr val="bg1"/>
                </a:solidFill>
                <a:ea typeface="Times New Roman"/>
                <a:cs typeface="Calibri"/>
              </a:rPr>
              <a:t> </a:t>
            </a:r>
            <a:endParaRPr lang="en-US" sz="1600" dirty="0">
              <a:solidFill>
                <a:schemeClr val="bg1"/>
              </a:solidFill>
              <a:latin typeface="Arial"/>
              <a:ea typeface="Times New Roman"/>
            </a:endParaRPr>
          </a:p>
        </p:txBody>
      </p:sp>
      <p:sp>
        <p:nvSpPr>
          <p:cNvPr id="3" name="مستطيل 2"/>
          <p:cNvSpPr/>
          <p:nvPr/>
        </p:nvSpPr>
        <p:spPr>
          <a:xfrm>
            <a:off x="251520" y="219825"/>
            <a:ext cx="1776705"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b="1" dirty="0" err="1">
                <a:solidFill>
                  <a:prstClr val="black"/>
                </a:solidFill>
                <a:ea typeface="Times New Roman"/>
                <a:cs typeface="Calibri"/>
              </a:rPr>
              <a:t>Scalenus</a:t>
            </a:r>
            <a:r>
              <a:rPr lang="en-US" b="1" dirty="0">
                <a:solidFill>
                  <a:prstClr val="black"/>
                </a:solidFill>
                <a:ea typeface="Times New Roman"/>
                <a:cs typeface="Calibri"/>
              </a:rPr>
              <a:t> </a:t>
            </a:r>
            <a:r>
              <a:rPr lang="en-US" b="1" dirty="0" err="1">
                <a:solidFill>
                  <a:prstClr val="black"/>
                </a:solidFill>
                <a:ea typeface="Times New Roman"/>
                <a:cs typeface="Calibri"/>
              </a:rPr>
              <a:t>Medius</a:t>
            </a:r>
            <a:endParaRPr lang="en-US" dirty="0">
              <a:solidFill>
                <a:prstClr val="black"/>
              </a:solidFill>
              <a:latin typeface="Arial"/>
              <a:ea typeface="Times New Roman"/>
            </a:endParaRPr>
          </a:p>
        </p:txBody>
      </p:sp>
      <p:sp>
        <p:nvSpPr>
          <p:cNvPr id="4" name="مستطيل 3"/>
          <p:cNvSpPr/>
          <p:nvPr/>
        </p:nvSpPr>
        <p:spPr>
          <a:xfrm>
            <a:off x="251520" y="4284435"/>
            <a:ext cx="1932709"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b="1" dirty="0" err="1">
                <a:solidFill>
                  <a:prstClr val="black"/>
                </a:solidFill>
                <a:ea typeface="Times New Roman"/>
                <a:cs typeface="Calibri"/>
              </a:rPr>
              <a:t>Scalenus</a:t>
            </a:r>
            <a:r>
              <a:rPr lang="en-US" b="1" dirty="0">
                <a:solidFill>
                  <a:prstClr val="black"/>
                </a:solidFill>
                <a:ea typeface="Times New Roman"/>
                <a:cs typeface="Calibri"/>
              </a:rPr>
              <a:t> Posterior</a:t>
            </a:r>
            <a:endParaRPr lang="en-US" dirty="0">
              <a:solidFill>
                <a:prstClr val="black"/>
              </a:solidFill>
              <a:latin typeface="Arial"/>
              <a:ea typeface="Times New Roman"/>
            </a:endParaRPr>
          </a:p>
        </p:txBody>
      </p:sp>
      <p:sp>
        <p:nvSpPr>
          <p:cNvPr id="5" name="مستطيل 4"/>
          <p:cNvSpPr/>
          <p:nvPr/>
        </p:nvSpPr>
        <p:spPr>
          <a:xfrm>
            <a:off x="251520" y="4653136"/>
            <a:ext cx="4572000"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600" dirty="0">
                <a:solidFill>
                  <a:prstClr val="black"/>
                </a:solidFill>
                <a:ea typeface="Times New Roman"/>
                <a:cs typeface="Calibri"/>
              </a:rPr>
              <a:t>The </a:t>
            </a:r>
            <a:r>
              <a:rPr lang="en-US" sz="1600" dirty="0" err="1">
                <a:solidFill>
                  <a:prstClr val="black"/>
                </a:solidFill>
                <a:ea typeface="Times New Roman"/>
                <a:cs typeface="Calibri"/>
              </a:rPr>
              <a:t>Scalenus</a:t>
            </a:r>
            <a:r>
              <a:rPr lang="en-US" sz="1600" dirty="0">
                <a:solidFill>
                  <a:prstClr val="black"/>
                </a:solidFill>
                <a:ea typeface="Times New Roman"/>
                <a:cs typeface="Calibri"/>
              </a:rPr>
              <a:t> posterior muscle may be absent or blended with the </a:t>
            </a:r>
            <a:r>
              <a:rPr lang="en-US" sz="1600" dirty="0" err="1">
                <a:solidFill>
                  <a:prstClr val="black"/>
                </a:solidFill>
                <a:ea typeface="Times New Roman"/>
                <a:cs typeface="Calibri"/>
              </a:rPr>
              <a:t>Scalenus</a:t>
            </a:r>
            <a:r>
              <a:rPr lang="en-US" sz="1600" dirty="0">
                <a:solidFill>
                  <a:prstClr val="black"/>
                </a:solidFill>
                <a:ea typeface="Times New Roman"/>
                <a:cs typeface="Calibri"/>
              </a:rPr>
              <a:t> </a:t>
            </a:r>
            <a:r>
              <a:rPr lang="en-US" sz="1600" dirty="0" err="1">
                <a:solidFill>
                  <a:prstClr val="black"/>
                </a:solidFill>
                <a:ea typeface="Times New Roman"/>
                <a:cs typeface="Calibri"/>
              </a:rPr>
              <a:t>medius</a:t>
            </a:r>
            <a:r>
              <a:rPr lang="en-US" sz="1600" dirty="0">
                <a:solidFill>
                  <a:prstClr val="black"/>
                </a:solidFill>
                <a:ea typeface="Times New Roman"/>
                <a:cs typeface="Calibri"/>
              </a:rPr>
              <a:t>. </a:t>
            </a:r>
            <a:endParaRPr lang="en-US" sz="16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It </a:t>
            </a:r>
            <a:r>
              <a:rPr lang="en-US" sz="1600" dirty="0">
                <a:solidFill>
                  <a:prstClr val="black"/>
                </a:solidFill>
                <a:ea typeface="Times New Roman"/>
                <a:cs typeface="Calibri"/>
              </a:rPr>
              <a:t>is originated from the transverse processes of the lower cervical vertebrae and is inserted into the outer surface of the second rib. </a:t>
            </a:r>
            <a:endParaRPr lang="en-US" sz="16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600" dirty="0" smtClean="0">
                <a:solidFill>
                  <a:prstClr val="black"/>
                </a:solidFill>
                <a:ea typeface="Times New Roman"/>
                <a:cs typeface="Calibri"/>
              </a:rPr>
              <a:t>It </a:t>
            </a:r>
            <a:r>
              <a:rPr lang="en-US" sz="1600" dirty="0">
                <a:solidFill>
                  <a:prstClr val="black"/>
                </a:solidFill>
                <a:ea typeface="Times New Roman"/>
                <a:cs typeface="Calibri"/>
              </a:rPr>
              <a:t>supplies by branches from the anterior rami of the lower cervical nerves. Its action elevates the second rib.</a:t>
            </a:r>
            <a:endParaRPr lang="en-US" sz="1600" dirty="0">
              <a:solidFill>
                <a:prstClr val="black"/>
              </a:solidFill>
              <a:latin typeface="Arial"/>
              <a:ea typeface="Times New Roman"/>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404" y="1110914"/>
            <a:ext cx="4300596" cy="4712586"/>
          </a:xfrm>
          <a:prstGeom prst="rect">
            <a:avLst/>
          </a:prstGeom>
        </p:spPr>
      </p:pic>
    </p:spTree>
    <p:extLst>
      <p:ext uri="{BB962C8B-B14F-4D97-AF65-F5344CB8AC3E}">
        <p14:creationId xmlns:p14="http://schemas.microsoft.com/office/powerpoint/2010/main" val="25663216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286381"/>
            <a:ext cx="3168352"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b="1" dirty="0">
                <a:solidFill>
                  <a:schemeClr val="bg1"/>
                </a:solidFill>
                <a:ea typeface="Times New Roman"/>
                <a:cs typeface="Calibri"/>
              </a:rPr>
              <a:t>right subclavian artery </a:t>
            </a:r>
            <a:r>
              <a:rPr lang="en-US" sz="1600" dirty="0">
                <a:solidFill>
                  <a:schemeClr val="bg1"/>
                </a:solidFill>
                <a:ea typeface="Times New Roman"/>
                <a:cs typeface="Calibri"/>
              </a:rPr>
              <a:t>arises from the brachiocephalic artery, behind the right </a:t>
            </a:r>
            <a:r>
              <a:rPr lang="en-US" sz="1600" dirty="0" err="1">
                <a:solidFill>
                  <a:schemeClr val="bg1"/>
                </a:solidFill>
                <a:ea typeface="Times New Roman"/>
                <a:cs typeface="Calibri"/>
              </a:rPr>
              <a:t>sternoclavicular</a:t>
            </a:r>
            <a:r>
              <a:rPr lang="en-US" sz="1600" dirty="0">
                <a:solidFill>
                  <a:schemeClr val="bg1"/>
                </a:solidFill>
                <a:ea typeface="Times New Roman"/>
                <a:cs typeface="Calibri"/>
              </a:rPr>
              <a:t> joint.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passes upward and laterally as a gentle curve behind the </a:t>
            </a:r>
            <a:r>
              <a:rPr lang="en-US" sz="1600" dirty="0" err="1">
                <a:solidFill>
                  <a:schemeClr val="bg1"/>
                </a:solidFill>
                <a:ea typeface="Times New Roman"/>
                <a:cs typeface="Calibri"/>
              </a:rPr>
              <a:t>Scalenus</a:t>
            </a:r>
            <a:r>
              <a:rPr lang="en-US" sz="1600" dirty="0">
                <a:solidFill>
                  <a:schemeClr val="bg1"/>
                </a:solidFill>
                <a:ea typeface="Times New Roman"/>
                <a:cs typeface="Calibri"/>
              </a:rPr>
              <a:t> anterior muscle, and at the outer border of the first rib it becomes the axillary artery.</a:t>
            </a:r>
            <a:endParaRPr lang="en-US" sz="1600" dirty="0">
              <a:solidFill>
                <a:schemeClr val="bg1"/>
              </a:solidFill>
              <a:latin typeface="Arial"/>
              <a:ea typeface="Times New Roman"/>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b="1" dirty="0">
                <a:solidFill>
                  <a:schemeClr val="bg1"/>
                </a:solidFill>
                <a:ea typeface="Times New Roman"/>
                <a:cs typeface="Calibri"/>
              </a:rPr>
              <a:t>left subclavian artery </a:t>
            </a:r>
            <a:r>
              <a:rPr lang="en-US" sz="1600" dirty="0">
                <a:solidFill>
                  <a:schemeClr val="bg1"/>
                </a:solidFill>
                <a:ea typeface="Times New Roman"/>
                <a:cs typeface="Calibri"/>
              </a:rPr>
              <a:t>arises from the arch of the aorta, behind the left common carotid artery.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ascends to the root of the neck and then arches laterally in a manner similar to that of the right subclavian artery</a:t>
            </a:r>
            <a:r>
              <a:rPr lang="en-US" sz="1600" dirty="0" smtClean="0">
                <a:solidFill>
                  <a:schemeClr val="bg1"/>
                </a:solidFill>
                <a:ea typeface="Times New Roman"/>
                <a:cs typeface="Calibri"/>
              </a:rPr>
              <a:t>.</a:t>
            </a:r>
            <a:endParaRPr lang="en-US" sz="1600" dirty="0" smtClean="0">
              <a:solidFill>
                <a:schemeClr val="bg1"/>
              </a:solidFill>
              <a:latin typeface="Arial"/>
              <a:ea typeface="Times New Roman"/>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 </a:t>
            </a:r>
            <a:r>
              <a:rPr lang="en-US" sz="1600" dirty="0">
                <a:solidFill>
                  <a:schemeClr val="bg1"/>
                </a:solidFill>
                <a:ea typeface="Times New Roman"/>
                <a:cs typeface="Calibri"/>
              </a:rPr>
              <a:t>The subclavian artery is divided into three parts by the presence of the </a:t>
            </a:r>
            <a:r>
              <a:rPr lang="en-US" sz="1600" dirty="0" err="1">
                <a:solidFill>
                  <a:schemeClr val="bg1"/>
                </a:solidFill>
                <a:ea typeface="Times New Roman"/>
                <a:cs typeface="Calibri"/>
              </a:rPr>
              <a:t>Scalenus</a:t>
            </a:r>
            <a:r>
              <a:rPr lang="en-US" sz="1600" dirty="0">
                <a:solidFill>
                  <a:schemeClr val="bg1"/>
                </a:solidFill>
                <a:ea typeface="Times New Roman"/>
                <a:cs typeface="Calibri"/>
              </a:rPr>
              <a:t> anterior muscle.</a:t>
            </a:r>
            <a:endParaRPr lang="en-US" sz="1600" dirty="0">
              <a:solidFill>
                <a:schemeClr val="bg1"/>
              </a:solidFill>
              <a:effectLst/>
              <a:latin typeface="Arial"/>
              <a:ea typeface="Times New Roman"/>
            </a:endParaRPr>
          </a:p>
        </p:txBody>
      </p:sp>
      <p:sp>
        <p:nvSpPr>
          <p:cNvPr id="3" name="مستطيل 2"/>
          <p:cNvSpPr/>
          <p:nvPr/>
        </p:nvSpPr>
        <p:spPr>
          <a:xfrm>
            <a:off x="395536" y="893793"/>
            <a:ext cx="1864357"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b="1" dirty="0">
                <a:solidFill>
                  <a:prstClr val="black"/>
                </a:solidFill>
                <a:ea typeface="Times New Roman"/>
                <a:cs typeface="Calibri"/>
              </a:rPr>
              <a:t>Subclavian Artery</a:t>
            </a:r>
            <a:endParaRPr lang="en-US" dirty="0">
              <a:solidFill>
                <a:prstClr val="black"/>
              </a:solidFill>
              <a:latin typeface="Arial"/>
              <a:ea typeface="Times New Roman"/>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377" y="893793"/>
            <a:ext cx="5329623" cy="5840191"/>
          </a:xfrm>
          <a:prstGeom prst="rect">
            <a:avLst/>
          </a:prstGeom>
        </p:spPr>
      </p:pic>
    </p:spTree>
    <p:extLst>
      <p:ext uri="{BB962C8B-B14F-4D97-AF65-F5344CB8AC3E}">
        <p14:creationId xmlns:p14="http://schemas.microsoft.com/office/powerpoint/2010/main" val="4150742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7808" y="2060847"/>
            <a:ext cx="4270176" cy="477053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Low" rtl="0">
              <a:spcAft>
                <a:spcPts val="0"/>
              </a:spcAft>
            </a:pPr>
            <a:r>
              <a:rPr lang="en-US" sz="1600" b="1" dirty="0" smtClean="0">
                <a:solidFill>
                  <a:schemeClr val="bg1"/>
                </a:solidFill>
                <a:ea typeface="Times New Roman"/>
                <a:cs typeface="Calibri"/>
              </a:rPr>
              <a:t>Vertebral </a:t>
            </a:r>
            <a:r>
              <a:rPr lang="en-US" sz="1600" b="1" dirty="0">
                <a:solidFill>
                  <a:schemeClr val="bg1"/>
                </a:solidFill>
                <a:ea typeface="Times New Roman"/>
                <a:cs typeface="Calibri"/>
              </a:rPr>
              <a:t>artery </a:t>
            </a:r>
            <a:r>
              <a:rPr lang="en-US" sz="1600" dirty="0">
                <a:solidFill>
                  <a:schemeClr val="bg1"/>
                </a:solidFill>
                <a:ea typeface="Times New Roman"/>
                <a:cs typeface="Calibri"/>
              </a:rPr>
              <a:t>  </a:t>
            </a:r>
            <a:endParaRPr lang="en-US" sz="1600" dirty="0" smtClean="0">
              <a:solidFill>
                <a:schemeClr val="bg1"/>
              </a:solidFill>
              <a:ea typeface="Times New Roman"/>
              <a:cs typeface="Calibri"/>
            </a:endParaRPr>
          </a:p>
          <a:p>
            <a:pPr marL="285750" lvl="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vertebral artery arises from the subclavian artery and ascends in the neck between the </a:t>
            </a:r>
            <a:r>
              <a:rPr lang="en-US" sz="1600" dirty="0" err="1">
                <a:solidFill>
                  <a:schemeClr val="bg1"/>
                </a:solidFill>
                <a:ea typeface="Times New Roman"/>
                <a:cs typeface="Calibri"/>
              </a:rPr>
              <a:t>longus</a:t>
            </a:r>
            <a:r>
              <a:rPr lang="en-US" sz="1600" dirty="0">
                <a:solidFill>
                  <a:schemeClr val="bg1"/>
                </a:solidFill>
                <a:ea typeface="Times New Roman"/>
                <a:cs typeface="Calibri"/>
              </a:rPr>
              <a:t> </a:t>
            </a:r>
            <a:r>
              <a:rPr lang="en-US" sz="1600" dirty="0" err="1">
                <a:solidFill>
                  <a:schemeClr val="bg1"/>
                </a:solidFill>
                <a:ea typeface="Times New Roman"/>
                <a:cs typeface="Calibri"/>
              </a:rPr>
              <a:t>colli</a:t>
            </a:r>
            <a:r>
              <a:rPr lang="en-US" sz="1600" dirty="0">
                <a:solidFill>
                  <a:schemeClr val="bg1"/>
                </a:solidFill>
                <a:ea typeface="Times New Roman"/>
                <a:cs typeface="Calibri"/>
              </a:rPr>
              <a:t> and the </a:t>
            </a:r>
            <a:r>
              <a:rPr lang="en-US" sz="1600" dirty="0" err="1">
                <a:solidFill>
                  <a:schemeClr val="bg1"/>
                </a:solidFill>
                <a:ea typeface="Times New Roman"/>
                <a:cs typeface="Calibri"/>
              </a:rPr>
              <a:t>scalenus</a:t>
            </a:r>
            <a:r>
              <a:rPr lang="en-US" sz="1600" dirty="0">
                <a:solidFill>
                  <a:schemeClr val="bg1"/>
                </a:solidFill>
                <a:ea typeface="Times New Roman"/>
                <a:cs typeface="Calibri"/>
              </a:rPr>
              <a:t> anterior muscle. </a:t>
            </a:r>
            <a:endParaRPr lang="en-US" sz="1600" dirty="0" smtClean="0">
              <a:solidFill>
                <a:schemeClr val="bg1"/>
              </a:solidFill>
              <a:ea typeface="Times New Roman"/>
              <a:cs typeface="Calibri"/>
            </a:endParaRPr>
          </a:p>
          <a:p>
            <a:pPr marL="285750" lvl="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enters the transverse foramen of the </a:t>
            </a:r>
            <a:r>
              <a:rPr lang="en-US" sz="1600" b="1" dirty="0">
                <a:solidFill>
                  <a:schemeClr val="bg1"/>
                </a:solidFill>
                <a:ea typeface="Times New Roman"/>
                <a:cs typeface="Calibri"/>
              </a:rPr>
              <a:t>sixth</a:t>
            </a:r>
            <a:r>
              <a:rPr lang="en-US" sz="1600" dirty="0">
                <a:solidFill>
                  <a:schemeClr val="bg1"/>
                </a:solidFill>
                <a:ea typeface="Times New Roman"/>
                <a:cs typeface="Calibri"/>
              </a:rPr>
              <a:t> cervical vertebra. It then ascends through foramina in the transverse processes of the upper six cervical vertebrae. Passes from the transverse process of the atlas, the artery pierces the </a:t>
            </a:r>
            <a:r>
              <a:rPr lang="en-US" sz="1600" dirty="0" err="1">
                <a:solidFill>
                  <a:schemeClr val="bg1"/>
                </a:solidFill>
                <a:ea typeface="Times New Roman"/>
                <a:cs typeface="Calibri"/>
              </a:rPr>
              <a:t>dura</a:t>
            </a:r>
            <a:r>
              <a:rPr lang="en-US" sz="1600" dirty="0">
                <a:solidFill>
                  <a:schemeClr val="bg1"/>
                </a:solidFill>
                <a:ea typeface="Times New Roman"/>
                <a:cs typeface="Calibri"/>
              </a:rPr>
              <a:t> mater and enters the vertebral canal. </a:t>
            </a:r>
            <a:endParaRPr lang="en-US" sz="1600" dirty="0" smtClean="0">
              <a:solidFill>
                <a:schemeClr val="bg1"/>
              </a:solidFill>
              <a:ea typeface="Times New Roman"/>
              <a:cs typeface="Calibri"/>
            </a:endParaRPr>
          </a:p>
          <a:p>
            <a:pPr marL="285750" lvl="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vertebral artery then ascends into the skull through the foramen magnum to supply the brain.</a:t>
            </a:r>
            <a:endParaRPr lang="en-US" sz="1600" dirty="0">
              <a:solidFill>
                <a:schemeClr val="bg1"/>
              </a:solidFill>
              <a:latin typeface="Arial"/>
              <a:ea typeface="Times New Roman"/>
            </a:endParaRPr>
          </a:p>
          <a:p>
            <a:pPr marL="285750" indent="-285750" algn="justLow" rtl="0">
              <a:spcAft>
                <a:spcPts val="0"/>
              </a:spcAft>
              <a:buFont typeface="Arial" panose="020B0604020202020204" pitchFamily="34" charset="0"/>
              <a:buChar char="•"/>
            </a:pPr>
            <a:r>
              <a:rPr lang="en-US" sz="1600" dirty="0">
                <a:solidFill>
                  <a:schemeClr val="bg1"/>
                </a:solidFill>
                <a:ea typeface="Times New Roman"/>
                <a:cs typeface="Calibri"/>
              </a:rPr>
              <a:t>The branches of the vertebral artery in the neck are spinal and muscular branches. The spinal branches enter the vertebral canal through the intervertebral foramina</a:t>
            </a:r>
            <a:r>
              <a:rPr lang="en-US" sz="1600" dirty="0" smtClean="0">
                <a:solidFill>
                  <a:schemeClr val="bg1"/>
                </a:solidFill>
                <a:ea typeface="Times New Roman"/>
                <a:cs typeface="Calibri"/>
              </a:rPr>
              <a:t>.</a:t>
            </a:r>
            <a:endParaRPr lang="en-US" sz="1600" dirty="0">
              <a:solidFill>
                <a:schemeClr val="bg1"/>
              </a:solidFill>
              <a:latin typeface="Arial"/>
              <a:ea typeface="Times New Roman"/>
            </a:endParaRPr>
          </a:p>
        </p:txBody>
      </p:sp>
      <p:sp>
        <p:nvSpPr>
          <p:cNvPr id="3" name="مستطيل 2"/>
          <p:cNvSpPr/>
          <p:nvPr/>
        </p:nvSpPr>
        <p:spPr>
          <a:xfrm>
            <a:off x="157808" y="364594"/>
            <a:ext cx="3816424"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000" b="1" dirty="0">
                <a:solidFill>
                  <a:prstClr val="black"/>
                </a:solidFill>
                <a:ea typeface="Times New Roman"/>
                <a:cs typeface="Calibri"/>
              </a:rPr>
              <a:t>first part of the subclavian artery </a:t>
            </a:r>
            <a:endParaRPr lang="en-US" sz="2000"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590" y="1152394"/>
            <a:ext cx="4597409" cy="5037834"/>
          </a:xfrm>
          <a:prstGeom prst="rect">
            <a:avLst/>
          </a:prstGeom>
        </p:spPr>
      </p:pic>
      <p:sp>
        <p:nvSpPr>
          <p:cNvPr id="5" name="مستطيل 4"/>
          <p:cNvSpPr/>
          <p:nvPr/>
        </p:nvSpPr>
        <p:spPr>
          <a:xfrm>
            <a:off x="157808" y="797379"/>
            <a:ext cx="427017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600" dirty="0">
                <a:solidFill>
                  <a:prstClr val="black"/>
                </a:solidFill>
                <a:ea typeface="Times New Roman"/>
                <a:cs typeface="Calibri"/>
              </a:rPr>
              <a:t>The </a:t>
            </a:r>
            <a:r>
              <a:rPr lang="en-US" sz="1600" b="1" dirty="0">
                <a:solidFill>
                  <a:prstClr val="black"/>
                </a:solidFill>
                <a:ea typeface="Times New Roman"/>
                <a:cs typeface="Calibri"/>
              </a:rPr>
              <a:t>first part</a:t>
            </a:r>
            <a:r>
              <a:rPr lang="en-US" sz="1600" dirty="0">
                <a:solidFill>
                  <a:prstClr val="black"/>
                </a:solidFill>
                <a:ea typeface="Times New Roman"/>
                <a:cs typeface="Calibri"/>
              </a:rPr>
              <a:t> of the subclavian artery extends from its origin to the medial border of the </a:t>
            </a:r>
            <a:r>
              <a:rPr lang="en-US" sz="1600" dirty="0" err="1">
                <a:solidFill>
                  <a:prstClr val="black"/>
                </a:solidFill>
                <a:ea typeface="Times New Roman"/>
                <a:cs typeface="Calibri"/>
              </a:rPr>
              <a:t>scalenus</a:t>
            </a:r>
            <a:r>
              <a:rPr lang="en-US" sz="1600" dirty="0">
                <a:solidFill>
                  <a:prstClr val="black"/>
                </a:solidFill>
                <a:ea typeface="Times New Roman"/>
                <a:cs typeface="Calibri"/>
              </a:rPr>
              <a:t> anterior. </a:t>
            </a:r>
          </a:p>
        </p:txBody>
      </p:sp>
      <p:sp>
        <p:nvSpPr>
          <p:cNvPr id="6" name="مستطيل 5"/>
          <p:cNvSpPr/>
          <p:nvPr/>
        </p:nvSpPr>
        <p:spPr>
          <a:xfrm>
            <a:off x="157808" y="1691760"/>
            <a:ext cx="1107739"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b="1" dirty="0">
                <a:solidFill>
                  <a:prstClr val="black"/>
                </a:solidFill>
                <a:ea typeface="Times New Roman"/>
                <a:cs typeface="Calibri"/>
              </a:rPr>
              <a:t>Branches </a:t>
            </a:r>
            <a:endParaRPr lang="en-US" b="1" dirty="0">
              <a:solidFill>
                <a:prstClr val="black"/>
              </a:solidFill>
              <a:latin typeface="Arial"/>
              <a:ea typeface="Times New Roman"/>
            </a:endParaRPr>
          </a:p>
        </p:txBody>
      </p:sp>
    </p:spTree>
    <p:extLst>
      <p:ext uri="{BB962C8B-B14F-4D97-AF65-F5344CB8AC3E}">
        <p14:creationId xmlns:p14="http://schemas.microsoft.com/office/powerpoint/2010/main" val="33063182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 y="-25134"/>
            <a:ext cx="3203848" cy="678647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Low" rtl="0"/>
            <a:r>
              <a:rPr lang="en-US" sz="1500" b="1" dirty="0" err="1">
                <a:solidFill>
                  <a:prstClr val="black"/>
                </a:solidFill>
                <a:ea typeface="Times New Roman"/>
                <a:cs typeface="Calibri"/>
              </a:rPr>
              <a:t>Thyrocervical</a:t>
            </a:r>
            <a:r>
              <a:rPr lang="en-US" sz="1500" b="1" dirty="0">
                <a:solidFill>
                  <a:prstClr val="black"/>
                </a:solidFill>
                <a:ea typeface="Times New Roman"/>
                <a:cs typeface="Calibri"/>
              </a:rPr>
              <a:t> Trunk</a:t>
            </a:r>
            <a:r>
              <a:rPr lang="en-US" sz="1500" dirty="0">
                <a:solidFill>
                  <a:prstClr val="black"/>
                </a:solidFill>
                <a:ea typeface="Times New Roman"/>
                <a:cs typeface="Calibri"/>
              </a:rPr>
              <a:t>  </a:t>
            </a:r>
            <a:endParaRPr lang="en-US" sz="15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500" dirty="0" smtClean="0">
                <a:solidFill>
                  <a:prstClr val="black"/>
                </a:solidFill>
                <a:ea typeface="Times New Roman"/>
                <a:cs typeface="Calibri"/>
              </a:rPr>
              <a:t>The </a:t>
            </a:r>
            <a:r>
              <a:rPr lang="en-US" sz="1500" dirty="0" err="1">
                <a:solidFill>
                  <a:prstClr val="black"/>
                </a:solidFill>
                <a:ea typeface="Times New Roman"/>
                <a:cs typeface="Calibri"/>
              </a:rPr>
              <a:t>thyrocevical</a:t>
            </a:r>
            <a:r>
              <a:rPr lang="en-US" sz="1500" dirty="0">
                <a:solidFill>
                  <a:prstClr val="black"/>
                </a:solidFill>
                <a:ea typeface="Times New Roman"/>
                <a:cs typeface="Calibri"/>
              </a:rPr>
              <a:t> trunk is a wide, short trunk that arises from the front of the first part of the subclavian artery</a:t>
            </a:r>
            <a:r>
              <a:rPr lang="en-US" sz="1500" dirty="0" smtClean="0">
                <a:solidFill>
                  <a:prstClr val="black"/>
                </a:solidFill>
                <a:ea typeface="Times New Roman"/>
                <a:cs typeface="Calibri"/>
              </a:rPr>
              <a:t>.</a:t>
            </a:r>
          </a:p>
          <a:p>
            <a:pPr marL="285750" lvl="0" indent="-285750" algn="justLow" rtl="0">
              <a:buFont typeface="Arial" panose="020B0604020202020204" pitchFamily="34" charset="0"/>
              <a:buChar char="•"/>
            </a:pPr>
            <a:r>
              <a:rPr lang="en-US" sz="1500" dirty="0" smtClean="0">
                <a:solidFill>
                  <a:prstClr val="black"/>
                </a:solidFill>
                <a:ea typeface="Times New Roman"/>
                <a:cs typeface="Calibri"/>
              </a:rPr>
              <a:t> </a:t>
            </a:r>
            <a:r>
              <a:rPr lang="en-US" sz="1500" dirty="0">
                <a:solidFill>
                  <a:prstClr val="black"/>
                </a:solidFill>
                <a:ea typeface="Times New Roman"/>
                <a:cs typeface="Calibri"/>
              </a:rPr>
              <a:t>It gives off three branches: (1) the inferior thyroid, (2) superficial cervical, and (3) </a:t>
            </a:r>
            <a:r>
              <a:rPr lang="en-US" sz="1500" dirty="0" err="1">
                <a:solidFill>
                  <a:prstClr val="black"/>
                </a:solidFill>
                <a:ea typeface="Times New Roman"/>
                <a:cs typeface="Calibri"/>
              </a:rPr>
              <a:t>suprascapular</a:t>
            </a:r>
            <a:r>
              <a:rPr lang="en-US" sz="1500" dirty="0">
                <a:solidFill>
                  <a:prstClr val="black"/>
                </a:solidFill>
                <a:ea typeface="Times New Roman"/>
                <a:cs typeface="Calibri"/>
              </a:rPr>
              <a:t> </a:t>
            </a:r>
            <a:r>
              <a:rPr lang="en-US" sz="1500" dirty="0" smtClean="0">
                <a:solidFill>
                  <a:prstClr val="black"/>
                </a:solidFill>
                <a:ea typeface="Times New Roman"/>
                <a:cs typeface="Calibri"/>
              </a:rPr>
              <a:t>arteries.</a:t>
            </a:r>
            <a:endParaRPr lang="en-US" sz="1500" dirty="0" smtClean="0">
              <a:solidFill>
                <a:prstClr val="black"/>
              </a:solidFill>
              <a:latin typeface="Arial"/>
              <a:ea typeface="Times New Roman"/>
            </a:endParaRPr>
          </a:p>
          <a:p>
            <a:pPr marL="285750" lvl="0" indent="-285750" algn="justLow" rtl="0">
              <a:buFont typeface="Arial" panose="020B0604020202020204" pitchFamily="34" charset="0"/>
              <a:buChar char="•"/>
            </a:pPr>
            <a:r>
              <a:rPr lang="en-US" sz="1500" dirty="0" smtClean="0">
                <a:solidFill>
                  <a:prstClr val="black"/>
                </a:solidFill>
                <a:ea typeface="Times New Roman"/>
                <a:cs typeface="Calibri"/>
              </a:rPr>
              <a:t>The </a:t>
            </a:r>
            <a:r>
              <a:rPr lang="en-US" sz="1500" b="1" dirty="0">
                <a:solidFill>
                  <a:prstClr val="black"/>
                </a:solidFill>
                <a:ea typeface="Times New Roman"/>
                <a:cs typeface="Calibri"/>
              </a:rPr>
              <a:t>inferior thyroid artery</a:t>
            </a:r>
            <a:r>
              <a:rPr lang="en-US" sz="1500" dirty="0">
                <a:solidFill>
                  <a:prstClr val="black"/>
                </a:solidFill>
                <a:ea typeface="Times New Roman"/>
                <a:cs typeface="Calibri"/>
              </a:rPr>
              <a:t> ascends along the medial border of the </a:t>
            </a:r>
            <a:r>
              <a:rPr lang="en-US" sz="1500" dirty="0" err="1">
                <a:solidFill>
                  <a:prstClr val="black"/>
                </a:solidFill>
                <a:ea typeface="Times New Roman"/>
                <a:cs typeface="Calibri"/>
              </a:rPr>
              <a:t>scalenus</a:t>
            </a:r>
            <a:r>
              <a:rPr lang="en-US" sz="1500" dirty="0">
                <a:solidFill>
                  <a:prstClr val="black"/>
                </a:solidFill>
                <a:ea typeface="Times New Roman"/>
                <a:cs typeface="Calibri"/>
              </a:rPr>
              <a:t> anterior to the level of the </a:t>
            </a:r>
            <a:r>
              <a:rPr lang="en-US" sz="1500" dirty="0" err="1">
                <a:solidFill>
                  <a:prstClr val="black"/>
                </a:solidFill>
                <a:ea typeface="Times New Roman"/>
                <a:cs typeface="Calibri"/>
              </a:rPr>
              <a:t>cricoids</a:t>
            </a:r>
            <a:r>
              <a:rPr lang="en-US" sz="1500" dirty="0">
                <a:solidFill>
                  <a:prstClr val="black"/>
                </a:solidFill>
                <a:ea typeface="Times New Roman"/>
                <a:cs typeface="Calibri"/>
              </a:rPr>
              <a:t> cartilage. It then turns medially and </a:t>
            </a:r>
            <a:r>
              <a:rPr lang="en-US" sz="1500" dirty="0" smtClean="0">
                <a:solidFill>
                  <a:prstClr val="black"/>
                </a:solidFill>
                <a:ea typeface="Times New Roman"/>
                <a:cs typeface="Calibri"/>
              </a:rPr>
              <a:t>downward reaches </a:t>
            </a:r>
            <a:r>
              <a:rPr lang="en-US" sz="1500" dirty="0">
                <a:solidFill>
                  <a:prstClr val="black"/>
                </a:solidFill>
                <a:ea typeface="Times New Roman"/>
                <a:cs typeface="Calibri"/>
              </a:rPr>
              <a:t>the posterior border of the thyroid gland and is closely related to the recurrent laryngeal </a:t>
            </a:r>
            <a:r>
              <a:rPr lang="en-US" sz="1500" dirty="0" smtClean="0">
                <a:solidFill>
                  <a:prstClr val="black"/>
                </a:solidFill>
                <a:ea typeface="Times New Roman"/>
                <a:cs typeface="Calibri"/>
              </a:rPr>
              <a:t>nerve.</a:t>
            </a:r>
            <a:endParaRPr lang="en-US" sz="1500" dirty="0" smtClean="0">
              <a:solidFill>
                <a:prstClr val="black"/>
              </a:solidFill>
              <a:latin typeface="Arial"/>
              <a:ea typeface="Times New Roman"/>
            </a:endParaRPr>
          </a:p>
          <a:p>
            <a:pPr marL="285750" lvl="0" indent="-285750" algn="justLow" rtl="0">
              <a:buFont typeface="Arial" panose="020B0604020202020204" pitchFamily="34" charset="0"/>
              <a:buChar char="•"/>
            </a:pPr>
            <a:r>
              <a:rPr lang="en-US" sz="1500" dirty="0" smtClean="0">
                <a:solidFill>
                  <a:prstClr val="black"/>
                </a:solidFill>
                <a:ea typeface="Times New Roman"/>
                <a:cs typeface="Calibri"/>
              </a:rPr>
              <a:t>The </a:t>
            </a:r>
            <a:r>
              <a:rPr lang="en-US" sz="1500" b="1" dirty="0">
                <a:solidFill>
                  <a:prstClr val="black"/>
                </a:solidFill>
                <a:ea typeface="Times New Roman"/>
                <a:cs typeface="Calibri"/>
              </a:rPr>
              <a:t>superficial cervical</a:t>
            </a:r>
            <a:r>
              <a:rPr lang="en-US" sz="1500" dirty="0">
                <a:solidFill>
                  <a:prstClr val="black"/>
                </a:solidFill>
                <a:ea typeface="Times New Roman"/>
                <a:cs typeface="Calibri"/>
              </a:rPr>
              <a:t> and </a:t>
            </a:r>
            <a:r>
              <a:rPr lang="en-US" sz="1500" b="1" dirty="0" err="1">
                <a:solidFill>
                  <a:prstClr val="black"/>
                </a:solidFill>
                <a:ea typeface="Times New Roman"/>
                <a:cs typeface="Calibri"/>
              </a:rPr>
              <a:t>suprascapular</a:t>
            </a:r>
            <a:r>
              <a:rPr lang="en-US" sz="1500" b="1" dirty="0">
                <a:solidFill>
                  <a:prstClr val="black"/>
                </a:solidFill>
                <a:ea typeface="Times New Roman"/>
                <a:cs typeface="Calibri"/>
              </a:rPr>
              <a:t> arteries</a:t>
            </a:r>
            <a:r>
              <a:rPr lang="en-US" sz="1500" dirty="0">
                <a:solidFill>
                  <a:prstClr val="black"/>
                </a:solidFill>
                <a:ea typeface="Times New Roman"/>
                <a:cs typeface="Calibri"/>
              </a:rPr>
              <a:t> pass laterally across the </a:t>
            </a:r>
            <a:r>
              <a:rPr lang="en-US" sz="1500" dirty="0" err="1">
                <a:solidFill>
                  <a:prstClr val="black"/>
                </a:solidFill>
                <a:ea typeface="Times New Roman"/>
                <a:cs typeface="Calibri"/>
              </a:rPr>
              <a:t>scalenus</a:t>
            </a:r>
            <a:r>
              <a:rPr lang="en-US" sz="1500" dirty="0">
                <a:solidFill>
                  <a:prstClr val="black"/>
                </a:solidFill>
                <a:ea typeface="Times New Roman"/>
                <a:cs typeface="Calibri"/>
              </a:rPr>
              <a:t> anterior muscle to enter the posterior triangle of the neck</a:t>
            </a:r>
            <a:r>
              <a:rPr lang="en-US" sz="1500" dirty="0" smtClean="0">
                <a:solidFill>
                  <a:prstClr val="black"/>
                </a:solidFill>
                <a:ea typeface="Times New Roman"/>
                <a:cs typeface="Calibri"/>
              </a:rPr>
              <a:t>.</a:t>
            </a:r>
            <a:endParaRPr lang="en-US" sz="1500" dirty="0">
              <a:solidFill>
                <a:prstClr val="black"/>
              </a:solidFill>
              <a:latin typeface="Arial"/>
              <a:ea typeface="Times New Roman"/>
            </a:endParaRPr>
          </a:p>
          <a:p>
            <a:pPr lvl="0" algn="justLow" rtl="0"/>
            <a:r>
              <a:rPr lang="en-US" sz="1500" b="1" dirty="0">
                <a:solidFill>
                  <a:prstClr val="black"/>
                </a:solidFill>
                <a:ea typeface="Times New Roman"/>
                <a:cs typeface="Calibri"/>
              </a:rPr>
              <a:t>Internal Thoracic Artery </a:t>
            </a:r>
          </a:p>
          <a:p>
            <a:pPr marL="285750" lvl="0" indent="-285750" algn="justLow" rtl="0">
              <a:buFont typeface="Arial" panose="020B0604020202020204" pitchFamily="34" charset="0"/>
              <a:buChar char="•"/>
            </a:pPr>
            <a:r>
              <a:rPr lang="en-US" sz="1500" dirty="0" smtClean="0">
                <a:solidFill>
                  <a:prstClr val="black"/>
                </a:solidFill>
                <a:ea typeface="Times New Roman"/>
                <a:cs typeface="Calibri"/>
              </a:rPr>
              <a:t>The </a:t>
            </a:r>
            <a:r>
              <a:rPr lang="en-US" sz="1500" dirty="0">
                <a:solidFill>
                  <a:prstClr val="black"/>
                </a:solidFill>
                <a:ea typeface="Times New Roman"/>
                <a:cs typeface="Calibri"/>
              </a:rPr>
              <a:t>internal thoracic artery arises from the lower border of the first part of the subclavian artery. </a:t>
            </a:r>
            <a:endParaRPr lang="en-US" sz="15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500" dirty="0" smtClean="0">
                <a:solidFill>
                  <a:prstClr val="black"/>
                </a:solidFill>
                <a:ea typeface="Times New Roman"/>
                <a:cs typeface="Calibri"/>
              </a:rPr>
              <a:t>It </a:t>
            </a:r>
            <a:r>
              <a:rPr lang="en-US" sz="1500" dirty="0">
                <a:solidFill>
                  <a:prstClr val="black"/>
                </a:solidFill>
                <a:ea typeface="Times New Roman"/>
                <a:cs typeface="Calibri"/>
              </a:rPr>
              <a:t>enters the thorax by descending behind the first costal cartilage</a:t>
            </a:r>
            <a:r>
              <a:rPr lang="en-US" sz="1500" dirty="0" smtClean="0">
                <a:solidFill>
                  <a:prstClr val="black"/>
                </a:solidFill>
                <a:ea typeface="Times New Roman"/>
                <a:cs typeface="Calibri"/>
              </a:rPr>
              <a:t>..</a:t>
            </a:r>
            <a:endParaRPr lang="en-US" sz="1500" dirty="0">
              <a:solidFill>
                <a:prstClr val="black"/>
              </a:solidFill>
              <a:latin typeface="Arial"/>
              <a:ea typeface="Times New Roman"/>
            </a:endParaRPr>
          </a:p>
        </p:txBody>
      </p:sp>
      <p:sp>
        <p:nvSpPr>
          <p:cNvPr id="3" name="مستطيل 2"/>
          <p:cNvSpPr/>
          <p:nvPr/>
        </p:nvSpPr>
        <p:spPr>
          <a:xfrm>
            <a:off x="4499992" y="346453"/>
            <a:ext cx="3738075"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r>
              <a:rPr lang="en-US" sz="2000" b="1" dirty="0">
                <a:solidFill>
                  <a:prstClr val="black"/>
                </a:solidFill>
                <a:ea typeface="Times New Roman"/>
                <a:cs typeface="Calibri"/>
              </a:rPr>
              <a:t>first part of the subclavian artery </a:t>
            </a:r>
            <a:endParaRPr lang="en-US" sz="2000" b="1" dirty="0">
              <a:solidFill>
                <a:prstClr val="black"/>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285" y="1290027"/>
            <a:ext cx="5940152" cy="4848649"/>
          </a:xfrm>
          <a:prstGeom prst="rect">
            <a:avLst/>
          </a:prstGeom>
        </p:spPr>
      </p:pic>
    </p:spTree>
    <p:extLst>
      <p:ext uri="{BB962C8B-B14F-4D97-AF65-F5344CB8AC3E}">
        <p14:creationId xmlns:p14="http://schemas.microsoft.com/office/powerpoint/2010/main" val="3349374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180" y="683170"/>
            <a:ext cx="3456383"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400" dirty="0">
                <a:solidFill>
                  <a:schemeClr val="bg1"/>
                </a:solidFill>
                <a:ea typeface="Times New Roman"/>
                <a:cs typeface="Calibri"/>
              </a:rPr>
              <a:t>The </a:t>
            </a:r>
            <a:r>
              <a:rPr lang="en-US" sz="1400" b="1" dirty="0" smtClean="0">
                <a:solidFill>
                  <a:schemeClr val="bg1"/>
                </a:solidFill>
                <a:ea typeface="Times New Roman"/>
                <a:cs typeface="Calibri"/>
              </a:rPr>
              <a:t>second part</a:t>
            </a:r>
            <a:r>
              <a:rPr lang="en-US" sz="1400" dirty="0" smtClean="0">
                <a:solidFill>
                  <a:schemeClr val="bg1"/>
                </a:solidFill>
                <a:ea typeface="Times New Roman"/>
                <a:cs typeface="Calibri"/>
              </a:rPr>
              <a:t> of the subclavian artery lies </a:t>
            </a:r>
            <a:r>
              <a:rPr lang="en-US" sz="1400" dirty="0">
                <a:solidFill>
                  <a:schemeClr val="bg1"/>
                </a:solidFill>
                <a:ea typeface="Times New Roman"/>
                <a:cs typeface="Calibri"/>
              </a:rPr>
              <a:t>behind the </a:t>
            </a:r>
            <a:r>
              <a:rPr lang="en-US" sz="1400" dirty="0" err="1">
                <a:solidFill>
                  <a:schemeClr val="bg1"/>
                </a:solidFill>
                <a:ea typeface="Times New Roman"/>
                <a:cs typeface="Calibri"/>
              </a:rPr>
              <a:t>scalenus</a:t>
            </a:r>
            <a:r>
              <a:rPr lang="en-US" sz="1400" dirty="0">
                <a:solidFill>
                  <a:schemeClr val="bg1"/>
                </a:solidFill>
                <a:ea typeface="Times New Roman"/>
                <a:cs typeface="Calibri"/>
              </a:rPr>
              <a:t> anterior muscle and gives off the </a:t>
            </a:r>
            <a:r>
              <a:rPr lang="en-US" sz="1400" b="1" dirty="0" err="1">
                <a:solidFill>
                  <a:schemeClr val="bg1"/>
                </a:solidFill>
                <a:ea typeface="Times New Roman"/>
                <a:cs typeface="Calibri"/>
              </a:rPr>
              <a:t>costocervical</a:t>
            </a:r>
            <a:r>
              <a:rPr lang="en-US" sz="1400" b="1" dirty="0">
                <a:solidFill>
                  <a:schemeClr val="bg1"/>
                </a:solidFill>
                <a:ea typeface="Times New Roman"/>
                <a:cs typeface="Calibri"/>
              </a:rPr>
              <a:t> trunk</a:t>
            </a:r>
            <a:r>
              <a:rPr lang="en-US" sz="1400" dirty="0">
                <a:solidFill>
                  <a:schemeClr val="bg1"/>
                </a:solidFill>
                <a:ea typeface="Times New Roman"/>
                <a:cs typeface="Calibri"/>
              </a:rPr>
              <a:t>.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Then </a:t>
            </a:r>
            <a:r>
              <a:rPr lang="en-US" sz="1400" dirty="0">
                <a:solidFill>
                  <a:schemeClr val="bg1"/>
                </a:solidFill>
                <a:ea typeface="Times New Roman"/>
                <a:cs typeface="Calibri"/>
              </a:rPr>
              <a:t>the trunk divides into the superior </a:t>
            </a:r>
            <a:r>
              <a:rPr lang="en-US" sz="1400" dirty="0" err="1">
                <a:solidFill>
                  <a:schemeClr val="bg1"/>
                </a:solidFill>
                <a:ea typeface="Times New Roman"/>
                <a:cs typeface="Calibri"/>
              </a:rPr>
              <a:t>intercostals</a:t>
            </a:r>
            <a:r>
              <a:rPr lang="en-US" sz="1400" dirty="0">
                <a:solidFill>
                  <a:schemeClr val="bg1"/>
                </a:solidFill>
                <a:ea typeface="Times New Roman"/>
                <a:cs typeface="Calibri"/>
              </a:rPr>
              <a:t> (gives rise to the posterior </a:t>
            </a:r>
            <a:r>
              <a:rPr lang="en-US" sz="1400" dirty="0" err="1">
                <a:solidFill>
                  <a:schemeClr val="bg1"/>
                </a:solidFill>
                <a:ea typeface="Times New Roman"/>
                <a:cs typeface="Calibri"/>
              </a:rPr>
              <a:t>intercostals</a:t>
            </a:r>
            <a:r>
              <a:rPr lang="en-US" sz="1400" dirty="0">
                <a:solidFill>
                  <a:schemeClr val="bg1"/>
                </a:solidFill>
                <a:ea typeface="Times New Roman"/>
                <a:cs typeface="Calibri"/>
              </a:rPr>
              <a:t> arteries of the first and second </a:t>
            </a:r>
            <a:r>
              <a:rPr lang="en-US" sz="1400" dirty="0" err="1">
                <a:solidFill>
                  <a:schemeClr val="bg1"/>
                </a:solidFill>
                <a:ea typeface="Times New Roman"/>
                <a:cs typeface="Calibri"/>
              </a:rPr>
              <a:t>intercostals</a:t>
            </a:r>
            <a:r>
              <a:rPr lang="en-US" sz="1400" dirty="0">
                <a:solidFill>
                  <a:schemeClr val="bg1"/>
                </a:solidFill>
                <a:ea typeface="Times New Roman"/>
                <a:cs typeface="Calibri"/>
              </a:rPr>
              <a:t> space), and deep cervical arteries (passes backward to supply the muscles of the back and the neck</a:t>
            </a:r>
            <a:r>
              <a:rPr lang="en-US" sz="1400" dirty="0" smtClean="0">
                <a:solidFill>
                  <a:schemeClr val="bg1"/>
                </a:solidFill>
                <a:ea typeface="Times New Roman"/>
                <a:cs typeface="Calibri"/>
              </a:rPr>
              <a:t>).</a:t>
            </a:r>
            <a:endParaRPr lang="en-US" sz="1400" dirty="0">
              <a:solidFill>
                <a:schemeClr val="bg1"/>
              </a:solidFill>
              <a:latin typeface="Arial"/>
              <a:ea typeface="Times New Roman"/>
            </a:endParaRPr>
          </a:p>
        </p:txBody>
      </p:sp>
      <p:sp>
        <p:nvSpPr>
          <p:cNvPr id="3" name="مستطيل 2"/>
          <p:cNvSpPr/>
          <p:nvPr/>
        </p:nvSpPr>
        <p:spPr>
          <a:xfrm>
            <a:off x="0" y="313839"/>
            <a:ext cx="3672408"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rtl="0"/>
            <a:r>
              <a:rPr lang="en-US" b="1" dirty="0" smtClean="0">
                <a:solidFill>
                  <a:prstClr val="black"/>
                </a:solidFill>
                <a:ea typeface="Times New Roman"/>
                <a:cs typeface="Calibri"/>
              </a:rPr>
              <a:t>Second </a:t>
            </a:r>
            <a:r>
              <a:rPr lang="en-US" b="1" dirty="0">
                <a:solidFill>
                  <a:prstClr val="black"/>
                </a:solidFill>
                <a:ea typeface="Times New Roman"/>
                <a:cs typeface="Calibri"/>
              </a:rPr>
              <a:t>part of the subclavian artery </a:t>
            </a:r>
            <a:endParaRPr lang="en-US" b="1" dirty="0"/>
          </a:p>
        </p:txBody>
      </p:sp>
      <p:sp>
        <p:nvSpPr>
          <p:cNvPr id="4" name="مستطيل 3"/>
          <p:cNvSpPr/>
          <p:nvPr/>
        </p:nvSpPr>
        <p:spPr>
          <a:xfrm>
            <a:off x="-18179" y="3145384"/>
            <a:ext cx="3456382"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rtl="0"/>
            <a:r>
              <a:rPr lang="en-US" b="1" dirty="0" smtClean="0">
                <a:solidFill>
                  <a:prstClr val="black"/>
                </a:solidFill>
                <a:ea typeface="Times New Roman"/>
                <a:cs typeface="Calibri"/>
              </a:rPr>
              <a:t>Third </a:t>
            </a:r>
            <a:r>
              <a:rPr lang="en-US" b="1" dirty="0">
                <a:solidFill>
                  <a:prstClr val="black"/>
                </a:solidFill>
                <a:ea typeface="Times New Roman"/>
                <a:cs typeface="Calibri"/>
              </a:rPr>
              <a:t>part of the subclavian artery </a:t>
            </a:r>
            <a:endParaRPr lang="en-US" b="1" dirty="0"/>
          </a:p>
        </p:txBody>
      </p:sp>
      <p:sp>
        <p:nvSpPr>
          <p:cNvPr id="5" name="مستطيل 4"/>
          <p:cNvSpPr/>
          <p:nvPr/>
        </p:nvSpPr>
        <p:spPr>
          <a:xfrm>
            <a:off x="-18179" y="3514716"/>
            <a:ext cx="3355566"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gn="justLow" rtl="0">
              <a:buFont typeface="Arial" panose="020B0604020202020204" pitchFamily="34" charset="0"/>
              <a:buChar char="•"/>
            </a:pPr>
            <a:r>
              <a:rPr lang="en-US" sz="1400" dirty="0">
                <a:solidFill>
                  <a:prstClr val="black"/>
                </a:solidFill>
                <a:ea typeface="Times New Roman"/>
                <a:cs typeface="Calibri"/>
              </a:rPr>
              <a:t>The </a:t>
            </a:r>
            <a:r>
              <a:rPr lang="en-US" sz="1400" b="1" dirty="0">
                <a:solidFill>
                  <a:prstClr val="black"/>
                </a:solidFill>
                <a:ea typeface="Times New Roman"/>
                <a:cs typeface="Calibri"/>
              </a:rPr>
              <a:t>third part</a:t>
            </a:r>
            <a:r>
              <a:rPr lang="en-US" sz="1400" dirty="0">
                <a:solidFill>
                  <a:prstClr val="black"/>
                </a:solidFill>
                <a:ea typeface="Times New Roman"/>
                <a:cs typeface="Calibri"/>
              </a:rPr>
              <a:t> of the subclavian artery extends from the lateral border of the </a:t>
            </a:r>
            <a:r>
              <a:rPr lang="en-US" sz="1400" dirty="0" err="1">
                <a:solidFill>
                  <a:prstClr val="black"/>
                </a:solidFill>
                <a:ea typeface="Times New Roman"/>
                <a:cs typeface="Calibri"/>
              </a:rPr>
              <a:t>scalenus</a:t>
            </a:r>
            <a:r>
              <a:rPr lang="en-US" sz="1400" dirty="0">
                <a:solidFill>
                  <a:prstClr val="black"/>
                </a:solidFill>
                <a:ea typeface="Times New Roman"/>
                <a:cs typeface="Calibri"/>
              </a:rPr>
              <a:t> anterior to the outer border of the first rib. </a:t>
            </a:r>
            <a:endParaRPr lang="en-US" sz="1400" dirty="0" smtClean="0">
              <a:solidFill>
                <a:prstClr val="black"/>
              </a:solidFill>
              <a:ea typeface="Times New Roman"/>
              <a:cs typeface="Calibri"/>
            </a:endParaRPr>
          </a:p>
          <a:p>
            <a:pPr marL="285750" lvl="0" indent="-285750" algn="justLow" rtl="0">
              <a:buFont typeface="Arial" panose="020B0604020202020204" pitchFamily="34" charset="0"/>
              <a:buChar char="•"/>
            </a:pPr>
            <a:r>
              <a:rPr lang="en-US" sz="1400" dirty="0" smtClean="0">
                <a:solidFill>
                  <a:prstClr val="black"/>
                </a:solidFill>
                <a:ea typeface="Times New Roman"/>
                <a:cs typeface="Calibri"/>
              </a:rPr>
              <a:t>Here</a:t>
            </a:r>
            <a:r>
              <a:rPr lang="en-US" sz="1400" dirty="0">
                <a:solidFill>
                  <a:prstClr val="black"/>
                </a:solidFill>
                <a:ea typeface="Times New Roman"/>
                <a:cs typeface="Calibri"/>
              </a:rPr>
              <a:t>, it becomes the axillary artery. Together with the brachial plexus of nerves, it carries with it a sheath of fascia the axillary sheath, derived from the </a:t>
            </a:r>
            <a:r>
              <a:rPr lang="en-US" sz="1400" dirty="0" err="1">
                <a:solidFill>
                  <a:prstClr val="black"/>
                </a:solidFill>
                <a:ea typeface="Times New Roman"/>
                <a:cs typeface="Calibri"/>
              </a:rPr>
              <a:t>prevertebral</a:t>
            </a:r>
            <a:r>
              <a:rPr lang="en-US" sz="1400" dirty="0">
                <a:solidFill>
                  <a:prstClr val="black"/>
                </a:solidFill>
                <a:ea typeface="Times New Roman"/>
                <a:cs typeface="Calibri"/>
              </a:rPr>
              <a:t> layer of the deep cervical fascia.</a:t>
            </a:r>
            <a:endParaRPr lang="en-US" sz="1400" dirty="0">
              <a:solidFill>
                <a:prstClr val="black"/>
              </a:solidFill>
              <a:latin typeface="Arial"/>
              <a:ea typeface="Times New Roman"/>
            </a:endParaRPr>
          </a:p>
          <a:p>
            <a:pPr marL="285750" lvl="0" indent="-285750" algn="justLow" rtl="0">
              <a:buFont typeface="Arial" panose="020B0604020202020204" pitchFamily="34" charset="0"/>
              <a:buChar char="•"/>
            </a:pPr>
            <a:r>
              <a:rPr lang="en-US" sz="1400" dirty="0" smtClean="0">
                <a:solidFill>
                  <a:prstClr val="black"/>
                </a:solidFill>
                <a:ea typeface="Times New Roman"/>
                <a:cs typeface="Calibri"/>
              </a:rPr>
              <a:t>The </a:t>
            </a:r>
            <a:r>
              <a:rPr lang="en-US" sz="1400" dirty="0">
                <a:solidFill>
                  <a:prstClr val="black"/>
                </a:solidFill>
                <a:ea typeface="Times New Roman"/>
                <a:cs typeface="Calibri"/>
              </a:rPr>
              <a:t>third part of the subclavian artery usually has no branches, occasionally the superficial cervical or </a:t>
            </a:r>
            <a:r>
              <a:rPr lang="en-US" sz="1400" dirty="0" err="1">
                <a:solidFill>
                  <a:prstClr val="black"/>
                </a:solidFill>
                <a:ea typeface="Times New Roman"/>
                <a:cs typeface="Calibri"/>
              </a:rPr>
              <a:t>suprascapular</a:t>
            </a:r>
            <a:r>
              <a:rPr lang="en-US" sz="1400" dirty="0">
                <a:solidFill>
                  <a:prstClr val="black"/>
                </a:solidFill>
                <a:ea typeface="Times New Roman"/>
                <a:cs typeface="Calibri"/>
              </a:rPr>
              <a:t> artery or both arise from the third part of the subclavian artery</a:t>
            </a:r>
            <a:endParaRPr lang="en-US" sz="1400"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408" y="1340768"/>
            <a:ext cx="5497032" cy="4596734"/>
          </a:xfrm>
          <a:prstGeom prst="rect">
            <a:avLst/>
          </a:prstGeom>
        </p:spPr>
      </p:pic>
    </p:spTree>
    <p:extLst>
      <p:ext uri="{BB962C8B-B14F-4D97-AF65-F5344CB8AC3E}">
        <p14:creationId xmlns:p14="http://schemas.microsoft.com/office/powerpoint/2010/main" val="1701537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268760"/>
            <a:ext cx="4104456"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b="1" dirty="0">
                <a:solidFill>
                  <a:schemeClr val="bg1"/>
                </a:solidFill>
                <a:ea typeface="Times New Roman"/>
                <a:cs typeface="Calibri"/>
              </a:rPr>
              <a:t>thoracic duct </a:t>
            </a:r>
            <a:r>
              <a:rPr lang="en-US" sz="1600" dirty="0">
                <a:solidFill>
                  <a:schemeClr val="bg1"/>
                </a:solidFill>
                <a:ea typeface="Times New Roman"/>
                <a:cs typeface="Calibri"/>
              </a:rPr>
              <a:t>begins in the abdomen at the upper end of the cisterna </a:t>
            </a:r>
            <a:r>
              <a:rPr lang="en-US" sz="1600" dirty="0" err="1">
                <a:solidFill>
                  <a:schemeClr val="bg1"/>
                </a:solidFill>
                <a:ea typeface="Times New Roman"/>
                <a:cs typeface="Calibri"/>
              </a:rPr>
              <a:t>chyli</a:t>
            </a:r>
            <a:r>
              <a:rPr lang="en-US" sz="1600" dirty="0">
                <a:solidFill>
                  <a:schemeClr val="bg1"/>
                </a:solidFill>
                <a:ea typeface="Times New Roman"/>
                <a:cs typeface="Calibri"/>
              </a:rPr>
              <a:t>.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enters the thorax through the aortic opening in the diaphragm and ascends through the mediastinum.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Then </a:t>
            </a:r>
            <a:r>
              <a:rPr lang="en-US" sz="1600" dirty="0">
                <a:solidFill>
                  <a:schemeClr val="bg1"/>
                </a:solidFill>
                <a:ea typeface="Times New Roman"/>
                <a:cs typeface="Calibri"/>
              </a:rPr>
              <a:t>it passes upward along the left margin of the esophagus.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On </a:t>
            </a:r>
            <a:r>
              <a:rPr lang="en-US" sz="1600" dirty="0">
                <a:solidFill>
                  <a:schemeClr val="bg1"/>
                </a:solidFill>
                <a:ea typeface="Times New Roman"/>
                <a:cs typeface="Calibri"/>
              </a:rPr>
              <a:t>reaching the medial border of the </a:t>
            </a:r>
            <a:r>
              <a:rPr lang="en-US" sz="1600" dirty="0" err="1">
                <a:solidFill>
                  <a:schemeClr val="bg1"/>
                </a:solidFill>
                <a:ea typeface="Times New Roman"/>
                <a:cs typeface="Calibri"/>
              </a:rPr>
              <a:t>scalenus</a:t>
            </a:r>
            <a:r>
              <a:rPr lang="en-US" sz="1600" dirty="0">
                <a:solidFill>
                  <a:schemeClr val="bg1"/>
                </a:solidFill>
                <a:ea typeface="Times New Roman"/>
                <a:cs typeface="Calibri"/>
              </a:rPr>
              <a:t> anterior, it turns downward and drains into the beginning of the left brachiocephalic vein.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It </a:t>
            </a:r>
            <a:r>
              <a:rPr lang="en-US" sz="1600" dirty="0">
                <a:solidFill>
                  <a:schemeClr val="bg1"/>
                </a:solidFill>
                <a:ea typeface="Times New Roman"/>
                <a:cs typeface="Calibri"/>
              </a:rPr>
              <a:t>may end in the terminal part of the subclavian or internal jugular veins.</a:t>
            </a:r>
            <a:endParaRPr lang="en-US" sz="1600" dirty="0">
              <a:solidFill>
                <a:schemeClr val="bg1"/>
              </a:solidFill>
              <a:latin typeface="Arial"/>
              <a:ea typeface="Times New Roman"/>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At </a:t>
            </a:r>
            <a:r>
              <a:rPr lang="en-US" sz="1600" dirty="0">
                <a:solidFill>
                  <a:schemeClr val="bg1"/>
                </a:solidFill>
                <a:ea typeface="Times New Roman"/>
                <a:cs typeface="Calibri"/>
              </a:rPr>
              <a:t>the root of the neck the thoracic duct receives the left jugular, subclavian, and </a:t>
            </a:r>
            <a:r>
              <a:rPr lang="en-US" sz="1600" dirty="0" err="1">
                <a:solidFill>
                  <a:schemeClr val="bg1"/>
                </a:solidFill>
                <a:ea typeface="Times New Roman"/>
                <a:cs typeface="Calibri"/>
              </a:rPr>
              <a:t>brachiomediastinal</a:t>
            </a:r>
            <a:r>
              <a:rPr lang="en-US" sz="1600" dirty="0">
                <a:solidFill>
                  <a:schemeClr val="bg1"/>
                </a:solidFill>
                <a:ea typeface="Times New Roman"/>
                <a:cs typeface="Calibri"/>
              </a:rPr>
              <a:t> trunks. </a:t>
            </a:r>
            <a:endParaRPr lang="en-US" sz="16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thoracic duct thus conveys to the blood all lymph from the lower limbs, pelvic cavity, abdominal cavity, left side of the thorax, and left side of head, neck, and left arm.</a:t>
            </a:r>
            <a:endParaRPr lang="en-US" sz="1600" dirty="0">
              <a:solidFill>
                <a:schemeClr val="bg1"/>
              </a:solidFill>
              <a:effectLst/>
              <a:latin typeface="Arial"/>
              <a:ea typeface="Times New Roman"/>
            </a:endParaRPr>
          </a:p>
        </p:txBody>
      </p:sp>
      <p:sp>
        <p:nvSpPr>
          <p:cNvPr id="3" name="مستطيل 2"/>
          <p:cNvSpPr/>
          <p:nvPr/>
        </p:nvSpPr>
        <p:spPr>
          <a:xfrm>
            <a:off x="179512" y="868650"/>
            <a:ext cx="1629742"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lvl="0" algn="justLow" rtl="0"/>
            <a:r>
              <a:rPr lang="en-US" sz="2000" b="1" dirty="0">
                <a:solidFill>
                  <a:prstClr val="black"/>
                </a:solidFill>
                <a:ea typeface="Times New Roman"/>
                <a:cs typeface="Calibri"/>
              </a:rPr>
              <a:t>Thoracic Duct</a:t>
            </a:r>
            <a:endParaRPr lang="en-US" sz="2000" dirty="0">
              <a:solidFill>
                <a:prstClr val="black"/>
              </a:solidFill>
              <a:latin typeface="Arial"/>
              <a:ea typeface="Times New Roman"/>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3" y="1298148"/>
            <a:ext cx="4749233" cy="5204201"/>
          </a:xfrm>
          <a:prstGeom prst="rect">
            <a:avLst/>
          </a:prstGeom>
        </p:spPr>
      </p:pic>
    </p:spTree>
    <p:extLst>
      <p:ext uri="{BB962C8B-B14F-4D97-AF65-F5344CB8AC3E}">
        <p14:creationId xmlns:p14="http://schemas.microsoft.com/office/powerpoint/2010/main" val="2316291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92696" y="2115759"/>
            <a:ext cx="799288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sz="1600" dirty="0" smtClean="0">
                <a:solidFill>
                  <a:schemeClr val="bg1"/>
                </a:solidFill>
                <a:ea typeface="Times New Roman"/>
                <a:cs typeface="Calibri"/>
              </a:rPr>
              <a:t>The </a:t>
            </a:r>
            <a:r>
              <a:rPr lang="en-US" sz="1600" dirty="0">
                <a:solidFill>
                  <a:schemeClr val="bg1"/>
                </a:solidFill>
                <a:ea typeface="Times New Roman"/>
                <a:cs typeface="Calibri"/>
              </a:rPr>
              <a:t>lymph nodes in the head and neck are made up of several regional groups and a terminal group. </a:t>
            </a:r>
            <a:endParaRPr lang="en-US" sz="1600" dirty="0" smtClean="0">
              <a:solidFill>
                <a:schemeClr val="bg1"/>
              </a:solidFill>
              <a:ea typeface="Times New Roman"/>
              <a:cs typeface="Calibri"/>
            </a:endParaRPr>
          </a:p>
        </p:txBody>
      </p:sp>
      <p:sp>
        <p:nvSpPr>
          <p:cNvPr id="3" name="مستطيل 2"/>
          <p:cNvSpPr/>
          <p:nvPr/>
        </p:nvSpPr>
        <p:spPr>
          <a:xfrm>
            <a:off x="1959794" y="880130"/>
            <a:ext cx="5008388"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l" rtl="0"/>
            <a:r>
              <a:rPr lang="en-US" sz="2400" b="1" dirty="0">
                <a:solidFill>
                  <a:prstClr val="black"/>
                </a:solidFill>
                <a:ea typeface="Times New Roman"/>
                <a:cs typeface="Calibri"/>
              </a:rPr>
              <a:t>Lymph Drainage of the Head and Neck</a:t>
            </a:r>
            <a:endParaRPr lang="en-US" sz="2400" dirty="0">
              <a:solidFill>
                <a:prstClr val="black"/>
              </a:solidFill>
              <a:latin typeface="Arial"/>
              <a:ea typeface="Times New Roman"/>
            </a:endParaRPr>
          </a:p>
        </p:txBody>
      </p:sp>
    </p:spTree>
    <p:extLst>
      <p:ext uri="{BB962C8B-B14F-4D97-AF65-F5344CB8AC3E}">
        <p14:creationId xmlns:p14="http://schemas.microsoft.com/office/powerpoint/2010/main" val="1207529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2413338"/>
            <a:ext cx="777686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The </a:t>
            </a:r>
            <a:r>
              <a:rPr lang="en-US" dirty="0">
                <a:solidFill>
                  <a:schemeClr val="bg1"/>
                </a:solidFill>
                <a:ea typeface="Times New Roman"/>
                <a:cs typeface="Calibri"/>
              </a:rPr>
              <a:t>superficial fascia of the neck forms a thin layer that encloses the </a:t>
            </a:r>
            <a:r>
              <a:rPr lang="en-US" dirty="0" err="1">
                <a:solidFill>
                  <a:schemeClr val="bg1"/>
                </a:solidFill>
                <a:ea typeface="Times New Roman"/>
                <a:cs typeface="Calibri"/>
              </a:rPr>
              <a:t>platysma</a:t>
            </a:r>
            <a:r>
              <a:rPr lang="en-US" dirty="0">
                <a:solidFill>
                  <a:schemeClr val="bg1"/>
                </a:solidFill>
                <a:ea typeface="Times New Roman"/>
                <a:cs typeface="Calibri"/>
              </a:rPr>
              <a:t> muscle. </a:t>
            </a:r>
            <a:endParaRPr lang="en-US"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Also </a:t>
            </a:r>
            <a:r>
              <a:rPr lang="en-US" dirty="0">
                <a:solidFill>
                  <a:schemeClr val="bg1"/>
                </a:solidFill>
                <a:ea typeface="Times New Roman"/>
                <a:cs typeface="Calibri"/>
              </a:rPr>
              <a:t>embedded in it are the cutaneous nerves, the superficial veins, and the superficial lymph nodes.</a:t>
            </a:r>
            <a:endParaRPr lang="en-US" dirty="0">
              <a:solidFill>
                <a:schemeClr val="bg1"/>
              </a:solidFill>
              <a:effectLst/>
              <a:latin typeface="Arial"/>
              <a:ea typeface="Times New Roman"/>
            </a:endParaRPr>
          </a:p>
        </p:txBody>
      </p:sp>
      <p:sp>
        <p:nvSpPr>
          <p:cNvPr id="3" name="مستطيل 2"/>
          <p:cNvSpPr/>
          <p:nvPr/>
        </p:nvSpPr>
        <p:spPr>
          <a:xfrm>
            <a:off x="3563888" y="456039"/>
            <a:ext cx="2442913"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l" rtl="0"/>
            <a:r>
              <a:rPr lang="en-US" sz="2400" b="1" dirty="0">
                <a:solidFill>
                  <a:srgbClr val="FF0000"/>
                </a:solidFill>
                <a:ea typeface="Times New Roman"/>
                <a:cs typeface="Calibri"/>
              </a:rPr>
              <a:t>Fascia of the neck</a:t>
            </a:r>
            <a:endParaRPr lang="en-US" sz="2400" dirty="0">
              <a:solidFill>
                <a:srgbClr val="FF0000"/>
              </a:solidFill>
              <a:latin typeface="Arial"/>
              <a:ea typeface="Times New Roman"/>
            </a:endParaRPr>
          </a:p>
        </p:txBody>
      </p:sp>
      <p:sp>
        <p:nvSpPr>
          <p:cNvPr id="4" name="مستطيل 3"/>
          <p:cNvSpPr/>
          <p:nvPr/>
        </p:nvSpPr>
        <p:spPr>
          <a:xfrm>
            <a:off x="827584" y="2044006"/>
            <a:ext cx="18722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Low" rtl="0"/>
            <a:r>
              <a:rPr lang="en-US" b="1" dirty="0">
                <a:solidFill>
                  <a:srgbClr val="FF0000"/>
                </a:solidFill>
                <a:ea typeface="Times New Roman"/>
                <a:cs typeface="Calibri"/>
              </a:rPr>
              <a:t>Superficial Fascia</a:t>
            </a:r>
            <a:endParaRPr lang="en-US" dirty="0">
              <a:solidFill>
                <a:srgbClr val="FF0000"/>
              </a:solidFill>
              <a:latin typeface="Arial"/>
              <a:ea typeface="Times New Roman"/>
            </a:endParaRPr>
          </a:p>
        </p:txBody>
      </p:sp>
    </p:spTree>
    <p:extLst>
      <p:ext uri="{BB962C8B-B14F-4D97-AF65-F5344CB8AC3E}">
        <p14:creationId xmlns:p14="http://schemas.microsoft.com/office/powerpoint/2010/main" val="10208916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9857" y="520353"/>
            <a:ext cx="4464496"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rtl="0">
              <a:spcAft>
                <a:spcPts val="0"/>
              </a:spcAft>
              <a:buFont typeface="Arial" panose="020B0604020202020204" pitchFamily="34" charset="0"/>
              <a:buChar char="•"/>
            </a:pPr>
            <a:r>
              <a:rPr lang="en-US" sz="1400" dirty="0">
                <a:solidFill>
                  <a:schemeClr val="bg1"/>
                </a:solidFill>
                <a:ea typeface="Times New Roman"/>
                <a:cs typeface="Calibri"/>
              </a:rPr>
              <a:t>The </a:t>
            </a:r>
            <a:r>
              <a:rPr lang="en-US" sz="1400" dirty="0" smtClean="0">
                <a:solidFill>
                  <a:schemeClr val="bg1"/>
                </a:solidFill>
                <a:ea typeface="Times New Roman"/>
                <a:cs typeface="Calibri"/>
              </a:rPr>
              <a:t>are </a:t>
            </a:r>
            <a:r>
              <a:rPr lang="en-US" sz="1400" dirty="0">
                <a:solidFill>
                  <a:schemeClr val="bg1"/>
                </a:solidFill>
                <a:ea typeface="Times New Roman"/>
                <a:cs typeface="Calibri"/>
              </a:rPr>
              <a:t>situated over the occipital bone at the apex of the posterior triangle of the neck. </a:t>
            </a:r>
            <a:endParaRPr lang="en-US" sz="1400" dirty="0" smtClean="0">
              <a:solidFill>
                <a:schemeClr val="bg1"/>
              </a:solidFill>
              <a:ea typeface="Times New Roman"/>
              <a:cs typeface="Calibri"/>
            </a:endParaRPr>
          </a:p>
          <a:p>
            <a:pPr marL="285750" indent="-285750" algn="just" rtl="0">
              <a:spcAft>
                <a:spcPts val="0"/>
              </a:spcAft>
              <a:buFont typeface="Arial" panose="020B0604020202020204" pitchFamily="34" charset="0"/>
              <a:buChar char="•"/>
            </a:pPr>
            <a:r>
              <a:rPr lang="en-US" sz="1400" dirty="0" smtClean="0">
                <a:solidFill>
                  <a:schemeClr val="bg1"/>
                </a:solidFill>
                <a:ea typeface="Times New Roman"/>
                <a:cs typeface="Calibri"/>
              </a:rPr>
              <a:t>They </a:t>
            </a:r>
            <a:r>
              <a:rPr lang="en-US" sz="1400" dirty="0">
                <a:solidFill>
                  <a:schemeClr val="bg1"/>
                </a:solidFill>
                <a:ea typeface="Times New Roman"/>
                <a:cs typeface="Calibri"/>
              </a:rPr>
              <a:t>receive the lymph from the back of the scalp. </a:t>
            </a:r>
            <a:endParaRPr lang="en-US" sz="1400" dirty="0" smtClean="0">
              <a:solidFill>
                <a:schemeClr val="bg1"/>
              </a:solidFill>
              <a:ea typeface="Times New Roman"/>
              <a:cs typeface="Calibri"/>
            </a:endParaRPr>
          </a:p>
          <a:p>
            <a:pPr marL="285750" indent="-285750" algn="just"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efferent lymph vessels drain into the deep cervical lymph nodes.</a:t>
            </a:r>
            <a:endParaRPr lang="en-US" sz="1400" dirty="0">
              <a:solidFill>
                <a:schemeClr val="bg1"/>
              </a:solidFill>
              <a:effectLst/>
              <a:latin typeface="Arial"/>
              <a:ea typeface="Times New Roman"/>
            </a:endParaRPr>
          </a:p>
        </p:txBody>
      </p:sp>
      <p:sp>
        <p:nvSpPr>
          <p:cNvPr id="3" name="مستطيل 2"/>
          <p:cNvSpPr/>
          <p:nvPr/>
        </p:nvSpPr>
        <p:spPr>
          <a:xfrm>
            <a:off x="189857" y="120243"/>
            <a:ext cx="2597891" cy="400110"/>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sz="2000" b="1" dirty="0" smtClean="0">
                <a:solidFill>
                  <a:prstClr val="black"/>
                </a:solidFill>
                <a:ea typeface="Times New Roman"/>
                <a:cs typeface="Calibri"/>
              </a:rPr>
              <a:t>Occipital </a:t>
            </a:r>
            <a:r>
              <a:rPr lang="en-US" sz="2000" b="1" dirty="0">
                <a:solidFill>
                  <a:prstClr val="black"/>
                </a:solidFill>
                <a:ea typeface="Times New Roman"/>
                <a:cs typeface="Calibri"/>
              </a:rPr>
              <a:t>lymph nodes</a:t>
            </a:r>
            <a:r>
              <a:rPr lang="en-US" sz="2000" dirty="0">
                <a:solidFill>
                  <a:prstClr val="black"/>
                </a:solidFill>
                <a:ea typeface="Times New Roman"/>
                <a:cs typeface="Calibri"/>
              </a:rPr>
              <a:t> </a:t>
            </a:r>
            <a:endParaRPr lang="en-US" sz="2000" dirty="0"/>
          </a:p>
        </p:txBody>
      </p:sp>
      <p:sp>
        <p:nvSpPr>
          <p:cNvPr id="4" name="مستطيل 3"/>
          <p:cNvSpPr/>
          <p:nvPr/>
        </p:nvSpPr>
        <p:spPr>
          <a:xfrm>
            <a:off x="197768" y="2240761"/>
            <a:ext cx="4572000" cy="181588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400" dirty="0">
                <a:solidFill>
                  <a:schemeClr val="bg1"/>
                </a:solidFill>
                <a:ea typeface="Times New Roman"/>
                <a:cs typeface="Calibri"/>
              </a:rPr>
              <a:t>The </a:t>
            </a:r>
            <a:r>
              <a:rPr lang="en-US" sz="1400" b="1" dirty="0" err="1" smtClean="0">
                <a:solidFill>
                  <a:schemeClr val="bg1"/>
                </a:solidFill>
                <a:ea typeface="Times New Roman"/>
                <a:cs typeface="Calibri"/>
              </a:rPr>
              <a:t>retroauricular</a:t>
            </a:r>
            <a:r>
              <a:rPr lang="en-US" sz="1400" b="1" dirty="0" smtClean="0">
                <a:solidFill>
                  <a:schemeClr val="bg1"/>
                </a:solidFill>
                <a:ea typeface="Times New Roman"/>
                <a:cs typeface="Calibri"/>
              </a:rPr>
              <a:t> (mastoid) lymph nodes</a:t>
            </a:r>
            <a:r>
              <a:rPr lang="en-US" sz="1400" dirty="0" smtClean="0">
                <a:solidFill>
                  <a:schemeClr val="bg1"/>
                </a:solidFill>
                <a:ea typeface="Times New Roman"/>
                <a:cs typeface="Calibri"/>
              </a:rPr>
              <a:t> are </a:t>
            </a:r>
            <a:r>
              <a:rPr lang="en-US" sz="1400" dirty="0">
                <a:solidFill>
                  <a:schemeClr val="bg1"/>
                </a:solidFill>
                <a:ea typeface="Times New Roman"/>
                <a:cs typeface="Calibri"/>
              </a:rPr>
              <a:t>situated over the lateral surface of the mastoid process of the temporal bone.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They </a:t>
            </a:r>
            <a:r>
              <a:rPr lang="en-US" sz="1400" dirty="0">
                <a:solidFill>
                  <a:schemeClr val="bg1"/>
                </a:solidFill>
                <a:ea typeface="Times New Roman"/>
                <a:cs typeface="Calibri"/>
              </a:rPr>
              <a:t>receive lymph from a strip of scalp above the auricle and from the posterior wall of the external auditory meatus</a:t>
            </a:r>
            <a:r>
              <a:rPr lang="en-US" sz="14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 </a:t>
            </a:r>
            <a:r>
              <a:rPr lang="en-US" sz="1400" dirty="0">
                <a:solidFill>
                  <a:schemeClr val="bg1"/>
                </a:solidFill>
                <a:ea typeface="Times New Roman"/>
                <a:cs typeface="Calibri"/>
              </a:rPr>
              <a:t>The efferent lymph vessels drain into the deep cervical lymph nodes.</a:t>
            </a:r>
            <a:endParaRPr lang="en-US" sz="1400" dirty="0">
              <a:solidFill>
                <a:schemeClr val="bg1"/>
              </a:solidFill>
              <a:effectLst/>
              <a:latin typeface="Arial"/>
              <a:ea typeface="Times New Roman"/>
            </a:endParaRPr>
          </a:p>
        </p:txBody>
      </p:sp>
      <p:sp>
        <p:nvSpPr>
          <p:cNvPr id="5" name="مستطيل 4"/>
          <p:cNvSpPr/>
          <p:nvPr/>
        </p:nvSpPr>
        <p:spPr>
          <a:xfrm>
            <a:off x="197768" y="1871429"/>
            <a:ext cx="387985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b="1" dirty="0" err="1" smtClean="0">
                <a:solidFill>
                  <a:prstClr val="black"/>
                </a:solidFill>
                <a:ea typeface="Times New Roman"/>
                <a:cs typeface="Calibri"/>
              </a:rPr>
              <a:t>Retroauricular</a:t>
            </a:r>
            <a:r>
              <a:rPr lang="en-US" b="1" dirty="0" smtClean="0">
                <a:solidFill>
                  <a:prstClr val="black"/>
                </a:solidFill>
                <a:ea typeface="Times New Roman"/>
                <a:cs typeface="Calibri"/>
              </a:rPr>
              <a:t> </a:t>
            </a:r>
            <a:r>
              <a:rPr lang="en-US" b="1" dirty="0">
                <a:solidFill>
                  <a:prstClr val="black"/>
                </a:solidFill>
                <a:ea typeface="Times New Roman"/>
                <a:cs typeface="Calibri"/>
              </a:rPr>
              <a:t>(mastoid) lymph nodes</a:t>
            </a:r>
            <a:r>
              <a:rPr lang="en-US" dirty="0">
                <a:solidFill>
                  <a:prstClr val="black"/>
                </a:solidFill>
                <a:ea typeface="Times New Roman"/>
                <a:cs typeface="Calibri"/>
              </a:rPr>
              <a:t> </a:t>
            </a:r>
            <a:endParaRPr lang="en-US" dirty="0"/>
          </a:p>
        </p:txBody>
      </p:sp>
      <p:sp>
        <p:nvSpPr>
          <p:cNvPr id="6" name="مستطيل 5"/>
          <p:cNvSpPr/>
          <p:nvPr/>
        </p:nvSpPr>
        <p:spPr>
          <a:xfrm>
            <a:off x="176505" y="4628055"/>
            <a:ext cx="4572000" cy="2031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400" dirty="0">
                <a:solidFill>
                  <a:schemeClr val="bg1"/>
                </a:solidFill>
                <a:ea typeface="Times New Roman"/>
                <a:cs typeface="Calibri"/>
              </a:rPr>
              <a:t>The </a:t>
            </a:r>
            <a:r>
              <a:rPr lang="en-US" sz="1400" dirty="0" smtClean="0">
                <a:solidFill>
                  <a:schemeClr val="bg1"/>
                </a:solidFill>
                <a:ea typeface="Times New Roman"/>
                <a:cs typeface="Calibri"/>
              </a:rPr>
              <a:t>are </a:t>
            </a:r>
            <a:r>
              <a:rPr lang="en-US" sz="1400" dirty="0">
                <a:solidFill>
                  <a:schemeClr val="bg1"/>
                </a:solidFill>
                <a:ea typeface="Times New Roman"/>
                <a:cs typeface="Calibri"/>
              </a:rPr>
              <a:t>situated on or within the parotid salivary gland.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They </a:t>
            </a:r>
            <a:r>
              <a:rPr lang="en-US" sz="1400" dirty="0">
                <a:solidFill>
                  <a:schemeClr val="bg1"/>
                </a:solidFill>
                <a:ea typeface="Times New Roman"/>
                <a:cs typeface="Calibri"/>
              </a:rPr>
              <a:t>receive lymph from a strip of the scalp above the parotid salivary gland, from the lateral surface of the auricle and the anterior wall of the external auditory meatus, and from the lateral parts of the eyelids.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nodes that are deeply placed in the parotid salivary gland also receive lymph from the middle ear.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efferent lymph vessels drain into the deep cervical lymph nodes.</a:t>
            </a:r>
            <a:endParaRPr lang="en-US" sz="1400" dirty="0">
              <a:solidFill>
                <a:schemeClr val="bg1"/>
              </a:solidFill>
              <a:effectLst/>
              <a:latin typeface="Arial"/>
              <a:ea typeface="Times New Roman"/>
            </a:endParaRPr>
          </a:p>
        </p:txBody>
      </p:sp>
      <p:sp>
        <p:nvSpPr>
          <p:cNvPr id="7" name="مستطيل 6"/>
          <p:cNvSpPr/>
          <p:nvPr/>
        </p:nvSpPr>
        <p:spPr>
          <a:xfrm>
            <a:off x="176505" y="4229225"/>
            <a:ext cx="2219262"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solidFill>
                  <a:prstClr val="black"/>
                </a:solidFill>
                <a:ea typeface="Times New Roman"/>
                <a:cs typeface="Calibri"/>
              </a:rPr>
              <a:t>Parotid </a:t>
            </a:r>
            <a:r>
              <a:rPr lang="en-US" b="1" dirty="0">
                <a:solidFill>
                  <a:prstClr val="black"/>
                </a:solidFill>
                <a:ea typeface="Times New Roman"/>
                <a:cs typeface="Calibri"/>
              </a:rPr>
              <a:t>lymph nodes</a:t>
            </a:r>
            <a:r>
              <a:rPr lang="en-US" dirty="0">
                <a:solidFill>
                  <a:prstClr val="black"/>
                </a:solidFill>
                <a:ea typeface="Times New Roman"/>
                <a:cs typeface="Calibri"/>
              </a:rPr>
              <a:t> </a:t>
            </a:r>
            <a:endParaRPr lang="en-US" dirty="0"/>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031" y="1038239"/>
            <a:ext cx="4419813" cy="5177496"/>
          </a:xfrm>
          <a:prstGeom prst="rect">
            <a:avLst/>
          </a:prstGeom>
        </p:spPr>
      </p:pic>
      <p:sp>
        <p:nvSpPr>
          <p:cNvPr id="9" name="مستطيل 8"/>
          <p:cNvSpPr/>
          <p:nvPr/>
        </p:nvSpPr>
        <p:spPr>
          <a:xfrm>
            <a:off x="4568660" y="61719"/>
            <a:ext cx="4556491"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sz="2000" b="1" dirty="0" smtClean="0">
                <a:solidFill>
                  <a:schemeClr val="bg1"/>
                </a:solidFill>
              </a:rPr>
              <a:t> Regional Lymph Nodes of Head and Neck</a:t>
            </a:r>
            <a:endParaRPr lang="en-US" sz="2000" b="1" dirty="0">
              <a:solidFill>
                <a:schemeClr val="bg1"/>
              </a:solidFill>
            </a:endParaRPr>
          </a:p>
        </p:txBody>
      </p:sp>
    </p:spTree>
    <p:extLst>
      <p:ext uri="{BB962C8B-B14F-4D97-AF65-F5344CB8AC3E}">
        <p14:creationId xmlns:p14="http://schemas.microsoft.com/office/powerpoint/2010/main" val="1066622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1970" y="575733"/>
            <a:ext cx="4572000" cy="83099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200" dirty="0" smtClean="0">
                <a:solidFill>
                  <a:schemeClr val="bg1"/>
                </a:solidFill>
                <a:ea typeface="Times New Roman"/>
                <a:cs typeface="Calibri"/>
              </a:rPr>
              <a:t>The </a:t>
            </a:r>
            <a:r>
              <a:rPr lang="en-US" sz="1200" b="1" dirty="0" smtClean="0">
                <a:solidFill>
                  <a:schemeClr val="bg1"/>
                </a:solidFill>
                <a:ea typeface="Times New Roman"/>
                <a:cs typeface="Calibri"/>
              </a:rPr>
              <a:t>buccal (facial) lymph</a:t>
            </a:r>
            <a:r>
              <a:rPr lang="en-US" sz="1200" dirty="0" smtClean="0">
                <a:solidFill>
                  <a:schemeClr val="bg1"/>
                </a:solidFill>
                <a:ea typeface="Times New Roman"/>
                <a:cs typeface="Calibri"/>
              </a:rPr>
              <a:t> nodes </a:t>
            </a:r>
            <a:r>
              <a:rPr lang="en-US" sz="1200" dirty="0">
                <a:solidFill>
                  <a:schemeClr val="bg1"/>
                </a:solidFill>
                <a:ea typeface="Times New Roman"/>
                <a:cs typeface="Calibri"/>
              </a:rPr>
              <a:t>are situated over the </a:t>
            </a:r>
            <a:r>
              <a:rPr lang="en-US" sz="1200" dirty="0" err="1">
                <a:solidFill>
                  <a:schemeClr val="bg1"/>
                </a:solidFill>
                <a:ea typeface="Times New Roman"/>
                <a:cs typeface="Calibri"/>
              </a:rPr>
              <a:t>buccinator</a:t>
            </a:r>
            <a:r>
              <a:rPr lang="en-US" sz="1200" dirty="0">
                <a:solidFill>
                  <a:schemeClr val="bg1"/>
                </a:solidFill>
                <a:ea typeface="Times New Roman"/>
                <a:cs typeface="Calibri"/>
              </a:rPr>
              <a:t> muscle, close to the facial vein. </a:t>
            </a:r>
            <a:endParaRPr lang="en-US" sz="12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200" dirty="0" smtClean="0">
                <a:solidFill>
                  <a:schemeClr val="bg1"/>
                </a:solidFill>
                <a:ea typeface="Times New Roman"/>
                <a:cs typeface="Calibri"/>
              </a:rPr>
              <a:t>They </a:t>
            </a:r>
            <a:r>
              <a:rPr lang="en-US" sz="1200" dirty="0">
                <a:solidFill>
                  <a:schemeClr val="bg1"/>
                </a:solidFill>
                <a:ea typeface="Times New Roman"/>
                <a:cs typeface="Calibri"/>
              </a:rPr>
              <a:t>lie along the course of the lymph vessels that ultimately drain into the submandibular nodes.</a:t>
            </a:r>
            <a:endParaRPr lang="en-US" sz="1200" dirty="0">
              <a:solidFill>
                <a:schemeClr val="bg1"/>
              </a:solidFill>
              <a:effectLst/>
              <a:latin typeface="Arial"/>
              <a:ea typeface="Times New Roman"/>
            </a:endParaRPr>
          </a:p>
        </p:txBody>
      </p:sp>
      <p:sp>
        <p:nvSpPr>
          <p:cNvPr id="3" name="مستطيل 2"/>
          <p:cNvSpPr/>
          <p:nvPr/>
        </p:nvSpPr>
        <p:spPr>
          <a:xfrm>
            <a:off x="153914" y="211677"/>
            <a:ext cx="2200987"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solidFill>
                  <a:prstClr val="black"/>
                </a:solidFill>
                <a:ea typeface="Times New Roman"/>
                <a:cs typeface="Calibri"/>
              </a:rPr>
              <a:t>Buccal </a:t>
            </a:r>
            <a:r>
              <a:rPr lang="en-US" b="1" dirty="0">
                <a:solidFill>
                  <a:prstClr val="black"/>
                </a:solidFill>
                <a:ea typeface="Times New Roman"/>
                <a:cs typeface="Calibri"/>
              </a:rPr>
              <a:t>(facial) lymph</a:t>
            </a:r>
            <a:r>
              <a:rPr lang="en-US" dirty="0">
                <a:solidFill>
                  <a:prstClr val="black"/>
                </a:solidFill>
                <a:ea typeface="Times New Roman"/>
                <a:cs typeface="Calibri"/>
              </a:rPr>
              <a:t> </a:t>
            </a:r>
            <a:endParaRPr lang="en-US" dirty="0"/>
          </a:p>
        </p:txBody>
      </p:sp>
      <p:sp>
        <p:nvSpPr>
          <p:cNvPr id="4" name="مستطيل 3"/>
          <p:cNvSpPr/>
          <p:nvPr/>
        </p:nvSpPr>
        <p:spPr>
          <a:xfrm>
            <a:off x="153914" y="2163684"/>
            <a:ext cx="4572000" cy="249299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200" dirty="0">
                <a:solidFill>
                  <a:schemeClr val="bg1"/>
                </a:solidFill>
                <a:ea typeface="Times New Roman"/>
                <a:cs typeface="Calibri"/>
              </a:rPr>
              <a:t>The </a:t>
            </a:r>
            <a:r>
              <a:rPr lang="en-US" sz="1200" b="1" dirty="0" smtClean="0">
                <a:solidFill>
                  <a:schemeClr val="bg1"/>
                </a:solidFill>
                <a:ea typeface="Times New Roman"/>
                <a:cs typeface="Calibri"/>
              </a:rPr>
              <a:t>submandibular lymph nodes</a:t>
            </a:r>
            <a:r>
              <a:rPr lang="en-US" sz="1200" dirty="0" smtClean="0">
                <a:solidFill>
                  <a:schemeClr val="bg1"/>
                </a:solidFill>
                <a:ea typeface="Times New Roman"/>
                <a:cs typeface="Calibri"/>
              </a:rPr>
              <a:t> are </a:t>
            </a:r>
            <a:r>
              <a:rPr lang="en-US" sz="1200" dirty="0">
                <a:solidFill>
                  <a:schemeClr val="bg1"/>
                </a:solidFill>
                <a:ea typeface="Times New Roman"/>
                <a:cs typeface="Calibri"/>
              </a:rPr>
              <a:t>situated on the superficial surface of the submandibular salivary gland, beneath the investing layer of the deep cervical fascia</a:t>
            </a:r>
            <a:r>
              <a:rPr lang="en-US" sz="12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200" dirty="0" smtClean="0">
                <a:solidFill>
                  <a:schemeClr val="bg1"/>
                </a:solidFill>
                <a:ea typeface="Times New Roman"/>
                <a:cs typeface="Calibri"/>
              </a:rPr>
              <a:t> </a:t>
            </a:r>
            <a:r>
              <a:rPr lang="en-US" sz="1200" dirty="0">
                <a:solidFill>
                  <a:schemeClr val="bg1"/>
                </a:solidFill>
                <a:ea typeface="Times New Roman"/>
                <a:cs typeface="Calibri"/>
              </a:rPr>
              <a:t>They can be palpated just below the lower border of the body of the mandible. </a:t>
            </a:r>
            <a:endParaRPr lang="en-US" sz="12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200" dirty="0" smtClean="0">
                <a:solidFill>
                  <a:schemeClr val="bg1"/>
                </a:solidFill>
                <a:ea typeface="Times New Roman"/>
                <a:cs typeface="Calibri"/>
              </a:rPr>
              <a:t>They </a:t>
            </a:r>
            <a:r>
              <a:rPr lang="en-US" sz="1200" dirty="0">
                <a:solidFill>
                  <a:schemeClr val="bg1"/>
                </a:solidFill>
                <a:ea typeface="Times New Roman"/>
                <a:cs typeface="Calibri"/>
              </a:rPr>
              <a:t>receive lymph from a wide area, including the front of the scalp, the nose and adjacent cheek, the upper and lower lips (except the center part), the maxillary, frontal and </a:t>
            </a:r>
            <a:r>
              <a:rPr lang="en-US" sz="1200" dirty="0" err="1">
                <a:solidFill>
                  <a:schemeClr val="bg1"/>
                </a:solidFill>
                <a:ea typeface="Times New Roman"/>
                <a:cs typeface="Calibri"/>
              </a:rPr>
              <a:t>ethmoidal</a:t>
            </a:r>
            <a:r>
              <a:rPr lang="en-US" sz="1200" dirty="0">
                <a:solidFill>
                  <a:schemeClr val="bg1"/>
                </a:solidFill>
                <a:ea typeface="Times New Roman"/>
                <a:cs typeface="Calibri"/>
              </a:rPr>
              <a:t> air sinuses, the upper and lower teeth (except the lower incisors), the anterior two-thirds of the tongue (except the tip), the floor of the mouth and vestibule, and the gums. </a:t>
            </a:r>
            <a:endParaRPr lang="en-US" sz="12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200" dirty="0" smtClean="0">
                <a:solidFill>
                  <a:schemeClr val="bg1"/>
                </a:solidFill>
                <a:ea typeface="Times New Roman"/>
                <a:cs typeface="Calibri"/>
              </a:rPr>
              <a:t>The </a:t>
            </a:r>
            <a:r>
              <a:rPr lang="en-US" sz="1200" dirty="0">
                <a:solidFill>
                  <a:schemeClr val="bg1"/>
                </a:solidFill>
                <a:ea typeface="Times New Roman"/>
                <a:cs typeface="Calibri"/>
              </a:rPr>
              <a:t>efferent lymph vessels drain into the deep cervical lymph nodes. </a:t>
            </a:r>
            <a:endParaRPr lang="en-US" sz="1200" dirty="0">
              <a:solidFill>
                <a:schemeClr val="bg1"/>
              </a:solidFill>
              <a:effectLst/>
              <a:latin typeface="Arial"/>
              <a:ea typeface="Times New Roman"/>
            </a:endParaRPr>
          </a:p>
        </p:txBody>
      </p:sp>
      <p:sp>
        <p:nvSpPr>
          <p:cNvPr id="5" name="مستطيل 4"/>
          <p:cNvSpPr/>
          <p:nvPr/>
        </p:nvSpPr>
        <p:spPr>
          <a:xfrm>
            <a:off x="161970" y="1785349"/>
            <a:ext cx="2927385"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b="1" dirty="0" smtClean="0">
                <a:solidFill>
                  <a:prstClr val="black"/>
                </a:solidFill>
                <a:ea typeface="Times New Roman"/>
                <a:cs typeface="Calibri"/>
              </a:rPr>
              <a:t>Submandibular </a:t>
            </a:r>
            <a:r>
              <a:rPr lang="en-US" b="1" dirty="0">
                <a:solidFill>
                  <a:prstClr val="black"/>
                </a:solidFill>
                <a:ea typeface="Times New Roman"/>
                <a:cs typeface="Calibri"/>
              </a:rPr>
              <a:t>lymph nodes</a:t>
            </a:r>
            <a:r>
              <a:rPr lang="en-US" dirty="0">
                <a:solidFill>
                  <a:prstClr val="black"/>
                </a:solidFill>
                <a:ea typeface="Times New Roman"/>
                <a:cs typeface="Calibri"/>
              </a:rPr>
              <a:t> </a:t>
            </a:r>
            <a:endParaRPr lang="en-US" dirty="0"/>
          </a:p>
        </p:txBody>
      </p:sp>
      <p:sp>
        <p:nvSpPr>
          <p:cNvPr id="6" name="مستطيل 5"/>
          <p:cNvSpPr/>
          <p:nvPr/>
        </p:nvSpPr>
        <p:spPr>
          <a:xfrm>
            <a:off x="179512" y="5288340"/>
            <a:ext cx="4572000" cy="156966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171450" indent="-171450" algn="just" rtl="0">
              <a:buFont typeface="Arial" panose="020B0604020202020204" pitchFamily="34" charset="0"/>
              <a:buChar char="•"/>
            </a:pPr>
            <a:r>
              <a:rPr lang="en-US" sz="1200" dirty="0">
                <a:solidFill>
                  <a:schemeClr val="bg1"/>
                </a:solidFill>
                <a:ea typeface="Times New Roman"/>
                <a:cs typeface="Calibri"/>
              </a:rPr>
              <a:t>The</a:t>
            </a:r>
            <a:r>
              <a:rPr lang="en-US" sz="1200" b="1" dirty="0">
                <a:solidFill>
                  <a:schemeClr val="bg1"/>
                </a:solidFill>
                <a:ea typeface="Times New Roman"/>
                <a:cs typeface="Calibri"/>
              </a:rPr>
              <a:t> </a:t>
            </a:r>
            <a:r>
              <a:rPr lang="en-US" sz="1200" dirty="0" smtClean="0">
                <a:solidFill>
                  <a:schemeClr val="bg1"/>
                </a:solidFill>
                <a:ea typeface="Times New Roman"/>
                <a:cs typeface="Calibri"/>
              </a:rPr>
              <a:t>are </a:t>
            </a:r>
            <a:r>
              <a:rPr lang="en-US" sz="1200" dirty="0">
                <a:solidFill>
                  <a:schemeClr val="bg1"/>
                </a:solidFill>
                <a:ea typeface="Times New Roman"/>
                <a:cs typeface="Calibri"/>
              </a:rPr>
              <a:t>situated in the </a:t>
            </a:r>
            <a:r>
              <a:rPr lang="en-US" sz="1200" dirty="0" err="1">
                <a:solidFill>
                  <a:schemeClr val="bg1"/>
                </a:solidFill>
                <a:ea typeface="Times New Roman"/>
                <a:cs typeface="Calibri"/>
              </a:rPr>
              <a:t>submental</a:t>
            </a:r>
            <a:r>
              <a:rPr lang="en-US" sz="1200" dirty="0">
                <a:solidFill>
                  <a:schemeClr val="bg1"/>
                </a:solidFill>
                <a:ea typeface="Times New Roman"/>
                <a:cs typeface="Calibri"/>
              </a:rPr>
              <a:t> triangles between the anterior bellies of the digastric muscles</a:t>
            </a:r>
            <a:r>
              <a:rPr lang="en-US" sz="1200" dirty="0" smtClean="0">
                <a:solidFill>
                  <a:schemeClr val="bg1"/>
                </a:solidFill>
                <a:ea typeface="Times New Roman"/>
                <a:cs typeface="Calibri"/>
              </a:rPr>
              <a:t>.</a:t>
            </a:r>
          </a:p>
          <a:p>
            <a:pPr marL="171450" indent="-171450" algn="just" rtl="0">
              <a:buFont typeface="Arial" panose="020B0604020202020204" pitchFamily="34" charset="0"/>
              <a:buChar char="•"/>
            </a:pPr>
            <a:r>
              <a:rPr lang="en-US" sz="1200" dirty="0" smtClean="0">
                <a:solidFill>
                  <a:schemeClr val="bg1"/>
                </a:solidFill>
                <a:ea typeface="Times New Roman"/>
                <a:cs typeface="Calibri"/>
              </a:rPr>
              <a:t> </a:t>
            </a:r>
            <a:r>
              <a:rPr lang="en-US" sz="1200" dirty="0">
                <a:solidFill>
                  <a:schemeClr val="bg1"/>
                </a:solidFill>
                <a:ea typeface="Times New Roman"/>
                <a:cs typeface="Calibri"/>
              </a:rPr>
              <a:t>They receive lymph from the tip of the tongue, the floor of the mouth beneath the tip of the tongue, the incisor teeth and the associated gums, the central part of the lower lip, and the skin over the chin.  </a:t>
            </a:r>
            <a:endParaRPr lang="en-US" sz="1200" dirty="0" smtClean="0">
              <a:solidFill>
                <a:schemeClr val="bg1"/>
              </a:solidFill>
              <a:ea typeface="Times New Roman"/>
              <a:cs typeface="Calibri"/>
            </a:endParaRPr>
          </a:p>
          <a:p>
            <a:pPr marL="171450" indent="-171450" algn="just" rtl="0">
              <a:buFont typeface="Arial" panose="020B0604020202020204" pitchFamily="34" charset="0"/>
              <a:buChar char="•"/>
            </a:pPr>
            <a:r>
              <a:rPr lang="en-US" sz="1200" dirty="0" smtClean="0">
                <a:solidFill>
                  <a:schemeClr val="bg1"/>
                </a:solidFill>
                <a:ea typeface="Times New Roman"/>
                <a:cs typeface="Calibri"/>
              </a:rPr>
              <a:t>The </a:t>
            </a:r>
            <a:r>
              <a:rPr lang="en-US" sz="1200" dirty="0">
                <a:solidFill>
                  <a:schemeClr val="bg1"/>
                </a:solidFill>
                <a:ea typeface="Times New Roman"/>
                <a:cs typeface="Calibri"/>
              </a:rPr>
              <a:t>efferent lymph vessels drain into the submandibular and deep cervical lymph nodes. </a:t>
            </a:r>
            <a:endParaRPr lang="en-US" sz="1200" dirty="0">
              <a:solidFill>
                <a:schemeClr val="bg1"/>
              </a:solidFill>
            </a:endParaRPr>
          </a:p>
        </p:txBody>
      </p:sp>
      <p:sp>
        <p:nvSpPr>
          <p:cNvPr id="7" name="مستطيل 6"/>
          <p:cNvSpPr/>
          <p:nvPr/>
        </p:nvSpPr>
        <p:spPr>
          <a:xfrm>
            <a:off x="172491" y="4901482"/>
            <a:ext cx="2547942"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err="1">
                <a:solidFill>
                  <a:prstClr val="black"/>
                </a:solidFill>
                <a:ea typeface="Times New Roman"/>
                <a:cs typeface="Calibri"/>
              </a:rPr>
              <a:t>Submental</a:t>
            </a:r>
            <a:r>
              <a:rPr lang="en-US" b="1" dirty="0">
                <a:solidFill>
                  <a:prstClr val="black"/>
                </a:solidFill>
                <a:ea typeface="Times New Roman"/>
                <a:cs typeface="Calibri"/>
              </a:rPr>
              <a:t> lymph nodes</a:t>
            </a:r>
            <a:r>
              <a:rPr lang="en-US" dirty="0">
                <a:solidFill>
                  <a:prstClr val="black"/>
                </a:solidFill>
                <a:ea typeface="Times New Roman"/>
                <a:cs typeface="Calibri"/>
              </a:rPr>
              <a:t> </a:t>
            </a:r>
            <a:endParaRPr lang="en-US" dirty="0"/>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736" y="1330115"/>
            <a:ext cx="4283968" cy="5018363"/>
          </a:xfrm>
          <a:prstGeom prst="rect">
            <a:avLst/>
          </a:prstGeom>
        </p:spPr>
      </p:pic>
    </p:spTree>
    <p:extLst>
      <p:ext uri="{BB962C8B-B14F-4D97-AF65-F5344CB8AC3E}">
        <p14:creationId xmlns:p14="http://schemas.microsoft.com/office/powerpoint/2010/main" val="17717774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8450" y="675708"/>
            <a:ext cx="4572000" cy="138499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400" dirty="0">
                <a:solidFill>
                  <a:schemeClr val="bg1"/>
                </a:solidFill>
                <a:ea typeface="Times New Roman"/>
                <a:cs typeface="Calibri"/>
              </a:rPr>
              <a:t>The </a:t>
            </a:r>
            <a:r>
              <a:rPr lang="en-US" sz="1400" b="1" dirty="0" smtClean="0">
                <a:solidFill>
                  <a:schemeClr val="bg1"/>
                </a:solidFill>
                <a:ea typeface="Times New Roman"/>
                <a:cs typeface="Calibri"/>
              </a:rPr>
              <a:t>anterior cervical lymph nodes</a:t>
            </a:r>
            <a:r>
              <a:rPr lang="en-US" sz="1400" dirty="0" smtClean="0">
                <a:solidFill>
                  <a:schemeClr val="bg1"/>
                </a:solidFill>
                <a:ea typeface="Times New Roman"/>
                <a:cs typeface="Calibri"/>
              </a:rPr>
              <a:t> are </a:t>
            </a:r>
            <a:r>
              <a:rPr lang="en-US" sz="1400" dirty="0">
                <a:solidFill>
                  <a:schemeClr val="bg1"/>
                </a:solidFill>
                <a:ea typeface="Times New Roman"/>
                <a:cs typeface="Calibri"/>
              </a:rPr>
              <a:t>situated along the course of the anterior jugular veins.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They </a:t>
            </a:r>
            <a:r>
              <a:rPr lang="en-US" sz="1400" dirty="0">
                <a:solidFill>
                  <a:schemeClr val="bg1"/>
                </a:solidFill>
                <a:ea typeface="Times New Roman"/>
                <a:cs typeface="Calibri"/>
              </a:rPr>
              <a:t>receive lymph from the skin and superficial tissue of the front of the neck.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efferent lymph vessels drain into the deep cervical lymph nodes. </a:t>
            </a:r>
            <a:endParaRPr lang="en-US" sz="1400" dirty="0">
              <a:solidFill>
                <a:schemeClr val="bg1"/>
              </a:solidFill>
              <a:effectLst/>
              <a:latin typeface="Arial"/>
              <a:ea typeface="Times New Roman"/>
            </a:endParaRPr>
          </a:p>
        </p:txBody>
      </p:sp>
      <p:sp>
        <p:nvSpPr>
          <p:cNvPr id="3" name="مستطيل 2"/>
          <p:cNvSpPr/>
          <p:nvPr/>
        </p:nvSpPr>
        <p:spPr>
          <a:xfrm>
            <a:off x="179512" y="301298"/>
            <a:ext cx="302433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b="1" dirty="0">
                <a:solidFill>
                  <a:prstClr val="black"/>
                </a:solidFill>
                <a:ea typeface="Times New Roman"/>
                <a:cs typeface="Calibri"/>
              </a:rPr>
              <a:t>anterior cervical lymph nodes</a:t>
            </a:r>
            <a:r>
              <a:rPr lang="en-US" dirty="0">
                <a:solidFill>
                  <a:prstClr val="black"/>
                </a:solidFill>
                <a:ea typeface="Times New Roman"/>
                <a:cs typeface="Calibri"/>
              </a:rPr>
              <a:t> </a:t>
            </a:r>
            <a:endParaRPr lang="en-US" dirty="0"/>
          </a:p>
        </p:txBody>
      </p:sp>
      <p:sp>
        <p:nvSpPr>
          <p:cNvPr id="4" name="مستطيل 3"/>
          <p:cNvSpPr/>
          <p:nvPr/>
        </p:nvSpPr>
        <p:spPr>
          <a:xfrm>
            <a:off x="158450" y="2780928"/>
            <a:ext cx="4572000" cy="16004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lvl="0" indent="-285750" algn="l" rtl="0">
              <a:buFont typeface="Arial" panose="020B0604020202020204" pitchFamily="34" charset="0"/>
              <a:buChar char="•"/>
            </a:pPr>
            <a:r>
              <a:rPr lang="en-US" sz="1400" dirty="0">
                <a:solidFill>
                  <a:schemeClr val="bg1"/>
                </a:solidFill>
                <a:ea typeface="Times New Roman"/>
                <a:cs typeface="Calibri"/>
              </a:rPr>
              <a:t>The </a:t>
            </a:r>
            <a:r>
              <a:rPr lang="en-US" sz="1400" b="1" dirty="0">
                <a:solidFill>
                  <a:prstClr val="black"/>
                </a:solidFill>
                <a:ea typeface="Times New Roman"/>
                <a:cs typeface="Calibri"/>
              </a:rPr>
              <a:t>superficial cervical lymph </a:t>
            </a:r>
            <a:r>
              <a:rPr lang="en-US" sz="1400" b="1" dirty="0" smtClean="0">
                <a:solidFill>
                  <a:prstClr val="black"/>
                </a:solidFill>
                <a:ea typeface="Times New Roman"/>
                <a:cs typeface="Calibri"/>
              </a:rPr>
              <a:t>nodes </a:t>
            </a:r>
            <a:r>
              <a:rPr lang="en-US" sz="1400" dirty="0" smtClean="0">
                <a:solidFill>
                  <a:schemeClr val="bg1"/>
                </a:solidFill>
                <a:ea typeface="Times New Roman"/>
                <a:cs typeface="Calibri"/>
              </a:rPr>
              <a:t>are </a:t>
            </a:r>
            <a:r>
              <a:rPr lang="en-US" sz="1400" dirty="0">
                <a:solidFill>
                  <a:schemeClr val="bg1"/>
                </a:solidFill>
                <a:ea typeface="Times New Roman"/>
                <a:cs typeface="Calibri"/>
              </a:rPr>
              <a:t>situated along the course of the external jugular vein.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They </a:t>
            </a:r>
            <a:r>
              <a:rPr lang="en-US" sz="1400" dirty="0">
                <a:solidFill>
                  <a:schemeClr val="bg1"/>
                </a:solidFill>
                <a:ea typeface="Times New Roman"/>
                <a:cs typeface="Calibri"/>
              </a:rPr>
              <a:t>receive the lymph from the skin over of the jaw, the skin over the apex of the parotid salivary gland, and the lobe of the ear.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efferent lymph vessels drain into the deep cervical lymph nodes. </a:t>
            </a:r>
            <a:endParaRPr lang="en-US" sz="1400" dirty="0">
              <a:solidFill>
                <a:schemeClr val="bg1"/>
              </a:solidFill>
              <a:effectLst/>
              <a:latin typeface="Arial"/>
              <a:ea typeface="Times New Roman"/>
            </a:endParaRPr>
          </a:p>
        </p:txBody>
      </p:sp>
      <p:sp>
        <p:nvSpPr>
          <p:cNvPr id="5" name="مستطيل 4"/>
          <p:cNvSpPr/>
          <p:nvPr/>
        </p:nvSpPr>
        <p:spPr>
          <a:xfrm>
            <a:off x="179512" y="2411596"/>
            <a:ext cx="3269258"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b="1" dirty="0">
                <a:solidFill>
                  <a:prstClr val="black"/>
                </a:solidFill>
                <a:ea typeface="Times New Roman"/>
                <a:cs typeface="Calibri"/>
              </a:rPr>
              <a:t>superficial cervical lymph nodes</a:t>
            </a:r>
            <a:r>
              <a:rPr lang="en-US" dirty="0">
                <a:solidFill>
                  <a:prstClr val="black"/>
                </a:solidFill>
                <a:ea typeface="Times New Roman"/>
                <a:cs typeface="Calibri"/>
              </a:rPr>
              <a:t> </a:t>
            </a:r>
            <a:endParaRPr lang="en-US" dirty="0"/>
          </a:p>
        </p:txBody>
      </p:sp>
      <p:sp>
        <p:nvSpPr>
          <p:cNvPr id="6" name="مستطيل 5"/>
          <p:cNvSpPr/>
          <p:nvPr/>
        </p:nvSpPr>
        <p:spPr>
          <a:xfrm>
            <a:off x="149089" y="5058128"/>
            <a:ext cx="4572000" cy="181588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lvl="0" indent="-285750" algn="just" rtl="0">
              <a:buFont typeface="Arial" panose="020B0604020202020204" pitchFamily="34" charset="0"/>
              <a:buChar char="•"/>
            </a:pPr>
            <a:r>
              <a:rPr lang="en-US" sz="1400" dirty="0">
                <a:solidFill>
                  <a:schemeClr val="bg1"/>
                </a:solidFill>
                <a:ea typeface="Times New Roman"/>
                <a:cs typeface="Calibri"/>
              </a:rPr>
              <a:t>The </a:t>
            </a:r>
            <a:r>
              <a:rPr lang="en-US" sz="1400" b="1" dirty="0">
                <a:solidFill>
                  <a:prstClr val="black"/>
                </a:solidFill>
                <a:ea typeface="Times New Roman"/>
                <a:cs typeface="Calibri"/>
              </a:rPr>
              <a:t>retropharyngeal lymph </a:t>
            </a:r>
            <a:r>
              <a:rPr lang="en-US" sz="1400" b="1" dirty="0" smtClean="0">
                <a:solidFill>
                  <a:prstClr val="black"/>
                </a:solidFill>
                <a:ea typeface="Times New Roman"/>
                <a:cs typeface="Calibri"/>
              </a:rPr>
              <a:t>nodes </a:t>
            </a:r>
            <a:r>
              <a:rPr lang="en-US" sz="1400" dirty="0" smtClean="0">
                <a:solidFill>
                  <a:schemeClr val="bg1"/>
                </a:solidFill>
                <a:ea typeface="Times New Roman"/>
                <a:cs typeface="Calibri"/>
              </a:rPr>
              <a:t> </a:t>
            </a:r>
            <a:r>
              <a:rPr lang="en-US" sz="1400" dirty="0">
                <a:solidFill>
                  <a:schemeClr val="bg1"/>
                </a:solidFill>
                <a:ea typeface="Times New Roman"/>
                <a:cs typeface="Calibri"/>
              </a:rPr>
              <a:t>are situated in the retropharyngeal space, in the interval between the pharyngeal wall and the </a:t>
            </a:r>
            <a:r>
              <a:rPr lang="en-US" sz="1400" dirty="0" err="1">
                <a:solidFill>
                  <a:schemeClr val="bg1"/>
                </a:solidFill>
                <a:ea typeface="Times New Roman"/>
                <a:cs typeface="Calibri"/>
              </a:rPr>
              <a:t>prevertebral</a:t>
            </a:r>
            <a:r>
              <a:rPr lang="en-US" sz="1400" dirty="0">
                <a:solidFill>
                  <a:schemeClr val="bg1"/>
                </a:solidFill>
                <a:ea typeface="Times New Roman"/>
                <a:cs typeface="Calibri"/>
              </a:rPr>
              <a:t> fascia. </a:t>
            </a:r>
            <a:endParaRPr lang="en-US" sz="1400" dirty="0" smtClean="0">
              <a:solidFill>
                <a:schemeClr val="bg1"/>
              </a:solidFill>
              <a:ea typeface="Times New Roman"/>
              <a:cs typeface="Calibri"/>
            </a:endParaRPr>
          </a:p>
          <a:p>
            <a:pPr marL="285750" lvl="0" indent="-285750" algn="just" rtl="0">
              <a:buFont typeface="Arial" panose="020B0604020202020204" pitchFamily="34" charset="0"/>
              <a:buChar char="•"/>
            </a:pPr>
            <a:r>
              <a:rPr lang="en-US" sz="1400" dirty="0" smtClean="0">
                <a:solidFill>
                  <a:schemeClr val="bg1"/>
                </a:solidFill>
                <a:ea typeface="Times New Roman"/>
                <a:cs typeface="Calibri"/>
              </a:rPr>
              <a:t>They </a:t>
            </a:r>
            <a:r>
              <a:rPr lang="en-US" sz="1400" dirty="0">
                <a:solidFill>
                  <a:schemeClr val="bg1"/>
                </a:solidFill>
                <a:ea typeface="Times New Roman"/>
                <a:cs typeface="Calibri"/>
              </a:rPr>
              <a:t>receive lymph from the nasal part of the pharynx, the auditory tube, and the upper part of the cervical vertebral column. </a:t>
            </a:r>
            <a:endParaRPr lang="en-US" sz="1400" dirty="0" smtClean="0">
              <a:solidFill>
                <a:schemeClr val="bg1"/>
              </a:solidFill>
              <a:ea typeface="Times New Roman"/>
              <a:cs typeface="Calibri"/>
            </a:endParaRPr>
          </a:p>
          <a:p>
            <a:pPr marL="285750" lvl="0" indent="-285750" algn="just" rtl="0">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efferent lymph vessels drain into the deep cervical lymph nodes.</a:t>
            </a:r>
            <a:endParaRPr lang="en-US" sz="1400" dirty="0">
              <a:solidFill>
                <a:schemeClr val="bg1"/>
              </a:solidFill>
              <a:effectLst/>
              <a:latin typeface="Arial"/>
              <a:ea typeface="Times New Roman"/>
            </a:endParaRPr>
          </a:p>
        </p:txBody>
      </p:sp>
      <p:sp>
        <p:nvSpPr>
          <p:cNvPr id="7" name="مستطيل 6"/>
          <p:cNvSpPr/>
          <p:nvPr/>
        </p:nvSpPr>
        <p:spPr>
          <a:xfrm>
            <a:off x="149089" y="4686592"/>
            <a:ext cx="2990949"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b="1" dirty="0">
                <a:solidFill>
                  <a:prstClr val="black"/>
                </a:solidFill>
                <a:ea typeface="Times New Roman"/>
                <a:cs typeface="Calibri"/>
              </a:rPr>
              <a:t>retropharyngeal lymph nodes</a:t>
            </a:r>
            <a:endParaRPr lang="en-US" dirty="0"/>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2604" y="1150552"/>
            <a:ext cx="4149795" cy="4861190"/>
          </a:xfrm>
          <a:prstGeom prst="rect">
            <a:avLst/>
          </a:prstGeom>
        </p:spPr>
      </p:pic>
    </p:spTree>
    <p:extLst>
      <p:ext uri="{BB962C8B-B14F-4D97-AF65-F5344CB8AC3E}">
        <p14:creationId xmlns:p14="http://schemas.microsoft.com/office/powerpoint/2010/main" val="38104808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721" y="980728"/>
            <a:ext cx="4572000" cy="16004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400" dirty="0">
                <a:solidFill>
                  <a:schemeClr val="bg1"/>
                </a:solidFill>
                <a:ea typeface="Times New Roman"/>
                <a:cs typeface="Calibri"/>
              </a:rPr>
              <a:t>The </a:t>
            </a:r>
            <a:r>
              <a:rPr lang="en-US" sz="1400" b="1" dirty="0" smtClean="0">
                <a:solidFill>
                  <a:schemeClr val="bg1"/>
                </a:solidFill>
                <a:ea typeface="Times New Roman"/>
                <a:cs typeface="Calibri"/>
              </a:rPr>
              <a:t>laryngeal lymph nodes</a:t>
            </a:r>
            <a:r>
              <a:rPr lang="en-US" sz="1400" dirty="0" smtClean="0">
                <a:solidFill>
                  <a:schemeClr val="bg1"/>
                </a:solidFill>
                <a:ea typeface="Times New Roman"/>
                <a:cs typeface="Calibri"/>
              </a:rPr>
              <a:t> are </a:t>
            </a:r>
            <a:r>
              <a:rPr lang="en-US" sz="1400" dirty="0">
                <a:solidFill>
                  <a:schemeClr val="bg1"/>
                </a:solidFill>
                <a:ea typeface="Times New Roman"/>
                <a:cs typeface="Calibri"/>
              </a:rPr>
              <a:t>situated in front of the larynx on the </a:t>
            </a:r>
            <a:r>
              <a:rPr lang="en-US" sz="1400" dirty="0" err="1">
                <a:solidFill>
                  <a:schemeClr val="bg1"/>
                </a:solidFill>
                <a:ea typeface="Times New Roman"/>
                <a:cs typeface="Calibri"/>
              </a:rPr>
              <a:t>cricothyroid</a:t>
            </a:r>
            <a:r>
              <a:rPr lang="en-US" sz="1400" dirty="0">
                <a:solidFill>
                  <a:schemeClr val="bg1"/>
                </a:solidFill>
                <a:ea typeface="Times New Roman"/>
                <a:cs typeface="Calibri"/>
              </a:rPr>
              <a:t> ligament.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One </a:t>
            </a:r>
            <a:r>
              <a:rPr lang="en-US" sz="1400" dirty="0">
                <a:solidFill>
                  <a:schemeClr val="bg1"/>
                </a:solidFill>
                <a:ea typeface="Times New Roman"/>
                <a:cs typeface="Calibri"/>
              </a:rPr>
              <a:t>or two small nodes may be found in front of the </a:t>
            </a:r>
            <a:r>
              <a:rPr lang="en-US" sz="1400" dirty="0" err="1">
                <a:solidFill>
                  <a:schemeClr val="bg1"/>
                </a:solidFill>
                <a:ea typeface="Times New Roman"/>
                <a:cs typeface="Calibri"/>
              </a:rPr>
              <a:t>thyrohyoid</a:t>
            </a:r>
            <a:r>
              <a:rPr lang="en-US" sz="1400" dirty="0">
                <a:solidFill>
                  <a:schemeClr val="bg1"/>
                </a:solidFill>
                <a:ea typeface="Times New Roman"/>
                <a:cs typeface="Calibri"/>
              </a:rPr>
              <a:t> membrane.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They </a:t>
            </a:r>
            <a:r>
              <a:rPr lang="en-US" sz="1400" dirty="0">
                <a:solidFill>
                  <a:schemeClr val="bg1"/>
                </a:solidFill>
                <a:ea typeface="Times New Roman"/>
                <a:cs typeface="Calibri"/>
              </a:rPr>
              <a:t>receive lymph from the adjacent structures, and their efferent vessels drain into the deep cervical lymph nodes. </a:t>
            </a:r>
            <a:endParaRPr lang="en-US" sz="1400" dirty="0">
              <a:solidFill>
                <a:schemeClr val="bg1"/>
              </a:solidFill>
              <a:effectLst/>
              <a:latin typeface="Arial"/>
              <a:ea typeface="Times New Roman"/>
            </a:endParaRPr>
          </a:p>
        </p:txBody>
      </p:sp>
      <p:sp>
        <p:nvSpPr>
          <p:cNvPr id="3" name="مستطيل 2"/>
          <p:cNvSpPr/>
          <p:nvPr/>
        </p:nvSpPr>
        <p:spPr>
          <a:xfrm>
            <a:off x="45743" y="611396"/>
            <a:ext cx="2396938"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a:solidFill>
                  <a:prstClr val="black"/>
                </a:solidFill>
                <a:ea typeface="Times New Roman"/>
                <a:cs typeface="Calibri"/>
              </a:rPr>
              <a:t>laryngeal lymph nodes</a:t>
            </a:r>
            <a:r>
              <a:rPr lang="en-US" dirty="0">
                <a:solidFill>
                  <a:prstClr val="black"/>
                </a:solidFill>
                <a:ea typeface="Times New Roman"/>
                <a:cs typeface="Calibri"/>
              </a:rPr>
              <a:t> </a:t>
            </a:r>
            <a:endParaRPr lang="en-US" dirty="0"/>
          </a:p>
        </p:txBody>
      </p:sp>
      <p:sp>
        <p:nvSpPr>
          <p:cNvPr id="4" name="مستطيل 3"/>
          <p:cNvSpPr/>
          <p:nvPr/>
        </p:nvSpPr>
        <p:spPr>
          <a:xfrm>
            <a:off x="61238" y="3356992"/>
            <a:ext cx="4572000" cy="16004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l" rtl="0">
              <a:buFont typeface="Arial" panose="020B0604020202020204" pitchFamily="34" charset="0"/>
              <a:buChar char="•"/>
            </a:pPr>
            <a:r>
              <a:rPr lang="en-US" sz="1400" dirty="0">
                <a:solidFill>
                  <a:schemeClr val="bg1"/>
                </a:solidFill>
                <a:ea typeface="Times New Roman"/>
                <a:cs typeface="Calibri"/>
              </a:rPr>
              <a:t>The </a:t>
            </a:r>
            <a:r>
              <a:rPr lang="en-US" sz="1400" b="1" dirty="0" smtClean="0">
                <a:solidFill>
                  <a:schemeClr val="bg1"/>
                </a:solidFill>
                <a:ea typeface="Times New Roman"/>
                <a:cs typeface="Calibri"/>
              </a:rPr>
              <a:t>tracheal lymph nodes</a:t>
            </a:r>
            <a:r>
              <a:rPr lang="en-US" sz="1400" dirty="0" smtClean="0">
                <a:solidFill>
                  <a:schemeClr val="bg1"/>
                </a:solidFill>
                <a:ea typeface="Times New Roman"/>
                <a:cs typeface="Calibri"/>
              </a:rPr>
              <a:t> are </a:t>
            </a:r>
            <a:r>
              <a:rPr lang="en-US" sz="1400" dirty="0">
                <a:solidFill>
                  <a:schemeClr val="bg1"/>
                </a:solidFill>
                <a:ea typeface="Times New Roman"/>
                <a:cs typeface="Calibri"/>
              </a:rPr>
              <a:t>situated lateral to the trachea (</a:t>
            </a:r>
            <a:r>
              <a:rPr lang="en-US" sz="1400" dirty="0" err="1">
                <a:solidFill>
                  <a:schemeClr val="bg1"/>
                </a:solidFill>
                <a:ea typeface="Times New Roman"/>
                <a:cs typeface="Calibri"/>
              </a:rPr>
              <a:t>paratracheal</a:t>
            </a:r>
            <a:r>
              <a:rPr lang="en-US" sz="1400" dirty="0">
                <a:solidFill>
                  <a:schemeClr val="bg1"/>
                </a:solidFill>
                <a:ea typeface="Times New Roman"/>
                <a:cs typeface="Calibri"/>
              </a:rPr>
              <a:t> nodes) and in front of the trachea (</a:t>
            </a:r>
            <a:r>
              <a:rPr lang="en-US" sz="1400" dirty="0" err="1">
                <a:solidFill>
                  <a:schemeClr val="bg1"/>
                </a:solidFill>
                <a:ea typeface="Times New Roman"/>
                <a:cs typeface="Calibri"/>
              </a:rPr>
              <a:t>pretracheal</a:t>
            </a:r>
            <a:r>
              <a:rPr lang="en-US" sz="1400" dirty="0">
                <a:solidFill>
                  <a:schemeClr val="bg1"/>
                </a:solidFill>
                <a:ea typeface="Times New Roman"/>
                <a:cs typeface="Calibri"/>
              </a:rPr>
              <a:t> nodes). </a:t>
            </a:r>
            <a:endParaRPr lang="en-US" sz="1400" dirty="0" smtClean="0">
              <a:solidFill>
                <a:schemeClr val="bg1"/>
              </a:solidFill>
              <a:ea typeface="Times New Roman"/>
              <a:cs typeface="Calibri"/>
            </a:endParaRPr>
          </a:p>
          <a:p>
            <a:pPr marL="285750" indent="-285750" algn="l" rtl="0">
              <a:buFont typeface="Arial" panose="020B0604020202020204" pitchFamily="34" charset="0"/>
              <a:buChar char="•"/>
            </a:pPr>
            <a:r>
              <a:rPr lang="en-US" sz="1400" dirty="0" smtClean="0">
                <a:solidFill>
                  <a:schemeClr val="bg1"/>
                </a:solidFill>
                <a:ea typeface="Times New Roman"/>
                <a:cs typeface="Calibri"/>
              </a:rPr>
              <a:t>They </a:t>
            </a:r>
            <a:r>
              <a:rPr lang="en-US" sz="1400" dirty="0">
                <a:solidFill>
                  <a:schemeClr val="bg1"/>
                </a:solidFill>
                <a:ea typeface="Times New Roman"/>
                <a:cs typeface="Calibri"/>
              </a:rPr>
              <a:t>receive lymph from the neighboring structures, including the thyroid gland. </a:t>
            </a:r>
            <a:endParaRPr lang="en-US" sz="1400" dirty="0" smtClean="0">
              <a:solidFill>
                <a:schemeClr val="bg1"/>
              </a:solidFill>
              <a:ea typeface="Times New Roman"/>
              <a:cs typeface="Calibri"/>
            </a:endParaRPr>
          </a:p>
          <a:p>
            <a:pPr marL="285750" indent="-285750" algn="l" rtl="0">
              <a:buFont typeface="Arial" panose="020B0604020202020204" pitchFamily="34" charset="0"/>
              <a:buChar char="•"/>
            </a:pPr>
            <a:r>
              <a:rPr lang="en-US" sz="1400" dirty="0" smtClean="0">
                <a:solidFill>
                  <a:schemeClr val="bg1"/>
                </a:solidFill>
                <a:ea typeface="Times New Roman"/>
                <a:cs typeface="Calibri"/>
              </a:rPr>
              <a:t>The </a:t>
            </a:r>
            <a:r>
              <a:rPr lang="en-US" sz="1400" dirty="0">
                <a:solidFill>
                  <a:schemeClr val="bg1"/>
                </a:solidFill>
                <a:ea typeface="Times New Roman"/>
                <a:cs typeface="Calibri"/>
              </a:rPr>
              <a:t>efferent lymph vessels drain into the deep cervical lymph nodes.</a:t>
            </a:r>
            <a:endParaRPr lang="en-US" sz="1400" dirty="0">
              <a:solidFill>
                <a:schemeClr val="bg1"/>
              </a:solidFill>
            </a:endParaRPr>
          </a:p>
        </p:txBody>
      </p:sp>
      <p:sp>
        <p:nvSpPr>
          <p:cNvPr id="5" name="مستطيل 4"/>
          <p:cNvSpPr/>
          <p:nvPr/>
        </p:nvSpPr>
        <p:spPr>
          <a:xfrm>
            <a:off x="61238" y="2987660"/>
            <a:ext cx="2295565"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a:solidFill>
                  <a:prstClr val="black"/>
                </a:solidFill>
                <a:ea typeface="Times New Roman"/>
                <a:cs typeface="Calibri"/>
              </a:rPr>
              <a:t>tracheal lymph nodes</a:t>
            </a:r>
            <a:r>
              <a:rPr lang="en-US" dirty="0">
                <a:solidFill>
                  <a:prstClr val="black"/>
                </a:solidFill>
                <a:ea typeface="Times New Roman"/>
                <a:cs typeface="Calibri"/>
              </a:rPr>
              <a:t> </a:t>
            </a:r>
            <a:endParaRPr lang="en-US" dirty="0"/>
          </a:p>
        </p:txBody>
      </p:sp>
      <p:sp>
        <p:nvSpPr>
          <p:cNvPr id="6" name="مستطيل 5"/>
          <p:cNvSpPr/>
          <p:nvPr/>
        </p:nvSpPr>
        <p:spPr>
          <a:xfrm>
            <a:off x="36721" y="5229200"/>
            <a:ext cx="4572000" cy="73866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l" rtl="0">
              <a:buFont typeface="Arial" panose="020B0604020202020204" pitchFamily="34" charset="0"/>
              <a:buChar char="•"/>
            </a:pPr>
            <a:r>
              <a:rPr lang="en-US" sz="1400" dirty="0">
                <a:solidFill>
                  <a:schemeClr val="bg1"/>
                </a:solidFill>
                <a:ea typeface="Times New Roman"/>
                <a:cs typeface="Calibri"/>
              </a:rPr>
              <a:t>All the efferent lymph vessels from the above lymph nods eventually drain into the deep cervical lymph nodes.</a:t>
            </a:r>
            <a:endParaRPr lang="en-US" sz="1400" dirty="0">
              <a:solidFill>
                <a:schemeClr val="bg1"/>
              </a:solidFill>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85" y="1124744"/>
            <a:ext cx="4476715" cy="5244152"/>
          </a:xfrm>
          <a:prstGeom prst="rect">
            <a:avLst/>
          </a:prstGeom>
        </p:spPr>
      </p:pic>
    </p:spTree>
    <p:extLst>
      <p:ext uri="{BB962C8B-B14F-4D97-AF65-F5344CB8AC3E}">
        <p14:creationId xmlns:p14="http://schemas.microsoft.com/office/powerpoint/2010/main" val="4923183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0355" y="399420"/>
            <a:ext cx="4572000" cy="181588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400" dirty="0">
                <a:solidFill>
                  <a:schemeClr val="bg1"/>
                </a:solidFill>
                <a:ea typeface="Times New Roman"/>
                <a:cs typeface="Calibri"/>
              </a:rPr>
              <a:t> </a:t>
            </a:r>
            <a:r>
              <a:rPr lang="en-US" sz="1400" dirty="0" smtClean="0">
                <a:solidFill>
                  <a:schemeClr val="bg1"/>
                </a:solidFill>
                <a:ea typeface="Times New Roman"/>
                <a:cs typeface="Calibri"/>
              </a:rPr>
              <a:t>The </a:t>
            </a:r>
            <a:r>
              <a:rPr lang="en-US" sz="1400" b="1" dirty="0" smtClean="0">
                <a:solidFill>
                  <a:schemeClr val="bg1"/>
                </a:solidFill>
                <a:ea typeface="Times New Roman"/>
                <a:cs typeface="Calibri"/>
              </a:rPr>
              <a:t>deep cervical lymph nodes</a:t>
            </a:r>
            <a:r>
              <a:rPr lang="en-US" sz="1400" dirty="0" smtClean="0">
                <a:solidFill>
                  <a:schemeClr val="bg1"/>
                </a:solidFill>
                <a:ea typeface="Times New Roman"/>
                <a:cs typeface="Calibri"/>
              </a:rPr>
              <a:t> form </a:t>
            </a:r>
            <a:r>
              <a:rPr lang="en-US" sz="1400" dirty="0">
                <a:solidFill>
                  <a:schemeClr val="bg1"/>
                </a:solidFill>
                <a:ea typeface="Times New Roman"/>
                <a:cs typeface="Calibri"/>
              </a:rPr>
              <a:t>a chain along the course of the internal jugular vein from the skull to the root of the neck.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They </a:t>
            </a:r>
            <a:r>
              <a:rPr lang="en-US" sz="1400" dirty="0">
                <a:solidFill>
                  <a:schemeClr val="bg1"/>
                </a:solidFill>
                <a:ea typeface="Times New Roman"/>
                <a:cs typeface="Calibri"/>
              </a:rPr>
              <a:t>are embedded in the fascia of the carotid sheath and the tunica adventitia of the internal jugular vein</a:t>
            </a:r>
            <a:r>
              <a:rPr lang="en-US" sz="14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 </a:t>
            </a:r>
            <a:r>
              <a:rPr lang="en-US" sz="1400" dirty="0">
                <a:solidFill>
                  <a:schemeClr val="bg1"/>
                </a:solidFill>
                <a:ea typeface="Times New Roman"/>
                <a:cs typeface="Calibri"/>
              </a:rPr>
              <a:t>Two of the node are often referred to clinically and are called the </a:t>
            </a:r>
            <a:r>
              <a:rPr lang="en-US" sz="1400" dirty="0" err="1">
                <a:solidFill>
                  <a:schemeClr val="bg1"/>
                </a:solidFill>
                <a:ea typeface="Times New Roman"/>
                <a:cs typeface="Calibri"/>
              </a:rPr>
              <a:t>jugulo</a:t>
            </a:r>
            <a:r>
              <a:rPr lang="en-US" sz="1400" dirty="0">
                <a:solidFill>
                  <a:schemeClr val="bg1"/>
                </a:solidFill>
                <a:ea typeface="Times New Roman"/>
                <a:cs typeface="Calibri"/>
              </a:rPr>
              <a:t>-digastric node and the </a:t>
            </a:r>
            <a:r>
              <a:rPr lang="en-US" sz="1400" dirty="0" err="1">
                <a:solidFill>
                  <a:schemeClr val="bg1"/>
                </a:solidFill>
                <a:ea typeface="Times New Roman"/>
                <a:cs typeface="Calibri"/>
              </a:rPr>
              <a:t>jugulo-omohyoid</a:t>
            </a:r>
            <a:r>
              <a:rPr lang="en-US" sz="1400" dirty="0">
                <a:solidFill>
                  <a:schemeClr val="bg1"/>
                </a:solidFill>
                <a:ea typeface="Times New Roman"/>
                <a:cs typeface="Calibri"/>
              </a:rPr>
              <a:t> node. </a:t>
            </a:r>
            <a:endParaRPr lang="en-US" sz="1400" dirty="0">
              <a:solidFill>
                <a:schemeClr val="bg1"/>
              </a:solidFill>
              <a:effectLst/>
              <a:latin typeface="Arial"/>
              <a:ea typeface="Times New Roman"/>
            </a:endParaRPr>
          </a:p>
        </p:txBody>
      </p:sp>
      <p:sp>
        <p:nvSpPr>
          <p:cNvPr id="3" name="مستطيل 2"/>
          <p:cNvSpPr/>
          <p:nvPr/>
        </p:nvSpPr>
        <p:spPr>
          <a:xfrm>
            <a:off x="87104" y="14623"/>
            <a:ext cx="2775824"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a:solidFill>
                  <a:prstClr val="black"/>
                </a:solidFill>
                <a:ea typeface="Times New Roman"/>
                <a:cs typeface="Calibri"/>
              </a:rPr>
              <a:t>deep cervical lymph nodes</a:t>
            </a:r>
            <a:r>
              <a:rPr lang="en-US" dirty="0">
                <a:solidFill>
                  <a:prstClr val="black"/>
                </a:solidFill>
                <a:ea typeface="Times New Roman"/>
                <a:cs typeface="Calibri"/>
              </a:rPr>
              <a:t> </a:t>
            </a:r>
            <a:endParaRPr lang="en-US" dirty="0"/>
          </a:p>
        </p:txBody>
      </p:sp>
      <p:sp>
        <p:nvSpPr>
          <p:cNvPr id="4" name="مستطيل 3"/>
          <p:cNvSpPr/>
          <p:nvPr/>
        </p:nvSpPr>
        <p:spPr>
          <a:xfrm>
            <a:off x="107504" y="2584634"/>
            <a:ext cx="4572000" cy="116955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400" dirty="0">
                <a:solidFill>
                  <a:schemeClr val="bg1"/>
                </a:solidFill>
                <a:ea typeface="Times New Roman"/>
                <a:cs typeface="Calibri"/>
              </a:rPr>
              <a:t>The </a:t>
            </a:r>
            <a:r>
              <a:rPr lang="en-US" sz="1400" b="1" dirty="0" err="1" smtClean="0">
                <a:solidFill>
                  <a:schemeClr val="bg1"/>
                </a:solidFill>
                <a:ea typeface="Times New Roman"/>
                <a:cs typeface="Calibri"/>
              </a:rPr>
              <a:t>jugulo</a:t>
            </a:r>
            <a:r>
              <a:rPr lang="en-US" sz="1400" b="1" dirty="0" smtClean="0">
                <a:solidFill>
                  <a:schemeClr val="bg1"/>
                </a:solidFill>
                <a:ea typeface="Times New Roman"/>
                <a:cs typeface="Calibri"/>
              </a:rPr>
              <a:t>-digastric node</a:t>
            </a:r>
            <a:r>
              <a:rPr lang="en-US" sz="1400" dirty="0" smtClean="0">
                <a:solidFill>
                  <a:schemeClr val="bg1"/>
                </a:solidFill>
                <a:ea typeface="Times New Roman"/>
                <a:cs typeface="Calibri"/>
              </a:rPr>
              <a:t> lies </a:t>
            </a:r>
            <a:r>
              <a:rPr lang="en-US" sz="1400" dirty="0">
                <a:solidFill>
                  <a:schemeClr val="bg1"/>
                </a:solidFill>
                <a:ea typeface="Times New Roman"/>
                <a:cs typeface="Calibri"/>
              </a:rPr>
              <a:t>just below the posterior belly of the digastric muscle and is located just below and behind the angle of the mandible</a:t>
            </a:r>
            <a:r>
              <a:rPr lang="en-US" sz="14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 </a:t>
            </a:r>
            <a:r>
              <a:rPr lang="en-US" sz="1400" dirty="0">
                <a:solidFill>
                  <a:schemeClr val="bg1"/>
                </a:solidFill>
                <a:ea typeface="Times New Roman"/>
                <a:cs typeface="Calibri"/>
              </a:rPr>
              <a:t>It is concerned with the lymph drainage of the tonsil and the tongue.</a:t>
            </a:r>
            <a:endParaRPr lang="en-US" sz="1400" dirty="0">
              <a:solidFill>
                <a:schemeClr val="bg1"/>
              </a:solidFill>
              <a:effectLst/>
              <a:latin typeface="Arial"/>
              <a:ea typeface="Times New Roman"/>
            </a:endParaRPr>
          </a:p>
        </p:txBody>
      </p:sp>
      <p:sp>
        <p:nvSpPr>
          <p:cNvPr id="5" name="مستطيل 4"/>
          <p:cNvSpPr/>
          <p:nvPr/>
        </p:nvSpPr>
        <p:spPr>
          <a:xfrm>
            <a:off x="107504" y="2215302"/>
            <a:ext cx="2242793"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err="1">
                <a:solidFill>
                  <a:schemeClr val="bg1"/>
                </a:solidFill>
                <a:ea typeface="Times New Roman"/>
                <a:cs typeface="Calibri"/>
              </a:rPr>
              <a:t>jugulo</a:t>
            </a:r>
            <a:r>
              <a:rPr lang="en-US" b="1" dirty="0">
                <a:solidFill>
                  <a:schemeClr val="bg1"/>
                </a:solidFill>
                <a:ea typeface="Times New Roman"/>
                <a:cs typeface="Calibri"/>
              </a:rPr>
              <a:t>-digastric node</a:t>
            </a:r>
            <a:r>
              <a:rPr lang="en-US" dirty="0">
                <a:solidFill>
                  <a:schemeClr val="bg1"/>
                </a:solidFill>
                <a:ea typeface="Times New Roman"/>
                <a:cs typeface="Calibri"/>
              </a:rPr>
              <a:t> </a:t>
            </a:r>
            <a:endParaRPr lang="en-US" dirty="0">
              <a:solidFill>
                <a:schemeClr val="bg1"/>
              </a:solidFill>
            </a:endParaRPr>
          </a:p>
        </p:txBody>
      </p:sp>
      <p:sp>
        <p:nvSpPr>
          <p:cNvPr id="6" name="مستطيل 5"/>
          <p:cNvSpPr/>
          <p:nvPr/>
        </p:nvSpPr>
        <p:spPr>
          <a:xfrm>
            <a:off x="110631" y="4158865"/>
            <a:ext cx="4572000" cy="73866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400" dirty="0">
                <a:solidFill>
                  <a:schemeClr val="bg1"/>
                </a:solidFill>
                <a:ea typeface="Times New Roman"/>
                <a:cs typeface="Calibri"/>
              </a:rPr>
              <a:t>The </a:t>
            </a:r>
            <a:r>
              <a:rPr lang="en-US" sz="1400" b="1" dirty="0" err="1" smtClean="0">
                <a:solidFill>
                  <a:schemeClr val="bg1"/>
                </a:solidFill>
                <a:ea typeface="Times New Roman"/>
                <a:cs typeface="Calibri"/>
              </a:rPr>
              <a:t>jugulo-omohyoid</a:t>
            </a:r>
            <a:r>
              <a:rPr lang="en-US" sz="1400" b="1" dirty="0" smtClean="0">
                <a:solidFill>
                  <a:schemeClr val="bg1"/>
                </a:solidFill>
                <a:ea typeface="Times New Roman"/>
                <a:cs typeface="Calibri"/>
              </a:rPr>
              <a:t> node</a:t>
            </a:r>
            <a:r>
              <a:rPr lang="en-US" sz="1400" dirty="0" smtClean="0">
                <a:solidFill>
                  <a:schemeClr val="bg1"/>
                </a:solidFill>
                <a:ea typeface="Times New Roman"/>
                <a:cs typeface="Calibri"/>
              </a:rPr>
              <a:t> is </a:t>
            </a:r>
            <a:r>
              <a:rPr lang="en-US" sz="1400" dirty="0">
                <a:solidFill>
                  <a:schemeClr val="bg1"/>
                </a:solidFill>
                <a:ea typeface="Times New Roman"/>
                <a:cs typeface="Calibri"/>
              </a:rPr>
              <a:t>related to the intermediate tendon of the </a:t>
            </a:r>
            <a:r>
              <a:rPr lang="en-US" sz="1400" dirty="0" err="1">
                <a:solidFill>
                  <a:schemeClr val="bg1"/>
                </a:solidFill>
                <a:ea typeface="Times New Roman"/>
                <a:cs typeface="Calibri"/>
              </a:rPr>
              <a:t>omohyoid</a:t>
            </a:r>
            <a:r>
              <a:rPr lang="en-US" sz="1400" dirty="0">
                <a:solidFill>
                  <a:schemeClr val="bg1"/>
                </a:solidFill>
                <a:ea typeface="Times New Roman"/>
                <a:cs typeface="Calibri"/>
              </a:rPr>
              <a:t> muscle and is associated mainly with the drainage of the tongue.</a:t>
            </a:r>
            <a:endParaRPr lang="en-US" sz="1400" dirty="0">
              <a:solidFill>
                <a:schemeClr val="bg1"/>
              </a:solidFill>
              <a:effectLst/>
              <a:latin typeface="Arial"/>
              <a:ea typeface="Times New Roman"/>
            </a:endParaRPr>
          </a:p>
        </p:txBody>
      </p:sp>
      <p:sp>
        <p:nvSpPr>
          <p:cNvPr id="7" name="مستطيل 6"/>
          <p:cNvSpPr/>
          <p:nvPr/>
        </p:nvSpPr>
        <p:spPr>
          <a:xfrm>
            <a:off x="110631" y="3757790"/>
            <a:ext cx="2404569"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err="1">
                <a:solidFill>
                  <a:prstClr val="black"/>
                </a:solidFill>
                <a:ea typeface="Times New Roman"/>
                <a:cs typeface="Calibri"/>
              </a:rPr>
              <a:t>jugulo-omohyoid</a:t>
            </a:r>
            <a:r>
              <a:rPr lang="en-US" b="1" dirty="0">
                <a:solidFill>
                  <a:prstClr val="black"/>
                </a:solidFill>
                <a:ea typeface="Times New Roman"/>
                <a:cs typeface="Calibri"/>
              </a:rPr>
              <a:t> node</a:t>
            </a:r>
            <a:r>
              <a:rPr lang="en-US" dirty="0">
                <a:solidFill>
                  <a:prstClr val="black"/>
                </a:solidFill>
                <a:ea typeface="Times New Roman"/>
                <a:cs typeface="Calibri"/>
              </a:rPr>
              <a:t> </a:t>
            </a:r>
            <a:endParaRPr lang="en-US" dirty="0"/>
          </a:p>
        </p:txBody>
      </p:sp>
      <p:sp>
        <p:nvSpPr>
          <p:cNvPr id="8" name="مستطيل 7"/>
          <p:cNvSpPr/>
          <p:nvPr/>
        </p:nvSpPr>
        <p:spPr>
          <a:xfrm>
            <a:off x="107504" y="4897529"/>
            <a:ext cx="4572000" cy="2031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Low" rtl="0">
              <a:spcAft>
                <a:spcPts val="0"/>
              </a:spcAft>
              <a:buFont typeface="Arial" panose="020B0604020202020204" pitchFamily="34" charset="0"/>
              <a:buChar char="•"/>
            </a:pPr>
            <a:r>
              <a:rPr lang="en-US" sz="1400" dirty="0">
                <a:solidFill>
                  <a:schemeClr val="bg1"/>
                </a:solidFill>
                <a:ea typeface="Times New Roman"/>
                <a:cs typeface="Calibri"/>
              </a:rPr>
              <a:t>The </a:t>
            </a:r>
            <a:r>
              <a:rPr lang="en-US" sz="1400" b="1" dirty="0">
                <a:solidFill>
                  <a:schemeClr val="bg1"/>
                </a:solidFill>
                <a:ea typeface="Times New Roman"/>
                <a:cs typeface="Calibri"/>
              </a:rPr>
              <a:t>deep cervical lymph nodes </a:t>
            </a:r>
            <a:r>
              <a:rPr lang="en-US" sz="1400" dirty="0">
                <a:solidFill>
                  <a:schemeClr val="bg1"/>
                </a:solidFill>
                <a:ea typeface="Times New Roman"/>
                <a:cs typeface="Calibri"/>
              </a:rPr>
              <a:t>receive lymph from neighboring structures and from all the other regional lymph nodes in the head and neck</a:t>
            </a:r>
            <a:r>
              <a:rPr lang="en-US" sz="1400"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 </a:t>
            </a:r>
            <a:r>
              <a:rPr lang="en-US" sz="1400" dirty="0">
                <a:solidFill>
                  <a:schemeClr val="bg1"/>
                </a:solidFill>
                <a:ea typeface="Times New Roman"/>
                <a:cs typeface="Calibri"/>
              </a:rPr>
              <a:t>The efferent lymph vessels join to from the </a:t>
            </a:r>
            <a:r>
              <a:rPr lang="en-US" sz="1400" b="1" dirty="0">
                <a:solidFill>
                  <a:schemeClr val="bg1"/>
                </a:solidFill>
                <a:ea typeface="Times New Roman"/>
                <a:cs typeface="Calibri"/>
              </a:rPr>
              <a:t>Jugular lymph trunk</a:t>
            </a:r>
            <a:r>
              <a:rPr lang="en-US" sz="1400" dirty="0">
                <a:solidFill>
                  <a:schemeClr val="bg1"/>
                </a:solidFill>
                <a:ea typeface="Times New Roman"/>
                <a:cs typeface="Calibri"/>
              </a:rPr>
              <a:t>.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This </a:t>
            </a:r>
            <a:r>
              <a:rPr lang="en-US" sz="1400" dirty="0">
                <a:solidFill>
                  <a:schemeClr val="bg1"/>
                </a:solidFill>
                <a:ea typeface="Times New Roman"/>
                <a:cs typeface="Calibri"/>
              </a:rPr>
              <a:t>vessel drains into the thoracic duct or the right lymph duct. </a:t>
            </a:r>
            <a:endParaRPr lang="en-US" sz="1400"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sz="1400" dirty="0" smtClean="0">
                <a:solidFill>
                  <a:schemeClr val="bg1"/>
                </a:solidFill>
                <a:ea typeface="Times New Roman"/>
                <a:cs typeface="Calibri"/>
              </a:rPr>
              <a:t>Alternatively</a:t>
            </a:r>
            <a:r>
              <a:rPr lang="en-US" sz="1400" dirty="0">
                <a:solidFill>
                  <a:schemeClr val="bg1"/>
                </a:solidFill>
                <a:ea typeface="Times New Roman"/>
                <a:cs typeface="Calibri"/>
              </a:rPr>
              <a:t>, it may drain into the subclavian lymph trunk or independently into the brachiocephalic vein.</a:t>
            </a:r>
            <a:endParaRPr lang="en-US" sz="1400" dirty="0">
              <a:solidFill>
                <a:schemeClr val="bg1"/>
              </a:solidFill>
              <a:effectLst/>
              <a:latin typeface="Arial"/>
              <a:ea typeface="Times New Roman"/>
            </a:endParaRPr>
          </a:p>
        </p:txBody>
      </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631" y="1197047"/>
            <a:ext cx="4475813" cy="4455621"/>
          </a:xfrm>
          <a:prstGeom prst="rect">
            <a:avLst/>
          </a:prstGeom>
        </p:spPr>
      </p:pic>
      <p:sp>
        <p:nvSpPr>
          <p:cNvPr id="9" name="مستطيل 8"/>
          <p:cNvSpPr/>
          <p:nvPr/>
        </p:nvSpPr>
        <p:spPr>
          <a:xfrm>
            <a:off x="4682631" y="620688"/>
            <a:ext cx="4475813"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smtClean="0">
                <a:solidFill>
                  <a:schemeClr val="bg1"/>
                </a:solidFill>
              </a:rPr>
              <a:t>Terminal Lymph Node of Head and Neck</a:t>
            </a:r>
            <a:endParaRPr lang="en-US" sz="2000" b="1" dirty="0">
              <a:solidFill>
                <a:schemeClr val="bg1"/>
              </a:solidFill>
            </a:endParaRPr>
          </a:p>
        </p:txBody>
      </p:sp>
    </p:spTree>
    <p:extLst>
      <p:ext uri="{BB962C8B-B14F-4D97-AF65-F5344CB8AC3E}">
        <p14:creationId xmlns:p14="http://schemas.microsoft.com/office/powerpoint/2010/main" val="2196169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203" y="778987"/>
            <a:ext cx="3335130"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The </a:t>
            </a:r>
            <a:r>
              <a:rPr lang="en-US" b="1" dirty="0" err="1">
                <a:solidFill>
                  <a:srgbClr val="FF0000"/>
                </a:solidFill>
                <a:ea typeface="Times New Roman"/>
                <a:cs typeface="Calibri"/>
              </a:rPr>
              <a:t>platysma</a:t>
            </a:r>
            <a:r>
              <a:rPr lang="en-US" b="1" dirty="0">
                <a:solidFill>
                  <a:srgbClr val="FF0000"/>
                </a:solidFill>
                <a:ea typeface="Times New Roman"/>
                <a:cs typeface="Calibri"/>
              </a:rPr>
              <a:t> muscle </a:t>
            </a:r>
            <a:r>
              <a:rPr lang="en-US" dirty="0">
                <a:solidFill>
                  <a:schemeClr val="bg1"/>
                </a:solidFill>
                <a:ea typeface="Times New Roman"/>
                <a:cs typeface="Calibri"/>
              </a:rPr>
              <a:t>is a thin muscular sheet embedded in the superficial fascia. </a:t>
            </a:r>
            <a:endParaRPr lang="en-US" dirty="0" smtClean="0">
              <a:solidFill>
                <a:schemeClr val="bg1"/>
              </a:solidFill>
              <a:ea typeface="Times New Roman"/>
              <a:cs typeface="Calibri"/>
            </a:endParaRPr>
          </a:p>
          <a:p>
            <a:pPr algn="justLow" rtl="0">
              <a:spcAft>
                <a:spcPts val="0"/>
              </a:spcAft>
            </a:pPr>
            <a:r>
              <a:rPr lang="en-US" b="1" dirty="0" smtClean="0">
                <a:solidFill>
                  <a:srgbClr val="FF0000"/>
                </a:solidFill>
                <a:ea typeface="Times New Roman"/>
                <a:cs typeface="Calibri"/>
              </a:rPr>
              <a:t>Origin</a:t>
            </a:r>
            <a:r>
              <a:rPr lang="en-US" b="1"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It </a:t>
            </a:r>
            <a:r>
              <a:rPr lang="en-US" dirty="0">
                <a:solidFill>
                  <a:schemeClr val="bg1"/>
                </a:solidFill>
                <a:ea typeface="Times New Roman"/>
                <a:cs typeface="Calibri"/>
              </a:rPr>
              <a:t>originates from the deep fascia that covers the upper part of the </a:t>
            </a:r>
            <a:r>
              <a:rPr lang="en-US" dirty="0" err="1">
                <a:solidFill>
                  <a:schemeClr val="bg1"/>
                </a:solidFill>
                <a:ea typeface="Times New Roman"/>
                <a:cs typeface="Calibri"/>
              </a:rPr>
              <a:t>pectoralis</a:t>
            </a:r>
            <a:r>
              <a:rPr lang="en-US" dirty="0">
                <a:solidFill>
                  <a:schemeClr val="bg1"/>
                </a:solidFill>
                <a:ea typeface="Times New Roman"/>
                <a:cs typeface="Calibri"/>
              </a:rPr>
              <a:t> major and deltoid muscles</a:t>
            </a:r>
            <a:r>
              <a:rPr lang="en-US" dirty="0" smtClean="0">
                <a:solidFill>
                  <a:schemeClr val="bg1"/>
                </a:solidFill>
                <a:ea typeface="Times New Roman"/>
                <a:cs typeface="Calibri"/>
              </a:rPr>
              <a:t>.</a:t>
            </a:r>
          </a:p>
          <a:p>
            <a:pPr algn="justLow" rtl="0">
              <a:spcAft>
                <a:spcPts val="0"/>
              </a:spcAft>
            </a:pPr>
            <a:r>
              <a:rPr lang="en-US" b="1" dirty="0" smtClean="0">
                <a:solidFill>
                  <a:srgbClr val="FF0000"/>
                </a:solidFill>
                <a:ea typeface="Times New Roman"/>
                <a:cs typeface="Calibri"/>
              </a:rPr>
              <a:t>Insertion</a:t>
            </a:r>
            <a:r>
              <a:rPr lang="en-US" b="1"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 </a:t>
            </a:r>
            <a:r>
              <a:rPr lang="en-US" dirty="0">
                <a:solidFill>
                  <a:schemeClr val="bg1"/>
                </a:solidFill>
                <a:ea typeface="Times New Roman"/>
                <a:cs typeface="Calibri"/>
              </a:rPr>
              <a:t>It passes upward into the neck and is inserted into the lower margin of the body of the mandible</a:t>
            </a:r>
            <a:r>
              <a:rPr lang="en-US" dirty="0" smtClean="0">
                <a:solidFill>
                  <a:schemeClr val="bg1"/>
                </a:solidFill>
                <a:ea typeface="Times New Roman"/>
                <a:cs typeface="Calibri"/>
              </a:rPr>
              <a:t>.</a:t>
            </a:r>
          </a:p>
          <a:p>
            <a:pPr algn="justLow" rtl="0">
              <a:spcAft>
                <a:spcPts val="0"/>
              </a:spcAft>
            </a:pPr>
            <a:r>
              <a:rPr lang="en-US" b="1" dirty="0" smtClean="0">
                <a:solidFill>
                  <a:srgbClr val="FF0000"/>
                </a:solidFill>
                <a:ea typeface="Times New Roman"/>
                <a:cs typeface="Calibri"/>
              </a:rPr>
              <a:t>Nerve Supply</a:t>
            </a:r>
            <a:r>
              <a:rPr lang="en-US" b="1"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 </a:t>
            </a:r>
            <a:r>
              <a:rPr lang="en-US" dirty="0">
                <a:solidFill>
                  <a:schemeClr val="bg1"/>
                </a:solidFill>
                <a:ea typeface="Times New Roman"/>
                <a:cs typeface="Calibri"/>
              </a:rPr>
              <a:t>Its nerve supply is the cervical branch of the facial nerve. </a:t>
            </a:r>
            <a:endParaRPr lang="en-US" dirty="0" smtClean="0">
              <a:solidFill>
                <a:schemeClr val="bg1"/>
              </a:solidFill>
              <a:ea typeface="Times New Roman"/>
              <a:cs typeface="Calibri"/>
            </a:endParaRPr>
          </a:p>
          <a:p>
            <a:pPr algn="justLow" rtl="0">
              <a:spcAft>
                <a:spcPts val="0"/>
              </a:spcAft>
            </a:pPr>
            <a:r>
              <a:rPr lang="en-US" b="1" dirty="0" smtClean="0">
                <a:solidFill>
                  <a:srgbClr val="FF0000"/>
                </a:solidFill>
                <a:ea typeface="Times New Roman"/>
                <a:cs typeface="Calibri"/>
              </a:rPr>
              <a:t>Action</a:t>
            </a:r>
            <a:r>
              <a:rPr lang="en-US" b="1"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It </a:t>
            </a:r>
            <a:r>
              <a:rPr lang="en-US" dirty="0">
                <a:solidFill>
                  <a:schemeClr val="bg1"/>
                </a:solidFill>
                <a:ea typeface="Times New Roman"/>
                <a:cs typeface="Calibri"/>
              </a:rPr>
              <a:t>depresses the mandible and also draws down the lower lip and the angle of the mouth.</a:t>
            </a:r>
            <a:endParaRPr lang="en-US" dirty="0">
              <a:solidFill>
                <a:schemeClr val="bg1"/>
              </a:solidFill>
              <a:effectLst/>
              <a:latin typeface="Arial"/>
              <a:ea typeface="Times New Roman"/>
            </a:endParaRPr>
          </a:p>
        </p:txBody>
      </p:sp>
      <p:sp>
        <p:nvSpPr>
          <p:cNvPr id="3" name="مستطيل 2"/>
          <p:cNvSpPr/>
          <p:nvPr/>
        </p:nvSpPr>
        <p:spPr>
          <a:xfrm>
            <a:off x="142203" y="245839"/>
            <a:ext cx="2877711"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justLow" rtl="0"/>
            <a:r>
              <a:rPr lang="en-US" sz="2400" b="1" dirty="0">
                <a:solidFill>
                  <a:srgbClr val="FF0000"/>
                </a:solidFill>
                <a:ea typeface="Times New Roman"/>
                <a:cs typeface="Calibri"/>
              </a:rPr>
              <a:t>The </a:t>
            </a:r>
            <a:r>
              <a:rPr lang="en-US" sz="2400" b="1" dirty="0" err="1">
                <a:solidFill>
                  <a:srgbClr val="FF0000"/>
                </a:solidFill>
                <a:ea typeface="Times New Roman"/>
                <a:cs typeface="Calibri"/>
              </a:rPr>
              <a:t>Platysma</a:t>
            </a:r>
            <a:r>
              <a:rPr lang="en-US" sz="2400" b="1" dirty="0">
                <a:solidFill>
                  <a:srgbClr val="FF0000"/>
                </a:solidFill>
                <a:ea typeface="Times New Roman"/>
                <a:cs typeface="Calibri"/>
              </a:rPr>
              <a:t> Muscle</a:t>
            </a:r>
            <a:endParaRPr lang="en-US" sz="2400" dirty="0">
              <a:solidFill>
                <a:srgbClr val="FF0000"/>
              </a:solidFill>
              <a:latin typeface="Arial"/>
              <a:ea typeface="Times New Roman"/>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333" y="1476619"/>
            <a:ext cx="5666667" cy="3904762"/>
          </a:xfrm>
          <a:prstGeom prst="rect">
            <a:avLst/>
          </a:prstGeom>
        </p:spPr>
      </p:pic>
    </p:spTree>
    <p:extLst>
      <p:ext uri="{BB962C8B-B14F-4D97-AF65-F5344CB8AC3E}">
        <p14:creationId xmlns:p14="http://schemas.microsoft.com/office/powerpoint/2010/main" val="595880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92080" y="173331"/>
            <a:ext cx="2088232" cy="504056"/>
          </a:xfrm>
        </p:spPr>
        <p:style>
          <a:lnRef idx="1">
            <a:schemeClr val="accent1"/>
          </a:lnRef>
          <a:fillRef idx="2">
            <a:schemeClr val="accent1"/>
          </a:fillRef>
          <a:effectRef idx="1">
            <a:schemeClr val="accent1"/>
          </a:effectRef>
          <a:fontRef idx="minor">
            <a:schemeClr val="dk1"/>
          </a:fontRef>
        </p:style>
        <p:txBody>
          <a:bodyPr anchor="ctr">
            <a:normAutofit fontScale="90000"/>
          </a:bodyPr>
          <a:lstStyle/>
          <a:p>
            <a:pPr lvl="0" rtl="0">
              <a:spcBef>
                <a:spcPct val="20000"/>
              </a:spcBef>
            </a:pPr>
            <a:r>
              <a:rPr lang="en-US" sz="2400" dirty="0">
                <a:solidFill>
                  <a:srgbClr val="FF0000"/>
                </a:solidFill>
                <a:ea typeface="Times New Roman"/>
                <a:cs typeface="Calibri"/>
              </a:rPr>
              <a:t>Superficial veins</a:t>
            </a:r>
            <a:endParaRPr lang="en-US" sz="2400" b="0" dirty="0">
              <a:solidFill>
                <a:srgbClr val="FF0000"/>
              </a:solidFill>
              <a:latin typeface="Arial"/>
              <a:ea typeface="Times New Roman"/>
            </a:endParaRPr>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0151" y="1340768"/>
            <a:ext cx="5443849" cy="4775948"/>
          </a:xfrm>
        </p:spPr>
        <p:style>
          <a:lnRef idx="0">
            <a:schemeClr val="accent1"/>
          </a:lnRef>
          <a:fillRef idx="3">
            <a:schemeClr val="accent1"/>
          </a:fillRef>
          <a:effectRef idx="3">
            <a:schemeClr val="accent1"/>
          </a:effectRef>
          <a:fontRef idx="minor">
            <a:schemeClr val="lt1"/>
          </a:fontRef>
        </p:style>
      </p:pic>
      <p:sp>
        <p:nvSpPr>
          <p:cNvPr id="4" name="عنصر نائب للنص 3"/>
          <p:cNvSpPr>
            <a:spLocks noGrp="1"/>
          </p:cNvSpPr>
          <p:nvPr>
            <p:ph type="body" sz="half" idx="2"/>
          </p:nvPr>
        </p:nvSpPr>
        <p:spPr>
          <a:xfrm>
            <a:off x="0" y="448163"/>
            <a:ext cx="3707904" cy="6409837"/>
          </a:xfrm>
        </p:spPr>
        <p:style>
          <a:lnRef idx="1">
            <a:schemeClr val="accent1"/>
          </a:lnRef>
          <a:fillRef idx="2">
            <a:schemeClr val="accent1"/>
          </a:fillRef>
          <a:effectRef idx="1">
            <a:schemeClr val="accent1"/>
          </a:effectRef>
          <a:fontRef idx="minor">
            <a:schemeClr val="dk1"/>
          </a:fontRef>
        </p:style>
        <p:txBody>
          <a:bodyPr>
            <a:noAutofit/>
          </a:bodyPr>
          <a:lstStyle/>
          <a:p>
            <a:pPr marL="342900" indent="-342900" algn="justLow" rtl="0">
              <a:spcAft>
                <a:spcPts val="0"/>
              </a:spcAft>
              <a:buFont typeface="Arial" panose="020B0604020202020204" pitchFamily="34" charset="0"/>
              <a:buChar char="•"/>
            </a:pPr>
            <a:r>
              <a:rPr lang="en-US" dirty="0" smtClean="0">
                <a:ea typeface="Times New Roman"/>
                <a:cs typeface="Calibri"/>
              </a:rPr>
              <a:t>The </a:t>
            </a:r>
            <a:r>
              <a:rPr lang="en-US" b="1" dirty="0">
                <a:solidFill>
                  <a:srgbClr val="FF0000"/>
                </a:solidFill>
                <a:ea typeface="Times New Roman"/>
                <a:cs typeface="Calibri"/>
              </a:rPr>
              <a:t>external jugular vein</a:t>
            </a:r>
            <a:r>
              <a:rPr lang="en-US" dirty="0">
                <a:solidFill>
                  <a:srgbClr val="FF0000"/>
                </a:solidFill>
                <a:ea typeface="Times New Roman"/>
                <a:cs typeface="Calibri"/>
              </a:rPr>
              <a:t> </a:t>
            </a:r>
            <a:r>
              <a:rPr lang="en-US" dirty="0">
                <a:ea typeface="Times New Roman"/>
                <a:cs typeface="Calibri"/>
              </a:rPr>
              <a:t>begins just behind the angle of the mandible by the union of the posterior auricular vein and the posterior division of the </a:t>
            </a:r>
            <a:r>
              <a:rPr lang="en-US" dirty="0" err="1">
                <a:ea typeface="Times New Roman"/>
                <a:cs typeface="Calibri"/>
              </a:rPr>
              <a:t>retromandibular</a:t>
            </a:r>
            <a:r>
              <a:rPr lang="en-US" dirty="0">
                <a:ea typeface="Times New Roman"/>
                <a:cs typeface="Calibri"/>
              </a:rPr>
              <a:t> vein</a:t>
            </a:r>
            <a:r>
              <a:rPr lang="en-US" dirty="0" smtClean="0">
                <a:ea typeface="Times New Roman"/>
                <a:cs typeface="Calibri"/>
              </a:rPr>
              <a:t>.</a:t>
            </a:r>
          </a:p>
          <a:p>
            <a:pPr marL="342900" indent="-342900" algn="justLow" rtl="0">
              <a:spcAft>
                <a:spcPts val="0"/>
              </a:spcAft>
              <a:buFont typeface="Arial" panose="020B0604020202020204" pitchFamily="34" charset="0"/>
              <a:buChar char="•"/>
            </a:pPr>
            <a:r>
              <a:rPr lang="en-US" dirty="0" smtClean="0">
                <a:ea typeface="Times New Roman"/>
                <a:cs typeface="Calibri"/>
              </a:rPr>
              <a:t> </a:t>
            </a:r>
            <a:r>
              <a:rPr lang="en-US" dirty="0">
                <a:ea typeface="Times New Roman"/>
                <a:cs typeface="Calibri"/>
              </a:rPr>
              <a:t>It descends obliquely across the sternocleidomastoid muscle and, just above the clavicle in the posterior triangle, pierces the deep fascia and drains into the subclavian vein</a:t>
            </a:r>
            <a:r>
              <a:rPr lang="en-US" dirty="0" smtClean="0">
                <a:ea typeface="Times New Roman"/>
                <a:cs typeface="Calibri"/>
              </a:rPr>
              <a:t>.</a:t>
            </a:r>
          </a:p>
          <a:p>
            <a:pPr algn="justLow" rtl="0"/>
            <a:r>
              <a:rPr lang="en-US" b="1" dirty="0" smtClean="0">
                <a:solidFill>
                  <a:srgbClr val="FF0000"/>
                </a:solidFill>
              </a:rPr>
              <a:t>Tributaries</a:t>
            </a:r>
            <a:endParaRPr lang="en-US" dirty="0" smtClean="0">
              <a:solidFill>
                <a:srgbClr val="FF0000"/>
              </a:solidFill>
            </a:endParaRPr>
          </a:p>
          <a:p>
            <a:pPr marL="342900" indent="-342900" algn="l" rtl="0">
              <a:buFont typeface="Arial" pitchFamily="34" charset="0"/>
              <a:buChar char="•"/>
            </a:pPr>
            <a:r>
              <a:rPr lang="en-US" b="1" dirty="0" smtClean="0">
                <a:solidFill>
                  <a:schemeClr val="bg1"/>
                </a:solidFill>
              </a:rPr>
              <a:t>Posterior auricular vein</a:t>
            </a:r>
          </a:p>
          <a:p>
            <a:pPr marL="342900" indent="-342900" algn="l" rtl="0">
              <a:buFont typeface="Arial" pitchFamily="34" charset="0"/>
              <a:buChar char="•"/>
            </a:pPr>
            <a:r>
              <a:rPr lang="en-US" b="1" dirty="0" smtClean="0">
                <a:solidFill>
                  <a:schemeClr val="bg1"/>
                </a:solidFill>
              </a:rPr>
              <a:t>Posterior division of </a:t>
            </a:r>
            <a:r>
              <a:rPr lang="en-US" b="1" dirty="0" err="1" smtClean="0">
                <a:solidFill>
                  <a:schemeClr val="bg1"/>
                </a:solidFill>
              </a:rPr>
              <a:t>retromandibular</a:t>
            </a:r>
            <a:r>
              <a:rPr lang="en-US" b="1" dirty="0" smtClean="0">
                <a:solidFill>
                  <a:schemeClr val="bg1"/>
                </a:solidFill>
              </a:rPr>
              <a:t> vein. </a:t>
            </a:r>
          </a:p>
          <a:p>
            <a:pPr marL="342900" lvl="0" indent="-342900" algn="l" rtl="0">
              <a:buFont typeface="Arial" pitchFamily="34" charset="0"/>
              <a:buChar char="•"/>
            </a:pPr>
            <a:r>
              <a:rPr lang="en-US" b="1" dirty="0" smtClean="0">
                <a:solidFill>
                  <a:schemeClr val="bg1"/>
                </a:solidFill>
              </a:rPr>
              <a:t>Posterior external jugular vein</a:t>
            </a:r>
            <a:r>
              <a:rPr lang="en-US" dirty="0" smtClean="0">
                <a:solidFill>
                  <a:schemeClr val="bg1"/>
                </a:solidFill>
              </a:rPr>
              <a:t>: </a:t>
            </a:r>
            <a:r>
              <a:rPr lang="en-US" dirty="0"/>
              <a:t>This is a small vein that drains the posterior part of the scalp and neck and joins the external jugular vein about halfway along its course</a:t>
            </a:r>
            <a:r>
              <a:rPr lang="en-US" dirty="0" smtClean="0"/>
              <a:t>.</a:t>
            </a:r>
            <a:endParaRPr lang="en-US" dirty="0" smtClean="0">
              <a:solidFill>
                <a:schemeClr val="bg1"/>
              </a:solidFill>
            </a:endParaRPr>
          </a:p>
          <a:p>
            <a:pPr marL="342900" indent="-342900" algn="l" rtl="0">
              <a:buFont typeface="Arial" pitchFamily="34" charset="0"/>
              <a:buChar char="•"/>
            </a:pPr>
            <a:r>
              <a:rPr lang="en-US" b="1" dirty="0" smtClean="0">
                <a:solidFill>
                  <a:schemeClr val="bg1"/>
                </a:solidFill>
              </a:rPr>
              <a:t>Transverse cervical vein.</a:t>
            </a:r>
          </a:p>
          <a:p>
            <a:pPr marL="342900" indent="-342900" algn="l" rtl="0">
              <a:buFont typeface="Arial" pitchFamily="34" charset="0"/>
              <a:buChar char="•"/>
            </a:pPr>
            <a:r>
              <a:rPr lang="en-US" b="1" dirty="0" err="1" smtClean="0">
                <a:solidFill>
                  <a:schemeClr val="bg1"/>
                </a:solidFill>
              </a:rPr>
              <a:t>Suprascapular</a:t>
            </a:r>
            <a:r>
              <a:rPr lang="en-US" b="1" dirty="0" smtClean="0">
                <a:solidFill>
                  <a:schemeClr val="bg1"/>
                </a:solidFill>
              </a:rPr>
              <a:t> vein. </a:t>
            </a:r>
          </a:p>
          <a:p>
            <a:pPr marL="342900" indent="-342900" algn="l" rtl="0">
              <a:buFont typeface="Arial" pitchFamily="34" charset="0"/>
              <a:buChar char="•"/>
            </a:pPr>
            <a:r>
              <a:rPr lang="en-US" b="1" dirty="0" smtClean="0">
                <a:solidFill>
                  <a:schemeClr val="bg1"/>
                </a:solidFill>
              </a:rPr>
              <a:t>Anterior jugular vein: </a:t>
            </a:r>
            <a:r>
              <a:rPr lang="en-US" dirty="0">
                <a:ea typeface="Times New Roman"/>
                <a:cs typeface="Calibri"/>
              </a:rPr>
              <a:t>This vein begins just below the chin, by the union of several small veins. It runs down the neck close to midline. Just above the suprasternal notch, the veins of the two sides are unite by a transverse trunk called </a:t>
            </a:r>
            <a:r>
              <a:rPr lang="en-US" b="1" dirty="0">
                <a:ea typeface="Times New Roman"/>
                <a:cs typeface="Calibri"/>
              </a:rPr>
              <a:t>jugular arch</a:t>
            </a:r>
            <a:r>
              <a:rPr lang="en-US" dirty="0">
                <a:ea typeface="Times New Roman"/>
                <a:cs typeface="Calibri"/>
              </a:rPr>
              <a:t>. </a:t>
            </a:r>
            <a:r>
              <a:rPr lang="en-US" dirty="0" smtClean="0">
                <a:ea typeface="Times New Roman"/>
                <a:cs typeface="Calibri"/>
              </a:rPr>
              <a:t>The </a:t>
            </a:r>
            <a:r>
              <a:rPr lang="en-US" dirty="0">
                <a:ea typeface="Times New Roman"/>
                <a:cs typeface="Calibri"/>
              </a:rPr>
              <a:t>vein turns sharply laterally and passes deep to the sternocleidomastoid muscle to drain into the external jugular vein.</a:t>
            </a:r>
            <a:endParaRPr lang="ar-IQ" b="1" dirty="0">
              <a:solidFill>
                <a:schemeClr val="bg1"/>
              </a:solidFill>
            </a:endParaRPr>
          </a:p>
        </p:txBody>
      </p:sp>
      <p:sp>
        <p:nvSpPr>
          <p:cNvPr id="5" name="مستطيل 4"/>
          <p:cNvSpPr/>
          <p:nvPr/>
        </p:nvSpPr>
        <p:spPr>
          <a:xfrm>
            <a:off x="149975" y="48053"/>
            <a:ext cx="2428934"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000" b="1" dirty="0">
                <a:solidFill>
                  <a:srgbClr val="FF0000"/>
                </a:solidFill>
                <a:ea typeface="Times New Roman"/>
                <a:cs typeface="Calibri"/>
              </a:rPr>
              <a:t>external jugular vein</a:t>
            </a:r>
            <a:r>
              <a:rPr lang="en-US" sz="2000" dirty="0">
                <a:solidFill>
                  <a:srgbClr val="FF0000"/>
                </a:solidFill>
                <a:ea typeface="Times New Roman"/>
                <a:cs typeface="Calibri"/>
              </a:rPr>
              <a:t> </a:t>
            </a:r>
            <a:endParaRPr lang="en-US" dirty="0">
              <a:solidFill>
                <a:srgbClr val="FF0000"/>
              </a:solidFill>
            </a:endParaRPr>
          </a:p>
        </p:txBody>
      </p:sp>
    </p:spTree>
    <p:extLst>
      <p:ext uri="{BB962C8B-B14F-4D97-AF65-F5344CB8AC3E}">
        <p14:creationId xmlns:p14="http://schemas.microsoft.com/office/powerpoint/2010/main" val="1342267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96910" y="836712"/>
            <a:ext cx="813690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The </a:t>
            </a:r>
            <a:r>
              <a:rPr lang="en-US" b="1" dirty="0">
                <a:solidFill>
                  <a:srgbClr val="FF0000"/>
                </a:solidFill>
                <a:ea typeface="Times New Roman"/>
                <a:cs typeface="Calibri"/>
              </a:rPr>
              <a:t>superficial cervical lymph nodes</a:t>
            </a:r>
            <a:r>
              <a:rPr lang="en-US" dirty="0">
                <a:solidFill>
                  <a:srgbClr val="FF0000"/>
                </a:solidFill>
                <a:ea typeface="Times New Roman"/>
                <a:cs typeface="Calibri"/>
              </a:rPr>
              <a:t> </a:t>
            </a:r>
            <a:r>
              <a:rPr lang="en-US" dirty="0">
                <a:solidFill>
                  <a:schemeClr val="bg1"/>
                </a:solidFill>
                <a:ea typeface="Times New Roman"/>
                <a:cs typeface="Calibri"/>
              </a:rPr>
              <a:t>lie along the external jugular vein superficial to the sternocleidomastoid muscle. </a:t>
            </a:r>
            <a:endParaRPr lang="en-US"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They </a:t>
            </a:r>
            <a:r>
              <a:rPr lang="en-US" dirty="0">
                <a:solidFill>
                  <a:schemeClr val="bg1"/>
                </a:solidFill>
                <a:ea typeface="Times New Roman"/>
                <a:cs typeface="Calibri"/>
              </a:rPr>
              <a:t>receive lymph vessels from the occipital and mastoid lymph nodes and drains into the deep cervical lymph nodes.</a:t>
            </a:r>
            <a:endParaRPr lang="en-US" dirty="0">
              <a:solidFill>
                <a:schemeClr val="bg1"/>
              </a:solidFill>
              <a:effectLst/>
              <a:latin typeface="Arial"/>
              <a:ea typeface="Times New Roman"/>
            </a:endParaRPr>
          </a:p>
        </p:txBody>
      </p:sp>
      <p:sp>
        <p:nvSpPr>
          <p:cNvPr id="3" name="مستطيل 2"/>
          <p:cNvSpPr/>
          <p:nvPr/>
        </p:nvSpPr>
        <p:spPr>
          <a:xfrm>
            <a:off x="3013691" y="188124"/>
            <a:ext cx="335850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Low" rtl="0"/>
            <a:r>
              <a:rPr lang="en-US" sz="2400" b="1" dirty="0">
                <a:solidFill>
                  <a:srgbClr val="FF0000"/>
                </a:solidFill>
                <a:ea typeface="Times New Roman"/>
                <a:cs typeface="Calibri"/>
              </a:rPr>
              <a:t>Superficial Lymph Nodes</a:t>
            </a:r>
            <a:endParaRPr lang="en-US" sz="2400" dirty="0">
              <a:solidFill>
                <a:srgbClr val="FF0000"/>
              </a:solidFill>
              <a:latin typeface="Arial"/>
              <a:ea typeface="Times New Roman"/>
            </a:endParaRPr>
          </a:p>
        </p:txBody>
      </p:sp>
      <p:sp>
        <p:nvSpPr>
          <p:cNvPr id="5" name="مستطيل 4"/>
          <p:cNvSpPr/>
          <p:nvPr/>
        </p:nvSpPr>
        <p:spPr>
          <a:xfrm>
            <a:off x="455347" y="2780928"/>
            <a:ext cx="8113505"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The </a:t>
            </a:r>
            <a:r>
              <a:rPr lang="en-US" dirty="0">
                <a:solidFill>
                  <a:schemeClr val="bg1"/>
                </a:solidFill>
                <a:ea typeface="Times New Roman"/>
                <a:cs typeface="Calibri"/>
              </a:rPr>
              <a:t>deep cervical fascia consists of areolar tissue that supports the muscles, vessels, and viscera of the neck. </a:t>
            </a:r>
            <a:endParaRPr lang="en-US" dirty="0" smtClean="0">
              <a:solidFill>
                <a:schemeClr val="bg1"/>
              </a:solidFill>
              <a:ea typeface="Times New Roman"/>
              <a:cs typeface="Calibri"/>
            </a:endParaRPr>
          </a:p>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In </a:t>
            </a:r>
            <a:r>
              <a:rPr lang="en-US" dirty="0">
                <a:solidFill>
                  <a:schemeClr val="bg1"/>
                </a:solidFill>
                <a:ea typeface="Times New Roman"/>
                <a:cs typeface="Calibri"/>
              </a:rPr>
              <a:t>certain areas it is condensed to form well-defined fibrous sheets called the investing layer, the </a:t>
            </a:r>
            <a:r>
              <a:rPr lang="en-US" b="1" dirty="0" err="1" smtClean="0">
                <a:solidFill>
                  <a:srgbClr val="FF0000"/>
                </a:solidFill>
                <a:ea typeface="Times New Roman"/>
                <a:cs typeface="Calibri"/>
              </a:rPr>
              <a:t>prevertebral</a:t>
            </a:r>
            <a:r>
              <a:rPr lang="en-US" b="1" dirty="0" smtClean="0">
                <a:solidFill>
                  <a:srgbClr val="FF0000"/>
                </a:solidFill>
                <a:ea typeface="Times New Roman"/>
                <a:cs typeface="Calibri"/>
              </a:rPr>
              <a:t> layer</a:t>
            </a:r>
            <a:r>
              <a:rPr lang="en-US" dirty="0">
                <a:solidFill>
                  <a:schemeClr val="bg1"/>
                </a:solidFill>
                <a:ea typeface="Times New Roman"/>
                <a:cs typeface="Calibri"/>
              </a:rPr>
              <a:t>, and </a:t>
            </a:r>
            <a:r>
              <a:rPr lang="en-US" b="1" dirty="0" err="1" smtClean="0">
                <a:solidFill>
                  <a:srgbClr val="FF0000"/>
                </a:solidFill>
                <a:ea typeface="Times New Roman"/>
                <a:cs typeface="Calibri"/>
              </a:rPr>
              <a:t>pretracheal</a:t>
            </a:r>
            <a:r>
              <a:rPr lang="en-US" b="1" dirty="0" smtClean="0">
                <a:solidFill>
                  <a:srgbClr val="FF0000"/>
                </a:solidFill>
                <a:ea typeface="Times New Roman"/>
                <a:cs typeface="Calibri"/>
              </a:rPr>
              <a:t>  layer</a:t>
            </a:r>
            <a:r>
              <a:rPr lang="en-US" b="1" dirty="0" smtClean="0">
                <a:solidFill>
                  <a:schemeClr val="bg1"/>
                </a:solidFill>
                <a:ea typeface="Times New Roman"/>
                <a:cs typeface="Calibri"/>
              </a:rPr>
              <a:t>.</a:t>
            </a:r>
          </a:p>
          <a:p>
            <a:pPr marL="285750" indent="-285750" algn="justLow" rtl="0">
              <a:spcAft>
                <a:spcPts val="0"/>
              </a:spcAft>
              <a:buFont typeface="Arial" panose="020B0604020202020204" pitchFamily="34" charset="0"/>
              <a:buChar char="•"/>
            </a:pPr>
            <a:r>
              <a:rPr lang="en-US" dirty="0" smtClean="0">
                <a:solidFill>
                  <a:schemeClr val="bg1"/>
                </a:solidFill>
                <a:ea typeface="Times New Roman"/>
                <a:cs typeface="Calibri"/>
              </a:rPr>
              <a:t> </a:t>
            </a:r>
            <a:r>
              <a:rPr lang="en-US" dirty="0">
                <a:solidFill>
                  <a:schemeClr val="bg1"/>
                </a:solidFill>
                <a:ea typeface="Times New Roman"/>
                <a:cs typeface="Calibri"/>
              </a:rPr>
              <a:t>It is also condensed around the carotid vessels to form the </a:t>
            </a:r>
            <a:r>
              <a:rPr lang="en-US" b="1" dirty="0">
                <a:solidFill>
                  <a:srgbClr val="FF0000"/>
                </a:solidFill>
                <a:ea typeface="Times New Roman"/>
                <a:cs typeface="Calibri"/>
              </a:rPr>
              <a:t>carotid </a:t>
            </a:r>
            <a:r>
              <a:rPr lang="en-US" b="1" dirty="0" smtClean="0">
                <a:solidFill>
                  <a:srgbClr val="FF0000"/>
                </a:solidFill>
                <a:ea typeface="Times New Roman"/>
                <a:cs typeface="Calibri"/>
              </a:rPr>
              <a:t>sheath</a:t>
            </a:r>
            <a:r>
              <a:rPr lang="en-US" dirty="0" smtClean="0">
                <a:solidFill>
                  <a:schemeClr val="bg1"/>
                </a:solidFill>
                <a:ea typeface="Times New Roman"/>
                <a:cs typeface="Calibri"/>
              </a:rPr>
              <a:t>.</a:t>
            </a:r>
          </a:p>
          <a:p>
            <a:pPr marL="285750" lvl="0" indent="-285750" algn="justLow" rtl="0">
              <a:buFont typeface="Arial" panose="020B0604020202020204" pitchFamily="34" charset="0"/>
              <a:buChar char="•"/>
            </a:pPr>
            <a:r>
              <a:rPr lang="en-US" dirty="0" smtClean="0">
                <a:solidFill>
                  <a:schemeClr val="bg1"/>
                </a:solidFill>
                <a:ea typeface="Times New Roman"/>
                <a:cs typeface="Calibri"/>
              </a:rPr>
              <a:t>the </a:t>
            </a:r>
            <a:r>
              <a:rPr lang="en-US" dirty="0"/>
              <a:t>subclavian artery </a:t>
            </a:r>
            <a:r>
              <a:rPr lang="en-US" dirty="0" smtClean="0"/>
              <a:t>t</a:t>
            </a:r>
            <a:r>
              <a:rPr lang="en-US" dirty="0" smtClean="0">
                <a:solidFill>
                  <a:prstClr val="black"/>
                </a:solidFill>
                <a:ea typeface="Times New Roman"/>
                <a:cs typeface="Calibri"/>
              </a:rPr>
              <a:t>ogether </a:t>
            </a:r>
            <a:r>
              <a:rPr lang="en-US" dirty="0">
                <a:solidFill>
                  <a:prstClr val="black"/>
                </a:solidFill>
                <a:ea typeface="Times New Roman"/>
                <a:cs typeface="Calibri"/>
              </a:rPr>
              <a:t>with the brachial plexus of nerves, </a:t>
            </a:r>
            <a:r>
              <a:rPr lang="en-US" dirty="0" smtClean="0">
                <a:solidFill>
                  <a:prstClr val="black"/>
                </a:solidFill>
                <a:ea typeface="Times New Roman"/>
                <a:cs typeface="Calibri"/>
              </a:rPr>
              <a:t>carries </a:t>
            </a:r>
            <a:r>
              <a:rPr lang="en-US" dirty="0">
                <a:solidFill>
                  <a:prstClr val="black"/>
                </a:solidFill>
                <a:ea typeface="Times New Roman"/>
                <a:cs typeface="Calibri"/>
              </a:rPr>
              <a:t>with </a:t>
            </a:r>
            <a:r>
              <a:rPr lang="en-US" dirty="0" smtClean="0">
                <a:solidFill>
                  <a:prstClr val="black"/>
                </a:solidFill>
                <a:ea typeface="Times New Roman"/>
                <a:cs typeface="Calibri"/>
              </a:rPr>
              <a:t>them a </a:t>
            </a:r>
            <a:r>
              <a:rPr lang="en-US" dirty="0">
                <a:solidFill>
                  <a:prstClr val="black"/>
                </a:solidFill>
                <a:ea typeface="Times New Roman"/>
                <a:cs typeface="Calibri"/>
              </a:rPr>
              <a:t>sheath of fascia the </a:t>
            </a:r>
            <a:r>
              <a:rPr lang="en-US" b="1" dirty="0">
                <a:solidFill>
                  <a:srgbClr val="FF0000"/>
                </a:solidFill>
                <a:ea typeface="Times New Roman"/>
                <a:cs typeface="Calibri"/>
              </a:rPr>
              <a:t>axillary sheath</a:t>
            </a:r>
            <a:r>
              <a:rPr lang="en-US" dirty="0">
                <a:solidFill>
                  <a:prstClr val="black"/>
                </a:solidFill>
                <a:ea typeface="Times New Roman"/>
                <a:cs typeface="Calibri"/>
              </a:rPr>
              <a:t>, derived from the </a:t>
            </a:r>
            <a:r>
              <a:rPr lang="en-US" dirty="0" err="1">
                <a:solidFill>
                  <a:prstClr val="black"/>
                </a:solidFill>
                <a:ea typeface="Times New Roman"/>
                <a:cs typeface="Calibri"/>
              </a:rPr>
              <a:t>prevertebral</a:t>
            </a:r>
            <a:r>
              <a:rPr lang="en-US" dirty="0">
                <a:solidFill>
                  <a:prstClr val="black"/>
                </a:solidFill>
                <a:ea typeface="Times New Roman"/>
                <a:cs typeface="Calibri"/>
              </a:rPr>
              <a:t> layer of the deep cervical fascia</a:t>
            </a:r>
            <a:r>
              <a:rPr lang="en-US" dirty="0" smtClean="0">
                <a:solidFill>
                  <a:prstClr val="black"/>
                </a:solidFill>
                <a:ea typeface="Times New Roman"/>
                <a:cs typeface="Calibri"/>
              </a:rPr>
              <a:t>.</a:t>
            </a:r>
            <a:endParaRPr lang="en-US" dirty="0">
              <a:solidFill>
                <a:prstClr val="black"/>
              </a:solidFill>
              <a:latin typeface="Arial"/>
              <a:ea typeface="Times New Roman"/>
            </a:endParaRPr>
          </a:p>
        </p:txBody>
      </p:sp>
      <p:sp>
        <p:nvSpPr>
          <p:cNvPr id="6" name="مستطيل 5"/>
          <p:cNvSpPr/>
          <p:nvPr/>
        </p:nvSpPr>
        <p:spPr>
          <a:xfrm>
            <a:off x="455347" y="2368044"/>
            <a:ext cx="1495346"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justLow" rtl="0"/>
            <a:r>
              <a:rPr lang="en-US" sz="2000" b="1" dirty="0">
                <a:solidFill>
                  <a:srgbClr val="FF0000"/>
                </a:solidFill>
                <a:ea typeface="Times New Roman"/>
                <a:cs typeface="Calibri"/>
              </a:rPr>
              <a:t>Deep Fascia </a:t>
            </a:r>
            <a:endParaRPr lang="en-US" sz="2000" dirty="0">
              <a:solidFill>
                <a:srgbClr val="FF0000"/>
              </a:solidFill>
              <a:latin typeface="Arial"/>
              <a:ea typeface="Times New Roman"/>
            </a:endParaRPr>
          </a:p>
        </p:txBody>
      </p:sp>
      <p:sp>
        <p:nvSpPr>
          <p:cNvPr id="4" name="مستطيل 3"/>
          <p:cNvSpPr/>
          <p:nvPr/>
        </p:nvSpPr>
        <p:spPr>
          <a:xfrm>
            <a:off x="481833" y="5820365"/>
            <a:ext cx="806053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l" rtl="0">
              <a:buFont typeface="Arial" panose="020B0604020202020204" pitchFamily="34" charset="0"/>
              <a:buChar char="•"/>
            </a:pPr>
            <a:r>
              <a:rPr lang="en-US" dirty="0" smtClean="0">
                <a:solidFill>
                  <a:srgbClr val="000000"/>
                </a:solidFill>
              </a:rPr>
              <a:t>The </a:t>
            </a:r>
            <a:r>
              <a:rPr lang="en-US" dirty="0">
                <a:solidFill>
                  <a:srgbClr val="000000"/>
                </a:solidFill>
              </a:rPr>
              <a:t>investing layer is a thick layer that encircles the neck. </a:t>
            </a:r>
            <a:endParaRPr lang="en-US" dirty="0" smtClean="0">
              <a:solidFill>
                <a:srgbClr val="000000"/>
              </a:solidFill>
            </a:endParaRPr>
          </a:p>
          <a:p>
            <a:pPr marL="285750" indent="-285750" algn="l" rtl="0">
              <a:buFont typeface="Arial" panose="020B0604020202020204" pitchFamily="34" charset="0"/>
              <a:buChar char="•"/>
            </a:pPr>
            <a:r>
              <a:rPr lang="en-US" dirty="0" smtClean="0">
                <a:solidFill>
                  <a:srgbClr val="000000"/>
                </a:solidFill>
              </a:rPr>
              <a:t>It splits </a:t>
            </a:r>
            <a:r>
              <a:rPr lang="en-US" dirty="0">
                <a:solidFill>
                  <a:srgbClr val="000000"/>
                </a:solidFill>
              </a:rPr>
              <a:t>to enclose the trapezius and the </a:t>
            </a:r>
            <a:r>
              <a:rPr lang="en-US" dirty="0" smtClean="0">
                <a:solidFill>
                  <a:srgbClr val="000000"/>
                </a:solidFill>
              </a:rPr>
              <a:t>sternocleidomastoid muscles.</a:t>
            </a:r>
            <a:endParaRPr lang="en-US" dirty="0"/>
          </a:p>
        </p:txBody>
      </p:sp>
      <p:sp>
        <p:nvSpPr>
          <p:cNvPr id="7" name="مستطيل 6"/>
          <p:cNvSpPr/>
          <p:nvPr/>
        </p:nvSpPr>
        <p:spPr>
          <a:xfrm>
            <a:off x="496910" y="5408193"/>
            <a:ext cx="1776064"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l"/>
            <a:r>
              <a:rPr lang="en-US" sz="2000" b="1" dirty="0">
                <a:solidFill>
                  <a:srgbClr val="FF0000"/>
                </a:solidFill>
              </a:rPr>
              <a:t>Investing Layer</a:t>
            </a:r>
          </a:p>
        </p:txBody>
      </p:sp>
    </p:spTree>
    <p:extLst>
      <p:ext uri="{BB962C8B-B14F-4D97-AF65-F5344CB8AC3E}">
        <p14:creationId xmlns:p14="http://schemas.microsoft.com/office/powerpoint/2010/main" val="2755377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51920" y="260648"/>
            <a:ext cx="4546798" cy="504056"/>
          </a:xfrm>
        </p:spPr>
        <p:style>
          <a:lnRef idx="1">
            <a:schemeClr val="accent1"/>
          </a:lnRef>
          <a:fillRef idx="2">
            <a:schemeClr val="accent1"/>
          </a:fillRef>
          <a:effectRef idx="1">
            <a:schemeClr val="accent1"/>
          </a:effectRef>
          <a:fontRef idx="minor">
            <a:schemeClr val="dk1"/>
          </a:fontRef>
        </p:style>
        <p:txBody>
          <a:bodyPr>
            <a:noAutofit/>
          </a:bodyPr>
          <a:lstStyle/>
          <a:p>
            <a:pPr algn="l" rtl="0"/>
            <a:r>
              <a:rPr lang="en-US" sz="2400" dirty="0" smtClean="0">
                <a:solidFill>
                  <a:srgbClr val="FF0000"/>
                </a:solidFill>
              </a:rPr>
              <a:t>The Layers of Deep Cervical Fascia</a:t>
            </a:r>
            <a:endParaRPr lang="ar-IQ" sz="2400" dirty="0">
              <a:solidFill>
                <a:srgbClr val="FF0000"/>
              </a:solidFill>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1052736"/>
            <a:ext cx="5781817" cy="5315384"/>
          </a:xfrm>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pic>
      <p:sp>
        <p:nvSpPr>
          <p:cNvPr id="4" name="عنصر نائب للنص 3"/>
          <p:cNvSpPr>
            <a:spLocks noGrp="1"/>
          </p:cNvSpPr>
          <p:nvPr>
            <p:ph type="body" sz="half" idx="2"/>
          </p:nvPr>
        </p:nvSpPr>
        <p:spPr>
          <a:xfrm>
            <a:off x="18901" y="188640"/>
            <a:ext cx="3112939" cy="666936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342900" indent="-342900" algn="l" rtl="0">
              <a:buFont typeface="Arial" pitchFamily="34" charset="0"/>
              <a:buChar char="•"/>
            </a:pPr>
            <a:endParaRPr lang="en-US" sz="2000" dirty="0" smtClean="0">
              <a:solidFill>
                <a:srgbClr val="FF0000"/>
              </a:solidFill>
            </a:endParaRPr>
          </a:p>
          <a:p>
            <a:pPr algn="l" rtl="0"/>
            <a:r>
              <a:rPr lang="en-US" sz="2000" b="1" dirty="0" err="1" smtClean="0">
                <a:solidFill>
                  <a:srgbClr val="FF0000"/>
                </a:solidFill>
              </a:rPr>
              <a:t>Prevertebral</a:t>
            </a:r>
            <a:r>
              <a:rPr lang="en-US" sz="2000" b="1" dirty="0" smtClean="0">
                <a:solidFill>
                  <a:srgbClr val="FF0000"/>
                </a:solidFill>
              </a:rPr>
              <a:t> layer.</a:t>
            </a:r>
          </a:p>
          <a:p>
            <a:pPr marL="450850" lvl="1" indent="-177800" algn="l" rtl="0">
              <a:buFont typeface="Arial" pitchFamily="34" charset="0"/>
              <a:buChar char="•"/>
              <a:tabLst>
                <a:tab pos="450850" algn="l"/>
              </a:tabLst>
            </a:pPr>
            <a:r>
              <a:rPr lang="en-US" sz="1500" dirty="0">
                <a:solidFill>
                  <a:schemeClr val="bg1"/>
                </a:solidFill>
              </a:rPr>
              <a:t>lies in front of the vertebral </a:t>
            </a:r>
            <a:r>
              <a:rPr lang="en-US" sz="1500" dirty="0" smtClean="0">
                <a:solidFill>
                  <a:schemeClr val="bg1"/>
                </a:solidFill>
              </a:rPr>
              <a:t>column, </a:t>
            </a:r>
            <a:r>
              <a:rPr lang="en-US" sz="1500" dirty="0" err="1">
                <a:solidFill>
                  <a:schemeClr val="bg1"/>
                </a:solidFill>
              </a:rPr>
              <a:t>prevertebral</a:t>
            </a:r>
            <a:r>
              <a:rPr lang="en-US" sz="1500" dirty="0">
                <a:solidFill>
                  <a:schemeClr val="bg1"/>
                </a:solidFill>
              </a:rPr>
              <a:t> </a:t>
            </a:r>
            <a:r>
              <a:rPr lang="en-US" sz="1500" dirty="0" smtClean="0">
                <a:solidFill>
                  <a:schemeClr val="bg1"/>
                </a:solidFill>
              </a:rPr>
              <a:t>muscles, cervical </a:t>
            </a:r>
            <a:r>
              <a:rPr lang="en-US" sz="1500" dirty="0">
                <a:solidFill>
                  <a:schemeClr val="bg1"/>
                </a:solidFill>
              </a:rPr>
              <a:t>brachial plexuses</a:t>
            </a:r>
            <a:r>
              <a:rPr lang="en-US" sz="1500" dirty="0" smtClean="0">
                <a:solidFill>
                  <a:schemeClr val="bg1"/>
                </a:solidFill>
              </a:rPr>
              <a:t>.</a:t>
            </a:r>
          </a:p>
          <a:p>
            <a:pPr marL="450850" lvl="1" indent="-177800" algn="l" rtl="0">
              <a:buFont typeface="Arial" pitchFamily="34" charset="0"/>
              <a:buChar char="•"/>
              <a:tabLst>
                <a:tab pos="450850" algn="l"/>
              </a:tabLst>
            </a:pPr>
            <a:r>
              <a:rPr lang="en-US" sz="1500" dirty="0" smtClean="0">
                <a:solidFill>
                  <a:schemeClr val="bg1"/>
                </a:solidFill>
              </a:rPr>
              <a:t>Laterally covering postvertebral </a:t>
            </a:r>
            <a:r>
              <a:rPr lang="en-US" sz="1500" dirty="0">
                <a:solidFill>
                  <a:schemeClr val="bg1"/>
                </a:solidFill>
              </a:rPr>
              <a:t>muscle on </a:t>
            </a:r>
            <a:r>
              <a:rPr lang="en-US" sz="1500" dirty="0" smtClean="0">
                <a:solidFill>
                  <a:schemeClr val="bg1"/>
                </a:solidFill>
              </a:rPr>
              <a:t>floor </a:t>
            </a:r>
            <a:r>
              <a:rPr lang="en-US" sz="1500" dirty="0">
                <a:solidFill>
                  <a:schemeClr val="bg1"/>
                </a:solidFill>
              </a:rPr>
              <a:t>of </a:t>
            </a:r>
            <a:r>
              <a:rPr lang="en-US" sz="1500" dirty="0" smtClean="0">
                <a:solidFill>
                  <a:schemeClr val="bg1"/>
                </a:solidFill>
              </a:rPr>
              <a:t>post. </a:t>
            </a:r>
            <a:r>
              <a:rPr lang="en-US" sz="1500" dirty="0">
                <a:solidFill>
                  <a:schemeClr val="bg1"/>
                </a:solidFill>
              </a:rPr>
              <a:t>triangle and blends with </a:t>
            </a:r>
            <a:r>
              <a:rPr lang="en-US" sz="1500" dirty="0" smtClean="0">
                <a:solidFill>
                  <a:schemeClr val="bg1"/>
                </a:solidFill>
              </a:rPr>
              <a:t>cervical fascia.</a:t>
            </a:r>
          </a:p>
          <a:p>
            <a:pPr marL="450850" lvl="1" indent="-177800" algn="l" rtl="0">
              <a:buFont typeface="Arial" pitchFamily="34" charset="0"/>
              <a:buChar char="•"/>
              <a:tabLst>
                <a:tab pos="450850" algn="l"/>
              </a:tabLst>
            </a:pPr>
            <a:r>
              <a:rPr lang="en-US" sz="1500" dirty="0">
                <a:solidFill>
                  <a:schemeClr val="bg1"/>
                </a:solidFill>
              </a:rPr>
              <a:t>Superiorly </a:t>
            </a:r>
            <a:r>
              <a:rPr lang="en-US" sz="1500" dirty="0" smtClean="0">
                <a:solidFill>
                  <a:schemeClr val="bg1"/>
                </a:solidFill>
              </a:rPr>
              <a:t>attached </a:t>
            </a:r>
            <a:r>
              <a:rPr lang="en-US" sz="1500" dirty="0">
                <a:solidFill>
                  <a:schemeClr val="bg1"/>
                </a:solidFill>
              </a:rPr>
              <a:t>to </a:t>
            </a:r>
            <a:r>
              <a:rPr lang="en-US" sz="1500" dirty="0" smtClean="0">
                <a:solidFill>
                  <a:schemeClr val="bg1"/>
                </a:solidFill>
              </a:rPr>
              <a:t>base </a:t>
            </a:r>
            <a:r>
              <a:rPr lang="en-US" sz="1500" dirty="0">
                <a:solidFill>
                  <a:schemeClr val="bg1"/>
                </a:solidFill>
              </a:rPr>
              <a:t>of the skull and inferiorly it blends with the anterior longitudinal </a:t>
            </a:r>
            <a:r>
              <a:rPr lang="en-US" sz="1500" dirty="0" smtClean="0">
                <a:solidFill>
                  <a:schemeClr val="bg1"/>
                </a:solidFill>
              </a:rPr>
              <a:t>ligament.</a:t>
            </a:r>
          </a:p>
          <a:p>
            <a:pPr algn="l" rtl="0"/>
            <a:r>
              <a:rPr lang="en-US" sz="2000" b="1" dirty="0" err="1" smtClean="0">
                <a:solidFill>
                  <a:srgbClr val="FF0000"/>
                </a:solidFill>
              </a:rPr>
              <a:t>Pretracheal</a:t>
            </a:r>
            <a:r>
              <a:rPr lang="en-US" sz="2000" b="1" dirty="0" smtClean="0">
                <a:solidFill>
                  <a:srgbClr val="FF0000"/>
                </a:solidFill>
              </a:rPr>
              <a:t> layer.</a:t>
            </a:r>
          </a:p>
          <a:p>
            <a:pPr marL="450850" lvl="1" indent="-177800" algn="l" rtl="0">
              <a:buFont typeface="Arial" pitchFamily="34" charset="0"/>
              <a:buChar char="•"/>
            </a:pPr>
            <a:r>
              <a:rPr lang="en-US" sz="1500" dirty="0">
                <a:solidFill>
                  <a:schemeClr val="bg1"/>
                </a:solidFill>
              </a:rPr>
              <a:t>superiorly </a:t>
            </a:r>
            <a:r>
              <a:rPr lang="en-US" sz="1500" dirty="0" smtClean="0">
                <a:solidFill>
                  <a:schemeClr val="bg1"/>
                </a:solidFill>
              </a:rPr>
              <a:t>attached to hyoid </a:t>
            </a:r>
            <a:r>
              <a:rPr lang="en-US" sz="1500" dirty="0">
                <a:solidFill>
                  <a:schemeClr val="bg1"/>
                </a:solidFill>
              </a:rPr>
              <a:t>bone and the oblique line of </a:t>
            </a:r>
            <a:r>
              <a:rPr lang="en-US" sz="1500" dirty="0" smtClean="0">
                <a:solidFill>
                  <a:schemeClr val="bg1"/>
                </a:solidFill>
              </a:rPr>
              <a:t>thyroid cartilage.</a:t>
            </a:r>
          </a:p>
          <a:p>
            <a:pPr marL="450850" lvl="1" indent="-177800" algn="l" rtl="0">
              <a:buFont typeface="Arial" pitchFamily="34" charset="0"/>
              <a:buChar char="•"/>
            </a:pPr>
            <a:r>
              <a:rPr lang="en-US" sz="1500" dirty="0">
                <a:solidFill>
                  <a:schemeClr val="bg1"/>
                </a:solidFill>
              </a:rPr>
              <a:t>surrounds the thyroid </a:t>
            </a:r>
            <a:r>
              <a:rPr lang="en-US" sz="1500" dirty="0" smtClean="0">
                <a:solidFill>
                  <a:schemeClr val="bg1"/>
                </a:solidFill>
              </a:rPr>
              <a:t>gland </a:t>
            </a:r>
            <a:r>
              <a:rPr lang="en-US" sz="1500" dirty="0">
                <a:solidFill>
                  <a:schemeClr val="bg1"/>
                </a:solidFill>
              </a:rPr>
              <a:t>and binds </a:t>
            </a:r>
            <a:r>
              <a:rPr lang="en-US" sz="1500" dirty="0" smtClean="0">
                <a:solidFill>
                  <a:schemeClr val="bg1"/>
                </a:solidFill>
              </a:rPr>
              <a:t>it to </a:t>
            </a:r>
            <a:r>
              <a:rPr lang="en-US" sz="1500" dirty="0">
                <a:solidFill>
                  <a:schemeClr val="bg1"/>
                </a:solidFill>
              </a:rPr>
              <a:t>the </a:t>
            </a:r>
            <a:r>
              <a:rPr lang="en-US" sz="1500" dirty="0" smtClean="0">
                <a:solidFill>
                  <a:schemeClr val="bg1"/>
                </a:solidFill>
              </a:rPr>
              <a:t>larynx.</a:t>
            </a:r>
          </a:p>
          <a:p>
            <a:pPr marL="450850" lvl="1" indent="-177800" algn="l" rtl="0">
              <a:buFont typeface="Arial" pitchFamily="34" charset="0"/>
              <a:buChar char="•"/>
            </a:pPr>
            <a:r>
              <a:rPr lang="en-US" sz="1500" dirty="0">
                <a:solidFill>
                  <a:schemeClr val="bg1"/>
                </a:solidFill>
              </a:rPr>
              <a:t>encloses the parathyroid glands and invests the </a:t>
            </a:r>
            <a:r>
              <a:rPr lang="en-US" sz="1500" dirty="0" err="1">
                <a:solidFill>
                  <a:schemeClr val="bg1"/>
                </a:solidFill>
              </a:rPr>
              <a:t>infrahyoid</a:t>
            </a:r>
            <a:r>
              <a:rPr lang="en-US" sz="1500" dirty="0">
                <a:solidFill>
                  <a:schemeClr val="bg1"/>
                </a:solidFill>
              </a:rPr>
              <a:t> </a:t>
            </a:r>
            <a:r>
              <a:rPr lang="en-US" sz="1500" dirty="0" smtClean="0">
                <a:solidFill>
                  <a:schemeClr val="bg1"/>
                </a:solidFill>
              </a:rPr>
              <a:t>muscles.</a:t>
            </a:r>
          </a:p>
          <a:p>
            <a:pPr algn="l" rtl="0"/>
            <a:r>
              <a:rPr lang="en-US" sz="2000" b="1" dirty="0" smtClean="0">
                <a:solidFill>
                  <a:srgbClr val="FF0000"/>
                </a:solidFill>
              </a:rPr>
              <a:t>Carotid sheath.</a:t>
            </a:r>
          </a:p>
          <a:p>
            <a:pPr marL="447675" lvl="1" indent="-180975" algn="l" rtl="0">
              <a:buFont typeface="Arial" pitchFamily="34" charset="0"/>
              <a:buChar char="•"/>
            </a:pPr>
            <a:r>
              <a:rPr lang="en-US" sz="1500" dirty="0" smtClean="0">
                <a:solidFill>
                  <a:schemeClr val="bg1"/>
                </a:solidFill>
              </a:rPr>
              <a:t>Laterally encloses internal </a:t>
            </a:r>
            <a:r>
              <a:rPr lang="en-US" sz="1500" dirty="0">
                <a:solidFill>
                  <a:schemeClr val="bg1"/>
                </a:solidFill>
              </a:rPr>
              <a:t>jugular </a:t>
            </a:r>
            <a:r>
              <a:rPr lang="en-US" sz="1500" dirty="0" smtClean="0">
                <a:solidFill>
                  <a:schemeClr val="bg1"/>
                </a:solidFill>
              </a:rPr>
              <a:t>vein.</a:t>
            </a:r>
          </a:p>
          <a:p>
            <a:pPr marL="447675" lvl="1" indent="-180975" algn="l" rtl="0">
              <a:buFont typeface="Arial" pitchFamily="34" charset="0"/>
              <a:buChar char="•"/>
            </a:pPr>
            <a:r>
              <a:rPr lang="en-US" sz="1500" dirty="0" smtClean="0">
                <a:solidFill>
                  <a:schemeClr val="bg1"/>
                </a:solidFill>
              </a:rPr>
              <a:t>Medially common </a:t>
            </a:r>
            <a:r>
              <a:rPr lang="en-US" sz="1500" dirty="0">
                <a:solidFill>
                  <a:schemeClr val="bg1"/>
                </a:solidFill>
              </a:rPr>
              <a:t>and internal carotid </a:t>
            </a:r>
            <a:r>
              <a:rPr lang="en-US" sz="1500" dirty="0" smtClean="0">
                <a:solidFill>
                  <a:schemeClr val="bg1"/>
                </a:solidFill>
              </a:rPr>
              <a:t>arteries.</a:t>
            </a:r>
          </a:p>
          <a:p>
            <a:pPr marL="447675" lvl="1" indent="-180975" algn="l" rtl="0">
              <a:buFont typeface="Arial" pitchFamily="34" charset="0"/>
              <a:buChar char="•"/>
            </a:pPr>
            <a:r>
              <a:rPr lang="en-US" sz="1500" dirty="0" smtClean="0">
                <a:solidFill>
                  <a:schemeClr val="bg1"/>
                </a:solidFill>
              </a:rPr>
              <a:t>Posteriorly </a:t>
            </a:r>
            <a:r>
              <a:rPr lang="en-US" sz="1500" dirty="0" err="1" smtClean="0">
                <a:solidFill>
                  <a:schemeClr val="bg1"/>
                </a:solidFill>
              </a:rPr>
              <a:t>vagus</a:t>
            </a:r>
            <a:r>
              <a:rPr lang="en-US" sz="1500" dirty="0" smtClean="0">
                <a:solidFill>
                  <a:schemeClr val="bg1"/>
                </a:solidFill>
              </a:rPr>
              <a:t> nerve.</a:t>
            </a:r>
          </a:p>
          <a:p>
            <a:pPr algn="l" rtl="0"/>
            <a:r>
              <a:rPr lang="en-US" sz="2000" b="1" dirty="0" smtClean="0">
                <a:solidFill>
                  <a:srgbClr val="FF0000"/>
                </a:solidFill>
              </a:rPr>
              <a:t>Axillary sheath.</a:t>
            </a:r>
          </a:p>
          <a:p>
            <a:pPr marL="442913" indent="-177800" algn="l" rtl="0">
              <a:buFont typeface="Arial" panose="020B0604020202020204" pitchFamily="34" charset="0"/>
              <a:buChar char="•"/>
            </a:pPr>
            <a:r>
              <a:rPr lang="en-US" sz="1600" dirty="0"/>
              <a:t>As the subclavian artery and the brachial plexus emerge in the interval between the </a:t>
            </a:r>
            <a:r>
              <a:rPr lang="en-US" sz="1600" dirty="0" err="1"/>
              <a:t>scalenus</a:t>
            </a:r>
            <a:r>
              <a:rPr lang="en-US" sz="1600" dirty="0"/>
              <a:t> anterior and the </a:t>
            </a:r>
            <a:r>
              <a:rPr lang="en-US" sz="1600" dirty="0" err="1"/>
              <a:t>scalenus</a:t>
            </a:r>
            <a:r>
              <a:rPr lang="en-US" sz="1600" dirty="0"/>
              <a:t> </a:t>
            </a:r>
            <a:r>
              <a:rPr lang="en-US" sz="1600" dirty="0" err="1"/>
              <a:t>medius</a:t>
            </a:r>
            <a:r>
              <a:rPr lang="en-US" sz="1600" dirty="0"/>
              <a:t> muscles, they carry with them a sheath of the fascia, which extends into the axilla and is called the axillary sheath.</a:t>
            </a:r>
          </a:p>
          <a:p>
            <a:pPr marL="342900" indent="-342900" algn="l" rtl="0">
              <a:buFont typeface="Arial" pitchFamily="34" charset="0"/>
              <a:buChar char="•"/>
            </a:pPr>
            <a:endParaRPr lang="ar-IQ" sz="2000" dirty="0">
              <a:solidFill>
                <a:schemeClr val="bg1"/>
              </a:solidFill>
            </a:endParaRPr>
          </a:p>
        </p:txBody>
      </p:sp>
    </p:spTree>
    <p:extLst>
      <p:ext uri="{BB962C8B-B14F-4D97-AF65-F5344CB8AC3E}">
        <p14:creationId xmlns:p14="http://schemas.microsoft.com/office/powerpoint/2010/main" val="4255884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2451</TotalTime>
  <Words>8050</Words>
  <Application>Microsoft Office PowerPoint</Application>
  <PresentationFormat>عرض على الشاشة (3:4)‏</PresentationFormat>
  <Paragraphs>502</Paragraphs>
  <Slides>54</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54</vt:i4>
      </vt:variant>
    </vt:vector>
  </HeadingPairs>
  <TitlesOfParts>
    <vt:vector size="60" baseType="lpstr">
      <vt:lpstr>Arial</vt:lpstr>
      <vt:lpstr>Calibri</vt:lpstr>
      <vt:lpstr>Symbol</vt:lpstr>
      <vt:lpstr>Times New Roman</vt:lpstr>
      <vt:lpstr>Univers-Bold</vt:lpstr>
      <vt:lpstr>نسق Office</vt:lpstr>
      <vt:lpstr>The Head and Neck The Neck</vt:lpstr>
      <vt:lpstr>عرض تقديمي في PowerPoint</vt:lpstr>
      <vt:lpstr>عرض تقديمي في PowerPoint</vt:lpstr>
      <vt:lpstr>Cutaneous Nerves of Neck</vt:lpstr>
      <vt:lpstr>عرض تقديمي في PowerPoint</vt:lpstr>
      <vt:lpstr>عرض تقديمي في PowerPoint</vt:lpstr>
      <vt:lpstr>Superficial veins</vt:lpstr>
      <vt:lpstr>عرض تقديمي في PowerPoint</vt:lpstr>
      <vt:lpstr>The Layers of Deep Cervical Fascia</vt:lpstr>
      <vt:lpstr>عرض تقديمي في PowerPoint</vt:lpstr>
      <vt:lpstr>Posterior Triangle</vt:lpstr>
      <vt:lpstr>عرض تقديمي في PowerPoint</vt:lpstr>
      <vt:lpstr>Brachial Plexus</vt:lpstr>
      <vt:lpstr>عرض تقديمي في PowerPoint</vt:lpstr>
      <vt:lpstr>Anterior Triangle of Neck</vt:lpstr>
      <vt:lpstr>عرض تقديمي في PowerPoint</vt:lpstr>
      <vt:lpstr>عرض تقديمي في PowerPoint</vt:lpstr>
      <vt:lpstr>عرض تقديمي في PowerPoint</vt:lpstr>
      <vt:lpstr>Infrahyoid Muscles</vt:lpstr>
      <vt:lpstr>عرض تقديمي في PowerPoint</vt:lpstr>
      <vt:lpstr>Common Carotid artery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Parathyroid Gland</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Carotid artery</dc:title>
  <dc:creator>DrAHM</dc:creator>
  <cp:lastModifiedBy>AHM</cp:lastModifiedBy>
  <cp:revision>195</cp:revision>
  <dcterms:created xsi:type="dcterms:W3CDTF">2012-10-03T07:22:09Z</dcterms:created>
  <dcterms:modified xsi:type="dcterms:W3CDTF">2016-10-21T17:56:05Z</dcterms:modified>
</cp:coreProperties>
</file>