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Lst>
  <p:notesMasterIdLst>
    <p:notesMasterId r:id="rId47"/>
  </p:notesMasterIdLst>
  <p:sldIdLst>
    <p:sldId id="258" r:id="rId2"/>
    <p:sldId id="259" r:id="rId3"/>
    <p:sldId id="260" r:id="rId4"/>
    <p:sldId id="328" r:id="rId5"/>
    <p:sldId id="326" r:id="rId6"/>
    <p:sldId id="267" r:id="rId7"/>
    <p:sldId id="329" r:id="rId8"/>
    <p:sldId id="331" r:id="rId9"/>
    <p:sldId id="332" r:id="rId10"/>
    <p:sldId id="335" r:id="rId11"/>
    <p:sldId id="341" r:id="rId12"/>
    <p:sldId id="336" r:id="rId13"/>
    <p:sldId id="337" r:id="rId14"/>
    <p:sldId id="338" r:id="rId15"/>
    <p:sldId id="272" r:id="rId16"/>
    <p:sldId id="262" r:id="rId17"/>
    <p:sldId id="352" r:id="rId18"/>
    <p:sldId id="276" r:id="rId19"/>
    <p:sldId id="279" r:id="rId20"/>
    <p:sldId id="280" r:id="rId21"/>
    <p:sldId id="281" r:id="rId22"/>
    <p:sldId id="347" r:id="rId23"/>
    <p:sldId id="348" r:id="rId24"/>
    <p:sldId id="284" r:id="rId25"/>
    <p:sldId id="286" r:id="rId26"/>
    <p:sldId id="353" r:id="rId27"/>
    <p:sldId id="289" r:id="rId28"/>
    <p:sldId id="354" r:id="rId29"/>
    <p:sldId id="290" r:id="rId30"/>
    <p:sldId id="291" r:id="rId31"/>
    <p:sldId id="292" r:id="rId32"/>
    <p:sldId id="293" r:id="rId33"/>
    <p:sldId id="294" r:id="rId34"/>
    <p:sldId id="295" r:id="rId35"/>
    <p:sldId id="296" r:id="rId36"/>
    <p:sldId id="297" r:id="rId37"/>
    <p:sldId id="301" r:id="rId38"/>
    <p:sldId id="302" r:id="rId39"/>
    <p:sldId id="307" r:id="rId40"/>
    <p:sldId id="308" r:id="rId41"/>
    <p:sldId id="311" r:id="rId42"/>
    <p:sldId id="312" r:id="rId43"/>
    <p:sldId id="313" r:id="rId44"/>
    <p:sldId id="314" r:id="rId45"/>
    <p:sldId id="318" r:id="rId4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85" autoAdjust="0"/>
    <p:restoredTop sz="94695" autoAdjust="0"/>
  </p:normalViewPr>
  <p:slideViewPr>
    <p:cSldViewPr>
      <p:cViewPr>
        <p:scale>
          <a:sx n="50" d="100"/>
          <a:sy n="50" d="100"/>
        </p:scale>
        <p:origin x="-1956"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A68ED-DC80-44A5-A036-6CF275DEFBD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6EA0D2F-46E9-4A05-8D02-F20393499EF5}">
      <dgm:prSet phldrT="[Text]"/>
      <dgm:spPr/>
      <dgm:t>
        <a:bodyPr/>
        <a:lstStyle/>
        <a:p>
          <a:r>
            <a:rPr lang="en-US" dirty="0" smtClean="0"/>
            <a:t>Rheumatoid Arthritis</a:t>
          </a:r>
          <a:endParaRPr lang="en-US" dirty="0"/>
        </a:p>
      </dgm:t>
    </dgm:pt>
    <dgm:pt modelId="{A4FBD106-2C00-4B67-BA7C-17189F383AE3}" type="parTrans" cxnId="{2F8BBF38-AF3B-4994-8471-C0C22352016A}">
      <dgm:prSet/>
      <dgm:spPr/>
      <dgm:t>
        <a:bodyPr/>
        <a:lstStyle/>
        <a:p>
          <a:endParaRPr lang="en-US"/>
        </a:p>
      </dgm:t>
    </dgm:pt>
    <dgm:pt modelId="{E29C82A3-618A-4905-A121-CAC924710DA9}" type="sibTrans" cxnId="{2F8BBF38-AF3B-4994-8471-C0C22352016A}">
      <dgm:prSet/>
      <dgm:spPr/>
      <dgm:t>
        <a:bodyPr/>
        <a:lstStyle/>
        <a:p>
          <a:endParaRPr lang="en-US"/>
        </a:p>
      </dgm:t>
    </dgm:pt>
    <dgm:pt modelId="{B13C8E59-C55A-41F2-B8E0-2EF47163A737}">
      <dgm:prSet/>
      <dgm:spPr/>
      <dgm:t>
        <a:bodyPr/>
        <a:lstStyle/>
        <a:p>
          <a:r>
            <a:rPr lang="en-US" dirty="0" smtClean="0">
              <a:solidFill>
                <a:schemeClr val="bg2"/>
              </a:solidFill>
            </a:rPr>
            <a:t>chronic systemic inflammatory disorder affected </a:t>
          </a:r>
          <a:r>
            <a:rPr lang="en-US" dirty="0" smtClean="0">
              <a:solidFill>
                <a:srgbClr val="FF0000"/>
              </a:solidFill>
            </a:rPr>
            <a:t>synovium</a:t>
          </a:r>
          <a:endParaRPr lang="en-US" dirty="0">
            <a:solidFill>
              <a:srgbClr val="FF0000"/>
            </a:solidFill>
          </a:endParaRPr>
        </a:p>
      </dgm:t>
    </dgm:pt>
    <dgm:pt modelId="{9073FF46-61D4-4818-94A7-D0E4D7D7AF31}" type="parTrans" cxnId="{E205BF01-5711-4016-B323-E5C2A45145EF}">
      <dgm:prSet/>
      <dgm:spPr/>
      <dgm:t>
        <a:bodyPr/>
        <a:lstStyle/>
        <a:p>
          <a:endParaRPr lang="en-US"/>
        </a:p>
      </dgm:t>
    </dgm:pt>
    <dgm:pt modelId="{B687EB93-DC09-4B16-A103-5C0DA73AF054}" type="sibTrans" cxnId="{E205BF01-5711-4016-B323-E5C2A45145EF}">
      <dgm:prSet/>
      <dgm:spPr/>
      <dgm:t>
        <a:bodyPr/>
        <a:lstStyle/>
        <a:p>
          <a:endParaRPr lang="en-US"/>
        </a:p>
      </dgm:t>
    </dgm:pt>
    <dgm:pt modelId="{30BF1E21-2701-49F3-AB07-3D4BA8A4667E}">
      <dgm:prSet/>
      <dgm:spPr/>
      <dgm:t>
        <a:bodyPr/>
        <a:lstStyle/>
        <a:p>
          <a:r>
            <a:rPr lang="en-US" dirty="0" smtClean="0">
              <a:solidFill>
                <a:schemeClr val="bg2"/>
              </a:solidFill>
            </a:rPr>
            <a:t>bone, cartilage, ligaments with extra-articular manifestations</a:t>
          </a:r>
        </a:p>
      </dgm:t>
    </dgm:pt>
    <dgm:pt modelId="{D7D927EC-4018-4317-ABAF-8DB7001F18C1}" type="parTrans" cxnId="{66A1D942-BD7A-446D-AF91-AED44482B433}">
      <dgm:prSet/>
      <dgm:spPr/>
      <dgm:t>
        <a:bodyPr/>
        <a:lstStyle/>
        <a:p>
          <a:endParaRPr lang="en-US"/>
        </a:p>
      </dgm:t>
    </dgm:pt>
    <dgm:pt modelId="{937B9E22-F7CE-4EB0-BDA5-95BCB07D8BD0}" type="sibTrans" cxnId="{66A1D942-BD7A-446D-AF91-AED44482B433}">
      <dgm:prSet/>
      <dgm:spPr/>
      <dgm:t>
        <a:bodyPr/>
        <a:lstStyle/>
        <a:p>
          <a:endParaRPr lang="en-US"/>
        </a:p>
      </dgm:t>
    </dgm:pt>
    <dgm:pt modelId="{0F89CCD8-9D5E-42CA-9B88-3A831D1A974E}" type="pres">
      <dgm:prSet presAssocID="{072A68ED-DC80-44A5-A036-6CF275DEFBD0}" presName="linearFlow" presStyleCnt="0">
        <dgm:presLayoutVars>
          <dgm:dir/>
          <dgm:animLvl val="lvl"/>
          <dgm:resizeHandles val="exact"/>
        </dgm:presLayoutVars>
      </dgm:prSet>
      <dgm:spPr/>
      <dgm:t>
        <a:bodyPr/>
        <a:lstStyle/>
        <a:p>
          <a:endParaRPr lang="en-US"/>
        </a:p>
      </dgm:t>
    </dgm:pt>
    <dgm:pt modelId="{48E5DE0A-26B4-4F07-AE19-7A360147D895}" type="pres">
      <dgm:prSet presAssocID="{A6EA0D2F-46E9-4A05-8D02-F20393499EF5}" presName="composite" presStyleCnt="0"/>
      <dgm:spPr/>
    </dgm:pt>
    <dgm:pt modelId="{16EF0BC6-02A2-498F-A273-60FBC515AA51}" type="pres">
      <dgm:prSet presAssocID="{A6EA0D2F-46E9-4A05-8D02-F20393499EF5}" presName="parentText" presStyleLbl="alignNode1" presStyleIdx="0" presStyleCnt="1">
        <dgm:presLayoutVars>
          <dgm:chMax val="1"/>
          <dgm:bulletEnabled val="1"/>
        </dgm:presLayoutVars>
      </dgm:prSet>
      <dgm:spPr/>
      <dgm:t>
        <a:bodyPr/>
        <a:lstStyle/>
        <a:p>
          <a:endParaRPr lang="en-US"/>
        </a:p>
      </dgm:t>
    </dgm:pt>
    <dgm:pt modelId="{6F424E76-70A3-4EDB-9836-EC4FC9322A0D}" type="pres">
      <dgm:prSet presAssocID="{A6EA0D2F-46E9-4A05-8D02-F20393499EF5}" presName="descendantText" presStyleLbl="alignAcc1" presStyleIdx="0" presStyleCnt="1">
        <dgm:presLayoutVars>
          <dgm:bulletEnabled val="1"/>
        </dgm:presLayoutVars>
      </dgm:prSet>
      <dgm:spPr/>
      <dgm:t>
        <a:bodyPr/>
        <a:lstStyle/>
        <a:p>
          <a:endParaRPr lang="en-US"/>
        </a:p>
      </dgm:t>
    </dgm:pt>
  </dgm:ptLst>
  <dgm:cxnLst>
    <dgm:cxn modelId="{66A1D942-BD7A-446D-AF91-AED44482B433}" srcId="{A6EA0D2F-46E9-4A05-8D02-F20393499EF5}" destId="{30BF1E21-2701-49F3-AB07-3D4BA8A4667E}" srcOrd="1" destOrd="0" parTransId="{D7D927EC-4018-4317-ABAF-8DB7001F18C1}" sibTransId="{937B9E22-F7CE-4EB0-BDA5-95BCB07D8BD0}"/>
    <dgm:cxn modelId="{E205BF01-5711-4016-B323-E5C2A45145EF}" srcId="{A6EA0D2F-46E9-4A05-8D02-F20393499EF5}" destId="{B13C8E59-C55A-41F2-B8E0-2EF47163A737}" srcOrd="0" destOrd="0" parTransId="{9073FF46-61D4-4818-94A7-D0E4D7D7AF31}" sibTransId="{B687EB93-DC09-4B16-A103-5C0DA73AF054}"/>
    <dgm:cxn modelId="{FB166477-E20C-463E-AB7D-B0C6510FDB7E}" type="presOf" srcId="{A6EA0D2F-46E9-4A05-8D02-F20393499EF5}" destId="{16EF0BC6-02A2-498F-A273-60FBC515AA51}" srcOrd="0" destOrd="0" presId="urn:microsoft.com/office/officeart/2005/8/layout/chevron2"/>
    <dgm:cxn modelId="{2F8BBF38-AF3B-4994-8471-C0C22352016A}" srcId="{072A68ED-DC80-44A5-A036-6CF275DEFBD0}" destId="{A6EA0D2F-46E9-4A05-8D02-F20393499EF5}" srcOrd="0" destOrd="0" parTransId="{A4FBD106-2C00-4B67-BA7C-17189F383AE3}" sibTransId="{E29C82A3-618A-4905-A121-CAC924710DA9}"/>
    <dgm:cxn modelId="{51EBABD4-1D08-42B7-A193-C3AADAE4CB46}" type="presOf" srcId="{072A68ED-DC80-44A5-A036-6CF275DEFBD0}" destId="{0F89CCD8-9D5E-42CA-9B88-3A831D1A974E}" srcOrd="0" destOrd="0" presId="urn:microsoft.com/office/officeart/2005/8/layout/chevron2"/>
    <dgm:cxn modelId="{A2DBFE68-9CE2-40CB-9DA4-C5E190FC0D5E}" type="presOf" srcId="{30BF1E21-2701-49F3-AB07-3D4BA8A4667E}" destId="{6F424E76-70A3-4EDB-9836-EC4FC9322A0D}" srcOrd="0" destOrd="1" presId="urn:microsoft.com/office/officeart/2005/8/layout/chevron2"/>
    <dgm:cxn modelId="{61B45B66-13EE-4A28-B685-9BC8B49F31BB}" type="presOf" srcId="{B13C8E59-C55A-41F2-B8E0-2EF47163A737}" destId="{6F424E76-70A3-4EDB-9836-EC4FC9322A0D}" srcOrd="0" destOrd="0" presId="urn:microsoft.com/office/officeart/2005/8/layout/chevron2"/>
    <dgm:cxn modelId="{6BED3B69-F8CB-4493-9DB5-6B1D9B211BBC}" type="presParOf" srcId="{0F89CCD8-9D5E-42CA-9B88-3A831D1A974E}" destId="{48E5DE0A-26B4-4F07-AE19-7A360147D895}" srcOrd="0" destOrd="0" presId="urn:microsoft.com/office/officeart/2005/8/layout/chevron2"/>
    <dgm:cxn modelId="{150EF007-9456-4BEC-837C-22A3E5615699}" type="presParOf" srcId="{48E5DE0A-26B4-4F07-AE19-7A360147D895}" destId="{16EF0BC6-02A2-498F-A273-60FBC515AA51}" srcOrd="0" destOrd="0" presId="urn:microsoft.com/office/officeart/2005/8/layout/chevron2"/>
    <dgm:cxn modelId="{6B4EC5BE-7B46-414E-A610-6EEFC84CE097}" type="presParOf" srcId="{48E5DE0A-26B4-4F07-AE19-7A360147D895}" destId="{6F424E76-70A3-4EDB-9836-EC4FC9322A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2BC2C-42E8-4FB0-9C94-C26A3097A617}"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0A0909AD-AC93-45A7-BAC6-8275540D66CD}">
      <dgm:prSet phldrT="[Text]" custT="1"/>
      <dgm:spPr/>
      <dgm:t>
        <a:bodyPr/>
        <a:lstStyle/>
        <a:p>
          <a:r>
            <a:rPr lang="en-US" sz="4800" dirty="0" smtClean="0">
              <a:solidFill>
                <a:srgbClr val="FFFF00"/>
              </a:solidFill>
            </a:rPr>
            <a:t>RA is a chronic disease that leads to joint damage within the first 2 years, causes marked functional limitation and a </a:t>
          </a:r>
          <a:r>
            <a:rPr lang="en-US" sz="4800" dirty="0" smtClean="0"/>
            <a:t>30%</a:t>
          </a:r>
          <a:r>
            <a:rPr lang="en-US" sz="4800" dirty="0" smtClean="0">
              <a:solidFill>
                <a:srgbClr val="FFFF00"/>
              </a:solidFill>
            </a:rPr>
            <a:t> loss of work within the first 5 years, and shortens life by </a:t>
          </a:r>
          <a:r>
            <a:rPr lang="en-US" sz="4800" dirty="0" smtClean="0"/>
            <a:t>5 to 7</a:t>
          </a:r>
          <a:r>
            <a:rPr lang="en-US" sz="4800" dirty="0" smtClean="0">
              <a:solidFill>
                <a:srgbClr val="FFFF00"/>
              </a:solidFill>
            </a:rPr>
            <a:t> years. </a:t>
          </a:r>
          <a:endParaRPr lang="en-US" sz="4800" dirty="0"/>
        </a:p>
      </dgm:t>
    </dgm:pt>
    <dgm:pt modelId="{8FCAABE6-0918-405A-A796-13CFA7B416BD}" type="parTrans" cxnId="{8D7F2B93-41D9-4685-888D-82EB7B456629}">
      <dgm:prSet/>
      <dgm:spPr/>
      <dgm:t>
        <a:bodyPr/>
        <a:lstStyle/>
        <a:p>
          <a:endParaRPr lang="en-US"/>
        </a:p>
      </dgm:t>
    </dgm:pt>
    <dgm:pt modelId="{A715653B-327D-461C-A1ED-B6FE47012716}" type="sibTrans" cxnId="{8D7F2B93-41D9-4685-888D-82EB7B456629}">
      <dgm:prSet/>
      <dgm:spPr/>
      <dgm:t>
        <a:bodyPr/>
        <a:lstStyle/>
        <a:p>
          <a:endParaRPr lang="en-US"/>
        </a:p>
      </dgm:t>
    </dgm:pt>
    <dgm:pt modelId="{53BE1383-58E9-4C41-8526-B1C899C3A351}" type="pres">
      <dgm:prSet presAssocID="{B4C2BC2C-42E8-4FB0-9C94-C26A3097A617}" presName="Name0" presStyleCnt="0">
        <dgm:presLayoutVars>
          <dgm:chMax val="3"/>
          <dgm:chPref val="1"/>
          <dgm:dir/>
          <dgm:animLvl val="lvl"/>
          <dgm:resizeHandles/>
        </dgm:presLayoutVars>
      </dgm:prSet>
      <dgm:spPr/>
      <dgm:t>
        <a:bodyPr/>
        <a:lstStyle/>
        <a:p>
          <a:endParaRPr lang="en-US"/>
        </a:p>
      </dgm:t>
    </dgm:pt>
    <dgm:pt modelId="{70916014-9E07-48C9-A8E4-73E723BC33C5}" type="pres">
      <dgm:prSet presAssocID="{B4C2BC2C-42E8-4FB0-9C94-C26A3097A617}" presName="outerBox" presStyleCnt="0"/>
      <dgm:spPr/>
    </dgm:pt>
    <dgm:pt modelId="{0D52754B-D0C0-46B0-85FC-CB90A79F5CA3}" type="pres">
      <dgm:prSet presAssocID="{B4C2BC2C-42E8-4FB0-9C94-C26A3097A617}" presName="outerBoxParent" presStyleLbl="node1" presStyleIdx="0" presStyleCnt="1"/>
      <dgm:spPr/>
      <dgm:t>
        <a:bodyPr/>
        <a:lstStyle/>
        <a:p>
          <a:endParaRPr lang="en-US"/>
        </a:p>
      </dgm:t>
    </dgm:pt>
    <dgm:pt modelId="{5C141FC2-D769-423A-92B0-052104896EC6}" type="pres">
      <dgm:prSet presAssocID="{B4C2BC2C-42E8-4FB0-9C94-C26A3097A617}" presName="outerBoxChildren" presStyleCnt="0"/>
      <dgm:spPr/>
    </dgm:pt>
  </dgm:ptLst>
  <dgm:cxnLst>
    <dgm:cxn modelId="{8D7F2B93-41D9-4685-888D-82EB7B456629}" srcId="{B4C2BC2C-42E8-4FB0-9C94-C26A3097A617}" destId="{0A0909AD-AC93-45A7-BAC6-8275540D66CD}" srcOrd="0" destOrd="0" parTransId="{8FCAABE6-0918-405A-A796-13CFA7B416BD}" sibTransId="{A715653B-327D-461C-A1ED-B6FE47012716}"/>
    <dgm:cxn modelId="{0DFC12F7-E6FB-435A-929E-B8964A8881E4}" type="presOf" srcId="{0A0909AD-AC93-45A7-BAC6-8275540D66CD}" destId="{0D52754B-D0C0-46B0-85FC-CB90A79F5CA3}" srcOrd="0" destOrd="0" presId="urn:microsoft.com/office/officeart/2005/8/layout/target2"/>
    <dgm:cxn modelId="{AAC66546-E03A-41C5-91B4-1DB2E89C7BE6}" type="presOf" srcId="{B4C2BC2C-42E8-4FB0-9C94-C26A3097A617}" destId="{53BE1383-58E9-4C41-8526-B1C899C3A351}" srcOrd="0" destOrd="0" presId="urn:microsoft.com/office/officeart/2005/8/layout/target2"/>
    <dgm:cxn modelId="{87066D85-079B-4CB3-834B-BD7E09C8AD8E}" type="presParOf" srcId="{53BE1383-58E9-4C41-8526-B1C899C3A351}" destId="{70916014-9E07-48C9-A8E4-73E723BC33C5}" srcOrd="0" destOrd="0" presId="urn:microsoft.com/office/officeart/2005/8/layout/target2"/>
    <dgm:cxn modelId="{40185932-8B98-442E-BFAF-D5DC387E151D}" type="presParOf" srcId="{70916014-9E07-48C9-A8E4-73E723BC33C5}" destId="{0D52754B-D0C0-46B0-85FC-CB90A79F5CA3}" srcOrd="0" destOrd="0" presId="urn:microsoft.com/office/officeart/2005/8/layout/target2"/>
    <dgm:cxn modelId="{BD5BBA7A-DEBA-4852-B040-A8F1C6DAE41A}" type="presParOf" srcId="{70916014-9E07-48C9-A8E4-73E723BC33C5}" destId="{5C141FC2-D769-423A-92B0-052104896EC6}"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F0BC6-02A2-498F-A273-60FBC515AA51}">
      <dsp:nvSpPr>
        <dsp:cNvPr id="0" name=""/>
        <dsp:cNvSpPr/>
      </dsp:nvSpPr>
      <dsp:spPr>
        <a:xfrm rot="5400000">
          <a:off x="-1160779" y="1160779"/>
          <a:ext cx="5003800" cy="26822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Rheumatoid Arthritis</a:t>
          </a:r>
          <a:endParaRPr lang="en-US" sz="3800" kern="1200" dirty="0"/>
        </a:p>
      </dsp:txBody>
      <dsp:txXfrm rot="-5400000">
        <a:off x="1" y="1341119"/>
        <a:ext cx="2682240" cy="2321560"/>
      </dsp:txXfrm>
    </dsp:sp>
    <dsp:sp modelId="{6F424E76-70A3-4EDB-9836-EC4FC9322A0D}">
      <dsp:nvSpPr>
        <dsp:cNvPr id="0" name=""/>
        <dsp:cNvSpPr/>
      </dsp:nvSpPr>
      <dsp:spPr>
        <a:xfrm rot="5400000">
          <a:off x="2862580" y="-180340"/>
          <a:ext cx="3662680" cy="40233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solidFill>
                <a:schemeClr val="bg2"/>
              </a:solidFill>
            </a:rPr>
            <a:t>chronic systemic inflammatory disorder affected </a:t>
          </a:r>
          <a:r>
            <a:rPr lang="en-US" sz="3000" kern="1200" dirty="0" smtClean="0">
              <a:solidFill>
                <a:srgbClr val="FF0000"/>
              </a:solidFill>
            </a:rPr>
            <a:t>synovium</a:t>
          </a:r>
          <a:endParaRPr lang="en-US" sz="3000" kern="1200" dirty="0">
            <a:solidFill>
              <a:srgbClr val="FF0000"/>
            </a:solidFill>
          </a:endParaRPr>
        </a:p>
        <a:p>
          <a:pPr marL="285750" lvl="1" indent="-285750" algn="l" defTabSz="1333500">
            <a:lnSpc>
              <a:spcPct val="90000"/>
            </a:lnSpc>
            <a:spcBef>
              <a:spcPct val="0"/>
            </a:spcBef>
            <a:spcAft>
              <a:spcPct val="15000"/>
            </a:spcAft>
            <a:buChar char="••"/>
          </a:pPr>
          <a:r>
            <a:rPr lang="en-US" sz="3000" kern="1200" dirty="0" smtClean="0">
              <a:solidFill>
                <a:schemeClr val="bg2"/>
              </a:solidFill>
            </a:rPr>
            <a:t>bone, cartilage, ligaments with extra-articular manifestations</a:t>
          </a:r>
        </a:p>
      </dsp:txBody>
      <dsp:txXfrm rot="-5400000">
        <a:off x="2682241" y="178796"/>
        <a:ext cx="3844563" cy="3305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2754B-D0C0-46B0-85FC-CB90A79F5CA3}">
      <dsp:nvSpPr>
        <dsp:cNvPr id="0" name=""/>
        <dsp:cNvSpPr/>
      </dsp:nvSpPr>
      <dsp:spPr>
        <a:xfrm>
          <a:off x="0" y="0"/>
          <a:ext cx="8001000" cy="53594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3308685" numCol="1" spcCol="1270" anchor="t" anchorCtr="0">
          <a:noAutofit/>
        </a:bodyPr>
        <a:lstStyle/>
        <a:p>
          <a:pPr lvl="0" algn="l" defTabSz="2133600">
            <a:lnSpc>
              <a:spcPct val="90000"/>
            </a:lnSpc>
            <a:spcBef>
              <a:spcPct val="0"/>
            </a:spcBef>
            <a:spcAft>
              <a:spcPct val="35000"/>
            </a:spcAft>
          </a:pPr>
          <a:r>
            <a:rPr lang="en-US" sz="4800" kern="1200" dirty="0" smtClean="0">
              <a:solidFill>
                <a:srgbClr val="FFFF00"/>
              </a:solidFill>
            </a:rPr>
            <a:t>RA is a chronic disease that leads to joint damage within the first 2 years, causes marked functional limitation and a </a:t>
          </a:r>
          <a:r>
            <a:rPr lang="en-US" sz="4800" kern="1200" dirty="0" smtClean="0"/>
            <a:t>30%</a:t>
          </a:r>
          <a:r>
            <a:rPr lang="en-US" sz="4800" kern="1200" dirty="0" smtClean="0">
              <a:solidFill>
                <a:srgbClr val="FFFF00"/>
              </a:solidFill>
            </a:rPr>
            <a:t> loss of work within the first 5 years, and shortens life by </a:t>
          </a:r>
          <a:r>
            <a:rPr lang="en-US" sz="4800" kern="1200" dirty="0" smtClean="0"/>
            <a:t>5 to 7</a:t>
          </a:r>
          <a:r>
            <a:rPr lang="en-US" sz="4800" kern="1200" dirty="0" smtClean="0">
              <a:solidFill>
                <a:srgbClr val="FFFF00"/>
              </a:solidFill>
            </a:rPr>
            <a:t> years. </a:t>
          </a:r>
          <a:endParaRPr lang="en-US" sz="4800" kern="1200" dirty="0"/>
        </a:p>
      </dsp:txBody>
      <dsp:txXfrm>
        <a:off x="133426" y="133426"/>
        <a:ext cx="7734148" cy="50925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922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D3D95975-1871-4FED-8040-E2EC64082EE4}" type="slidenum">
              <a:rPr lang="ar-SA"/>
              <a:pPr>
                <a:defRPr/>
              </a:pPr>
              <a:t>‹#›</a:t>
            </a:fld>
            <a:endParaRPr lang="en-US"/>
          </a:p>
        </p:txBody>
      </p:sp>
    </p:spTree>
    <p:extLst>
      <p:ext uri="{BB962C8B-B14F-4D97-AF65-F5344CB8AC3E}">
        <p14:creationId xmlns:p14="http://schemas.microsoft.com/office/powerpoint/2010/main" val="359895578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5F8A2C42-EB01-4B2A-8CA6-84414C25B54E}" type="slidenum">
              <a:rPr lang="ar-SA" smtClean="0"/>
              <a:pPr eaLnBrk="1" hangingPunct="1"/>
              <a:t>16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70EC4FBF-5496-4C8E-A536-1EF907068766}" type="slidenum">
              <a:rPr lang="ar-SA" smtClean="0"/>
              <a:pPr eaLnBrk="1" hangingPunct="1"/>
              <a:t>36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5CCA62F-CBF0-44E0-B861-DBF4E9BFB718}" type="slidenum">
              <a:rPr lang="ar-SA" smtClean="0"/>
              <a:pPr eaLnBrk="1" hangingPunct="1"/>
              <a:t>27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D5309C0-34EB-463D-B772-EC30E732ACA2}" type="slidenum">
              <a:rPr lang="ar-SA" smtClean="0"/>
              <a:pPr eaLnBrk="1" hangingPunct="1"/>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C9818805-02D4-4303-9E2E-57ACA045FAF8}" type="slidenum">
              <a:rPr lang="ar-SA" smtClean="0"/>
              <a:pPr eaLnBrk="1" hangingPunct="1"/>
              <a:t>30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765A9309-1ECA-4201-9834-E34A08299D2C}" type="slidenum">
              <a:rPr lang="ar-SA" smtClean="0"/>
              <a:pPr eaLnBrk="1" hangingPunct="1"/>
              <a:t>31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73358AAE-9403-4879-A875-A350F0BB4CF3}" type="slidenum">
              <a:rPr lang="ar-SA" smtClean="0"/>
              <a:pPr eaLnBrk="1" hangingPunct="1"/>
              <a:t>32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C9F8793A-A3B5-4F05-97FD-75BCCAD092D9}" type="slidenum">
              <a:rPr lang="ar-SA" smtClean="0"/>
              <a:pPr eaLnBrk="1" hangingPunct="1"/>
              <a:t>33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64FE1DD0-354C-461A-B515-C53DC43258A4}" type="slidenum">
              <a:rPr lang="ar-SA" smtClean="0"/>
              <a:pPr eaLnBrk="1" hangingPunct="1"/>
              <a:t>34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29A7FFDF-EFD4-4E60-97BF-2D07E384351A}" type="slidenum">
              <a:rPr lang="ar-SA" smtClean="0"/>
              <a:pPr eaLnBrk="1" hangingPunct="1"/>
              <a:t>35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ar-IQ">
                <a:latin typeface="Arial" pitchFamily="34" charset="0"/>
                <a:cs typeface="Arial" pitchFamily="34" charset="0"/>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ar-IQ">
                <a:latin typeface="Arial" pitchFamily="34" charset="0"/>
                <a:cs typeface="Arial"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ar-IQ">
                <a:latin typeface="Arial" pitchFamily="34" charset="0"/>
                <a:cs typeface="Arial" pitchFamily="34"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8086" name="Rectangle 22"/>
          <p:cNvSpPr>
            <a:spLocks noGrp="1" noChangeArrowheads="1"/>
          </p:cNvSpPr>
          <p:nvPr>
            <p:ph type="ctrTitle" sz="quarter"/>
          </p:nvPr>
        </p:nvSpPr>
        <p:spPr>
          <a:xfrm>
            <a:off x="457200" y="1447800"/>
            <a:ext cx="8229600" cy="1736725"/>
          </a:xfrm>
        </p:spPr>
        <p:txBody>
          <a:bodyPr/>
          <a:lstStyle>
            <a:lvl1pPr>
              <a:defRPr sz="5400"/>
            </a:lvl1pPr>
          </a:lstStyle>
          <a:p>
            <a:r>
              <a:rPr lang="ar-SA"/>
              <a:t>انقر لتحرير نمط العنوان الرئيسي</a:t>
            </a:r>
          </a:p>
        </p:txBody>
      </p:sp>
      <p:sp>
        <p:nvSpPr>
          <p:cNvPr id="880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ar-SA"/>
              <a:t>انقر لتحرير نمط العنوان الثانوي الرئيسي</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2EA48756-AFC4-484E-BD06-18A5A53186C6}" type="slidenum">
              <a:rPr lang="ar-SA"/>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1623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D05237C-9485-4A01-8727-EDFE15288A24}" type="slidenum">
              <a:rPr lang="ar-SA"/>
              <a:pPr>
                <a:defRPr/>
              </a:pPr>
              <a:t>‹#›</a:t>
            </a:fld>
            <a:endParaRPr lang="en-US"/>
          </a:p>
        </p:txBody>
      </p:sp>
    </p:spTree>
    <p:extLst>
      <p:ext uri="{BB962C8B-B14F-4D97-AF65-F5344CB8AC3E}">
        <p14:creationId xmlns:p14="http://schemas.microsoft.com/office/powerpoint/2010/main" val="197363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28600"/>
            <a:ext cx="2057400" cy="58674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28600"/>
            <a:ext cx="6019800" cy="5867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864AB24-B6FE-40BD-9B6A-764ECEDC4CB2}" type="slidenum">
              <a:rPr lang="ar-SA"/>
              <a:pPr>
                <a:defRPr/>
              </a:pPr>
              <a:t>‹#›</a:t>
            </a:fld>
            <a:endParaRPr lang="en-US"/>
          </a:p>
        </p:txBody>
      </p:sp>
    </p:spTree>
    <p:extLst>
      <p:ext uri="{BB962C8B-B14F-4D97-AF65-F5344CB8AC3E}">
        <p14:creationId xmlns:p14="http://schemas.microsoft.com/office/powerpoint/2010/main" val="284136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864449E-578B-43EF-9453-E65B157D70DB}" type="slidenum">
              <a:rPr lang="ar-SA"/>
              <a:pPr>
                <a:defRPr/>
              </a:pPr>
              <a:t>‹#›</a:t>
            </a:fld>
            <a:endParaRPr lang="en-US"/>
          </a:p>
        </p:txBody>
      </p:sp>
    </p:spTree>
    <p:extLst>
      <p:ext uri="{BB962C8B-B14F-4D97-AF65-F5344CB8AC3E}">
        <p14:creationId xmlns:p14="http://schemas.microsoft.com/office/powerpoint/2010/main" val="348367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48369A5-4F53-4F13-AFB5-FE098C2C44B3}" type="slidenum">
              <a:rPr lang="ar-SA"/>
              <a:pPr>
                <a:defRPr/>
              </a:pPr>
              <a:t>‹#›</a:t>
            </a:fld>
            <a:endParaRPr lang="en-US"/>
          </a:p>
        </p:txBody>
      </p:sp>
    </p:spTree>
    <p:extLst>
      <p:ext uri="{BB962C8B-B14F-4D97-AF65-F5344CB8AC3E}">
        <p14:creationId xmlns:p14="http://schemas.microsoft.com/office/powerpoint/2010/main" val="348207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A52D7D0-A731-49C7-9C6E-858517642619}" type="slidenum">
              <a:rPr lang="ar-SA"/>
              <a:pPr>
                <a:defRPr/>
              </a:pPr>
              <a:t>‹#›</a:t>
            </a:fld>
            <a:endParaRPr lang="en-US"/>
          </a:p>
        </p:txBody>
      </p:sp>
    </p:spTree>
    <p:extLst>
      <p:ext uri="{BB962C8B-B14F-4D97-AF65-F5344CB8AC3E}">
        <p14:creationId xmlns:p14="http://schemas.microsoft.com/office/powerpoint/2010/main" val="204755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BA6CCD22-C19D-483C-BE7E-AB5E26893BC3}" type="slidenum">
              <a:rPr lang="ar-SA"/>
              <a:pPr>
                <a:defRPr/>
              </a:pPr>
              <a:t>‹#›</a:t>
            </a:fld>
            <a:endParaRPr lang="en-US"/>
          </a:p>
        </p:txBody>
      </p:sp>
    </p:spTree>
    <p:extLst>
      <p:ext uri="{BB962C8B-B14F-4D97-AF65-F5344CB8AC3E}">
        <p14:creationId xmlns:p14="http://schemas.microsoft.com/office/powerpoint/2010/main" val="351853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105E53DC-0D47-4A88-8B4E-2386C4CDAFBA}" type="slidenum">
              <a:rPr lang="ar-SA"/>
              <a:pPr>
                <a:defRPr/>
              </a:pPr>
              <a:t>‹#›</a:t>
            </a:fld>
            <a:endParaRPr lang="en-US"/>
          </a:p>
        </p:txBody>
      </p:sp>
    </p:spTree>
    <p:extLst>
      <p:ext uri="{BB962C8B-B14F-4D97-AF65-F5344CB8AC3E}">
        <p14:creationId xmlns:p14="http://schemas.microsoft.com/office/powerpoint/2010/main" val="335866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AFFA1DB-210A-465E-A363-A710F93AF2CA}" type="slidenum">
              <a:rPr lang="ar-SA"/>
              <a:pPr>
                <a:defRPr/>
              </a:pPr>
              <a:t>‹#›</a:t>
            </a:fld>
            <a:endParaRPr lang="en-US"/>
          </a:p>
        </p:txBody>
      </p:sp>
    </p:spTree>
    <p:extLst>
      <p:ext uri="{BB962C8B-B14F-4D97-AF65-F5344CB8AC3E}">
        <p14:creationId xmlns:p14="http://schemas.microsoft.com/office/powerpoint/2010/main" val="144776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232A390-C443-430B-BCF1-10E7C902B554}" type="slidenum">
              <a:rPr lang="ar-SA"/>
              <a:pPr>
                <a:defRPr/>
              </a:pPr>
              <a:t>‹#›</a:t>
            </a:fld>
            <a:endParaRPr lang="en-US"/>
          </a:p>
        </p:txBody>
      </p:sp>
    </p:spTree>
    <p:extLst>
      <p:ext uri="{BB962C8B-B14F-4D97-AF65-F5344CB8AC3E}">
        <p14:creationId xmlns:p14="http://schemas.microsoft.com/office/powerpoint/2010/main" val="358457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F532279-42ED-4C58-BECC-24CED60BF810}" type="slidenum">
              <a:rPr lang="ar-SA"/>
              <a:pPr>
                <a:defRPr/>
              </a:pPr>
              <a:t>‹#›</a:t>
            </a:fld>
            <a:endParaRPr lang="en-US"/>
          </a:p>
        </p:txBody>
      </p:sp>
    </p:spTree>
    <p:extLst>
      <p:ext uri="{BB962C8B-B14F-4D97-AF65-F5344CB8AC3E}">
        <p14:creationId xmlns:p14="http://schemas.microsoft.com/office/powerpoint/2010/main" val="179338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4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ar-IQ">
                <a:latin typeface="Arial" pitchFamily="34" charset="0"/>
                <a:cs typeface="Arial" pitchFamily="34" charset="0"/>
              </a:endParaRPr>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8704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ar-IQ">
                <a:latin typeface="Arial" pitchFamily="34" charset="0"/>
                <a:cs typeface="Arial"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5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ar-IQ">
                <a:latin typeface="Arial" pitchFamily="34" charset="0"/>
                <a:cs typeface="Arial" pitchFamily="34"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06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8706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8706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8706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latin typeface="Arial" pitchFamily="34" charset="0"/>
                <a:cs typeface="Arial" pitchFamily="34" charset="0"/>
              </a:defRPr>
            </a:lvl1pPr>
          </a:lstStyle>
          <a:p>
            <a:pPr>
              <a:defRPr/>
            </a:pPr>
            <a:fld id="{0D735797-7DB5-4B9C-BA53-8B8D63827D6A}"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k:@MSITStore:F:\Davidson's%20Principles%20&amp;%20Practice%20of%20Medicine%2020th.2007.Ed.CHM::/www.studentconsult.com/content/bookcontent.cfm@xrefid=b025030#B025030"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mk:@MSITStore:F:\Cecil%20essentials%20of%20medicine%206th%20edition.CHM::/www.studentconsult.com/content/bookcontent.cfm@id=hc078004.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3"/>
          <p:cNvSpPr>
            <a:spLocks noChangeArrowheads="1" noChangeShapeType="1" noTextEdit="1"/>
          </p:cNvSpPr>
          <p:nvPr/>
        </p:nvSpPr>
        <p:spPr bwMode="auto">
          <a:xfrm>
            <a:off x="762000" y="1524000"/>
            <a:ext cx="7467600" cy="182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39"/>
              </a:avLst>
            </a:prstTxWarp>
          </a:bodyPr>
          <a:lstStyle/>
          <a:p>
            <a:pPr algn="ctr" rtl="0">
              <a:defRPr/>
            </a:pPr>
            <a:r>
              <a:rPr lang="en-US" sz="3600" i="1" kern="1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RHEUMATOID ARTHRITIS</a:t>
            </a:r>
          </a:p>
        </p:txBody>
      </p:sp>
      <p:sp>
        <p:nvSpPr>
          <p:cNvPr id="2" name="Rectangle 1"/>
          <p:cNvSpPr/>
          <p:nvPr/>
        </p:nvSpPr>
        <p:spPr>
          <a:xfrm>
            <a:off x="1215668" y="4267200"/>
            <a:ext cx="6712671" cy="923330"/>
          </a:xfrm>
          <a:prstGeom prst="rect">
            <a:avLst/>
          </a:prstGeom>
          <a:noFill/>
          <a:effectLst>
            <a:reflection blurRad="6350" stA="50000" endA="300" endPos="55500" dist="50800" dir="5400000" sy="-100000" algn="bl" rotWithShape="0"/>
          </a:effectLst>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i="1" cap="all" dirty="0">
                <a:ln w="0">
                  <a:solidFill>
                    <a:schemeClr val="accent4">
                      <a:lumMod val="1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Dr.Fakhir Yousif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dirty="0" err="1" smtClean="0"/>
              <a:t>Enviromental</a:t>
            </a:r>
            <a:endParaRPr lang="en-US" dirty="0" smtClean="0"/>
          </a:p>
        </p:txBody>
      </p:sp>
      <p:sp>
        <p:nvSpPr>
          <p:cNvPr id="12291" name="Rectangle 3"/>
          <p:cNvSpPr>
            <a:spLocks noGrp="1" noChangeArrowheads="1"/>
          </p:cNvSpPr>
          <p:nvPr>
            <p:ph type="body" idx="1"/>
          </p:nvPr>
        </p:nvSpPr>
        <p:spPr>
          <a:xfrm>
            <a:off x="533400" y="1676400"/>
            <a:ext cx="8229600" cy="4495800"/>
          </a:xfrm>
        </p:spPr>
        <p:txBody>
          <a:bodyPr/>
          <a:lstStyle/>
          <a:p>
            <a:pPr algn="l" eaLnBrk="1" hangingPunct="1">
              <a:buFontTx/>
              <a:buNone/>
            </a:pPr>
            <a:r>
              <a:rPr lang="en-US" sz="3600" smtClean="0"/>
              <a:t>viruses </a:t>
            </a:r>
            <a:r>
              <a:rPr lang="en-US" sz="3600" smtClean="0">
                <a:solidFill>
                  <a:srgbClr val="FFFF00"/>
                </a:solidFill>
              </a:rPr>
              <a:t>(e.g., parvovirus B19, Epstein-Barr virus</a:t>
            </a:r>
            <a:r>
              <a:rPr lang="en-US" sz="3600" smtClean="0"/>
              <a:t>), Mycoplasma</a:t>
            </a:r>
            <a:r>
              <a:rPr lang="en-US" sz="3600" smtClean="0">
                <a:solidFill>
                  <a:srgbClr val="FFFF00"/>
                </a:solidFill>
              </a:rPr>
              <a:t>, and other bacteria (e.g., streptococci). </a:t>
            </a:r>
          </a:p>
          <a:p>
            <a:pPr algn="l" eaLnBrk="1" hangingPunct="1">
              <a:buFontTx/>
              <a:buNone/>
            </a:pPr>
            <a:r>
              <a:rPr lang="en-US" sz="3600" smtClean="0"/>
              <a:t>Possible auto-antigens </a:t>
            </a:r>
            <a:r>
              <a:rPr lang="en-US" sz="3600" smtClean="0">
                <a:solidFill>
                  <a:srgbClr val="FFFF00"/>
                </a:solidFill>
              </a:rPr>
              <a:t>include type 2 collagen proteoglycan, chondrocyte antigens, heat shock proteins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p:txBody>
          <a:bodyPr lIns="45720" rIns="45720"/>
          <a:lstStyle/>
          <a:p>
            <a:pPr eaLnBrk="1" hangingPunct="1">
              <a:defRPr/>
            </a:pPr>
            <a:endParaRPr lang="en-US" sz="3800" smtClean="0">
              <a:solidFill>
                <a:srgbClr val="0070C0"/>
              </a:solidFill>
            </a:endParaRPr>
          </a:p>
        </p:txBody>
      </p:sp>
      <p:sp>
        <p:nvSpPr>
          <p:cNvPr id="13315" name="عنصر نائب للمحتوى 2"/>
          <p:cNvSpPr>
            <a:spLocks noGrp="1"/>
          </p:cNvSpPr>
          <p:nvPr>
            <p:ph idx="4294967295"/>
          </p:nvPr>
        </p:nvSpPr>
        <p:spPr/>
        <p:txBody>
          <a:bodyPr/>
          <a:lstStyle/>
          <a:p>
            <a:pPr algn="l" eaLnBrk="1" hangingPunct="1">
              <a:buFontTx/>
              <a:buNone/>
            </a:pPr>
            <a:r>
              <a:rPr lang="en-US" sz="4100" smtClean="0"/>
              <a:t>Urbanization</a:t>
            </a:r>
            <a:r>
              <a:rPr lang="en-US" sz="4100" smtClean="0">
                <a:solidFill>
                  <a:srgbClr val="FFFF66"/>
                </a:solidFill>
              </a:rPr>
              <a:t> </a:t>
            </a:r>
          </a:p>
          <a:p>
            <a:pPr algn="l" eaLnBrk="1" hangingPunct="1">
              <a:buFontTx/>
              <a:buNone/>
            </a:pPr>
            <a:r>
              <a:rPr lang="en-US" sz="4100" smtClean="0">
                <a:solidFill>
                  <a:srgbClr val="FFFF66"/>
                </a:solidFill>
              </a:rPr>
              <a:t>has a major impact on incidence &amp; severity of R.A.</a:t>
            </a:r>
          </a:p>
          <a:p>
            <a:pPr algn="l" eaLnBrk="1" hangingPunct="1">
              <a:buFontTx/>
              <a:buNone/>
            </a:pPr>
            <a:r>
              <a:rPr lang="en-US" sz="4100" smtClean="0"/>
              <a:t>cigarete smoking</a:t>
            </a:r>
          </a:p>
        </p:txBody>
      </p:sp>
      <p:sp>
        <p:nvSpPr>
          <p:cNvPr id="13316"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D439D645-5CC6-4F88-8B64-62CC991A62A2}" type="slidenum">
              <a:rPr lang="ar-SA" sz="1000">
                <a:solidFill>
                  <a:srgbClr val="4B4747"/>
                </a:solidFill>
              </a:rPr>
              <a:pPr rtl="0" eaLnBrk="1" hangingPunct="1"/>
              <a:t>11</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mtClean="0">
                <a:solidFill>
                  <a:schemeClr val="tx1"/>
                </a:solidFill>
              </a:rPr>
              <a:t>Histopathology</a:t>
            </a:r>
          </a:p>
        </p:txBody>
      </p:sp>
      <p:sp>
        <p:nvSpPr>
          <p:cNvPr id="14339" name="Rectangle 3"/>
          <p:cNvSpPr>
            <a:spLocks noGrp="1" noChangeArrowheads="1"/>
          </p:cNvSpPr>
          <p:nvPr>
            <p:ph type="body" idx="1"/>
          </p:nvPr>
        </p:nvSpPr>
        <p:spPr/>
        <p:txBody>
          <a:bodyPr/>
          <a:lstStyle/>
          <a:p>
            <a:pPr algn="l" eaLnBrk="1" hangingPunct="1">
              <a:lnSpc>
                <a:spcPct val="90000"/>
              </a:lnSpc>
              <a:buFontTx/>
              <a:buNone/>
            </a:pPr>
            <a:r>
              <a:rPr lang="en-US" smtClean="0">
                <a:solidFill>
                  <a:srgbClr val="FFFF00"/>
                </a:solidFill>
              </a:rPr>
              <a:t>		</a:t>
            </a:r>
            <a:r>
              <a:rPr lang="ar-IQ" smtClean="0">
                <a:solidFill>
                  <a:srgbClr val="FFFF00"/>
                </a:solidFill>
              </a:rPr>
              <a:t>.</a:t>
            </a:r>
            <a:r>
              <a:rPr lang="en-US" smtClean="0">
                <a:solidFill>
                  <a:srgbClr val="FFFF00"/>
                </a:solidFill>
              </a:rPr>
              <a:t> In the early months of RA, edema, angiogenesis, hyperplasia of </a:t>
            </a:r>
            <a:r>
              <a:rPr lang="en-US" smtClean="0"/>
              <a:t>synovial lining</a:t>
            </a:r>
            <a:r>
              <a:rPr lang="en-US" smtClean="0">
                <a:solidFill>
                  <a:srgbClr val="FFFF00"/>
                </a:solidFill>
              </a:rPr>
              <a:t>, and inflammatory infiltrate are already present. Once the disease enters a more chronic phase, massive hyperplasia, mainly of type A synovial cells, and subintimal mononuclear cell infiltration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p:txBody>
          <a:bodyPr/>
          <a:lstStyle/>
          <a:p>
            <a:pPr algn="l" eaLnBrk="1" hangingPunct="1">
              <a:buFontTx/>
              <a:buNone/>
            </a:pPr>
            <a:r>
              <a:rPr lang="en-US" sz="4000" dirty="0" smtClean="0"/>
              <a:t>The synovium </a:t>
            </a:r>
            <a:r>
              <a:rPr lang="en-US" sz="4000" dirty="0" smtClean="0">
                <a:solidFill>
                  <a:srgbClr val="FFFF00"/>
                </a:solidFill>
              </a:rPr>
              <a:t>of RA assumes the appearance of a reactive lymph node because of the extensive </a:t>
            </a:r>
            <a:r>
              <a:rPr lang="en-US" sz="4000" dirty="0" smtClean="0"/>
              <a:t>infiltration by plasma cells, macrophages, and lymphocytes in the form of large lymphoid follicles</a:t>
            </a:r>
            <a:r>
              <a:rPr lang="en-US" sz="4000" dirty="0" smtClean="0">
                <a:solidFill>
                  <a:srgbClr val="FFFF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p:txBody>
          <a:bodyPr/>
          <a:lstStyle/>
          <a:p>
            <a:pPr algn="l" eaLnBrk="1" hangingPunct="1">
              <a:buFontTx/>
              <a:buNone/>
            </a:pPr>
            <a:r>
              <a:rPr lang="en-US" sz="4400" smtClean="0">
                <a:solidFill>
                  <a:srgbClr val="FFFF00"/>
                </a:solidFill>
              </a:rPr>
              <a:t>One characteristic feature of RA is the invasion of and damage to cartilage, bone, and tendons by an infiltrating inflammatory synovial tissue mass called the </a:t>
            </a:r>
            <a:r>
              <a:rPr lang="en-US" sz="4400" smtClean="0"/>
              <a:t>pannus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752600"/>
            <a:ext cx="8229600" cy="4495800"/>
          </a:xfrm>
        </p:spPr>
        <p:txBody>
          <a:bodyPr/>
          <a:lstStyle/>
          <a:p>
            <a:pPr algn="ctr" eaLnBrk="1" hangingPunct="1">
              <a:buFontTx/>
              <a:buNone/>
            </a:pPr>
            <a:r>
              <a:rPr lang="en-US" sz="4800" b="1" smtClean="0"/>
              <a:t>Clinical Characteristics of Rheumatoid Arthritis</a:t>
            </a:r>
            <a:r>
              <a:rPr lang="ar-SA" sz="4800" smtClean="0"/>
              <a:t> </a:t>
            </a:r>
            <a:endParaRPr lang="en-US" sz="4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2800" b="1" smtClean="0"/>
              <a:t>Diagnosis of RA is made with four or more of the following</a:t>
            </a:r>
            <a:br>
              <a:rPr lang="en-US" sz="2800" b="1" smtClean="0"/>
            </a:br>
            <a:endParaRPr lang="en-US" sz="2800" b="1" smtClean="0"/>
          </a:p>
        </p:txBody>
      </p:sp>
      <p:sp>
        <p:nvSpPr>
          <p:cNvPr id="22531" name="Rectangle 3"/>
          <p:cNvSpPr>
            <a:spLocks noGrp="1" noChangeArrowheads="1"/>
          </p:cNvSpPr>
          <p:nvPr>
            <p:ph type="body" idx="1"/>
          </p:nvPr>
        </p:nvSpPr>
        <p:spPr/>
        <p:txBody>
          <a:bodyPr/>
          <a:lstStyle/>
          <a:p>
            <a:pPr algn="l" eaLnBrk="1" hangingPunct="1">
              <a:lnSpc>
                <a:spcPct val="90000"/>
              </a:lnSpc>
              <a:buFontTx/>
              <a:buNone/>
              <a:defRPr/>
            </a:pPr>
            <a:r>
              <a:rPr lang="en-US" sz="2800" b="1" dirty="0" smtClean="0">
                <a:solidFill>
                  <a:srgbClr val="FFFF66"/>
                </a:solidFill>
              </a:rPr>
              <a:t>Morning stiffness (&gt; 1 hour</a:t>
            </a:r>
          </a:p>
          <a:p>
            <a:pPr algn="l" eaLnBrk="1" hangingPunct="1">
              <a:lnSpc>
                <a:spcPct val="90000"/>
              </a:lnSpc>
              <a:buFontTx/>
              <a:buNone/>
              <a:defRPr/>
            </a:pPr>
            <a:r>
              <a:rPr lang="en-US" sz="2800" b="1" dirty="0" smtClean="0">
                <a:solidFill>
                  <a:srgbClr val="FFFF66"/>
                </a:solidFill>
              </a:rPr>
              <a:t>Arthritis of three or more joint areas</a:t>
            </a:r>
          </a:p>
          <a:p>
            <a:pPr algn="l" eaLnBrk="1" hangingPunct="1">
              <a:lnSpc>
                <a:spcPct val="90000"/>
              </a:lnSpc>
              <a:buFontTx/>
              <a:buNone/>
              <a:defRPr/>
            </a:pPr>
            <a:r>
              <a:rPr lang="en-US" sz="2800" b="1" dirty="0" smtClean="0">
                <a:solidFill>
                  <a:srgbClr val="FFFF66"/>
                </a:solidFill>
              </a:rPr>
              <a:t>Arthritis of hand joints</a:t>
            </a:r>
          </a:p>
          <a:p>
            <a:pPr algn="l" eaLnBrk="1" hangingPunct="1">
              <a:lnSpc>
                <a:spcPct val="90000"/>
              </a:lnSpc>
              <a:buFontTx/>
              <a:buNone/>
              <a:defRPr/>
            </a:pPr>
            <a:r>
              <a:rPr lang="en-US" sz="2800" b="1" dirty="0" smtClean="0">
                <a:solidFill>
                  <a:srgbClr val="FFFF66"/>
                </a:solidFill>
              </a:rPr>
              <a:t>Symmetrical arthritis</a:t>
            </a:r>
          </a:p>
          <a:p>
            <a:pPr algn="l" eaLnBrk="1" hangingPunct="1">
              <a:lnSpc>
                <a:spcPct val="90000"/>
              </a:lnSpc>
              <a:buFontTx/>
              <a:buNone/>
              <a:defRPr/>
            </a:pPr>
            <a:r>
              <a:rPr lang="en-US" sz="2800" b="1" dirty="0" smtClean="0">
                <a:solidFill>
                  <a:srgbClr val="FFFF66"/>
                </a:solidFill>
              </a:rPr>
              <a:t>Rheumatoid nodules</a:t>
            </a:r>
          </a:p>
          <a:p>
            <a:pPr algn="l" eaLnBrk="1" hangingPunct="1">
              <a:lnSpc>
                <a:spcPct val="90000"/>
              </a:lnSpc>
              <a:buFontTx/>
              <a:buNone/>
              <a:defRPr/>
            </a:pPr>
            <a:r>
              <a:rPr lang="en-US" sz="2800" b="1" dirty="0" smtClean="0">
                <a:solidFill>
                  <a:srgbClr val="FFFF66"/>
                </a:solidFill>
              </a:rPr>
              <a:t>Seropositive - Rheumatoid factor  </a:t>
            </a:r>
            <a:r>
              <a:rPr lang="en-US" sz="2800" b="1" dirty="0" smtClean="0">
                <a:solidFill>
                  <a:schemeClr val="tx1">
                    <a:lumMod val="95000"/>
                  </a:schemeClr>
                </a:solidFill>
              </a:rPr>
              <a:t>OR  </a:t>
            </a:r>
            <a:r>
              <a:rPr lang="en-US" sz="2800" b="1" dirty="0" smtClean="0">
                <a:solidFill>
                  <a:srgbClr val="FFFF66"/>
                </a:solidFill>
              </a:rPr>
              <a:t>Anti-CCP (</a:t>
            </a:r>
            <a:r>
              <a:rPr lang="en-US" sz="2800" b="1" dirty="0" err="1" smtClean="0">
                <a:solidFill>
                  <a:srgbClr val="FFFF66"/>
                </a:solidFill>
              </a:rPr>
              <a:t>citrullinated</a:t>
            </a:r>
            <a:r>
              <a:rPr lang="en-US" sz="2800" b="1" dirty="0" smtClean="0">
                <a:solidFill>
                  <a:srgbClr val="FFFF66"/>
                </a:solidFill>
              </a:rPr>
              <a:t> C peptide)</a:t>
            </a:r>
          </a:p>
          <a:p>
            <a:pPr algn="l" eaLnBrk="1" hangingPunct="1">
              <a:lnSpc>
                <a:spcPct val="90000"/>
              </a:lnSpc>
              <a:buFontTx/>
              <a:buNone/>
              <a:defRPr/>
            </a:pPr>
            <a:r>
              <a:rPr lang="en-US" sz="2800" b="1" dirty="0" smtClean="0">
                <a:solidFill>
                  <a:srgbClr val="FFFF66"/>
                </a:solidFill>
              </a:rPr>
              <a:t>Radiological changes</a:t>
            </a:r>
          </a:p>
          <a:p>
            <a:pPr algn="l" eaLnBrk="1" hangingPunct="1">
              <a:lnSpc>
                <a:spcPct val="90000"/>
              </a:lnSpc>
              <a:buFontTx/>
              <a:buNone/>
              <a:defRPr/>
            </a:pPr>
            <a:r>
              <a:rPr lang="en-US" sz="2800" b="1" dirty="0" smtClean="0">
                <a:solidFill>
                  <a:srgbClr val="FFFF66"/>
                </a:solidFill>
              </a:rPr>
              <a:t>Duration of 6 weeks or more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691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sp>
        <p:nvSpPr>
          <p:cNvPr id="21507" name="Rectangle 3"/>
          <p:cNvSpPr>
            <a:spLocks noGrp="1" noChangeArrowheads="1"/>
          </p:cNvSpPr>
          <p:nvPr>
            <p:ph type="body" idx="1"/>
          </p:nvPr>
        </p:nvSpPr>
        <p:spPr>
          <a:xfrm>
            <a:off x="323850" y="1412875"/>
            <a:ext cx="7056438" cy="4495800"/>
          </a:xfrm>
        </p:spPr>
        <p:txBody>
          <a:bodyPr/>
          <a:lstStyle/>
          <a:p>
            <a:pPr algn="l" eaLnBrk="1" hangingPunct="1">
              <a:lnSpc>
                <a:spcPct val="90000"/>
              </a:lnSpc>
              <a:buFontTx/>
              <a:buNone/>
            </a:pPr>
            <a:r>
              <a:rPr lang="en-US" sz="3800" smtClean="0">
                <a:solidFill>
                  <a:srgbClr val="FFFF66"/>
                </a:solidFill>
              </a:rPr>
              <a:t>Joints Affected :</a:t>
            </a:r>
          </a:p>
          <a:p>
            <a:pPr lvl="1" algn="l" eaLnBrk="1" hangingPunct="1">
              <a:lnSpc>
                <a:spcPct val="90000"/>
              </a:lnSpc>
              <a:buFontTx/>
              <a:buNone/>
            </a:pPr>
            <a:r>
              <a:rPr lang="en-US" sz="3400" smtClean="0">
                <a:solidFill>
                  <a:srgbClr val="FFFF66"/>
                </a:solidFill>
              </a:rPr>
              <a:t>Typically involves elbows, wrists, MCP, and PIP joints </a:t>
            </a:r>
          </a:p>
          <a:p>
            <a:pPr lvl="1" algn="l" eaLnBrk="1" hangingPunct="1">
              <a:lnSpc>
                <a:spcPct val="90000"/>
              </a:lnSpc>
              <a:buFontTx/>
              <a:buNone/>
            </a:pPr>
            <a:r>
              <a:rPr lang="en-US" sz="3400" smtClean="0">
                <a:solidFill>
                  <a:srgbClr val="FFFF66"/>
                </a:solidFill>
              </a:rPr>
              <a:t>1</a:t>
            </a:r>
            <a:r>
              <a:rPr lang="en-US" sz="3400" baseline="30000" smtClean="0">
                <a:solidFill>
                  <a:srgbClr val="FFFF66"/>
                </a:solidFill>
              </a:rPr>
              <a:t>st</a:t>
            </a:r>
            <a:r>
              <a:rPr lang="en-US" sz="3400" smtClean="0">
                <a:solidFill>
                  <a:srgbClr val="FFFF66"/>
                </a:solidFill>
              </a:rPr>
              <a:t> &amp; 2</a:t>
            </a:r>
            <a:r>
              <a:rPr lang="en-US" sz="3400" baseline="30000" smtClean="0">
                <a:solidFill>
                  <a:srgbClr val="FFFF66"/>
                </a:solidFill>
              </a:rPr>
              <a:t>nd</a:t>
            </a:r>
            <a:r>
              <a:rPr lang="en-US" sz="3400" smtClean="0">
                <a:solidFill>
                  <a:srgbClr val="FFFF66"/>
                </a:solidFill>
              </a:rPr>
              <a:t> cervical vertebrae frequently involved</a:t>
            </a:r>
          </a:p>
          <a:p>
            <a:pPr algn="l" eaLnBrk="1" hangingPunct="1">
              <a:lnSpc>
                <a:spcPct val="90000"/>
              </a:lnSpc>
              <a:buFontTx/>
              <a:buNone/>
            </a:pPr>
            <a:r>
              <a:rPr lang="en-US" sz="3800" smtClean="0">
                <a:solidFill>
                  <a:srgbClr val="FFFF66"/>
                </a:solidFill>
              </a:rPr>
              <a:t>Unaffected joints :</a:t>
            </a:r>
          </a:p>
          <a:p>
            <a:pPr lvl="1" algn="l" eaLnBrk="1" hangingPunct="1">
              <a:lnSpc>
                <a:spcPct val="90000"/>
              </a:lnSpc>
              <a:buFontTx/>
              <a:buNone/>
            </a:pPr>
            <a:r>
              <a:rPr lang="en-US" sz="3400" smtClean="0">
                <a:solidFill>
                  <a:srgbClr val="FFFF66"/>
                </a:solidFill>
              </a:rPr>
              <a:t>Thoracolumbar spine, DIPs &amp; SI joints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73775" y="6478588"/>
            <a:ext cx="289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rtl="0"/>
            <a:endParaRPr lang="ar-IQ">
              <a:cs typeface="Tahoma" pitchFamily="34" charset="0"/>
            </a:endParaRPr>
          </a:p>
        </p:txBody>
      </p:sp>
      <p:grpSp>
        <p:nvGrpSpPr>
          <p:cNvPr id="22531" name="Group 5"/>
          <p:cNvGrpSpPr>
            <a:grpSpLocks/>
          </p:cNvGrpSpPr>
          <p:nvPr/>
        </p:nvGrpSpPr>
        <p:grpSpPr bwMode="auto">
          <a:xfrm>
            <a:off x="285750" y="1649413"/>
            <a:ext cx="4321175" cy="3208337"/>
            <a:chOff x="293" y="904"/>
            <a:chExt cx="2529" cy="1694"/>
          </a:xfrm>
        </p:grpSpPr>
        <p:pic>
          <p:nvPicPr>
            <p:cNvPr id="12" name="Picture 3"/>
            <p:cNvPicPr>
              <a:picLocks noChangeArrowheads="1"/>
            </p:cNvPicPr>
            <p:nvPr/>
          </p:nvPicPr>
          <p:blipFill>
            <a:blip r:embed="rId2"/>
            <a:srcRect/>
            <a:stretch>
              <a:fillRect/>
            </a:stretch>
          </p:blipFill>
          <p:spPr bwMode="auto">
            <a:xfrm>
              <a:off x="293" y="904"/>
              <a:ext cx="2529" cy="16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prst="relaxedInset"/>
              <a:contourClr>
                <a:srgbClr val="C0C0C0"/>
              </a:contourClr>
            </a:sp3d>
          </p:spPr>
        </p:pic>
        <p:sp>
          <p:nvSpPr>
            <p:cNvPr id="13" name="Rectangle 4"/>
            <p:cNvSpPr>
              <a:spLocks noChangeArrowheads="1"/>
            </p:cNvSpPr>
            <p:nvPr/>
          </p:nvSpPr>
          <p:spPr bwMode="auto">
            <a:xfrm>
              <a:off x="350" y="932"/>
              <a:ext cx="2391" cy="1614"/>
            </a:xfrm>
            <a:prstGeom prst="rect">
              <a:avLst/>
            </a:prstGeom>
            <a:noFill/>
            <a:ln w="12700">
              <a:noFill/>
              <a:miter lim="800000"/>
              <a:headEnd/>
              <a:tailEnd/>
            </a:ln>
            <a:effectLst/>
            <a:scene3d>
              <a:camera prst="orthographicFront"/>
              <a:lightRig rig="threePt" dir="t"/>
            </a:scene3d>
            <a:sp3d>
              <a:bevelT prst="relaxedInset"/>
            </a:sp3d>
          </p:spPr>
          <p:txBody>
            <a:bodyPr wrap="none" anchor="ctr"/>
            <a:lstStyle/>
            <a:p>
              <a:pPr algn="l" rtl="0" fontAlgn="auto">
                <a:spcBef>
                  <a:spcPts val="0"/>
                </a:spcBef>
                <a:spcAft>
                  <a:spcPts val="0"/>
                </a:spcAft>
                <a:defRPr/>
              </a:pPr>
              <a:endParaRPr lang="ar-IQ">
                <a:latin typeface="+mn-lt"/>
                <a:cs typeface="+mn-cs"/>
              </a:endParaRPr>
            </a:p>
          </p:txBody>
        </p:sp>
      </p:grpSp>
      <p:sp>
        <p:nvSpPr>
          <p:cNvPr id="14" name="Rectangle 6"/>
          <p:cNvSpPr txBox="1">
            <a:spLocks noChangeArrowheads="1"/>
          </p:cNvSpPr>
          <p:nvPr/>
        </p:nvSpPr>
        <p:spPr>
          <a:xfrm>
            <a:off x="457200" y="457200"/>
            <a:ext cx="8229600" cy="685800"/>
          </a:xfrm>
          <a:prstGeom prst="rect">
            <a:avLst/>
          </a:prstGeom>
          <a:noFill/>
          <a:ln/>
        </p:spPr>
        <p:txBody>
          <a:bodyPr/>
          <a:lstStyle/>
          <a:p>
            <a:pPr algn="l" rtl="0">
              <a:defRPr/>
            </a:pPr>
            <a:r>
              <a:rPr lang="en-US" sz="4000">
                <a:solidFill>
                  <a:srgbClr val="FFFF00"/>
                </a:solidFill>
                <a:effectLst>
                  <a:outerShdw blurRad="38100" dist="38100" dir="2700000" algn="tl">
                    <a:srgbClr val="000000"/>
                  </a:outerShdw>
                </a:effectLst>
                <a:latin typeface="Franklin Gothic Book" pitchFamily="34" charset="0"/>
                <a:cs typeface="Arial" pitchFamily="34" charset="0"/>
              </a:rPr>
              <a:t>Rheumatoid Arthritis: PIP Swelling</a:t>
            </a:r>
          </a:p>
        </p:txBody>
      </p:sp>
      <p:sp>
        <p:nvSpPr>
          <p:cNvPr id="22533" name="Rectangle 7"/>
          <p:cNvSpPr txBox="1">
            <a:spLocks noChangeArrowheads="1"/>
          </p:cNvSpPr>
          <p:nvPr/>
        </p:nvSpPr>
        <p:spPr bwMode="auto">
          <a:xfrm>
            <a:off x="4610100" y="1676400"/>
            <a:ext cx="411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buClr>
                <a:schemeClr val="accent1"/>
              </a:buClr>
              <a:buSzPct val="80000"/>
              <a:buFont typeface="Wingdings 2" pitchFamily="18" charset="2"/>
              <a:buChar char=""/>
            </a:pPr>
            <a:r>
              <a:rPr lang="en-US" sz="3000">
                <a:solidFill>
                  <a:srgbClr val="FFFF66"/>
                </a:solidFill>
              </a:rPr>
              <a:t>Swelling is confined to the area of the joint capsule</a:t>
            </a:r>
          </a:p>
          <a:p>
            <a:pPr algn="l" rtl="0" eaLnBrk="1" hangingPunct="1">
              <a:spcBef>
                <a:spcPct val="20000"/>
              </a:spcBef>
              <a:buClr>
                <a:schemeClr val="accent1"/>
              </a:buClr>
              <a:buSzPct val="80000"/>
              <a:buFont typeface="Wingdings 2" pitchFamily="18" charset="2"/>
              <a:buChar char=""/>
            </a:pPr>
            <a:r>
              <a:rPr lang="en-US" sz="3000">
                <a:solidFill>
                  <a:srgbClr val="FFFF66"/>
                </a:solidFill>
              </a:rPr>
              <a:t>Synovial thickening feels like a firm sponge</a:t>
            </a:r>
          </a:p>
          <a:p>
            <a:pPr algn="l" rtl="0" eaLnBrk="1" hangingPunct="1">
              <a:spcBef>
                <a:spcPct val="20000"/>
              </a:spcBef>
              <a:buClr>
                <a:schemeClr val="accent1"/>
              </a:buClr>
              <a:buSzPct val="80000"/>
              <a:buFont typeface="Wingdings 2" pitchFamily="18" charset="2"/>
              <a:buChar char=""/>
            </a:pPr>
            <a:endParaRPr lang="en-US" sz="3000">
              <a:solidFill>
                <a:srgbClr val="FFFF66"/>
              </a:solidFill>
            </a:endParaRPr>
          </a:p>
          <a:p>
            <a:pPr algn="l" rtl="0" eaLnBrk="1" hangingPunct="1">
              <a:spcBef>
                <a:spcPct val="20000"/>
              </a:spcBef>
              <a:buClr>
                <a:schemeClr val="accent1"/>
              </a:buClr>
              <a:buSzPct val="80000"/>
              <a:buFont typeface="Wingdings 2" pitchFamily="18" charset="2"/>
              <a:buChar char=""/>
            </a:pPr>
            <a:endParaRPr lang="en-US" sz="3000">
              <a:solidFill>
                <a:srgbClr val="FFFF66"/>
              </a:solidFill>
            </a:endParaRPr>
          </a:p>
        </p:txBody>
      </p:sp>
      <p:sp>
        <p:nvSpPr>
          <p:cNvPr id="22534" name="عنصر نائب لرقم الشريحة 7"/>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7048E073-A3AE-4D86-BE40-376C1998A20B}" type="slidenum">
              <a:rPr lang="ar-SA" sz="1000">
                <a:solidFill>
                  <a:srgbClr val="4B4747"/>
                </a:solidFill>
              </a:rPr>
              <a:pPr rtl="0" eaLnBrk="1" hangingPunct="1"/>
              <a:t>19</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endParaRPr lang="en-US" smtClean="0"/>
          </a:p>
        </p:txBody>
      </p:sp>
      <p:sp>
        <p:nvSpPr>
          <p:cNvPr id="4100" name="AutoShape 4" descr="Click to view full size">
            <a:hlinkClick r:id="rId2"/>
          </p:cNvPr>
          <p:cNvSpPr>
            <a:spLocks noChangeAspect="1" noChangeArrowheads="1"/>
          </p:cNvSpPr>
          <p:nvPr/>
        </p:nvSpPr>
        <p:spPr bwMode="auto">
          <a:xfrm>
            <a:off x="41116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pic>
        <p:nvPicPr>
          <p:cNvPr id="4101" name="Picture 5" descr="aa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932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4670" t="16177" r="10" b="13074"/>
          <a:stretch/>
        </p:blipFill>
        <p:spPr>
          <a:xfrm rot="5400000">
            <a:off x="270689" y="1024708"/>
            <a:ext cx="4055224" cy="4596609"/>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73775" y="6478588"/>
            <a:ext cx="289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rtl="0"/>
            <a:endParaRPr lang="ar-IQ">
              <a:cs typeface="Tahoma" pitchFamily="34" charset="0"/>
            </a:endParaRPr>
          </a:p>
        </p:txBody>
      </p:sp>
      <p:grpSp>
        <p:nvGrpSpPr>
          <p:cNvPr id="23555" name="Group 5"/>
          <p:cNvGrpSpPr>
            <a:grpSpLocks/>
          </p:cNvGrpSpPr>
          <p:nvPr/>
        </p:nvGrpSpPr>
        <p:grpSpPr bwMode="auto">
          <a:xfrm>
            <a:off x="142875" y="2214563"/>
            <a:ext cx="4429125" cy="3143250"/>
            <a:chOff x="293" y="915"/>
            <a:chExt cx="2529" cy="1693"/>
          </a:xfrm>
        </p:grpSpPr>
        <p:pic>
          <p:nvPicPr>
            <p:cNvPr id="4" name="Picture 3"/>
            <p:cNvPicPr>
              <a:picLocks noChangeArrowheads="1"/>
            </p:cNvPicPr>
            <p:nvPr/>
          </p:nvPicPr>
          <p:blipFill>
            <a:blip r:embed="rId2"/>
            <a:srcRect/>
            <a:stretch>
              <a:fillRect/>
            </a:stretch>
          </p:blipFill>
          <p:spPr bwMode="auto">
            <a:xfrm>
              <a:off x="293" y="915"/>
              <a:ext cx="2529" cy="16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3560" name="Rectangle 4"/>
            <p:cNvSpPr>
              <a:spLocks noChangeArrowheads="1"/>
            </p:cNvSpPr>
            <p:nvPr/>
          </p:nvSpPr>
          <p:spPr bwMode="auto">
            <a:xfrm>
              <a:off x="350" y="943"/>
              <a:ext cx="2391"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l" rtl="0"/>
              <a:endParaRPr lang="ar-IQ">
                <a:cs typeface="Tahoma" pitchFamily="34" charset="0"/>
              </a:endParaRPr>
            </a:p>
          </p:txBody>
        </p:sp>
      </p:grpSp>
      <p:sp>
        <p:nvSpPr>
          <p:cNvPr id="6" name="Rectangle 6"/>
          <p:cNvSpPr txBox="1">
            <a:spLocks noChangeArrowheads="1"/>
          </p:cNvSpPr>
          <p:nvPr/>
        </p:nvSpPr>
        <p:spPr>
          <a:xfrm>
            <a:off x="457200" y="285750"/>
            <a:ext cx="8229600" cy="857250"/>
          </a:xfrm>
          <a:prstGeom prst="rect">
            <a:avLst/>
          </a:prstGeom>
          <a:noFill/>
          <a:ln/>
        </p:spPr>
        <p:txBody>
          <a:bodyPr/>
          <a:lstStyle/>
          <a:p>
            <a:pPr algn="l" rtl="0">
              <a:defRPr/>
            </a:pPr>
            <a:r>
              <a:rPr lang="en-US" sz="3600">
                <a:effectLst>
                  <a:outerShdw blurRad="38100" dist="38100" dir="2700000" algn="tl">
                    <a:srgbClr val="000000"/>
                  </a:outerShdw>
                </a:effectLst>
                <a:latin typeface="Franklin Gothic Book" pitchFamily="34" charset="0"/>
                <a:cs typeface="Arial" pitchFamily="34" charset="0"/>
              </a:rPr>
              <a:t>Rheumatoid</a:t>
            </a:r>
            <a:r>
              <a:rPr lang="en-US" sz="3600">
                <a:solidFill>
                  <a:srgbClr val="0070C0"/>
                </a:solidFill>
                <a:effectLst>
                  <a:outerShdw blurRad="38100" dist="38100" dir="2700000" algn="tl">
                    <a:srgbClr val="000000"/>
                  </a:outerShdw>
                </a:effectLst>
                <a:latin typeface="Franklin Gothic Book" pitchFamily="34" charset="0"/>
                <a:cs typeface="Arial" pitchFamily="34" charset="0"/>
              </a:rPr>
              <a:t> </a:t>
            </a:r>
            <a:r>
              <a:rPr lang="en-US" sz="3600">
                <a:effectLst>
                  <a:outerShdw blurRad="38100" dist="38100" dir="2700000" algn="tl">
                    <a:srgbClr val="000000"/>
                  </a:outerShdw>
                </a:effectLst>
                <a:latin typeface="Franklin Gothic Book" pitchFamily="34" charset="0"/>
                <a:cs typeface="Arial" pitchFamily="34" charset="0"/>
              </a:rPr>
              <a:t>HAND</a:t>
            </a:r>
          </a:p>
        </p:txBody>
      </p:sp>
      <p:sp>
        <p:nvSpPr>
          <p:cNvPr id="23557" name="Rectangle 7"/>
          <p:cNvSpPr txBox="1">
            <a:spLocks noChangeArrowheads="1"/>
          </p:cNvSpPr>
          <p:nvPr/>
        </p:nvSpPr>
        <p:spPr bwMode="auto">
          <a:xfrm>
            <a:off x="4610100" y="1714500"/>
            <a:ext cx="4114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buClr>
                <a:schemeClr val="accent1"/>
              </a:buClr>
              <a:buSzPct val="80000"/>
              <a:buFont typeface="Wingdings 2" pitchFamily="18" charset="2"/>
              <a:buChar char=""/>
            </a:pPr>
            <a:r>
              <a:rPr lang="en-US" sz="3000">
                <a:solidFill>
                  <a:srgbClr val="FFFF00"/>
                </a:solidFill>
              </a:rPr>
              <a:t>An across-the-room diagnosis</a:t>
            </a:r>
          </a:p>
          <a:p>
            <a:pPr algn="l" rtl="0" eaLnBrk="1" hangingPunct="1">
              <a:spcBef>
                <a:spcPct val="20000"/>
              </a:spcBef>
              <a:buClr>
                <a:schemeClr val="accent1"/>
              </a:buClr>
              <a:buSzPct val="80000"/>
              <a:buFont typeface="Wingdings 2" pitchFamily="18" charset="2"/>
              <a:buChar char=""/>
            </a:pPr>
            <a:r>
              <a:rPr lang="en-US" sz="3000">
                <a:solidFill>
                  <a:srgbClr val="FFFF00"/>
                </a:solidFill>
              </a:rPr>
              <a:t>Prominent ulnar deviation in the right hand</a:t>
            </a:r>
          </a:p>
          <a:p>
            <a:pPr algn="l" rtl="0" eaLnBrk="1" hangingPunct="1">
              <a:spcBef>
                <a:spcPct val="20000"/>
              </a:spcBef>
              <a:buClr>
                <a:schemeClr val="accent1"/>
              </a:buClr>
              <a:buSzPct val="80000"/>
              <a:buFont typeface="Wingdings 2" pitchFamily="18" charset="2"/>
              <a:buChar char=""/>
            </a:pPr>
            <a:r>
              <a:rPr lang="en-US" sz="3000">
                <a:solidFill>
                  <a:srgbClr val="FFFF00"/>
                </a:solidFill>
              </a:rPr>
              <a:t>MCP and PIP swelling in both hands</a:t>
            </a:r>
          </a:p>
          <a:p>
            <a:pPr algn="l" rtl="0" eaLnBrk="1" hangingPunct="1">
              <a:spcBef>
                <a:spcPct val="20000"/>
              </a:spcBef>
              <a:buClr>
                <a:schemeClr val="accent1"/>
              </a:buClr>
              <a:buSzPct val="80000"/>
              <a:buFont typeface="Wingdings 2" pitchFamily="18" charset="2"/>
              <a:buChar char=""/>
            </a:pPr>
            <a:r>
              <a:rPr lang="en-US" sz="3000">
                <a:solidFill>
                  <a:srgbClr val="FFFF00"/>
                </a:solidFill>
              </a:rPr>
              <a:t>MCP sublaxation</a:t>
            </a:r>
          </a:p>
          <a:p>
            <a:pPr algn="l" rtl="0" eaLnBrk="1" hangingPunct="1">
              <a:spcBef>
                <a:spcPct val="20000"/>
              </a:spcBef>
              <a:buClr>
                <a:schemeClr val="accent1"/>
              </a:buClr>
              <a:buSzPct val="80000"/>
              <a:buFont typeface="Wingdings 2" pitchFamily="18" charset="2"/>
              <a:buChar char=""/>
            </a:pPr>
            <a:r>
              <a:rPr lang="en-US" sz="3000">
                <a:solidFill>
                  <a:srgbClr val="FFFF00"/>
                </a:solidFill>
              </a:rPr>
              <a:t>Synovitis of left wrist</a:t>
            </a:r>
          </a:p>
        </p:txBody>
      </p:sp>
      <p:sp>
        <p:nvSpPr>
          <p:cNvPr id="23558" name="عنصر نائب لرقم الشريحة 7"/>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680EF885-84FC-410B-83B8-C41E7E56B9A3}" type="slidenum">
              <a:rPr lang="ar-SA" sz="1000">
                <a:solidFill>
                  <a:srgbClr val="4B4747"/>
                </a:solidFill>
              </a:rPr>
              <a:pPr rtl="0" eaLnBrk="1" hangingPunct="1"/>
              <a:t>20</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5613" y="90488"/>
            <a:ext cx="8226425" cy="1052512"/>
          </a:xfrm>
          <a:prstGeom prst="rect">
            <a:avLst/>
          </a:prstGeom>
        </p:spPr>
        <p:txBody>
          <a:bodyPr/>
          <a:lstStyle/>
          <a:p>
            <a:pPr algn="l" rtl="0">
              <a:defRPr/>
            </a:pPr>
            <a:r>
              <a:rPr lang="en-US" sz="3600">
                <a:effectLst>
                  <a:outerShdw blurRad="38100" dist="38100" dir="2700000" algn="tl">
                    <a:srgbClr val="000000"/>
                  </a:outerShdw>
                </a:effectLst>
                <a:latin typeface="Franklin Gothic Book" pitchFamily="34" charset="0"/>
                <a:cs typeface="Arial" pitchFamily="34" charset="0"/>
              </a:rPr>
              <a:t>Rheumatoid arthritis: swan-neck and boutonnière deformity, hand</a:t>
            </a:r>
          </a:p>
        </p:txBody>
      </p:sp>
      <p:pic>
        <p:nvPicPr>
          <p:cNvPr id="3" name="Picture 5" descr="99CSC-05C05"/>
          <p:cNvPicPr>
            <a:picLocks noChangeAspect="1" noChangeArrowheads="1"/>
          </p:cNvPicPr>
          <p:nvPr/>
        </p:nvPicPr>
        <p:blipFill>
          <a:blip r:embed="rId2"/>
          <a:srcRect/>
          <a:stretch>
            <a:fillRect/>
          </a:stretch>
        </p:blipFill>
        <p:spPr bwMode="auto">
          <a:xfrm>
            <a:off x="785786" y="1338229"/>
            <a:ext cx="7643866" cy="5095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riblet"/>
            <a:extrusionClr>
              <a:srgbClr val="000000"/>
            </a:extrusionClr>
          </a:sp3d>
        </p:spPr>
      </p:pic>
      <p:sp>
        <p:nvSpPr>
          <p:cNvPr id="24580"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61BD6D22-E2AC-46CF-BE3B-DAC2EE9E92CE}" type="slidenum">
              <a:rPr lang="ar-SA" sz="1000">
                <a:solidFill>
                  <a:srgbClr val="4B4747"/>
                </a:solidFill>
              </a:rPr>
              <a:pPr rtl="0" eaLnBrk="1" hangingPunct="1"/>
              <a:t>21</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p:txBody>
          <a:bodyPr/>
          <a:lstStyle/>
          <a:p>
            <a:pPr algn="l" eaLnBrk="1" hangingPunct="1">
              <a:buFontTx/>
              <a:buNone/>
            </a:pPr>
            <a:r>
              <a:rPr lang="en-US" smtClean="0">
                <a:solidFill>
                  <a:srgbClr val="FFFF00"/>
                </a:solidFill>
              </a:rPr>
              <a:t>Nonreducible flexion at the PIP joint with concomitant hyperextension of the DIP joint of the finger (</a:t>
            </a:r>
            <a:r>
              <a:rPr lang="en-US" smtClean="0"/>
              <a:t>boutonniere deformity</a:t>
            </a:r>
            <a:r>
              <a:rPr lang="en-US" smtClean="0">
                <a:solidFill>
                  <a:srgbClr val="FFFF00"/>
                </a:solidFill>
              </a:rPr>
              <a:t>, occurs as a consequence of synovitis with stretching of, or rupture of, the PIP joint through the central extensor tendon with concomitant volar displacement of the lateral bands.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p:txBody>
          <a:bodyPr/>
          <a:lstStyle/>
          <a:p>
            <a:pPr algn="l" eaLnBrk="1" hangingPunct="1">
              <a:lnSpc>
                <a:spcPct val="90000"/>
              </a:lnSpc>
              <a:buFontTx/>
              <a:buNone/>
            </a:pPr>
            <a:r>
              <a:rPr lang="en-US" sz="3600" smtClean="0">
                <a:solidFill>
                  <a:srgbClr val="FFFF00"/>
                </a:solidFill>
              </a:rPr>
              <a:t>Hyperextension at the PIP joint with flexion of the DIP joint (</a:t>
            </a:r>
            <a:r>
              <a:rPr lang="en-US" sz="3600" smtClean="0"/>
              <a:t>swan-neck deformity</a:t>
            </a:r>
            <a:r>
              <a:rPr lang="en-US" sz="3600" smtClean="0">
                <a:solidFill>
                  <a:srgbClr val="FFFF00"/>
                </a:solidFill>
              </a:rPr>
              <a:t>, may be initiated by disruption of the extensor tendon at the DIP joint with secondary shortening of the central extensor tendon and hyperextension of the PIP joint, </a:t>
            </a:r>
          </a:p>
          <a:p>
            <a:pPr algn="l" eaLnBrk="1" hangingPunct="1">
              <a:lnSpc>
                <a:spcPct val="90000"/>
              </a:lnSpc>
              <a:buFontTx/>
              <a:buNone/>
            </a:pPr>
            <a:endParaRPr lang="en-US" sz="3600" smtClean="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50838" y="0"/>
            <a:ext cx="8226425" cy="685800"/>
          </a:xfrm>
          <a:prstGeom prst="rect">
            <a:avLst/>
          </a:prstGeom>
        </p:spPr>
        <p:txBody>
          <a:bodyPr/>
          <a:lstStyle/>
          <a:p>
            <a:pPr algn="l" rtl="0">
              <a:defRPr/>
            </a:pPr>
            <a:r>
              <a:rPr lang="en-US" sz="3600">
                <a:effectLst>
                  <a:outerShdw blurRad="38100" dist="38100" dir="2700000" algn="tl">
                    <a:srgbClr val="000000"/>
                  </a:outerShdw>
                </a:effectLst>
                <a:latin typeface="Franklin Gothic Book" pitchFamily="34" charset="0"/>
                <a:cs typeface="Arial" pitchFamily="34" charset="0"/>
              </a:rPr>
              <a:t>Rheumatoid arthritis: arthritis mutilans, hand (clinical and radiograph)</a:t>
            </a:r>
          </a:p>
        </p:txBody>
      </p:sp>
      <p:pic>
        <p:nvPicPr>
          <p:cNvPr id="7" name="Picture 4" descr="99CSC-05C08"/>
          <p:cNvPicPr>
            <a:picLocks noChangeAspect="1" noChangeArrowheads="1"/>
          </p:cNvPicPr>
          <p:nvPr/>
        </p:nvPicPr>
        <p:blipFill>
          <a:blip r:embed="rId2"/>
          <a:srcRect/>
          <a:stretch>
            <a:fillRect/>
          </a:stretch>
        </p:blipFill>
        <p:spPr bwMode="auto">
          <a:xfrm>
            <a:off x="785786" y="1357298"/>
            <a:ext cx="7715304" cy="5143536"/>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p:spPr>
      </p:pic>
      <p:sp>
        <p:nvSpPr>
          <p:cNvPr id="28676"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6B98FC37-229B-493B-A286-D7E573C21C40}" type="slidenum">
              <a:rPr lang="ar-SA" sz="1000">
                <a:solidFill>
                  <a:srgbClr val="4B4747"/>
                </a:solidFill>
              </a:rPr>
              <a:pPr rtl="0" eaLnBrk="1" hangingPunct="1"/>
              <a:t>24</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38175" y="547688"/>
            <a:ext cx="3648075" cy="5667375"/>
          </a:xfrm>
          <a:prstGeom prst="rect">
            <a:avLst/>
          </a:prstGeom>
        </p:spPr>
        <p:txBody>
          <a:bodyPr/>
          <a:lstStyle/>
          <a:p>
            <a:pPr algn="l" rtl="0">
              <a:defRPr/>
            </a:pPr>
            <a:r>
              <a:rPr lang="en-US" sz="4600">
                <a:solidFill>
                  <a:srgbClr val="FFFF00"/>
                </a:solidFill>
                <a:effectLst>
                  <a:outerShdw blurRad="38100" dist="38100" dir="2700000" algn="tl">
                    <a:srgbClr val="000000"/>
                  </a:outerShdw>
                </a:effectLst>
                <a:latin typeface="Franklin Gothic Book" pitchFamily="34" charset="0"/>
                <a:cs typeface="Arial" pitchFamily="34" charset="0"/>
              </a:rPr>
              <a:t>Rheumatoid arthritis: </a:t>
            </a:r>
            <a:r>
              <a:rPr lang="en-US" sz="4600">
                <a:solidFill>
                  <a:srgbClr val="FFFF00"/>
                </a:solidFill>
                <a:latin typeface="Franklin Gothic Book" pitchFamily="34" charset="0"/>
                <a:cs typeface="Arial" pitchFamily="34" charset="0"/>
              </a:rPr>
              <a:t>ruptured right popliteal cyst</a:t>
            </a:r>
          </a:p>
        </p:txBody>
      </p:sp>
      <p:pic>
        <p:nvPicPr>
          <p:cNvPr id="3" name="Picture 4" descr="99CSC-05C10"/>
          <p:cNvPicPr>
            <a:picLocks noChangeAspect="1" noChangeArrowheads="1"/>
          </p:cNvPicPr>
          <p:nvPr/>
        </p:nvPicPr>
        <p:blipFill>
          <a:blip r:embed="rId2"/>
          <a:srcRect/>
          <a:stretch>
            <a:fillRect/>
          </a:stretch>
        </p:blipFill>
        <p:spPr bwMode="auto">
          <a:xfrm>
            <a:off x="4929190" y="500354"/>
            <a:ext cx="3935415" cy="589884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divot"/>
            <a:contourClr>
              <a:srgbClr val="333333"/>
            </a:contourClr>
          </a:sp3d>
        </p:spPr>
      </p:pic>
      <p:sp>
        <p:nvSpPr>
          <p:cNvPr id="30724"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18F69BB8-5922-4C6A-83B8-74AD52B111EE}" type="slidenum">
              <a:rPr lang="ar-SA" sz="1000">
                <a:solidFill>
                  <a:srgbClr val="4B4747"/>
                </a:solidFill>
              </a:rPr>
              <a:pPr rtl="0" eaLnBrk="1" hangingPunct="1"/>
              <a:t>25</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875"/>
            <a:ext cx="6827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p:txBody>
          <a:bodyPr/>
          <a:lstStyle/>
          <a:p>
            <a:pPr algn="l" eaLnBrk="1" hangingPunct="1">
              <a:buFontTx/>
              <a:buNone/>
            </a:pPr>
            <a:r>
              <a:rPr lang="en-US" sz="4800" u="sng" smtClean="0">
                <a:solidFill>
                  <a:srgbClr val="FFFF00"/>
                </a:solidFill>
              </a:rPr>
              <a:t>EXTRA-ARTICULAR MANIFESTATIONS OF RHEUMATOID DISEASE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p:cNvPicPr>
            <a:picLocks noChangeAspect="1"/>
          </p:cNvPicPr>
          <p:nvPr/>
        </p:nvPicPr>
        <p:blipFill>
          <a:blip r:embed="rId2">
            <a:extLst>
              <a:ext uri="{28A0092B-C50C-407E-A947-70E740481C1C}">
                <a14:useLocalDpi xmlns:a14="http://schemas.microsoft.com/office/drawing/2010/main" val="0"/>
              </a:ext>
            </a:extLst>
          </a:blip>
          <a:srcRect b="3804"/>
          <a:stretch>
            <a:fillRect/>
          </a:stretch>
        </p:blipFill>
        <p:spPr bwMode="auto">
          <a:xfrm>
            <a:off x="1447800" y="-76200"/>
            <a:ext cx="56927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b="1" smtClean="0"/>
              <a:t>Haematological</a:t>
            </a:r>
          </a:p>
        </p:txBody>
      </p:sp>
      <p:sp>
        <p:nvSpPr>
          <p:cNvPr id="36867" name="Rectangle 3"/>
          <p:cNvSpPr>
            <a:spLocks noGrp="1" noChangeArrowheads="1"/>
          </p:cNvSpPr>
          <p:nvPr>
            <p:ph type="body" idx="1"/>
          </p:nvPr>
        </p:nvSpPr>
        <p:spPr/>
        <p:txBody>
          <a:bodyPr/>
          <a:lstStyle/>
          <a:p>
            <a:pPr algn="l" eaLnBrk="1" hangingPunct="1">
              <a:buFontTx/>
              <a:buNone/>
            </a:pPr>
            <a:endParaRPr lang="en-US" sz="4000" b="1" smtClean="0">
              <a:solidFill>
                <a:srgbClr val="FFFF00"/>
              </a:solidFill>
            </a:endParaRPr>
          </a:p>
          <a:p>
            <a:pPr algn="l" eaLnBrk="1" hangingPunct="1">
              <a:buFontTx/>
              <a:buNone/>
            </a:pPr>
            <a:r>
              <a:rPr lang="en-US" sz="4000" b="1" smtClean="0">
                <a:solidFill>
                  <a:srgbClr val="FFFF00"/>
                </a:solidFill>
              </a:rPr>
              <a:t>Anaemia</a:t>
            </a:r>
          </a:p>
          <a:p>
            <a:pPr algn="l" eaLnBrk="1" hangingPunct="1">
              <a:buFontTx/>
              <a:buNone/>
            </a:pPr>
            <a:r>
              <a:rPr lang="en-US" sz="4000" b="1" smtClean="0">
                <a:solidFill>
                  <a:srgbClr val="FFFF00"/>
                </a:solidFill>
              </a:rPr>
              <a:t>Thrombocytosis</a:t>
            </a:r>
          </a:p>
          <a:p>
            <a:pPr algn="l" eaLnBrk="1" hangingPunct="1">
              <a:buFontTx/>
              <a:buNone/>
            </a:pPr>
            <a:r>
              <a:rPr lang="en-US" sz="4000" b="1" smtClean="0">
                <a:solidFill>
                  <a:srgbClr val="FFFF00"/>
                </a:solidFill>
              </a:rPr>
              <a:t>Eosinophilia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81000" y="457200"/>
            <a:ext cx="7477125" cy="1143000"/>
          </a:xfrm>
        </p:spPr>
        <p:txBody>
          <a:bodyPr lIns="92075" tIns="46038" rIns="92075" bIns="46038"/>
          <a:lstStyle/>
          <a:p>
            <a:pPr eaLnBrk="1" hangingPunct="1">
              <a:defRPr/>
            </a:pPr>
            <a:r>
              <a:rPr lang="en-US" dirty="0" smtClean="0"/>
              <a:t>Definition</a:t>
            </a:r>
          </a:p>
        </p:txBody>
      </p:sp>
      <p:graphicFrame>
        <p:nvGraphicFramePr>
          <p:cNvPr id="2" name="Diagram 1"/>
          <p:cNvGraphicFramePr/>
          <p:nvPr>
            <p:extLst>
              <p:ext uri="{D42A27DB-BD31-4B8C-83A1-F6EECF244321}">
                <p14:modId xmlns:p14="http://schemas.microsoft.com/office/powerpoint/2010/main" val="3867862874"/>
              </p:ext>
            </p:extLst>
          </p:nvPr>
        </p:nvGraphicFramePr>
        <p:xfrm>
          <a:off x="1600200" y="1676400"/>
          <a:ext cx="67056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b="1" smtClean="0"/>
              <a:t>Lymphatic</a:t>
            </a:r>
          </a:p>
        </p:txBody>
      </p:sp>
      <p:sp>
        <p:nvSpPr>
          <p:cNvPr id="37891" name="Rectangle 3"/>
          <p:cNvSpPr>
            <a:spLocks noGrp="1" noChangeArrowheads="1"/>
          </p:cNvSpPr>
          <p:nvPr>
            <p:ph type="body" idx="1"/>
          </p:nvPr>
        </p:nvSpPr>
        <p:spPr/>
        <p:txBody>
          <a:bodyPr/>
          <a:lstStyle/>
          <a:p>
            <a:pPr algn="l" eaLnBrk="1" hangingPunct="1">
              <a:buFontTx/>
              <a:buNone/>
            </a:pPr>
            <a:endParaRPr lang="en-US" sz="3600" b="1" smtClean="0">
              <a:solidFill>
                <a:srgbClr val="FFFF00"/>
              </a:solidFill>
            </a:endParaRPr>
          </a:p>
          <a:p>
            <a:pPr algn="l" eaLnBrk="1" hangingPunct="1">
              <a:buFontTx/>
              <a:buNone/>
            </a:pPr>
            <a:r>
              <a:rPr lang="en-US" sz="3600" b="1" smtClean="0">
                <a:solidFill>
                  <a:srgbClr val="FFFF00"/>
                </a:solidFill>
              </a:rPr>
              <a:t>Splenomegaly</a:t>
            </a:r>
          </a:p>
          <a:p>
            <a:pPr algn="l" eaLnBrk="1" hangingPunct="1">
              <a:buFontTx/>
              <a:buNone/>
            </a:pPr>
            <a:r>
              <a:rPr lang="en-US" sz="3600" b="1" smtClean="0">
                <a:solidFill>
                  <a:srgbClr val="FFFF00"/>
                </a:solidFill>
              </a:rPr>
              <a:t>Felty's syndrome</a:t>
            </a:r>
          </a:p>
          <a:p>
            <a:pPr algn="l" eaLnBrk="1" hangingPunct="1">
              <a:buFontTx/>
              <a:buNone/>
            </a:pPr>
            <a:endParaRPr lang="en-US" sz="3600" b="1" smtClean="0">
              <a:solidFill>
                <a:srgbClr val="FFFF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b="1" smtClean="0"/>
              <a:t>Ocular</a:t>
            </a:r>
          </a:p>
        </p:txBody>
      </p:sp>
      <p:sp>
        <p:nvSpPr>
          <p:cNvPr id="38915" name="Rectangle 3"/>
          <p:cNvSpPr>
            <a:spLocks noGrp="1" noChangeArrowheads="1"/>
          </p:cNvSpPr>
          <p:nvPr>
            <p:ph type="body" idx="1"/>
          </p:nvPr>
        </p:nvSpPr>
        <p:spPr/>
        <p:txBody>
          <a:bodyPr/>
          <a:lstStyle/>
          <a:p>
            <a:pPr algn="l" eaLnBrk="1" hangingPunct="1">
              <a:buFontTx/>
              <a:buNone/>
            </a:pPr>
            <a:endParaRPr lang="en-US" sz="4000" b="1" smtClean="0">
              <a:solidFill>
                <a:srgbClr val="FFFF00"/>
              </a:solidFill>
            </a:endParaRPr>
          </a:p>
          <a:p>
            <a:pPr algn="l" eaLnBrk="1" hangingPunct="1">
              <a:buFontTx/>
              <a:buNone/>
            </a:pPr>
            <a:r>
              <a:rPr lang="en-US" sz="4000" b="1" smtClean="0">
                <a:solidFill>
                  <a:srgbClr val="FFFF00"/>
                </a:solidFill>
              </a:rPr>
              <a:t>Eapiscleritis</a:t>
            </a:r>
          </a:p>
          <a:p>
            <a:pPr algn="l" eaLnBrk="1" hangingPunct="1">
              <a:buFontTx/>
              <a:buNone/>
            </a:pPr>
            <a:r>
              <a:rPr lang="en-US" sz="4000" b="1" smtClean="0">
                <a:solidFill>
                  <a:srgbClr val="FFFF00"/>
                </a:solidFill>
              </a:rPr>
              <a:t>Scleritis</a:t>
            </a:r>
          </a:p>
          <a:p>
            <a:pPr algn="l" eaLnBrk="1" hangingPunct="1">
              <a:buFontTx/>
              <a:buNone/>
            </a:pPr>
            <a:r>
              <a:rPr lang="en-US" sz="4000" b="1" smtClean="0">
                <a:solidFill>
                  <a:srgbClr val="FFFF00"/>
                </a:solidFill>
              </a:rPr>
              <a:t>Scleromalacia</a:t>
            </a:r>
          </a:p>
          <a:p>
            <a:pPr algn="l" eaLnBrk="1" hangingPunct="1">
              <a:buFontTx/>
              <a:buNone/>
            </a:pPr>
            <a:r>
              <a:rPr lang="en-US" sz="4000" b="1" smtClean="0">
                <a:solidFill>
                  <a:srgbClr val="FFFF00"/>
                </a:solidFill>
              </a:rPr>
              <a:t>Keratoconjunctivitis sicca</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b="1" smtClean="0"/>
              <a:t>Vasculitis</a:t>
            </a:r>
          </a:p>
        </p:txBody>
      </p:sp>
      <p:sp>
        <p:nvSpPr>
          <p:cNvPr id="39939" name="Rectangle 3"/>
          <p:cNvSpPr>
            <a:spLocks noGrp="1" noChangeArrowheads="1"/>
          </p:cNvSpPr>
          <p:nvPr>
            <p:ph type="body" idx="1"/>
          </p:nvPr>
        </p:nvSpPr>
        <p:spPr/>
        <p:txBody>
          <a:bodyPr/>
          <a:lstStyle/>
          <a:p>
            <a:pPr algn="l" eaLnBrk="1" hangingPunct="1">
              <a:buFontTx/>
              <a:buNone/>
            </a:pPr>
            <a:endParaRPr lang="en-US" sz="3600" b="1" smtClean="0">
              <a:solidFill>
                <a:srgbClr val="FFFF00"/>
              </a:solidFill>
            </a:endParaRPr>
          </a:p>
          <a:p>
            <a:pPr algn="l" eaLnBrk="1" hangingPunct="1">
              <a:buFontTx/>
              <a:buNone/>
            </a:pPr>
            <a:r>
              <a:rPr lang="en-US" sz="3600" b="1" smtClean="0">
                <a:solidFill>
                  <a:srgbClr val="FFFF00"/>
                </a:solidFill>
              </a:rPr>
              <a:t>Digital arteritis</a:t>
            </a:r>
          </a:p>
          <a:p>
            <a:pPr algn="l" eaLnBrk="1" hangingPunct="1">
              <a:buFontTx/>
              <a:buNone/>
            </a:pPr>
            <a:r>
              <a:rPr lang="en-US" sz="3600" b="1" smtClean="0">
                <a:solidFill>
                  <a:srgbClr val="FFFF00"/>
                </a:solidFill>
              </a:rPr>
              <a:t>Ulcers</a:t>
            </a:r>
          </a:p>
          <a:p>
            <a:pPr algn="l" eaLnBrk="1" hangingPunct="1">
              <a:buFontTx/>
              <a:buNone/>
            </a:pPr>
            <a:r>
              <a:rPr lang="en-US" sz="3600" b="1" smtClean="0">
                <a:solidFill>
                  <a:srgbClr val="FFFF00"/>
                </a:solidFill>
              </a:rPr>
              <a:t>Pyoderma gangrenosum</a:t>
            </a:r>
          </a:p>
          <a:p>
            <a:pPr algn="l" eaLnBrk="1" hangingPunct="1">
              <a:buFontTx/>
              <a:buNone/>
            </a:pPr>
            <a:r>
              <a:rPr lang="en-US" sz="3600" b="1" smtClean="0">
                <a:solidFill>
                  <a:srgbClr val="FFFF00"/>
                </a:solidFill>
              </a:rPr>
              <a:t>Mononeuritis multiplex</a:t>
            </a:r>
          </a:p>
          <a:p>
            <a:pPr algn="l" eaLnBrk="1" hangingPunct="1">
              <a:buFontTx/>
              <a:buNone/>
            </a:pPr>
            <a:r>
              <a:rPr lang="en-US" sz="3600" b="1" smtClean="0">
                <a:solidFill>
                  <a:srgbClr val="FFFF00"/>
                </a:solidFill>
              </a:rPr>
              <a:t>Visceral arteritis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b="1" smtClean="0"/>
              <a:t>Cardiac</a:t>
            </a:r>
          </a:p>
        </p:txBody>
      </p:sp>
      <p:sp>
        <p:nvSpPr>
          <p:cNvPr id="40963" name="Rectangle 3"/>
          <p:cNvSpPr>
            <a:spLocks noGrp="1" noChangeArrowheads="1"/>
          </p:cNvSpPr>
          <p:nvPr>
            <p:ph type="body" idx="1"/>
          </p:nvPr>
        </p:nvSpPr>
        <p:spPr>
          <a:xfrm>
            <a:off x="609600" y="1143000"/>
            <a:ext cx="7772400" cy="4930775"/>
          </a:xfrm>
        </p:spPr>
        <p:txBody>
          <a:bodyPr/>
          <a:lstStyle/>
          <a:p>
            <a:pPr algn="l" eaLnBrk="1" hangingPunct="1">
              <a:buFontTx/>
              <a:buNone/>
            </a:pPr>
            <a:endParaRPr lang="en-US" b="1" smtClean="0">
              <a:solidFill>
                <a:srgbClr val="FFFF00"/>
              </a:solidFill>
            </a:endParaRPr>
          </a:p>
          <a:p>
            <a:pPr algn="l" eaLnBrk="1" hangingPunct="1">
              <a:buFontTx/>
              <a:buNone/>
            </a:pPr>
            <a:r>
              <a:rPr lang="en-US" b="1" smtClean="0">
                <a:solidFill>
                  <a:srgbClr val="FFFF00"/>
                </a:solidFill>
              </a:rPr>
              <a:t>Pericarditis</a:t>
            </a:r>
          </a:p>
          <a:p>
            <a:pPr algn="l" eaLnBrk="1" hangingPunct="1">
              <a:buFontTx/>
              <a:buNone/>
            </a:pPr>
            <a:r>
              <a:rPr lang="en-US" b="1" smtClean="0">
                <a:solidFill>
                  <a:srgbClr val="FFFF00"/>
                </a:solidFill>
              </a:rPr>
              <a:t>Myocarditis</a:t>
            </a:r>
          </a:p>
          <a:p>
            <a:pPr algn="l" eaLnBrk="1" hangingPunct="1">
              <a:buFontTx/>
              <a:buNone/>
            </a:pPr>
            <a:r>
              <a:rPr lang="en-US" b="1" smtClean="0">
                <a:solidFill>
                  <a:srgbClr val="FFFF00"/>
                </a:solidFill>
              </a:rPr>
              <a:t>Endocarditis</a:t>
            </a:r>
          </a:p>
          <a:p>
            <a:pPr algn="l" eaLnBrk="1" hangingPunct="1">
              <a:buFontTx/>
              <a:buNone/>
            </a:pPr>
            <a:r>
              <a:rPr lang="en-US" b="1" smtClean="0">
                <a:solidFill>
                  <a:srgbClr val="FFFF00"/>
                </a:solidFill>
              </a:rPr>
              <a:t>Conduction defects</a:t>
            </a:r>
          </a:p>
          <a:p>
            <a:pPr algn="l" eaLnBrk="1" hangingPunct="1">
              <a:buFontTx/>
              <a:buNone/>
            </a:pPr>
            <a:r>
              <a:rPr lang="en-US" b="1" smtClean="0">
                <a:solidFill>
                  <a:srgbClr val="FFFF00"/>
                </a:solidFill>
              </a:rPr>
              <a:t>Coronary vasculitis</a:t>
            </a:r>
          </a:p>
          <a:p>
            <a:pPr algn="l" eaLnBrk="1" hangingPunct="1">
              <a:buFontTx/>
              <a:buNone/>
            </a:pPr>
            <a:r>
              <a:rPr lang="en-US" b="1" smtClean="0">
                <a:solidFill>
                  <a:srgbClr val="FFFF00"/>
                </a:solidFill>
              </a:rPr>
              <a:t>Granulomatous aortitis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b="1" smtClean="0"/>
              <a:t>Pulmonary</a:t>
            </a:r>
          </a:p>
        </p:txBody>
      </p:sp>
      <p:sp>
        <p:nvSpPr>
          <p:cNvPr id="41987" name="Rectangle 3"/>
          <p:cNvSpPr>
            <a:spLocks noGrp="1" noChangeArrowheads="1"/>
          </p:cNvSpPr>
          <p:nvPr>
            <p:ph type="body" idx="1"/>
          </p:nvPr>
        </p:nvSpPr>
        <p:spPr/>
        <p:txBody>
          <a:bodyPr/>
          <a:lstStyle/>
          <a:p>
            <a:pPr algn="l" eaLnBrk="1" hangingPunct="1">
              <a:buFontTx/>
              <a:buNone/>
            </a:pPr>
            <a:endParaRPr lang="en-US" b="1" smtClean="0">
              <a:solidFill>
                <a:srgbClr val="FFFF00"/>
              </a:solidFill>
            </a:endParaRPr>
          </a:p>
          <a:p>
            <a:pPr algn="l" eaLnBrk="1" hangingPunct="1">
              <a:buFontTx/>
              <a:buNone/>
            </a:pPr>
            <a:r>
              <a:rPr lang="en-US" b="1" smtClean="0">
                <a:solidFill>
                  <a:srgbClr val="FFFF00"/>
                </a:solidFill>
              </a:rPr>
              <a:t>Nodules</a:t>
            </a:r>
          </a:p>
          <a:p>
            <a:pPr algn="l" eaLnBrk="1" hangingPunct="1">
              <a:buFontTx/>
              <a:buNone/>
            </a:pPr>
            <a:r>
              <a:rPr lang="en-US" b="1" smtClean="0">
                <a:solidFill>
                  <a:srgbClr val="FFFF00"/>
                </a:solidFill>
              </a:rPr>
              <a:t>Pleural effusions</a:t>
            </a:r>
          </a:p>
          <a:p>
            <a:pPr algn="l" eaLnBrk="1" hangingPunct="1">
              <a:buFontTx/>
              <a:buNone/>
            </a:pPr>
            <a:r>
              <a:rPr lang="en-US" b="1" smtClean="0">
                <a:solidFill>
                  <a:srgbClr val="FFFF00"/>
                </a:solidFill>
              </a:rPr>
              <a:t>Fibrosing alveolitis</a:t>
            </a:r>
          </a:p>
          <a:p>
            <a:pPr algn="l" eaLnBrk="1" hangingPunct="1">
              <a:buFontTx/>
              <a:buNone/>
            </a:pPr>
            <a:r>
              <a:rPr lang="en-US" b="1" smtClean="0">
                <a:solidFill>
                  <a:srgbClr val="FFFF00"/>
                </a:solidFill>
              </a:rPr>
              <a:t>Bronchiolitis</a:t>
            </a:r>
          </a:p>
          <a:p>
            <a:pPr algn="l" eaLnBrk="1" hangingPunct="1">
              <a:buFontTx/>
              <a:buNone/>
            </a:pPr>
            <a:r>
              <a:rPr lang="en-US" b="1" smtClean="0">
                <a:solidFill>
                  <a:srgbClr val="FFFF00"/>
                </a:solidFill>
              </a:rPr>
              <a:t>Caplan's syndrome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Neurological</a:t>
            </a:r>
          </a:p>
        </p:txBody>
      </p:sp>
      <p:sp>
        <p:nvSpPr>
          <p:cNvPr id="43011" name="Rectangle 3"/>
          <p:cNvSpPr>
            <a:spLocks noGrp="1" noChangeArrowheads="1"/>
          </p:cNvSpPr>
          <p:nvPr>
            <p:ph type="body" idx="1"/>
          </p:nvPr>
        </p:nvSpPr>
        <p:spPr/>
        <p:txBody>
          <a:bodyPr/>
          <a:lstStyle/>
          <a:p>
            <a:pPr algn="l" eaLnBrk="1" hangingPunct="1">
              <a:buFontTx/>
              <a:buNone/>
            </a:pPr>
            <a:r>
              <a:rPr lang="en-US" sz="3600" b="1" smtClean="0">
                <a:solidFill>
                  <a:srgbClr val="FFFF00"/>
                </a:solidFill>
              </a:rPr>
              <a:t>Cervical cord compression</a:t>
            </a:r>
          </a:p>
          <a:p>
            <a:pPr algn="l" eaLnBrk="1" hangingPunct="1">
              <a:buFontTx/>
              <a:buNone/>
            </a:pPr>
            <a:r>
              <a:rPr lang="en-US" sz="3600" b="1" smtClean="0">
                <a:solidFill>
                  <a:srgbClr val="FFFF00"/>
                </a:solidFill>
              </a:rPr>
              <a:t>Compression neuropathies</a:t>
            </a:r>
          </a:p>
          <a:p>
            <a:pPr algn="l" eaLnBrk="1" hangingPunct="1">
              <a:buFontTx/>
              <a:buNone/>
            </a:pPr>
            <a:r>
              <a:rPr lang="en-US" sz="3600" b="1" smtClean="0">
                <a:solidFill>
                  <a:srgbClr val="FFFF00"/>
                </a:solidFill>
              </a:rPr>
              <a:t>Peripheral neuropathy</a:t>
            </a:r>
          </a:p>
          <a:p>
            <a:pPr algn="l" eaLnBrk="1" hangingPunct="1">
              <a:buFontTx/>
              <a:buNone/>
            </a:pPr>
            <a:r>
              <a:rPr lang="en-US" sz="3600" b="1" smtClean="0">
                <a:solidFill>
                  <a:srgbClr val="FFFF00"/>
                </a:solidFill>
              </a:rPr>
              <a:t>Mononeuritis multiplex</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Cutaneous features</a:t>
            </a:r>
          </a:p>
        </p:txBody>
      </p:sp>
      <p:sp>
        <p:nvSpPr>
          <p:cNvPr id="44035" name="Rectangle 3"/>
          <p:cNvSpPr>
            <a:spLocks noGrp="1" noChangeArrowheads="1"/>
          </p:cNvSpPr>
          <p:nvPr>
            <p:ph type="body" idx="1"/>
          </p:nvPr>
        </p:nvSpPr>
        <p:spPr/>
        <p:txBody>
          <a:bodyPr/>
          <a:lstStyle/>
          <a:p>
            <a:pPr algn="l" eaLnBrk="1" hangingPunct="1">
              <a:lnSpc>
                <a:spcPct val="90000"/>
              </a:lnSpc>
              <a:buFontTx/>
              <a:buNone/>
            </a:pPr>
            <a:r>
              <a:rPr lang="en-US" sz="3600" b="1" smtClean="0">
                <a:solidFill>
                  <a:srgbClr val="FFFF00"/>
                </a:solidFill>
              </a:rPr>
              <a:t>Subcutaneous rheumatoid nodules occur almost exclusively in seropositive patients, usually at sites of pressure or friction such as the extensor surfaces of the forearm, sacrum, Achilles tendon and toes</a:t>
            </a:r>
            <a:endParaRPr lang="en-US" sz="3600" smtClean="0">
              <a:solidFill>
                <a:srgbClr val="FFFF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5613" y="90488"/>
            <a:ext cx="8226425" cy="685800"/>
          </a:xfrm>
          <a:prstGeom prst="rect">
            <a:avLst/>
          </a:prstGeom>
        </p:spPr>
        <p:txBody>
          <a:bodyPr/>
          <a:lstStyle/>
          <a:p>
            <a:pPr algn="l" rtl="0">
              <a:defRPr/>
            </a:pPr>
            <a:r>
              <a:rPr lang="en-US" sz="4000">
                <a:solidFill>
                  <a:srgbClr val="FFFF00"/>
                </a:solidFill>
                <a:effectLst>
                  <a:outerShdw blurRad="38100" dist="38100" dir="2700000" algn="tl">
                    <a:srgbClr val="000000"/>
                  </a:outerShdw>
                </a:effectLst>
                <a:latin typeface="Franklin Gothic Book" pitchFamily="34" charset="0"/>
                <a:cs typeface="Arial" pitchFamily="34" charset="0"/>
              </a:rPr>
              <a:t>Rheumatoid arthritis: subcutaneous nodule, olecranon</a:t>
            </a:r>
          </a:p>
        </p:txBody>
      </p:sp>
      <p:pic>
        <p:nvPicPr>
          <p:cNvPr id="3" name="Picture 4" descr="99CSC-05C19"/>
          <p:cNvPicPr>
            <a:picLocks noChangeAspect="1" noChangeArrowheads="1"/>
          </p:cNvPicPr>
          <p:nvPr/>
        </p:nvPicPr>
        <p:blipFill>
          <a:blip r:embed="rId2"/>
          <a:srcRect/>
          <a:stretch>
            <a:fillRect/>
          </a:stretch>
        </p:blipFill>
        <p:spPr bwMode="auto">
          <a:xfrm>
            <a:off x="928662" y="1500174"/>
            <a:ext cx="7448573" cy="4965716"/>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divot"/>
            <a:extrusionClr>
              <a:srgbClr val="000000"/>
            </a:extrusionClr>
          </a:sp3d>
        </p:spPr>
      </p:pic>
      <p:sp>
        <p:nvSpPr>
          <p:cNvPr id="4" name="سهم منحني 3"/>
          <p:cNvSpPr/>
          <p:nvPr/>
        </p:nvSpPr>
        <p:spPr>
          <a:xfrm rot="19036653" flipV="1">
            <a:off x="1622425" y="5092700"/>
            <a:ext cx="928688" cy="1143000"/>
          </a:xfrm>
          <a:prstGeom prst="bentArrow">
            <a:avLst>
              <a:gd name="adj1" fmla="val 8337"/>
              <a:gd name="adj2" fmla="val 25000"/>
              <a:gd name="adj3" fmla="val 16560"/>
              <a:gd name="adj4" fmla="val 4093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IQ">
              <a:solidFill>
                <a:schemeClr val="tx1"/>
              </a:solidFill>
            </a:endParaRPr>
          </a:p>
        </p:txBody>
      </p:sp>
      <p:sp>
        <p:nvSpPr>
          <p:cNvPr id="45061" name="عنصر نائب لرقم الشريحة 4"/>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D14C7688-B48E-4688-ADC3-76C82106B4B2}" type="slidenum">
              <a:rPr lang="ar-SA" sz="1000">
                <a:solidFill>
                  <a:srgbClr val="4B4747"/>
                </a:solidFill>
              </a:rPr>
              <a:pPr rtl="0" eaLnBrk="1" hangingPunct="1"/>
              <a:t>37</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5613" y="90488"/>
            <a:ext cx="8226425" cy="685800"/>
          </a:xfrm>
          <a:prstGeom prst="rect">
            <a:avLst/>
          </a:prstGeom>
        </p:spPr>
        <p:txBody>
          <a:bodyPr/>
          <a:lstStyle/>
          <a:p>
            <a:pPr algn="l" rtl="0">
              <a:defRPr/>
            </a:pPr>
            <a:r>
              <a:rPr lang="en-US" sz="4400">
                <a:solidFill>
                  <a:srgbClr val="FFFF00"/>
                </a:solidFill>
                <a:effectLst>
                  <a:outerShdw blurRad="38100" dist="38100" dir="2700000" algn="tl">
                    <a:srgbClr val="000000"/>
                  </a:outerShdw>
                </a:effectLst>
                <a:latin typeface="Franklin Gothic Book" pitchFamily="34" charset="0"/>
                <a:cs typeface="Arial" pitchFamily="34" charset="0"/>
              </a:rPr>
              <a:t>Rheumatoid arthritis: episcleritis</a:t>
            </a:r>
          </a:p>
        </p:txBody>
      </p:sp>
      <p:pic>
        <p:nvPicPr>
          <p:cNvPr id="3" name="Picture 4" descr="99CSC-05C14"/>
          <p:cNvPicPr>
            <a:picLocks noChangeAspect="1" noChangeArrowheads="1"/>
          </p:cNvPicPr>
          <p:nvPr/>
        </p:nvPicPr>
        <p:blipFill>
          <a:blip r:embed="rId2"/>
          <a:srcRect/>
          <a:stretch>
            <a:fillRect/>
          </a:stretch>
        </p:blipFill>
        <p:spPr bwMode="auto">
          <a:xfrm>
            <a:off x="381000" y="930275"/>
            <a:ext cx="8205788" cy="5470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084"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CF9154DA-8961-4ACE-9855-1184565B7B7E}" type="slidenum">
              <a:rPr lang="ar-SA" sz="1000">
                <a:solidFill>
                  <a:srgbClr val="4B4747"/>
                </a:solidFill>
              </a:rPr>
              <a:pPr rtl="0" eaLnBrk="1" hangingPunct="1"/>
              <a:t>38</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5613" y="90488"/>
            <a:ext cx="8226425" cy="685800"/>
          </a:xfrm>
          <a:prstGeom prst="rect">
            <a:avLst/>
          </a:prstGeom>
        </p:spPr>
        <p:txBody>
          <a:bodyPr/>
          <a:lstStyle/>
          <a:p>
            <a:pPr algn="l" rtl="0">
              <a:defRPr/>
            </a:pPr>
            <a:r>
              <a:rPr lang="en-US" sz="4000">
                <a:solidFill>
                  <a:srgbClr val="FFFF00"/>
                </a:solidFill>
                <a:effectLst>
                  <a:outerShdw blurRad="38100" dist="38100" dir="2700000" algn="tl">
                    <a:srgbClr val="000000"/>
                  </a:outerShdw>
                </a:effectLst>
                <a:latin typeface="Franklin Gothic Book" pitchFamily="34" charset="0"/>
                <a:cs typeface="Arial" pitchFamily="34" charset="0"/>
              </a:rPr>
              <a:t>Rheumatoid arthritis: vasculitis and gangrene, fingers</a:t>
            </a:r>
          </a:p>
        </p:txBody>
      </p:sp>
      <p:pic>
        <p:nvPicPr>
          <p:cNvPr id="3" name="Picture 4" descr="99CSC-05C22"/>
          <p:cNvPicPr>
            <a:picLocks noChangeAspect="1" noChangeArrowheads="1"/>
          </p:cNvPicPr>
          <p:nvPr/>
        </p:nvPicPr>
        <p:blipFill>
          <a:blip r:embed="rId2"/>
          <a:srcRect/>
          <a:stretch>
            <a:fillRect/>
          </a:stretch>
        </p:blipFill>
        <p:spPr bwMode="auto">
          <a:xfrm>
            <a:off x="857224" y="1500174"/>
            <a:ext cx="7110434" cy="47402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1204"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4D7A64CD-79E2-4210-9231-A371BC267DFE}" type="slidenum">
              <a:rPr lang="ar-SA" sz="1000">
                <a:solidFill>
                  <a:srgbClr val="4B4747"/>
                </a:solidFill>
              </a:rPr>
              <a:pPr rtl="0" eaLnBrk="1" hangingPunct="1"/>
              <a:t>39</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2295186"/>
              </p:ext>
            </p:extLst>
          </p:nvPr>
        </p:nvGraphicFramePr>
        <p:xfrm>
          <a:off x="228600" y="152400"/>
          <a:ext cx="80010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357188" y="357188"/>
            <a:ext cx="4143375" cy="5929312"/>
          </a:xfrm>
          <a:prstGeom prst="rect">
            <a:avLst/>
          </a:prstGeom>
        </p:spPr>
        <p:txBody>
          <a:bodyPr/>
          <a:lstStyle/>
          <a:p>
            <a:pPr algn="l" rtl="0">
              <a:defRPr/>
            </a:pPr>
            <a:r>
              <a:rPr lang="en-US" sz="4600">
                <a:solidFill>
                  <a:srgbClr val="FFFF00"/>
                </a:solidFill>
                <a:effectLst>
                  <a:outerShdw blurRad="38100" dist="38100" dir="2700000" algn="tl">
                    <a:srgbClr val="000000"/>
                  </a:outerShdw>
                </a:effectLst>
                <a:latin typeface="Franklin Gothic Book" pitchFamily="34" charset="0"/>
                <a:cs typeface="Arial" pitchFamily="34" charset="0"/>
              </a:rPr>
              <a:t>Rheumatoid arthritis: </a:t>
            </a:r>
            <a:r>
              <a:rPr lang="en-US" sz="4600">
                <a:solidFill>
                  <a:srgbClr val="FFFF00"/>
                </a:solidFill>
                <a:latin typeface="Franklin Gothic Book" pitchFamily="34" charset="0"/>
                <a:cs typeface="Arial" pitchFamily="34" charset="0"/>
              </a:rPr>
              <a:t>pulmonary nodules </a:t>
            </a:r>
          </a:p>
        </p:txBody>
      </p:sp>
      <p:sp>
        <p:nvSpPr>
          <p:cNvPr id="3" name="Rectangle 3"/>
          <p:cNvSpPr>
            <a:spLocks noGrp="1" noChangeAspect="1" noChangeArrowheads="1"/>
          </p:cNvSpPr>
          <p:nvPr/>
        </p:nvSpPr>
        <p:spPr bwMode="auto">
          <a:xfrm>
            <a:off x="4714876" y="428604"/>
            <a:ext cx="4081465" cy="6130180"/>
          </a:xfrm>
          <a:prstGeom prst="rect">
            <a:avLst/>
          </a:prstGeom>
          <a:blipFill dpi="0" rotWithShape="1">
            <a:blip r:embed="rId2"/>
            <a:srcRect/>
            <a:stretch>
              <a:fillRect b="-13"/>
            </a:stretch>
          </a:blipFill>
          <a:ln w="76200">
            <a:solidFill>
              <a:schemeClr val="accent1">
                <a:lumMod val="75000"/>
              </a:schemeClr>
            </a:solidFill>
            <a:miter lim="800000"/>
            <a:headEnd/>
            <a:tailEnd/>
          </a:ln>
          <a:effectLst>
            <a:glow rad="139700">
              <a:schemeClr val="accent1">
                <a:satMod val="175000"/>
                <a:alpha val="40000"/>
              </a:schemeClr>
            </a:glow>
          </a:effectLst>
          <a:scene3d>
            <a:camera prst="orthographicFront"/>
            <a:lightRig rig="threePt" dir="t"/>
          </a:scene3d>
          <a:sp3d>
            <a:bevelT/>
          </a:sp3d>
        </p:spPr>
        <p:txBody>
          <a:bodyPr/>
          <a:lstStyle/>
          <a:p>
            <a:pPr algn="l" rtl="0" fontAlgn="auto">
              <a:spcBef>
                <a:spcPts val="0"/>
              </a:spcBef>
              <a:spcAft>
                <a:spcPts val="0"/>
              </a:spcAft>
              <a:defRPr/>
            </a:pPr>
            <a:endParaRPr lang="ar-IQ">
              <a:latin typeface="+mn-lt"/>
              <a:cs typeface="+mn-cs"/>
            </a:endParaRPr>
          </a:p>
        </p:txBody>
      </p:sp>
      <p:sp>
        <p:nvSpPr>
          <p:cNvPr id="52230"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E81974E4-15B3-4B56-88AE-996023041440}" type="slidenum">
              <a:rPr lang="ar-SA" sz="1000">
                <a:solidFill>
                  <a:srgbClr val="4B4747"/>
                </a:solidFill>
              </a:rPr>
              <a:pPr rtl="0" eaLnBrk="1" hangingPunct="1"/>
              <a:t>40</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p:txBody>
          <a:bodyPr lIns="45720" rIns="45720">
            <a:normAutofit/>
          </a:bodyPr>
          <a:lstStyle/>
          <a:p>
            <a:pPr eaLnBrk="1" hangingPunct="1">
              <a:defRPr/>
            </a:pPr>
            <a:r>
              <a:rPr lang="en-US" smtClean="0">
                <a:solidFill>
                  <a:srgbClr val="FFFF00"/>
                </a:solidFill>
              </a:rPr>
              <a:t>Laboratory Tests</a:t>
            </a:r>
          </a:p>
        </p:txBody>
      </p:sp>
      <p:sp>
        <p:nvSpPr>
          <p:cNvPr id="53251" name="عنصر نائب للمحتوى 2"/>
          <p:cNvSpPr>
            <a:spLocks noGrp="1"/>
          </p:cNvSpPr>
          <p:nvPr>
            <p:ph idx="4294967295"/>
          </p:nvPr>
        </p:nvSpPr>
        <p:spPr>
          <a:xfrm>
            <a:off x="533400" y="1752600"/>
            <a:ext cx="8229600" cy="4495800"/>
          </a:xfrm>
        </p:spPr>
        <p:txBody>
          <a:bodyPr/>
          <a:lstStyle/>
          <a:p>
            <a:pPr algn="l" eaLnBrk="1" hangingPunct="1">
              <a:lnSpc>
                <a:spcPct val="80000"/>
              </a:lnSpc>
            </a:pPr>
            <a:r>
              <a:rPr lang="en-US" sz="3000" smtClean="0">
                <a:solidFill>
                  <a:srgbClr val="FFFF00"/>
                </a:solidFill>
              </a:rPr>
              <a:t>Raised inflammatory markers </a:t>
            </a:r>
            <a:r>
              <a:rPr lang="en-US" sz="3000" smtClean="0"/>
              <a:t>. Reasonable correlation with clinical activity</a:t>
            </a:r>
          </a:p>
          <a:p>
            <a:pPr algn="l" eaLnBrk="1" hangingPunct="1">
              <a:lnSpc>
                <a:spcPct val="80000"/>
              </a:lnSpc>
            </a:pPr>
            <a:r>
              <a:rPr lang="en-US" sz="3000" smtClean="0"/>
              <a:t>M</a:t>
            </a:r>
            <a:r>
              <a:rPr lang="en-US" sz="3000" smtClean="0">
                <a:solidFill>
                  <a:srgbClr val="FFFF00"/>
                </a:solidFill>
              </a:rPr>
              <a:t>ild anemia &amp; thrombocytosis</a:t>
            </a:r>
          </a:p>
          <a:p>
            <a:pPr algn="l" eaLnBrk="1" hangingPunct="1">
              <a:lnSpc>
                <a:spcPct val="80000"/>
              </a:lnSpc>
            </a:pPr>
            <a:r>
              <a:rPr lang="en-US" sz="3000" smtClean="0"/>
              <a:t>S. Rheumatoid factor (Agglutination method). Positive in near 70-80% cases (western countries). Not specific</a:t>
            </a:r>
          </a:p>
          <a:p>
            <a:pPr algn="l" eaLnBrk="1" hangingPunct="1">
              <a:lnSpc>
                <a:spcPct val="80000"/>
              </a:lnSpc>
            </a:pPr>
            <a:r>
              <a:rPr lang="en-US" sz="3000" smtClean="0"/>
              <a:t>Anti-CCP </a:t>
            </a:r>
            <a:r>
              <a:rPr lang="en-US" sz="3000" smtClean="0">
                <a:solidFill>
                  <a:srgbClr val="FFFF00"/>
                </a:solidFill>
              </a:rPr>
              <a:t>(citrulline – containing proteins</a:t>
            </a:r>
            <a:r>
              <a:rPr lang="en-US" sz="3000" smtClean="0"/>
              <a:t>) antibodies. Similar sensitivity to RF but more specific (up to 95%)</a:t>
            </a:r>
          </a:p>
        </p:txBody>
      </p:sp>
      <p:sp>
        <p:nvSpPr>
          <p:cNvPr id="53252"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9573A977-0203-42B2-BB17-B47249EC0B8D}" type="slidenum">
              <a:rPr lang="ar-SA" sz="1000">
                <a:solidFill>
                  <a:srgbClr val="4B4747"/>
                </a:solidFill>
              </a:rPr>
              <a:pPr rtl="0" eaLnBrk="1" hangingPunct="1"/>
              <a:t>41</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lnSpc>
                <a:spcPct val="80000"/>
              </a:lnSpc>
              <a:defRPr/>
            </a:pPr>
            <a:r>
              <a:rPr lang="en-US" i="1" dirty="0" smtClean="0">
                <a:solidFill>
                  <a:srgbClr val="FFFF66"/>
                </a:solidFill>
              </a:rPr>
              <a:t>Examination of joint fluid</a:t>
            </a:r>
          </a:p>
        </p:txBody>
      </p:sp>
      <p:sp>
        <p:nvSpPr>
          <p:cNvPr id="54275" name="Rectangle 3"/>
          <p:cNvSpPr>
            <a:spLocks noGrp="1" noChangeArrowheads="1"/>
          </p:cNvSpPr>
          <p:nvPr>
            <p:ph type="body" idx="1"/>
          </p:nvPr>
        </p:nvSpPr>
        <p:spPr>
          <a:xfrm>
            <a:off x="179388" y="1773238"/>
            <a:ext cx="7386637" cy="4497387"/>
          </a:xfrm>
        </p:spPr>
        <p:txBody>
          <a:bodyPr/>
          <a:lstStyle/>
          <a:p>
            <a:pPr algn="l" eaLnBrk="1" hangingPunct="1">
              <a:lnSpc>
                <a:spcPct val="80000"/>
              </a:lnSpc>
              <a:buFontTx/>
              <a:buNone/>
            </a:pPr>
            <a:r>
              <a:rPr lang="en-US" smtClean="0"/>
              <a:t>the most helpful laboratory procedure. The fluid is inflammatory, with more than 10,000 white blood cells and a predominance of polymorphonuclear leukocytes, typically 80% or more. Rheumatoid factor, an IgM antibody directed to IgG, is found in 80 to 90% of </a:t>
            </a:r>
            <a:r>
              <a:rPr lang="en-US" sz="2800" smtClean="0"/>
              <a:t>patients with RA..</a:t>
            </a:r>
            <a:r>
              <a:rPr lang="ar-SA" sz="2800" smtClean="0"/>
              <a:t>. </a:t>
            </a:r>
            <a:r>
              <a:rPr lang="ar-SA" sz="2800" smtClean="0">
                <a:hlinkClick r:id="rId2" action="ppaction://hlinkfile"/>
              </a:rPr>
              <a:t> </a:t>
            </a:r>
            <a:r>
              <a:rPr lang="ar-SA" sz="2800" smtClean="0"/>
              <a:t>    </a:t>
            </a:r>
            <a:endParaRPr lang="en-US"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p:txBody>
          <a:bodyPr lIns="45720" rIns="45720">
            <a:normAutofit/>
          </a:bodyPr>
          <a:lstStyle/>
          <a:p>
            <a:pPr eaLnBrk="1" hangingPunct="1">
              <a:defRPr/>
            </a:pPr>
            <a:r>
              <a:rPr lang="en-US" dirty="0" smtClean="0">
                <a:solidFill>
                  <a:srgbClr val="0070C0"/>
                </a:solidFill>
              </a:rPr>
              <a:t>. </a:t>
            </a:r>
            <a:r>
              <a:rPr lang="en-US" sz="5400" dirty="0" smtClean="0">
                <a:solidFill>
                  <a:schemeClr val="tx1"/>
                </a:solidFill>
              </a:rPr>
              <a:t>XR-Findings</a:t>
            </a:r>
          </a:p>
        </p:txBody>
      </p:sp>
      <p:sp>
        <p:nvSpPr>
          <p:cNvPr id="55299" name="عنصر نائب للمحتوى 2"/>
          <p:cNvSpPr>
            <a:spLocks noGrp="1"/>
          </p:cNvSpPr>
          <p:nvPr>
            <p:ph idx="4294967295"/>
          </p:nvPr>
        </p:nvSpPr>
        <p:spPr/>
        <p:txBody>
          <a:bodyPr/>
          <a:lstStyle/>
          <a:p>
            <a:pPr algn="l" eaLnBrk="1" hangingPunct="1">
              <a:buFontTx/>
              <a:buNone/>
            </a:pPr>
            <a:r>
              <a:rPr lang="en-US" sz="3700" smtClean="0">
                <a:solidFill>
                  <a:srgbClr val="FFFF00"/>
                </a:solidFill>
              </a:rPr>
              <a:t>Peri articular osteopenia </a:t>
            </a:r>
          </a:p>
          <a:p>
            <a:pPr algn="l" eaLnBrk="1" hangingPunct="1">
              <a:buFontTx/>
              <a:buNone/>
            </a:pPr>
            <a:r>
              <a:rPr lang="en-US" sz="3700" smtClean="0">
                <a:solidFill>
                  <a:srgbClr val="FFFF00"/>
                </a:solidFill>
              </a:rPr>
              <a:t>Marginal erosions (at least months of persistent activity)</a:t>
            </a:r>
          </a:p>
          <a:p>
            <a:pPr algn="l" eaLnBrk="1" hangingPunct="1">
              <a:buFontTx/>
              <a:buNone/>
            </a:pPr>
            <a:r>
              <a:rPr lang="en-US" sz="3700" smtClean="0">
                <a:solidFill>
                  <a:srgbClr val="FFFF00"/>
                </a:solidFill>
              </a:rPr>
              <a:t>Joint space narrowing (cartilage loss)</a:t>
            </a:r>
          </a:p>
          <a:p>
            <a:pPr algn="l" eaLnBrk="1" hangingPunct="1">
              <a:buFontTx/>
              <a:buNone/>
            </a:pPr>
            <a:r>
              <a:rPr lang="en-US" sz="3700" smtClean="0">
                <a:solidFill>
                  <a:srgbClr val="FFFF00"/>
                </a:solidFill>
              </a:rPr>
              <a:t>Ankylosis (wrists)</a:t>
            </a:r>
          </a:p>
          <a:p>
            <a:pPr algn="l" eaLnBrk="1" hangingPunct="1">
              <a:buFontTx/>
              <a:buNone/>
            </a:pPr>
            <a:r>
              <a:rPr lang="en-US" sz="3700" smtClean="0">
                <a:solidFill>
                  <a:srgbClr val="FFFF00"/>
                </a:solidFill>
              </a:rPr>
              <a:t>Deformities </a:t>
            </a:r>
          </a:p>
          <a:p>
            <a:pPr algn="l" eaLnBrk="1" hangingPunct="1">
              <a:buFontTx/>
              <a:buNone/>
            </a:pPr>
            <a:endParaRPr lang="en-US" sz="3700" smtClean="0">
              <a:solidFill>
                <a:srgbClr val="FFFF00"/>
              </a:solidFill>
            </a:endParaRPr>
          </a:p>
        </p:txBody>
      </p:sp>
      <p:sp>
        <p:nvSpPr>
          <p:cNvPr id="55300"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634DE815-CB06-47BA-BD56-66A5E7A780E7}" type="slidenum">
              <a:rPr lang="ar-SA" sz="1000">
                <a:solidFill>
                  <a:srgbClr val="4B4747"/>
                </a:solidFill>
              </a:rPr>
              <a:pPr rtl="0" eaLnBrk="1" hangingPunct="1"/>
              <a:t>43</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5"/>
          <p:cNvGrpSpPr>
            <a:grpSpLocks/>
          </p:cNvGrpSpPr>
          <p:nvPr/>
        </p:nvGrpSpPr>
        <p:grpSpPr bwMode="auto">
          <a:xfrm>
            <a:off x="315913" y="1928813"/>
            <a:ext cx="4541837" cy="3208337"/>
            <a:chOff x="320" y="1416"/>
            <a:chExt cx="2546" cy="1706"/>
          </a:xfrm>
        </p:grpSpPr>
        <p:pic>
          <p:nvPicPr>
            <p:cNvPr id="3" name="Picture 3"/>
            <p:cNvPicPr>
              <a:picLocks noChangeArrowheads="1"/>
            </p:cNvPicPr>
            <p:nvPr/>
          </p:nvPicPr>
          <p:blipFill>
            <a:blip r:embed="rId2"/>
            <a:srcRect/>
            <a:stretch>
              <a:fillRect/>
            </a:stretch>
          </p:blipFill>
          <p:spPr bwMode="auto">
            <a:xfrm>
              <a:off x="320" y="1416"/>
              <a:ext cx="2546" cy="17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relaxedInset"/>
            </a:sp3d>
          </p:spPr>
        </p:pic>
        <p:sp>
          <p:nvSpPr>
            <p:cNvPr id="4" name="Rectangle 4"/>
            <p:cNvSpPr>
              <a:spLocks noChangeArrowheads="1"/>
            </p:cNvSpPr>
            <p:nvPr/>
          </p:nvSpPr>
          <p:spPr bwMode="auto">
            <a:xfrm>
              <a:off x="377" y="1444"/>
              <a:ext cx="2408" cy="1626"/>
            </a:xfrm>
            <a:prstGeom prst="rect">
              <a:avLst/>
            </a:prstGeom>
            <a:noFill/>
            <a:ln w="12700">
              <a:noFill/>
              <a:miter lim="800000"/>
              <a:headEnd/>
              <a:tailEnd/>
            </a:ln>
            <a:effectLst/>
            <a:scene3d>
              <a:camera prst="orthographicFront"/>
              <a:lightRig rig="threePt" dir="t"/>
            </a:scene3d>
            <a:sp3d>
              <a:bevelT prst="relaxedInset"/>
            </a:sp3d>
          </p:spPr>
          <p:txBody>
            <a:bodyPr wrap="none" anchor="ctr"/>
            <a:lstStyle/>
            <a:p>
              <a:pPr algn="l" rtl="0" fontAlgn="auto">
                <a:spcBef>
                  <a:spcPts val="0"/>
                </a:spcBef>
                <a:spcAft>
                  <a:spcPts val="0"/>
                </a:spcAft>
                <a:defRPr/>
              </a:pPr>
              <a:endParaRPr lang="ar-IQ">
                <a:latin typeface="+mn-lt"/>
                <a:cs typeface="+mn-cs"/>
              </a:endParaRPr>
            </a:p>
          </p:txBody>
        </p:sp>
      </p:grpSp>
      <p:sp>
        <p:nvSpPr>
          <p:cNvPr id="56323" name="Rectangle 7"/>
          <p:cNvSpPr txBox="1">
            <a:spLocks noChangeArrowheads="1"/>
          </p:cNvSpPr>
          <p:nvPr/>
        </p:nvSpPr>
        <p:spPr bwMode="auto">
          <a:xfrm>
            <a:off x="4643438" y="1357313"/>
            <a:ext cx="411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buClr>
                <a:schemeClr val="accent1"/>
              </a:buClr>
              <a:buSzPct val="80000"/>
              <a:buFont typeface="Wingdings 2" pitchFamily="18" charset="2"/>
              <a:buNone/>
            </a:pPr>
            <a:r>
              <a:rPr lang="en-US" sz="2800"/>
              <a:t>A.	Soft-tissue swelling, no erosions </a:t>
            </a:r>
          </a:p>
          <a:p>
            <a:pPr algn="l" rtl="0" eaLnBrk="1" hangingPunct="1">
              <a:spcBef>
                <a:spcPct val="20000"/>
              </a:spcBef>
              <a:buClr>
                <a:schemeClr val="accent1"/>
              </a:buClr>
              <a:buSzPct val="80000"/>
              <a:buFont typeface="Wingdings 2" pitchFamily="18" charset="2"/>
              <a:buNone/>
            </a:pPr>
            <a:r>
              <a:rPr lang="en-US" sz="2800">
                <a:solidFill>
                  <a:srgbClr val="FFFF00"/>
                </a:solidFill>
              </a:rPr>
              <a:t>B.	Thinning of the cortex on the radial side and minimal joint space narrowing</a:t>
            </a:r>
          </a:p>
          <a:p>
            <a:pPr algn="l" rtl="0" eaLnBrk="1" hangingPunct="1">
              <a:spcBef>
                <a:spcPct val="20000"/>
              </a:spcBef>
              <a:buClr>
                <a:schemeClr val="accent1"/>
              </a:buClr>
              <a:buSzPct val="80000"/>
              <a:buFont typeface="Wingdings 2" pitchFamily="18" charset="2"/>
              <a:buNone/>
            </a:pPr>
            <a:r>
              <a:rPr lang="en-US" sz="2800">
                <a:solidFill>
                  <a:srgbClr val="FFFF00"/>
                </a:solidFill>
              </a:rPr>
              <a:t>C.	Marginal ero</a:t>
            </a:r>
            <a:r>
              <a:rPr lang="en-US" sz="2800"/>
              <a:t>sion at the radial side of the metacarpal head with joint space narrowing</a:t>
            </a:r>
          </a:p>
        </p:txBody>
      </p:sp>
      <p:sp>
        <p:nvSpPr>
          <p:cNvPr id="6" name="Rectangle 8"/>
          <p:cNvSpPr>
            <a:spLocks noChangeArrowheads="1"/>
          </p:cNvSpPr>
          <p:nvPr/>
        </p:nvSpPr>
        <p:spPr bwMode="auto">
          <a:xfrm>
            <a:off x="285750" y="428625"/>
            <a:ext cx="8382000" cy="647700"/>
          </a:xfrm>
          <a:prstGeom prst="rect">
            <a:avLst/>
          </a:prstGeom>
          <a:noFill/>
          <a:ln w="12700">
            <a:noFill/>
            <a:miter lim="800000"/>
            <a:headEnd/>
            <a:tailEnd/>
          </a:ln>
          <a:effectLst/>
        </p:spPr>
        <p:txBody>
          <a:bodyPr lIns="90488" tIns="44450" rIns="90488" bIns="44450"/>
          <a:lstStyle/>
          <a:p>
            <a:pPr algn="l" rtl="0" fontAlgn="auto">
              <a:spcBef>
                <a:spcPct val="50000"/>
              </a:spcBef>
              <a:spcAft>
                <a:spcPts val="0"/>
              </a:spcAft>
              <a:defRPr/>
            </a:pPr>
            <a:r>
              <a:rPr lang="en-US" sz="3600" dirty="0">
                <a:solidFill>
                  <a:srgbClr val="0070C0"/>
                </a:solidFill>
                <a:effectLst>
                  <a:outerShdw blurRad="38100" dist="38100" dir="2700000" algn="tl">
                    <a:srgbClr val="000000">
                      <a:alpha val="43137"/>
                    </a:srgbClr>
                  </a:outerShdw>
                </a:effectLst>
                <a:latin typeface="Arial" pitchFamily="34" charset="0"/>
                <a:cs typeface="+mn-cs"/>
              </a:rPr>
              <a:t>Joint damage progression in R.A. hand</a:t>
            </a:r>
          </a:p>
        </p:txBody>
      </p:sp>
      <p:sp>
        <p:nvSpPr>
          <p:cNvPr id="56325" name="عنصر نائب لرقم الشريحة 6"/>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E9E41EB5-2AA3-457E-BF1D-A2DBD84A1F89}" type="slidenum">
              <a:rPr lang="ar-SA" sz="1000">
                <a:solidFill>
                  <a:srgbClr val="4B4747"/>
                </a:solidFill>
              </a:rPr>
              <a:pPr rtl="0" eaLnBrk="1" hangingPunct="1"/>
              <a:t>44</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p:txBody>
          <a:bodyPr lIns="45720" rIns="45720">
            <a:normAutofit/>
          </a:bodyPr>
          <a:lstStyle/>
          <a:p>
            <a:pPr eaLnBrk="1" hangingPunct="1">
              <a:defRPr/>
            </a:pPr>
            <a:r>
              <a:rPr lang="en-US" dirty="0" smtClean="0">
                <a:solidFill>
                  <a:srgbClr val="FFFF00"/>
                </a:solidFill>
              </a:rPr>
              <a:t>Prognosis</a:t>
            </a:r>
            <a:endParaRPr lang="en-US" dirty="0" smtClean="0">
              <a:solidFill>
                <a:srgbClr val="0070C0"/>
              </a:solidFill>
            </a:endParaRPr>
          </a:p>
        </p:txBody>
      </p:sp>
      <p:sp>
        <p:nvSpPr>
          <p:cNvPr id="59395" name="عنصر نائب للمحتوى 2"/>
          <p:cNvSpPr>
            <a:spLocks noGrp="1"/>
          </p:cNvSpPr>
          <p:nvPr>
            <p:ph idx="4294967295"/>
          </p:nvPr>
        </p:nvSpPr>
        <p:spPr/>
        <p:txBody>
          <a:bodyPr/>
          <a:lstStyle/>
          <a:p>
            <a:pPr algn="l">
              <a:buFontTx/>
              <a:buNone/>
            </a:pPr>
            <a:r>
              <a:rPr lang="en-US" sz="2800" smtClean="0">
                <a:solidFill>
                  <a:srgbClr val="FFFF00"/>
                </a:solidFill>
              </a:rPr>
              <a:t>The following factors at presentation are associated with a poor prognosis: higher baseline disability </a:t>
            </a:r>
          </a:p>
          <a:p>
            <a:pPr algn="l">
              <a:buFontTx/>
              <a:buNone/>
            </a:pPr>
            <a:r>
              <a:rPr lang="en-US" sz="2800" smtClean="0"/>
              <a:t>female gender </a:t>
            </a:r>
          </a:p>
          <a:p>
            <a:pPr algn="l">
              <a:buFontTx/>
              <a:buNone/>
            </a:pPr>
            <a:r>
              <a:rPr lang="en-US" sz="2800" smtClean="0"/>
              <a:t>involvement of MTP joints </a:t>
            </a:r>
          </a:p>
          <a:p>
            <a:pPr algn="l">
              <a:buFontTx/>
              <a:buNone/>
            </a:pPr>
            <a:r>
              <a:rPr lang="en-US" sz="2800" smtClean="0"/>
              <a:t>positive rheumatoid factor </a:t>
            </a:r>
          </a:p>
          <a:p>
            <a:pPr algn="l">
              <a:buFontTx/>
              <a:buNone/>
            </a:pPr>
            <a:r>
              <a:rPr lang="en-US" sz="2800" smtClean="0"/>
              <a:t>disease duration of over 3 months</a:t>
            </a:r>
            <a:r>
              <a:rPr lang="en-US" sz="2800" smtClean="0">
                <a:solidFill>
                  <a:srgbClr val="FFFF00"/>
                </a:solidFill>
              </a:rPr>
              <a:t>. </a:t>
            </a:r>
          </a:p>
        </p:txBody>
      </p:sp>
      <p:sp>
        <p:nvSpPr>
          <p:cNvPr id="59396" name="عنصر نائب لرقم الشريحة 3"/>
          <p:cNvSpPr txBox="1">
            <a:spLocks noGrp="1"/>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eaLnBrk="1" hangingPunct="1"/>
            <a:fld id="{57F84954-EA1D-4B56-902F-3546391F17EA}" type="slidenum">
              <a:rPr lang="ar-SA" sz="1000">
                <a:solidFill>
                  <a:srgbClr val="4B4747"/>
                </a:solidFill>
              </a:rPr>
              <a:pPr rtl="0" eaLnBrk="1" hangingPunct="1"/>
              <a:t>45</a:t>
            </a:fld>
            <a:endParaRPr lang="en-US" sz="1000">
              <a:solidFill>
                <a:srgbClr val="4B4747"/>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endParaRPr lang="en-US" smtClean="0"/>
          </a:p>
        </p:txBody>
      </p:sp>
      <p:sp>
        <p:nvSpPr>
          <p:cNvPr id="7171" name="Rectangle 3"/>
          <p:cNvSpPr>
            <a:spLocks noGrp="1" noChangeArrowheads="1"/>
          </p:cNvSpPr>
          <p:nvPr>
            <p:ph type="body" idx="1"/>
          </p:nvPr>
        </p:nvSpPr>
        <p:spPr/>
        <p:txBody>
          <a:bodyPr/>
          <a:lstStyle/>
          <a:p>
            <a:pPr algn="l" eaLnBrk="1" hangingPunct="1">
              <a:buFontTx/>
              <a:buNone/>
            </a:pPr>
            <a:r>
              <a:rPr lang="en-US" sz="3600" smtClean="0"/>
              <a:t>Rheumatoid factor </a:t>
            </a:r>
            <a:r>
              <a:rPr lang="en-US" sz="3600" smtClean="0">
                <a:solidFill>
                  <a:srgbClr val="FFFF00"/>
                </a:solidFill>
              </a:rPr>
              <a:t>(RF), an immunoglobulin M (</a:t>
            </a:r>
            <a:r>
              <a:rPr lang="en-US" sz="3600" smtClean="0"/>
              <a:t>IgM</a:t>
            </a:r>
            <a:r>
              <a:rPr lang="en-US" sz="3600" smtClean="0">
                <a:solidFill>
                  <a:srgbClr val="FFFF00"/>
                </a:solidFill>
              </a:rPr>
              <a:t>) auto-antibody against the </a:t>
            </a:r>
            <a:r>
              <a:rPr lang="en-US" sz="3600" smtClean="0"/>
              <a:t>Fc </a:t>
            </a:r>
            <a:r>
              <a:rPr lang="en-US" sz="3600" smtClean="0">
                <a:solidFill>
                  <a:srgbClr val="FFFF00"/>
                </a:solidFill>
              </a:rPr>
              <a:t>portion of an IgG molecule first described by Waaler in 1940, is the main serologic marker, found in 75% to 80% of patients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pic>
        <p:nvPicPr>
          <p:cNvPr id="8195" name="Picture 3" descr="RHEUMATOID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dirty="0" smtClean="0">
                <a:solidFill>
                  <a:schemeClr val="tx1"/>
                </a:solidFill>
              </a:rPr>
              <a:t>Epidemiology</a:t>
            </a:r>
          </a:p>
        </p:txBody>
      </p:sp>
      <p:sp>
        <p:nvSpPr>
          <p:cNvPr id="9219" name="Rectangle 3"/>
          <p:cNvSpPr>
            <a:spLocks noGrp="1" noChangeArrowheads="1"/>
          </p:cNvSpPr>
          <p:nvPr>
            <p:ph type="body" idx="1"/>
          </p:nvPr>
        </p:nvSpPr>
        <p:spPr>
          <a:xfrm>
            <a:off x="457200" y="1143000"/>
            <a:ext cx="8229600" cy="4953000"/>
          </a:xfrm>
        </p:spPr>
        <p:txBody>
          <a:bodyPr/>
          <a:lstStyle/>
          <a:p>
            <a:pPr algn="l" eaLnBrk="1" hangingPunct="1">
              <a:buFontTx/>
              <a:buNone/>
            </a:pPr>
            <a:r>
              <a:rPr lang="en-US" smtClean="0">
                <a:solidFill>
                  <a:srgbClr val="FFFF00"/>
                </a:solidFill>
              </a:rPr>
              <a:t>RA occurs throughout the world and in all ethnic groups. The prevalence is lowest in black Africans and Chinese, and highest in the Pima Indians of Arizona. In Caucasians it is around 1.0-1.5% with a female:male ratio of 3:1. Before the age of 45, the female:male ratio is 6:1. Prevalence increases with age, with 5% of women and 2% of men over 55 years being affected.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t>Etiology</a:t>
            </a:r>
          </a:p>
        </p:txBody>
      </p:sp>
      <p:sp>
        <p:nvSpPr>
          <p:cNvPr id="10243" name="Rectangle 3"/>
          <p:cNvSpPr>
            <a:spLocks noGrp="1" noChangeArrowheads="1"/>
          </p:cNvSpPr>
          <p:nvPr>
            <p:ph type="body" idx="1"/>
          </p:nvPr>
        </p:nvSpPr>
        <p:spPr/>
        <p:txBody>
          <a:bodyPr/>
          <a:lstStyle/>
          <a:p>
            <a:pPr algn="l" eaLnBrk="1" hangingPunct="1">
              <a:buFontTx/>
              <a:buNone/>
            </a:pPr>
            <a:r>
              <a:rPr lang="en-US" smtClean="0"/>
              <a:t>Genetic factors </a:t>
            </a:r>
            <a:r>
              <a:rPr lang="en-US" smtClean="0">
                <a:solidFill>
                  <a:srgbClr val="FFFF00"/>
                </a:solidFill>
              </a:rPr>
              <a:t>in RA are important in defining disease susceptibility and severity</a:t>
            </a:r>
            <a:r>
              <a:rPr lang="ar-IQ" smtClean="0">
                <a:solidFill>
                  <a:srgbClr val="FFFF00"/>
                </a:solidFill>
              </a:rPr>
              <a:t>.</a:t>
            </a:r>
            <a:endParaRPr lang="en-US" smtClean="0">
              <a:solidFill>
                <a:srgbClr val="FFFF00"/>
              </a:solidFill>
            </a:endParaRPr>
          </a:p>
          <a:p>
            <a:pPr algn="l" eaLnBrk="1" hangingPunct="1">
              <a:buFontTx/>
              <a:buNone/>
            </a:pPr>
            <a:r>
              <a:rPr lang="en-US" smtClean="0">
                <a:solidFill>
                  <a:srgbClr val="FFFF00"/>
                </a:solidFill>
              </a:rPr>
              <a:t>Family studies have demonstrated an increased risk for disease in siblings of persons affected with RA. Concordance has been found to be 12% to 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a:xfrm>
            <a:off x="533400" y="1676400"/>
            <a:ext cx="8229600" cy="4495800"/>
          </a:xfrm>
        </p:spPr>
        <p:txBody>
          <a:bodyPr/>
          <a:lstStyle/>
          <a:p>
            <a:pPr algn="l" eaLnBrk="1" hangingPunct="1">
              <a:buFontTx/>
              <a:buNone/>
            </a:pPr>
            <a:r>
              <a:rPr lang="en-US" sz="4000" smtClean="0">
                <a:solidFill>
                  <a:srgbClr val="FFFF00"/>
                </a:solidFill>
              </a:rPr>
              <a:t>in monozygotic and 4% in dizygotic twins, strong evidence for a major influence of genetic factors in disease causation .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330</TotalTime>
  <Words>937</Words>
  <Application>Microsoft Office PowerPoint</Application>
  <PresentationFormat>On-screen Show (4:3)</PresentationFormat>
  <Paragraphs>149</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Mountain Top</vt:lpstr>
      <vt:lpstr>PowerPoint Presentation</vt:lpstr>
      <vt:lpstr>PowerPoint Presentation</vt:lpstr>
      <vt:lpstr>Definition</vt:lpstr>
      <vt:lpstr>PowerPoint Presentation</vt:lpstr>
      <vt:lpstr>PowerPoint Presentation</vt:lpstr>
      <vt:lpstr>PowerPoint Presentation</vt:lpstr>
      <vt:lpstr>Epidemiology</vt:lpstr>
      <vt:lpstr>Etiology</vt:lpstr>
      <vt:lpstr>PowerPoint Presentation</vt:lpstr>
      <vt:lpstr>Enviromental</vt:lpstr>
      <vt:lpstr>PowerPoint Presentation</vt:lpstr>
      <vt:lpstr>Histopathology</vt:lpstr>
      <vt:lpstr>PowerPoint Presentation</vt:lpstr>
      <vt:lpstr>PowerPoint Presentation</vt:lpstr>
      <vt:lpstr>PowerPoint Presentation</vt:lpstr>
      <vt:lpstr>Diagnosis of RA is made with four or more of the following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Haematological</vt:lpstr>
      <vt:lpstr>Lymphatic</vt:lpstr>
      <vt:lpstr>Ocular</vt:lpstr>
      <vt:lpstr>Vasculitis</vt:lpstr>
      <vt:lpstr>Cardiac</vt:lpstr>
      <vt:lpstr>Pulmonary</vt:lpstr>
      <vt:lpstr>Neurological</vt:lpstr>
      <vt:lpstr>Cutaneous features</vt:lpstr>
      <vt:lpstr>PowerPoint Presentation</vt:lpstr>
      <vt:lpstr>PowerPoint Presentation</vt:lpstr>
      <vt:lpstr>PowerPoint Presentation</vt:lpstr>
      <vt:lpstr>PowerPoint Presentation</vt:lpstr>
      <vt:lpstr>Laboratory Tests</vt:lpstr>
      <vt:lpstr>Examination of joint fluid</vt:lpstr>
      <vt:lpstr>. XR-Findings</vt:lpstr>
      <vt:lpstr>PowerPoint Presentation</vt:lpstr>
      <vt:lpstr>Prognosis</vt:lpstr>
    </vt:vector>
  </TitlesOfParts>
  <Company>ocean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dc:creator>
  <cp:lastModifiedBy>DR.fakhir</cp:lastModifiedBy>
  <cp:revision>48</cp:revision>
  <dcterms:created xsi:type="dcterms:W3CDTF">2009-12-07T17:10:14Z</dcterms:created>
  <dcterms:modified xsi:type="dcterms:W3CDTF">2016-10-29T17:22:02Z</dcterms:modified>
</cp:coreProperties>
</file>