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83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</a:defRPr>
    </a:lvl5pPr>
  </p:defaultTextStyle>
  <p:extLst>
    <p:ext uri="{521415D9-36F7-43E2-AB2F-B90AF26B5E84}">
      <p14:sectionLst xmlns:p14="http://schemas.microsoft.com/office/powerpoint/2010/main">
        <p14:section name="Default Section" id="{234F7DAE-D034-40E9-988E-0DCF80518AAE}">
          <p14:sldIdLst>
            <p14:sldId id="258"/>
            <p14:sldId id="283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</p14:sldIdLst>
        </p14:section>
        <p14:section name="Untitled Section" id="{28E80F8E-6D16-42FA-A943-0C265AE2FF78}">
          <p14:sldIdLst>
            <p14:sldId id="271"/>
            <p14:sldId id="272"/>
            <p14:sldId id="273"/>
            <p14:sldId id="274"/>
            <p14:sldId id="276"/>
            <p14:sldId id="277"/>
            <p14:sldId id="278"/>
            <p14:sldId id="279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8-1000-587298610EC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0789-F72E-45DA-B8A0-4C157FB3B374}" type="datetimeFigureOut">
              <a:rPr lang="ar-SA" smtClean="0"/>
              <a:pPr/>
              <a:t>09/03/1438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48AB-C01B-4DE5-B4A6-4710F9C8C0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307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8-1000-587298610EC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Arial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Arial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Arial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Arial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Arial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daptive_immune_system" TargetMode="External"/><Relationship Id="rId3" Type="http://schemas.openxmlformats.org/officeDocument/2006/relationships/hyperlink" Target="https://en.wikipedia.org/wiki/Antibody" TargetMode="External"/><Relationship Id="rId7" Type="http://schemas.openxmlformats.org/officeDocument/2006/relationships/hyperlink" Target="https://en.wikipedia.org/wiki/Complement_system#cite_note-1" TargetMode="External"/><Relationship Id="rId2" Type="http://schemas.openxmlformats.org/officeDocument/2006/relationships/hyperlink" Target="https://en.wikipedia.org/wiki/Immune_syste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Innate_immune_system" TargetMode="External"/><Relationship Id="rId5" Type="http://schemas.openxmlformats.org/officeDocument/2006/relationships/hyperlink" Target="https://en.wikipedia.org/wiki/Microbes" TargetMode="External"/><Relationship Id="rId4" Type="http://schemas.openxmlformats.org/officeDocument/2006/relationships/hyperlink" Target="https://en.wikipedia.org/wiki/Phagocyt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512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262313" y="0"/>
            <a:ext cx="5781675" cy="6172200"/>
          </a:xfrm>
          <a:prstGeom prst="rect">
            <a:avLst/>
          </a:prstGeom>
          <a:noFill/>
          <a:ln/>
        </p:spPr>
      </p:pic>
      <p:sp>
        <p:nvSpPr>
          <p:cNvPr id="5122" name="Title 5121"/>
          <p:cNvSpPr>
            <a:spLocks noGrp="1"/>
          </p:cNvSpPr>
          <p:nvPr>
            <p:ph type="title" idx="4294967295"/>
          </p:nvPr>
        </p:nvSpPr>
        <p:spPr>
          <a:xfrm>
            <a:off x="31972" y="1842148"/>
            <a:ext cx="5160285" cy="1928916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dirty="0"/>
              <a:t>The complement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b="1" dirty="0"/>
              <a:t>Building the C5 activation complex</a:t>
            </a: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4294967295"/>
          </p:nvPr>
        </p:nvSpPr>
        <p:spPr>
          <a:xfrm>
            <a:off x="460397" y="1601868"/>
            <a:ext cx="4453703" cy="4523611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2300" dirty="0"/>
              <a:t>Eventially enough C3b is cleaved that the surface of the bacteria begins to become saturated with it. </a:t>
            </a:r>
          </a:p>
          <a:p>
            <a:pPr marL="0" indent="0">
              <a:lnSpc>
                <a:spcPct val="90000"/>
              </a:lnSpc>
              <a:buNone/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300" dirty="0"/>
              <a:t>C2b and C4b which make up the C3 activation complex has a slight affinity for C3b and C3b binds to them</a:t>
            </a: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300" dirty="0"/>
              <a:t>When C3b binds to C2b and C4b it forms a new complex referred to as the </a:t>
            </a:r>
            <a:r>
              <a:rPr lang="en-US" altLang="en-US" sz="2300" b="1" dirty="0">
                <a:solidFill>
                  <a:srgbClr val="0000FF"/>
                </a:solidFill>
              </a:rPr>
              <a:t>C5 activation complex</a:t>
            </a:r>
          </a:p>
        </p:txBody>
      </p:sp>
      <p:pic>
        <p:nvPicPr>
          <p:cNvPr id="13317" name="Content Placeholder 13316"/>
          <p:cNvPicPr>
            <a:picLocks noGrp="1"/>
          </p:cNvPicPr>
          <p:nvPr>
            <p:ph sz="quarter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334000" y="1981200"/>
            <a:ext cx="2819400" cy="1282700"/>
          </a:xfrm>
          <a:prstGeom prst="rect">
            <a:avLst/>
          </a:prstGeom>
          <a:ln/>
        </p:spPr>
      </p:pic>
      <p:sp>
        <p:nvSpPr>
          <p:cNvPr id="13322" name="TextBox"/>
          <p:cNvSpPr txBox="1"/>
          <p:nvPr/>
        </p:nvSpPr>
        <p:spPr>
          <a:xfrm>
            <a:off x="6522293" y="3457366"/>
            <a:ext cx="479581" cy="532611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sz="3800">
                <a:solidFill>
                  <a:srgbClr val="000000"/>
                </a:solidFill>
              </a:rPr>
              <a:t>+</a:t>
            </a:r>
            <a:endParaRPr lang="zh-CN" altLang="en-US"/>
          </a:p>
        </p:txBody>
      </p:sp>
      <p:sp>
        <p:nvSpPr>
          <p:cNvPr id="13323" name="GeoShape"/>
          <p:cNvSpPr/>
          <p:nvPr/>
        </p:nvSpPr>
        <p:spPr>
          <a:xfrm>
            <a:off x="6272912" y="4204905"/>
            <a:ext cx="1317247" cy="627398"/>
          </a:xfrm>
          <a:prstGeom prst="homePlate">
            <a:avLst/>
          </a:prstGeom>
          <a:solidFill>
            <a:srgbClr val="E1793C"/>
          </a:solidFill>
        </p:spPr>
        <p:txBody>
          <a:bodyPr wrap="square" rtlCol="0" anchor="ctr"/>
          <a:lstStyle/>
          <a:p>
            <a:pPr algn="ctr"/>
            <a:r>
              <a:rPr/>
              <a:t>C3b</a:t>
            </a:r>
            <a:endParaRPr lang="zh-CN" altLang="en-US"/>
          </a:p>
        </p:txBody>
      </p:sp>
      <p:sp>
        <p:nvSpPr>
          <p:cNvPr id="13325" name="TextBox"/>
          <p:cNvSpPr txBox="1"/>
          <p:nvPr/>
        </p:nvSpPr>
        <p:spPr>
          <a:xfrm>
            <a:off x="6522293" y="4959118"/>
            <a:ext cx="479581" cy="532611"/>
          </a:xfrm>
          <a:prstGeom prst="rect">
            <a:avLst/>
          </a:prstGeom>
          <a:solidFill>
            <a:srgbClr val="4F81BD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sz="3800">
                <a:solidFill>
                  <a:srgbClr val="000000"/>
                </a:solidFill>
              </a:rPr>
              <a:t>=</a:t>
            </a:r>
            <a:endParaRPr lang="zh-CN" altLang="en-US"/>
          </a:p>
        </p:txBody>
      </p:sp>
      <p:sp>
        <p:nvSpPr>
          <p:cNvPr id="13326" name="GeoShape"/>
          <p:cNvSpPr/>
          <p:nvPr/>
        </p:nvSpPr>
        <p:spPr>
          <a:xfrm>
            <a:off x="5863670" y="5626563"/>
            <a:ext cx="2218859" cy="840981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/>
              <a:t>C5 activation complex</a:t>
            </a:r>
            <a:endParaRPr lang="zh-CN" altLang="en-US"/>
          </a:p>
        </p:txBody>
      </p:sp>
      <p:sp>
        <p:nvSpPr>
          <p:cNvPr id="13328" name="GeoShape"/>
          <p:cNvSpPr/>
          <p:nvPr/>
        </p:nvSpPr>
        <p:spPr>
          <a:xfrm>
            <a:off x="5722993" y="1428332"/>
            <a:ext cx="2231647" cy="6007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b="1">
                <a:solidFill>
                  <a:srgbClr val="0000FF"/>
                </a:solidFill>
              </a:rPr>
              <a:t>C3 activation complex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C5 activation complex</a:t>
            </a: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dirty="0"/>
              <a:t>The C5 activation complex (C2b, C4b, C3b) activates C5 proteins by cleaving them into C5a and C5b</a:t>
            </a:r>
          </a:p>
          <a:p>
            <a:pPr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function of C5a</a:t>
            </a:r>
          </a:p>
        </p:txBody>
      </p:sp>
      <p:pic>
        <p:nvPicPr>
          <p:cNvPr id="15363" name="Content Placeholder 1536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855788" y="1600200"/>
            <a:ext cx="5430837" cy="2185988"/>
          </a:xfrm>
          <a:prstGeom prst="rect">
            <a:avLst/>
          </a:prstGeom>
          <a:noFill/>
          <a:ln/>
        </p:spPr>
      </p:pic>
      <p:sp>
        <p:nvSpPr>
          <p:cNvPr id="15364" name="Text Placeholder 15363"/>
          <p:cNvSpPr>
            <a:spLocks noGrp="1"/>
          </p:cNvSpPr>
          <p:nvPr>
            <p:ph type="body" sz="half" idx="4294967295"/>
          </p:nvPr>
        </p:nvSpPr>
        <p:spPr>
          <a:xfrm>
            <a:off x="457200" y="3938588"/>
            <a:ext cx="8229600" cy="2187575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dirty="0"/>
              <a:t>C5a disperses away from the bacteria.</a:t>
            </a:r>
          </a:p>
          <a:p>
            <a:pPr lvl="1"/>
            <a:r>
              <a:rPr lang="en-US" altLang="en-US" sz="2000" dirty="0"/>
              <a:t>Binds to mast cells and increases inflammation.</a:t>
            </a:r>
          </a:p>
          <a:p>
            <a:pPr lvl="1"/>
            <a:r>
              <a:rPr lang="en-US" altLang="en-US" sz="2000" dirty="0"/>
              <a:t>Most powerful chemotactic factor known for leukocytes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dirty="0"/>
              <a:t>Building the Membrane Attack </a:t>
            </a:r>
            <a:r>
              <a:rPr lang="en-US" altLang="en-US" sz="4000" dirty="0" smtClean="0"/>
              <a:t>Complex</a:t>
            </a:r>
            <a:endParaRPr lang="en-US" altLang="en-US" sz="4000" dirty="0"/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2800" dirty="0"/>
              <a:t>Many C5b proteins are produced by the C5 activation complex.  These C5b begin to coat the surface of the bacteria </a:t>
            </a:r>
            <a:endParaRPr lang="en-US" altLang="en-US" sz="2800" dirty="0" smtClean="0"/>
          </a:p>
          <a:p>
            <a:r>
              <a:rPr lang="en-US" altLang="en-US" sz="2800" dirty="0" smtClean="0"/>
              <a:t>C5b </a:t>
            </a:r>
            <a:r>
              <a:rPr lang="en-US" altLang="en-US" sz="2800" dirty="0"/>
              <a:t>on the surface of bacteria binds to C6</a:t>
            </a:r>
          </a:p>
          <a:p>
            <a:r>
              <a:rPr lang="en-US" altLang="en-US" sz="2800" dirty="0"/>
              <a:t>The binding of C6 to C5b activates C6 so that it can bind to C7</a:t>
            </a:r>
          </a:p>
          <a:p>
            <a:r>
              <a:rPr lang="en-US" altLang="en-US" sz="2800" dirty="0"/>
              <a:t>C7 binds to C8 which in turn binds to </a:t>
            </a:r>
            <a:r>
              <a:rPr lang="en-US" altLang="en-US" sz="2800" dirty="0" smtClean="0"/>
              <a:t>C9’s</a:t>
            </a:r>
            <a:endParaRPr lang="en-US" altLang="en-US" sz="2800" dirty="0"/>
          </a:p>
          <a:p>
            <a:r>
              <a:rPr lang="en-US" altLang="en-US" sz="2800" dirty="0"/>
              <a:t>Together these proteins form a circular complex called the </a:t>
            </a:r>
            <a:r>
              <a:rPr lang="en-US" altLang="en-US" sz="2800" dirty="0">
                <a:solidFill>
                  <a:srgbClr val="0000FF"/>
                </a:solidFill>
              </a:rPr>
              <a:t>Membrane </a:t>
            </a:r>
            <a:r>
              <a:rPr lang="en-US" altLang="en-US" sz="2800" dirty="0" smtClean="0">
                <a:solidFill>
                  <a:srgbClr val="0000FF"/>
                </a:solidFill>
              </a:rPr>
              <a:t>Attack Complex </a:t>
            </a:r>
            <a:r>
              <a:rPr lang="en-US" altLang="en-US" sz="2800" dirty="0">
                <a:solidFill>
                  <a:srgbClr val="0000FF"/>
                </a:solidFill>
              </a:rPr>
              <a:t>(MAC)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Membrane Attack complex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51816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The MAC causes Cytolysis.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circular membrane attack complex acts as a channel in which cytoplasm can rush out of and water rushes in.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 smtClean="0"/>
              <a:t>cell’s </a:t>
            </a:r>
            <a:r>
              <a:rPr lang="en-US" altLang="en-US" dirty="0"/>
              <a:t>inner integrity is compromised and it dies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7412" name="Content Placeholder 174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l="24528" t="48785" r="43395"/>
          <a:stretch>
            <a:fillRect/>
          </a:stretch>
        </p:blipFill>
        <p:spPr>
          <a:xfrm>
            <a:off x="5867400" y="1295400"/>
            <a:ext cx="2860676" cy="4876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95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Overview</a:t>
            </a:r>
          </a:p>
        </p:txBody>
      </p:sp>
      <p:pic>
        <p:nvPicPr>
          <p:cNvPr id="18435" name="Content Placeholder 1843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200400" y="533400"/>
            <a:ext cx="5924550" cy="6324600"/>
          </a:xfrm>
          <a:prstGeom prst="rect">
            <a:avLst/>
          </a:prstGeom>
          <a:noFill/>
          <a:ln/>
        </p:spPr>
      </p:pic>
      <p:pic>
        <p:nvPicPr>
          <p:cNvPr id="1026" name="Picture 2" descr="نتيجة بحث الصور عن ‪complement system pp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924944"/>
            <a:ext cx="4572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alternative pathway </a:t>
            </a:r>
          </a:p>
        </p:txBody>
      </p:sp>
      <p:sp>
        <p:nvSpPr>
          <p:cNvPr id="19459" name="Text Placeholder 19458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dirty="0"/>
              <a:t>The alternative pathway is part of the </a:t>
            </a:r>
            <a:r>
              <a:rPr lang="en-US" altLang="en-US" dirty="0">
                <a:solidFill>
                  <a:srgbClr val="0000FF"/>
                </a:solidFill>
              </a:rPr>
              <a:t>non-specific</a:t>
            </a:r>
            <a:r>
              <a:rPr lang="en-US" altLang="en-US" dirty="0"/>
              <a:t> defense because it does not need antibodies to initiate the pathway.</a:t>
            </a:r>
          </a:p>
          <a:p>
            <a:endParaRPr lang="en-US" altLang="en-US" dirty="0"/>
          </a:p>
          <a:p>
            <a:r>
              <a:rPr lang="en-US" altLang="en-US" dirty="0"/>
              <a:t>The alternative pathway is </a:t>
            </a:r>
            <a:r>
              <a:rPr lang="en-US" altLang="en-US" dirty="0">
                <a:solidFill>
                  <a:srgbClr val="0000FF"/>
                </a:solidFill>
              </a:rPr>
              <a:t>slower</a:t>
            </a:r>
            <a:r>
              <a:rPr lang="en-US" altLang="en-US" dirty="0"/>
              <a:t> than the </a:t>
            </a:r>
            <a:r>
              <a:rPr lang="en-US" altLang="en-US" dirty="0" smtClean="0"/>
              <a:t>classical </a:t>
            </a:r>
            <a:r>
              <a:rPr lang="en-US" altLang="en-US" dirty="0"/>
              <a:t>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600" dirty="0"/>
              <a:t>Initiation of The Alternative pathway</a:t>
            </a:r>
          </a:p>
        </p:txBody>
      </p:sp>
      <p:sp>
        <p:nvSpPr>
          <p:cNvPr id="21507" name="Text Placeholder 21506"/>
          <p:cNvSpPr>
            <a:spLocks noGrp="1"/>
          </p:cNvSpPr>
          <p:nvPr>
            <p:ph type="body" sz="half" idx="4294967295"/>
          </p:nvPr>
        </p:nvSpPr>
        <p:spPr>
          <a:xfrm>
            <a:off x="457200" y="1124744"/>
            <a:ext cx="483488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sz="2400" dirty="0"/>
              <a:t>C3 contains unstable thioester bond.</a:t>
            </a:r>
          </a:p>
          <a:p>
            <a:pPr marL="0" indent="0">
              <a:buNone/>
            </a:pPr>
            <a:endParaRPr dirty="0"/>
          </a:p>
          <a:p>
            <a:r>
              <a:rPr lang="en-US" altLang="en-US" sz="2400" dirty="0"/>
              <a:t>This unstable bond makes C3 subject to slow spontaneous hydrolysis to C3b and C3a</a:t>
            </a:r>
          </a:p>
          <a:p>
            <a:endParaRPr dirty="0"/>
          </a:p>
          <a:p>
            <a:r>
              <a:rPr lang="en-US" altLang="en-US" sz="2400" dirty="0"/>
              <a:t>The C3b is able to bind to foreign surface antigens.</a:t>
            </a:r>
          </a:p>
          <a:p>
            <a:endParaRPr dirty="0"/>
          </a:p>
          <a:p>
            <a:r>
              <a:rPr lang="en-US" altLang="en-US" sz="2400" dirty="0">
                <a:solidFill>
                  <a:srgbClr val="000000"/>
                </a:solidFill>
              </a:rPr>
              <a:t>Mammalian cells contain </a:t>
            </a:r>
            <a:r>
              <a:rPr lang="en-US" altLang="en-US" sz="2400" dirty="0">
                <a:solidFill>
                  <a:srgbClr val="0000FF"/>
                </a:solidFill>
              </a:rPr>
              <a:t>sialic acid </a:t>
            </a:r>
            <a:r>
              <a:rPr lang="en-US" altLang="en-US" sz="2400" dirty="0">
                <a:solidFill>
                  <a:srgbClr val="000000"/>
                </a:solidFill>
              </a:rPr>
              <a:t>which inactivates C3b</a:t>
            </a:r>
          </a:p>
        </p:txBody>
      </p:sp>
      <p:pic>
        <p:nvPicPr>
          <p:cNvPr id="21508" name="Content Placeholder 2150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l="14445" r="45050" b="81120"/>
          <a:stretch>
            <a:fillRect/>
          </a:stretch>
        </p:blipFill>
        <p:spPr>
          <a:xfrm>
            <a:off x="4953000" y="1905000"/>
            <a:ext cx="350520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Factor B</a:t>
            </a:r>
          </a:p>
        </p:txBody>
      </p:sp>
      <p:sp>
        <p:nvSpPr>
          <p:cNvPr id="22531" name="Text Placeholder 22530"/>
          <p:cNvSpPr>
            <a:spLocks noGrp="1"/>
          </p:cNvSpPr>
          <p:nvPr>
            <p:ph type="body" sz="half" idx="4294967295"/>
          </p:nvPr>
        </p:nvSpPr>
        <p:spPr>
          <a:xfrm>
            <a:off x="457200" y="2286000"/>
            <a:ext cx="4038600" cy="38401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dirty="0"/>
              <a:t>C3b on the </a:t>
            </a:r>
            <a:r>
              <a:rPr lang="en-US" altLang="en-US" u="sng" dirty="0">
                <a:solidFill>
                  <a:srgbClr val="0000FF"/>
                </a:solidFill>
              </a:rPr>
              <a:t>surface of a foreign cells</a:t>
            </a:r>
            <a:r>
              <a:rPr lang="en-US" altLang="en-US" u="sng" dirty="0"/>
              <a:t> </a:t>
            </a:r>
            <a:r>
              <a:rPr lang="en-US" altLang="en-US" dirty="0"/>
              <a:t>binds to another plasma protein called </a:t>
            </a:r>
            <a:r>
              <a:rPr lang="en-US" altLang="en-US" dirty="0">
                <a:solidFill>
                  <a:srgbClr val="0000FF"/>
                </a:solidFill>
              </a:rPr>
              <a:t>factor B</a:t>
            </a:r>
          </a:p>
        </p:txBody>
      </p:sp>
      <p:pic>
        <p:nvPicPr>
          <p:cNvPr id="22532" name="Content Placeholder 2253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r="20475" b="62960"/>
          <a:stretch>
            <a:fillRect/>
          </a:stretch>
        </p:blipFill>
        <p:spPr>
          <a:xfrm>
            <a:off x="5141913" y="1905000"/>
            <a:ext cx="3573463" cy="3886200"/>
          </a:xfrm>
          <a:prstGeom prst="rect">
            <a:avLst/>
          </a:prstGeom>
          <a:noFill/>
          <a:ln/>
        </p:spPr>
      </p:pic>
      <p:sp>
        <p:nvSpPr>
          <p:cNvPr id="22533" name="GeoShape"/>
          <p:cNvSpPr/>
          <p:nvPr/>
        </p:nvSpPr>
        <p:spPr>
          <a:xfrm>
            <a:off x="6982691" y="5266143"/>
            <a:ext cx="1693765" cy="53395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/>
              <a:t>C3bFactorB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Factor D</a:t>
            </a:r>
          </a:p>
        </p:txBody>
      </p:sp>
      <p:sp>
        <p:nvSpPr>
          <p:cNvPr id="23555" name="Text Placeholder 2355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The binding of C3b to factor B allows a protein enzyme called </a:t>
            </a:r>
            <a:r>
              <a:rPr lang="en-US" altLang="en-US" dirty="0">
                <a:solidFill>
                  <a:srgbClr val="0000FF"/>
                </a:solidFill>
              </a:rPr>
              <a:t>Factor D </a:t>
            </a:r>
            <a:r>
              <a:rPr lang="en-US" altLang="en-US" dirty="0"/>
              <a:t>to cleave Factor B to Ba and Bb.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Factor Bb remains bound to C3b while Ba and Factor D disperse away. </a:t>
            </a:r>
          </a:p>
        </p:txBody>
      </p:sp>
      <p:pic>
        <p:nvPicPr>
          <p:cNvPr id="23556" name="Content Placeholder 2355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r="8680" b="44441"/>
          <a:stretch>
            <a:fillRect/>
          </a:stretch>
        </p:blipFill>
        <p:spPr>
          <a:xfrm>
            <a:off x="5257800" y="1676400"/>
            <a:ext cx="3111500" cy="4419600"/>
          </a:xfrm>
          <a:prstGeom prst="rect">
            <a:avLst/>
          </a:prstGeom>
          <a:noFill/>
          <a:ln/>
        </p:spPr>
      </p:pic>
      <p:sp>
        <p:nvSpPr>
          <p:cNvPr id="23557" name="GeoShape"/>
          <p:cNvSpPr/>
          <p:nvPr/>
        </p:nvSpPr>
        <p:spPr>
          <a:xfrm>
            <a:off x="5371300" y="5820122"/>
            <a:ext cx="1847983" cy="57400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dirty="0"/>
              <a:t>C3b </a:t>
            </a:r>
            <a:r>
              <a:rPr dirty="0" err="1" smtClean="0"/>
              <a:t>FactorBb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6136" y="6381328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unstable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614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853136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2800" dirty="0"/>
              <a:t>Over 20 proteins produced by the liver and found in circulating blood serum in </a:t>
            </a:r>
            <a:r>
              <a:rPr lang="en-US" altLang="en-US" sz="2800" i="0" dirty="0">
                <a:solidFill>
                  <a:srgbClr val="0000FF"/>
                </a:solidFill>
              </a:rPr>
              <a:t>inactive</a:t>
            </a:r>
            <a:r>
              <a:rPr lang="en-US" altLang="en-US" sz="2800" dirty="0"/>
              <a:t> form.</a:t>
            </a:r>
          </a:p>
          <a:p>
            <a:pPr marL="0" indent="0" algn="just">
              <a:buNone/>
            </a:pPr>
            <a:endParaRPr sz="2800" dirty="0"/>
          </a:p>
          <a:p>
            <a:pPr algn="just"/>
            <a:r>
              <a:rPr lang="en-US" altLang="en-US" sz="2800" dirty="0"/>
              <a:t>Once activated, the complement works as a </a:t>
            </a:r>
            <a:r>
              <a:rPr lang="en-US" altLang="en-US" sz="2800" u="sng" dirty="0">
                <a:solidFill>
                  <a:srgbClr val="0000FF"/>
                </a:solidFill>
              </a:rPr>
              <a:t>cascade system. </a:t>
            </a:r>
            <a:r>
              <a:rPr lang="en-US" altLang="en-US" sz="2800" dirty="0"/>
              <a:t>Cascade is when one reaction triggers another reaction which trigger others and so on.  These types of systems can grow exponentially very fast</a:t>
            </a:r>
            <a:r>
              <a:rPr lang="en-US" altLang="en-US" sz="2800" dirty="0" smtClean="0"/>
              <a:t>.</a:t>
            </a:r>
          </a:p>
          <a:p>
            <a:pPr marL="0" indent="0" algn="just">
              <a:buNone/>
            </a:pPr>
            <a:endParaRPr lang="en-US" altLang="en-US" sz="2800" dirty="0" smtClean="0"/>
          </a:p>
          <a:p>
            <a:pPr algn="just"/>
            <a:r>
              <a:rPr lang="en-US" altLang="en-US" sz="2800" dirty="0" smtClean="0"/>
              <a:t>Part of the innate immune system</a:t>
            </a:r>
            <a:endParaRPr lang="en-US" altLang="en-US" sz="2800" dirty="0"/>
          </a:p>
          <a:p>
            <a:endParaRPr sz="2800" dirty="0"/>
          </a:p>
        </p:txBody>
      </p:sp>
      <p:sp>
        <p:nvSpPr>
          <p:cNvPr id="6146" name="Title 614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complement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C3 activation complex</a:t>
            </a:r>
          </a:p>
        </p:txBody>
      </p:sp>
      <p:pic>
        <p:nvPicPr>
          <p:cNvPr id="24579" name="Content Placeholder 2457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t="43968" b="47111"/>
          <a:stretch>
            <a:fillRect/>
          </a:stretch>
        </p:blipFill>
        <p:spPr>
          <a:xfrm>
            <a:off x="1600200" y="1905000"/>
            <a:ext cx="5715000" cy="1447800"/>
          </a:xfrm>
          <a:prstGeom prst="rect">
            <a:avLst/>
          </a:prstGeom>
          <a:noFill/>
          <a:ln/>
        </p:spPr>
      </p:pic>
      <p:sp>
        <p:nvSpPr>
          <p:cNvPr id="24580" name="Text Placeholder 24579"/>
          <p:cNvSpPr>
            <a:spLocks noGrp="1"/>
          </p:cNvSpPr>
          <p:nvPr>
            <p:ph type="body" sz="half" idx="4294967295"/>
          </p:nvPr>
        </p:nvSpPr>
        <p:spPr>
          <a:xfrm>
            <a:off x="457200" y="3938588"/>
            <a:ext cx="8229600" cy="2187575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Properdin, also called factor P, binds to the C3bBb complex to stabilize it.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C3bBbP make up the </a:t>
            </a:r>
            <a:r>
              <a:rPr lang="en-US" altLang="en-US" u="sng" dirty="0">
                <a:solidFill>
                  <a:srgbClr val="0000FF"/>
                </a:solidFill>
              </a:rPr>
              <a:t>C3 activation complex</a:t>
            </a:r>
            <a:r>
              <a:rPr lang="en-US" altLang="en-US" dirty="0"/>
              <a:t> for the alternative pathway </a:t>
            </a:r>
          </a:p>
          <a:p>
            <a:pPr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560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C3 activation Complex</a:t>
            </a:r>
          </a:p>
        </p:txBody>
      </p:sp>
      <p:sp>
        <p:nvSpPr>
          <p:cNvPr id="25603" name="Text Placeholder 25602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The C3 activation complex causes the production of more C3b.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This allows the initial steps of this pathway to be repeated and amplified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2X10</a:t>
            </a:r>
            <a:r>
              <a:rPr lang="en-US" altLang="en-US" sz="2000" baseline="30000" dirty="0"/>
              <a:t>6</a:t>
            </a:r>
            <a:r>
              <a:rPr lang="en-US" altLang="en-US" dirty="0"/>
              <a:t> molecules can be generated in 5 minutes  </a:t>
            </a:r>
          </a:p>
        </p:txBody>
      </p:sp>
      <p:pic>
        <p:nvPicPr>
          <p:cNvPr id="25604" name="Content Placeholder 2560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t="43774" b="22554"/>
          <a:stretch>
            <a:fillRect/>
          </a:stretch>
        </p:blipFill>
        <p:spPr>
          <a:xfrm>
            <a:off x="4800600" y="2438400"/>
            <a:ext cx="4038600" cy="3175000"/>
          </a:xfrm>
          <a:prstGeom prst="rect">
            <a:avLst/>
          </a:prstGeom>
          <a:noFill/>
          <a:ln/>
        </p:spPr>
      </p:pic>
      <p:sp>
        <p:nvSpPr>
          <p:cNvPr id="25606" name="GeoShape"/>
          <p:cNvSpPr/>
          <p:nvPr/>
        </p:nvSpPr>
        <p:spPr>
          <a:xfrm>
            <a:off x="5004049" y="2943433"/>
            <a:ext cx="3960440" cy="57400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l"/>
            <a:r>
              <a:rPr b="1" dirty="0"/>
              <a:t>C3b </a:t>
            </a:r>
            <a:r>
              <a:rPr b="1" dirty="0" err="1"/>
              <a:t>BbP</a:t>
            </a:r>
            <a:r>
              <a:rPr b="1" dirty="0"/>
              <a:t> (C3 activation </a:t>
            </a:r>
            <a:r>
              <a:rPr b="1" dirty="0" smtClean="0"/>
              <a:t>complex</a:t>
            </a:r>
            <a:r>
              <a:rPr lang="ar-IQ" b="1" dirty="0" smtClean="0"/>
              <a:t>(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20072" y="5291916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C3bBbPC3b</a:t>
            </a:r>
            <a:endParaRPr lang="ar-IQ" dirty="0"/>
          </a:p>
        </p:txBody>
      </p:sp>
      <p:sp>
        <p:nvSpPr>
          <p:cNvPr id="7" name="GeoShape"/>
          <p:cNvSpPr/>
          <p:nvPr/>
        </p:nvSpPr>
        <p:spPr>
          <a:xfrm>
            <a:off x="4860032" y="5663310"/>
            <a:ext cx="3960440" cy="574002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l"/>
            <a:r>
              <a:rPr lang="en-US" b="1" dirty="0"/>
              <a:t>(</a:t>
            </a:r>
            <a:r>
              <a:rPr b="1" dirty="0" smtClean="0"/>
              <a:t>C</a:t>
            </a:r>
            <a:r>
              <a:rPr lang="en-US" b="1" dirty="0" smtClean="0"/>
              <a:t>5</a:t>
            </a:r>
            <a:r>
              <a:rPr b="1" dirty="0" smtClean="0"/>
              <a:t> </a:t>
            </a:r>
            <a:r>
              <a:rPr b="1" dirty="0"/>
              <a:t>activation </a:t>
            </a:r>
            <a:r>
              <a:rPr b="1" dirty="0" smtClean="0"/>
              <a:t>complex</a:t>
            </a:r>
            <a:r>
              <a:rPr lang="ar-IQ" b="1" dirty="0" smtClean="0"/>
              <a:t>(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66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C5 activation complex</a:t>
            </a:r>
          </a:p>
        </p:txBody>
      </p:sp>
      <p:sp>
        <p:nvSpPr>
          <p:cNvPr id="26627" name="Text Placeholder 2662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sz="2400" dirty="0"/>
              <a:t>When an additional C3b binds to the C3 activation complex it converts it into a </a:t>
            </a:r>
            <a:r>
              <a:rPr lang="en-US" altLang="en-US" sz="2400" dirty="0">
                <a:solidFill>
                  <a:srgbClr val="0000FF"/>
                </a:solidFill>
              </a:rPr>
              <a:t>C5 activation complex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 C5 activation complex cleaves C5 into C5a and C5b.</a:t>
            </a:r>
          </a:p>
          <a:p>
            <a:pPr>
              <a:buNone/>
            </a:pPr>
            <a:endParaRPr lang="en-US" altLang="en-US" sz="2400" dirty="0"/>
          </a:p>
          <a:p>
            <a:r>
              <a:rPr lang="en-US" altLang="en-US" sz="2400" dirty="0"/>
              <a:t>C5b begins the production of the MAC.</a:t>
            </a:r>
          </a:p>
        </p:txBody>
      </p:sp>
      <p:pic>
        <p:nvPicPr>
          <p:cNvPr id="26628" name="Content Placeholder 2662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t="43774"/>
          <a:stretch>
            <a:fillRect/>
          </a:stretch>
        </p:blipFill>
        <p:spPr>
          <a:xfrm>
            <a:off x="5105400" y="1752600"/>
            <a:ext cx="3389312" cy="4449763"/>
          </a:xfrm>
          <a:prstGeom prst="rect">
            <a:avLst/>
          </a:prstGeom>
          <a:noFill/>
          <a:ln/>
        </p:spPr>
      </p:pic>
      <p:sp>
        <p:nvSpPr>
          <p:cNvPr id="26630" name="GeoShape"/>
          <p:cNvSpPr/>
          <p:nvPr/>
        </p:nvSpPr>
        <p:spPr>
          <a:xfrm>
            <a:off x="5004048" y="2149173"/>
            <a:ext cx="3888432" cy="54063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l"/>
            <a:r>
              <a:rPr b="1" dirty="0"/>
              <a:t>C3b </a:t>
            </a:r>
            <a:r>
              <a:rPr b="1" dirty="0" err="1"/>
              <a:t>BbP</a:t>
            </a:r>
            <a:r>
              <a:rPr b="1" dirty="0"/>
              <a:t> (C3 activation </a:t>
            </a:r>
            <a:r>
              <a:rPr b="1" dirty="0" smtClean="0"/>
              <a:t>complex</a:t>
            </a:r>
            <a:r>
              <a:rPr lang="en-US" b="1" dirty="0" smtClean="0"/>
              <a:t>)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650" y="4091586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C3bBbPC3b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481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429000" y="381000"/>
            <a:ext cx="2609850" cy="609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83" name="Title 20482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3200400" cy="1143000"/>
          </a:xfrm>
          <a:ln/>
        </p:spPr>
        <p:txBody>
          <a:bodyPr wrap="square" lIns="91440" tIns="45720" rIns="91440" bIns="45720" anchor="ctr"/>
          <a:lstStyle/>
          <a:p>
            <a:pPr algn="l"/>
            <a:r>
              <a:rPr lang="en-US" altLang="en-US" sz="2400" dirty="0"/>
              <a:t>The Alternative complement pathway</a:t>
            </a:r>
          </a:p>
        </p:txBody>
      </p:sp>
      <p:sp>
        <p:nvSpPr>
          <p:cNvPr id="20487" name="GeoShape"/>
          <p:cNvSpPr/>
          <p:nvPr/>
        </p:nvSpPr>
        <p:spPr>
          <a:xfrm>
            <a:off x="3363457" y="3317203"/>
            <a:ext cx="4016855" cy="487233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l"/>
            <a:r>
              <a:rPr sz="1500" b="1" dirty="0"/>
              <a:t>C3b </a:t>
            </a:r>
            <a:r>
              <a:rPr sz="1500" b="1" dirty="0" err="1"/>
              <a:t>BbP</a:t>
            </a:r>
            <a:r>
              <a:rPr sz="1500" b="1" dirty="0"/>
              <a:t> (C3 activation </a:t>
            </a:r>
            <a:r>
              <a:rPr sz="1500" b="1" dirty="0" smtClean="0"/>
              <a:t>complex</a:t>
            </a:r>
            <a:r>
              <a:rPr lang="en-US" sz="1500" b="1" dirty="0" smtClean="0"/>
              <a:t>)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088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C3bBbPC3b</a:t>
            </a:r>
            <a:endParaRPr lang="ar-IQ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/>
              <a:t>Superantigens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5064369" y="1495077"/>
            <a:ext cx="3504134" cy="452527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sz="2200"/>
              <a:t>Bacterial superantigens act by binding to both the MHC protein and the TCR at positions outside the normal binding site</a:t>
            </a:r>
          </a:p>
          <a:p>
            <a:pPr marL="0" lvl="0" indent="0">
              <a:buNone/>
            </a:pPr>
            <a:endParaRPr/>
          </a:p>
          <a:p>
            <a:pPr lvl="0"/>
            <a:r>
              <a:rPr sz="2200"/>
              <a:t>superantigens can interact with large numbers of cells, stimulating massive T-cell activation, cytokine release and systemic inflammation</a:t>
            </a:r>
            <a:endParaRPr/>
          </a:p>
        </p:txBody>
      </p:sp>
      <p:pic>
        <p:nvPicPr>
          <p:cNvPr id="2050" name="Picture 2" descr="نتيجة بحث الصور عن ‪superantige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104456" cy="35283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1410178">
            <a:off x="88834" y="5056312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Times New Romn"/>
                <a:cs typeface="+mj-cs"/>
              </a:rPr>
              <a:t>. Staphylococcal </a:t>
            </a:r>
            <a:r>
              <a:rPr lang="en-US" sz="1400" b="1" i="1" dirty="0">
                <a:latin typeface="Times New Romn"/>
                <a:cs typeface="+mj-cs"/>
              </a:rPr>
              <a:t>enterotoxins </a:t>
            </a:r>
          </a:p>
          <a:p>
            <a:r>
              <a:rPr lang="en-US" sz="1400" b="1" i="1" dirty="0" smtClean="0">
                <a:latin typeface="Times New Romn"/>
                <a:cs typeface="+mj-cs"/>
              </a:rPr>
              <a:t>. Staphylococcal </a:t>
            </a:r>
            <a:r>
              <a:rPr lang="en-US" sz="1400" b="1" i="1" dirty="0">
                <a:latin typeface="Times New Romn"/>
                <a:cs typeface="+mj-cs"/>
              </a:rPr>
              <a:t>toxic shock toxin (TSST-1) </a:t>
            </a:r>
          </a:p>
          <a:p>
            <a:r>
              <a:rPr lang="en-US" sz="1400" b="1" i="1" dirty="0" smtClean="0">
                <a:latin typeface="Times New Romn"/>
                <a:cs typeface="+mj-cs"/>
              </a:rPr>
              <a:t>. Streptococcal </a:t>
            </a:r>
            <a:r>
              <a:rPr lang="en-US" sz="1400" b="1" i="1" dirty="0">
                <a:latin typeface="Times New Romn"/>
                <a:cs typeface="+mj-cs"/>
              </a:rPr>
              <a:t>pyrogenic </a:t>
            </a:r>
            <a:r>
              <a:rPr lang="en-US" sz="1400" b="1" i="1" dirty="0" smtClean="0">
                <a:latin typeface="Times New Romn"/>
                <a:cs typeface="+mj-cs"/>
              </a:rPr>
              <a:t>exotoxins </a:t>
            </a:r>
            <a:r>
              <a:rPr lang="en-US" sz="1400" b="1" i="1" dirty="0">
                <a:latin typeface="Times New Romn"/>
                <a:cs typeface="+mj-cs"/>
              </a:rPr>
              <a:t>(exotoxin A and exotoxin B)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849432" cy="11413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>
                <a:solidFill>
                  <a:srgbClr val="0000FF"/>
                </a:solidFill>
              </a:rPr>
              <a:t>Hapten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60397" y="1601868"/>
            <a:ext cx="8226403" cy="452429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sz="2400" dirty="0"/>
              <a:t>Means: to fasten. </a:t>
            </a:r>
          </a:p>
          <a:p>
            <a:pPr lvl="0"/>
            <a:r>
              <a:rPr sz="2400" dirty="0"/>
              <a:t>These are partial antigens (not </a:t>
            </a:r>
            <a:r>
              <a:rPr sz="2400" dirty="0" smtClean="0"/>
              <a:t>immunogenic</a:t>
            </a:r>
            <a:r>
              <a:rPr lang="ar-IQ" sz="2400" dirty="0" smtClean="0"/>
              <a:t>(</a:t>
            </a:r>
            <a:r>
              <a:rPr sz="2400" dirty="0" smtClean="0"/>
              <a:t>.</a:t>
            </a:r>
            <a:endParaRPr sz="2400" dirty="0"/>
          </a:p>
          <a:p>
            <a:pPr lvl="0"/>
            <a:r>
              <a:rPr sz="2400" dirty="0" err="1"/>
              <a:t>Hapten</a:t>
            </a:r>
            <a:r>
              <a:rPr sz="2400" dirty="0"/>
              <a:t> needs carrier proteins like albumin, globulin and synthetic polypeptide to become immunogenic.</a:t>
            </a:r>
          </a:p>
          <a:p>
            <a:pPr lvl="0"/>
            <a:r>
              <a:rPr sz="2400" dirty="0" err="1"/>
              <a:t>Hapten</a:t>
            </a:r>
            <a:r>
              <a:rPr sz="2400" dirty="0"/>
              <a:t> (</a:t>
            </a:r>
            <a:r>
              <a:rPr sz="2400" dirty="0" err="1"/>
              <a:t>Hp</a:t>
            </a:r>
            <a:r>
              <a:rPr sz="2400" dirty="0" smtClean="0"/>
              <a:t>)</a:t>
            </a:r>
            <a:r>
              <a:rPr lang="ar-IQ" sz="2400" dirty="0" smtClean="0"/>
              <a:t> </a:t>
            </a:r>
            <a:r>
              <a:rPr sz="2400" dirty="0" smtClean="0"/>
              <a:t>+</a:t>
            </a:r>
            <a:r>
              <a:rPr lang="ar-IQ" sz="2400" dirty="0" smtClean="0"/>
              <a:t> </a:t>
            </a:r>
            <a:r>
              <a:rPr sz="2400" dirty="0" smtClean="0"/>
              <a:t>Carrier </a:t>
            </a:r>
            <a:r>
              <a:rPr sz="2400" dirty="0"/>
              <a:t>Protein (</a:t>
            </a:r>
            <a:r>
              <a:rPr sz="2400" dirty="0" err="1" smtClean="0"/>
              <a:t>Cp</a:t>
            </a:r>
            <a:r>
              <a:rPr lang="en-US" sz="2400" dirty="0" smtClean="0"/>
              <a:t>)</a:t>
            </a:r>
            <a:r>
              <a:rPr sz="2400" dirty="0" smtClean="0"/>
              <a:t> </a:t>
            </a:r>
            <a:r>
              <a:rPr lang="en-US" sz="2400" dirty="0" smtClean="0"/>
              <a:t>lead to </a:t>
            </a:r>
            <a:r>
              <a:rPr sz="2400" dirty="0" smtClean="0"/>
              <a:t>Ab </a:t>
            </a:r>
            <a:r>
              <a:rPr sz="2400" dirty="0"/>
              <a:t>formation against </a:t>
            </a:r>
            <a:r>
              <a:rPr sz="2400" dirty="0" err="1"/>
              <a:t>hapten</a:t>
            </a:r>
            <a:endParaRPr sz="2400" dirty="0"/>
          </a:p>
          <a:p>
            <a:pPr lvl="0"/>
            <a:r>
              <a:rPr sz="2400" dirty="0"/>
              <a:t>Antibiotics, analgesics, </a:t>
            </a:r>
            <a:r>
              <a:rPr sz="2400" dirty="0" smtClean="0"/>
              <a:t>penicillin </a:t>
            </a:r>
            <a:r>
              <a:rPr sz="2400" dirty="0"/>
              <a:t>and alpha-methyldopa</a:t>
            </a:r>
          </a:p>
          <a:p>
            <a:pPr marL="0" lvl="0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+mj-cs"/>
              </a:rPr>
              <a:t>he </a:t>
            </a:r>
            <a:r>
              <a:rPr lang="en-US" b="1" dirty="0">
                <a:latin typeface="+mn-lt"/>
                <a:cs typeface="+mj-cs"/>
              </a:rPr>
              <a:t>complement system</a:t>
            </a:r>
            <a:r>
              <a:rPr lang="en-US" dirty="0">
                <a:latin typeface="+mn-lt"/>
                <a:cs typeface="+mj-cs"/>
              </a:rPr>
              <a:t> is a part of the </a:t>
            </a:r>
            <a:r>
              <a:rPr lang="en-US" dirty="0">
                <a:latin typeface="+mn-lt"/>
                <a:cs typeface="+mj-cs"/>
                <a:hlinkClick r:id="rId2" tooltip="Immune system"/>
              </a:rPr>
              <a:t>immune system</a:t>
            </a:r>
            <a:r>
              <a:rPr lang="en-US" dirty="0">
                <a:latin typeface="+mn-lt"/>
                <a:cs typeface="+mj-cs"/>
              </a:rPr>
              <a:t> that enhances (complements) the ability of </a:t>
            </a:r>
            <a:r>
              <a:rPr lang="en-US" dirty="0">
                <a:latin typeface="+mn-lt"/>
                <a:cs typeface="+mj-cs"/>
                <a:hlinkClick r:id="rId3" tooltip="Antibody"/>
              </a:rPr>
              <a:t>antibodies</a:t>
            </a:r>
            <a:r>
              <a:rPr lang="en-US" dirty="0">
                <a:latin typeface="+mn-lt"/>
                <a:cs typeface="+mj-cs"/>
              </a:rPr>
              <a:t> and </a:t>
            </a:r>
            <a:r>
              <a:rPr lang="en-US" dirty="0">
                <a:latin typeface="+mn-lt"/>
                <a:cs typeface="+mj-cs"/>
                <a:hlinkClick r:id="rId4" tooltip="Phagocytic"/>
              </a:rPr>
              <a:t>phagocytic</a:t>
            </a:r>
            <a:r>
              <a:rPr lang="en-US" dirty="0">
                <a:latin typeface="+mn-lt"/>
                <a:cs typeface="+mj-cs"/>
              </a:rPr>
              <a:t> cells to clear </a:t>
            </a:r>
            <a:r>
              <a:rPr lang="en-US" dirty="0">
                <a:latin typeface="+mn-lt"/>
                <a:cs typeface="+mj-cs"/>
                <a:hlinkClick r:id="rId5" tooltip="Microbes"/>
              </a:rPr>
              <a:t>microbes</a:t>
            </a:r>
            <a:r>
              <a:rPr lang="en-US" dirty="0">
                <a:latin typeface="+mn-lt"/>
                <a:cs typeface="+mj-cs"/>
              </a:rPr>
              <a:t> and damaged cells from an organism, promotes inflammation, and attacks the pathogen's plasma membrane. It is part of the </a:t>
            </a:r>
            <a:r>
              <a:rPr lang="en-US" dirty="0">
                <a:latin typeface="+mn-lt"/>
                <a:cs typeface="+mj-cs"/>
                <a:hlinkClick r:id="rId6" tooltip="Innate immune system"/>
              </a:rPr>
              <a:t>innate immune system</a:t>
            </a:r>
            <a:r>
              <a:rPr lang="en-US" dirty="0">
                <a:latin typeface="+mn-lt"/>
                <a:cs typeface="+mj-cs"/>
              </a:rPr>
              <a:t>,</a:t>
            </a:r>
            <a:r>
              <a:rPr lang="en-US" baseline="30000" dirty="0">
                <a:latin typeface="+mn-lt"/>
                <a:cs typeface="+mj-cs"/>
                <a:hlinkClick r:id="rId7"/>
              </a:rPr>
              <a:t>[1]</a:t>
            </a:r>
            <a:r>
              <a:rPr lang="en-US" dirty="0">
                <a:latin typeface="+mn-lt"/>
                <a:cs typeface="+mj-cs"/>
              </a:rPr>
              <a:t> which is not adaptable and does not change over the course of an individual's lifetime. It can be recruited and brought into action by the </a:t>
            </a:r>
            <a:r>
              <a:rPr lang="en-US" dirty="0">
                <a:latin typeface="+mn-lt"/>
                <a:cs typeface="+mj-cs"/>
                <a:hlinkClick r:id="rId8" tooltip="Adaptive immune system"/>
              </a:rPr>
              <a:t>adaptive immune system</a:t>
            </a:r>
            <a:r>
              <a:rPr lang="en-US" dirty="0">
                <a:latin typeface="+mn-lt"/>
                <a:cs typeface="+mj-cs"/>
              </a:rPr>
              <a:t>.</a:t>
            </a:r>
            <a:endParaRPr lang="ar-IQ" dirty="0"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0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dirty="0"/>
              <a:t>Complement system nomenclature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dirty="0"/>
              <a:t>Complement proteins are often designated by an </a:t>
            </a:r>
            <a:r>
              <a:rPr lang="en-US" altLang="en-US" b="1" u="sng" dirty="0">
                <a:solidFill>
                  <a:srgbClr val="0000FF"/>
                </a:solidFill>
              </a:rPr>
              <a:t>upper case letter C </a:t>
            </a:r>
            <a:r>
              <a:rPr lang="en-US" altLang="en-US" dirty="0"/>
              <a:t>and are inactive until they are split into products.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Example: C1</a:t>
            </a:r>
          </a:p>
          <a:p>
            <a:r>
              <a:rPr lang="en-US" altLang="en-US" dirty="0"/>
              <a:t>When the products are </a:t>
            </a:r>
            <a:r>
              <a:rPr lang="en-US" altLang="en-US" dirty="0" smtClean="0"/>
              <a:t>split, </a:t>
            </a:r>
            <a:r>
              <a:rPr lang="en-US" altLang="en-US" dirty="0"/>
              <a:t>they become active. </a:t>
            </a:r>
            <a:r>
              <a:rPr lang="en-US" altLang="en-US" dirty="0" smtClean="0"/>
              <a:t>The </a:t>
            </a:r>
            <a:r>
              <a:rPr lang="en-US" altLang="en-US" dirty="0"/>
              <a:t>active products are usually designated with a </a:t>
            </a:r>
            <a:r>
              <a:rPr lang="en-US" altLang="en-US" b="1" u="sng" dirty="0">
                <a:solidFill>
                  <a:srgbClr val="0000FF"/>
                </a:solidFill>
              </a:rPr>
              <a:t>lower case a or b.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Example: C2a and C2b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Two Pathways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229600" cy="1828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dirty="0"/>
              <a:t>The complement system can be activated by either of two different pathways.</a:t>
            </a:r>
          </a:p>
          <a:p>
            <a:pPr marL="0" indent="0">
              <a:buNone/>
            </a:pPr>
            <a:endParaRPr dirty="0"/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Classical pathway (specific immune system)</a:t>
            </a:r>
          </a:p>
          <a:p>
            <a:pPr marL="0" lvl="1" indent="0">
              <a:buNone/>
            </a:pPr>
            <a:endParaRPr dirty="0"/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Alternative pathway (non-specific immune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The Classical Pathway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sz="half" idx="4294967295"/>
          </p:nvPr>
        </p:nvSpPr>
        <p:spPr>
          <a:xfrm>
            <a:off x="505158" y="1181378"/>
            <a:ext cx="4498890" cy="4952444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sz="2400" dirty="0"/>
              <a:t>Part of the </a:t>
            </a:r>
            <a:r>
              <a:rPr lang="en-US" altLang="en-US" sz="2400" dirty="0">
                <a:solidFill>
                  <a:srgbClr val="0000FF"/>
                </a:solidFill>
              </a:rPr>
              <a:t>specific immune response</a:t>
            </a:r>
            <a:r>
              <a:rPr lang="en-US" altLang="en-US" sz="2400" dirty="0"/>
              <a:t> because it relies on antibodies to initiate it.</a:t>
            </a:r>
          </a:p>
          <a:p>
            <a:pPr>
              <a:buNone/>
            </a:pP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First step</a:t>
            </a:r>
            <a:r>
              <a:rPr lang="en-US" altLang="en-US" sz="2400" dirty="0"/>
              <a:t> C1 becomes activated when it binds to the ends of antibodies. It must attach to at least 2 Fc fragments, requires at least 2 molecules of IgG or one molecule of IgM.</a:t>
            </a:r>
          </a:p>
          <a:p>
            <a:endParaRPr dirty="0"/>
          </a:p>
          <a:p>
            <a:r>
              <a:rPr lang="en-US" altLang="en-US" sz="2400" dirty="0"/>
              <a:t>C1 is called </a:t>
            </a:r>
            <a:r>
              <a:rPr lang="en-US" altLang="en-US" sz="2400" dirty="0" smtClean="0">
                <a:solidFill>
                  <a:srgbClr val="0000FF"/>
                </a:solidFill>
              </a:rPr>
              <a:t>recognition  unit</a:t>
            </a:r>
            <a:endParaRPr dirty="0"/>
          </a:p>
        </p:txBody>
      </p:sp>
      <p:pic>
        <p:nvPicPr>
          <p:cNvPr id="10244" name="Content Placeholder 1024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 l="22537" r="15373" b="68011"/>
          <a:stretch>
            <a:fillRect/>
          </a:stretch>
        </p:blipFill>
        <p:spPr>
          <a:xfrm>
            <a:off x="4993704" y="2209800"/>
            <a:ext cx="4114800" cy="30067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02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4000" dirty="0">
                <a:solidFill>
                  <a:srgbClr val="009999"/>
                </a:solidFill>
              </a:rPr>
              <a:t>The building of a C3 activation complex</a:t>
            </a:r>
          </a:p>
        </p:txBody>
      </p:sp>
      <p:sp>
        <p:nvSpPr>
          <p:cNvPr id="1028" name="Text Placeholder 1027"/>
          <p:cNvSpPr>
            <a:spLocks noGrp="1"/>
          </p:cNvSpPr>
          <p:nvPr>
            <p:ph type="body" sz="half" idx="4294967295"/>
          </p:nvPr>
        </p:nvSpPr>
        <p:spPr>
          <a:xfrm>
            <a:off x="268565" y="1274820"/>
            <a:ext cx="47244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Once C1 is activated, it activates 2 other complement proteins, </a:t>
            </a:r>
            <a:r>
              <a:rPr lang="en-US" altLang="en-US" sz="2400" dirty="0">
                <a:solidFill>
                  <a:srgbClr val="0000FF"/>
                </a:solidFill>
              </a:rPr>
              <a:t>C2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0000FF"/>
                </a:solidFill>
              </a:rPr>
              <a:t>C4</a:t>
            </a:r>
            <a:r>
              <a:rPr lang="en-US" altLang="en-US" sz="2400" dirty="0"/>
              <a:t> by cutting them in half</a:t>
            </a:r>
          </a:p>
          <a:p>
            <a:pPr marL="0" indent="0">
              <a:lnSpc>
                <a:spcPct val="90000"/>
              </a:lnSpc>
              <a:buNone/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400" dirty="0"/>
              <a:t>C2 is cleaved into C2a and C2b</a:t>
            </a:r>
          </a:p>
          <a:p>
            <a:pPr marL="0" indent="0">
              <a:lnSpc>
                <a:spcPct val="90000"/>
              </a:lnSpc>
              <a:buNone/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400" dirty="0"/>
              <a:t>C4 is cleaved into C4a and C4b</a:t>
            </a:r>
          </a:p>
          <a:p>
            <a:pPr marL="0" indent="0">
              <a:lnSpc>
                <a:spcPct val="90000"/>
              </a:lnSpc>
              <a:buNone/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400" dirty="0"/>
              <a:t>Both C2b and C4b bind together on the surface of the bacteria</a:t>
            </a: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en-US" altLang="en-US" sz="2400" dirty="0"/>
              <a:t>C2a and C4a diffuse away</a:t>
            </a:r>
          </a:p>
          <a:p>
            <a:pPr marL="0" indent="0">
              <a:lnSpc>
                <a:spcPct val="90000"/>
              </a:lnSpc>
              <a:buNone/>
            </a:pPr>
            <a:endParaRPr/>
          </a:p>
          <a:p>
            <a:pPr marL="0" indent="0">
              <a:lnSpc>
                <a:spcPct val="90000"/>
              </a:lnSpc>
              <a:buNone/>
            </a:pPr>
            <a:endParaRPr/>
          </a:p>
        </p:txBody>
      </p:sp>
      <p:pic>
        <p:nvPicPr>
          <p:cNvPr id="1026" name="Content Placeholder 1025"/>
          <p:cNvPicPr>
            <a:picLocks noGrp="1"/>
          </p:cNvPicPr>
          <p:nvPr>
            <p:ph sz="half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810125" y="1600200"/>
            <a:ext cx="3713163" cy="452596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050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b="1" dirty="0">
                <a:solidFill>
                  <a:srgbClr val="000000"/>
                </a:solidFill>
              </a:rPr>
              <a:t>C3 Activation complex</a:t>
            </a:r>
          </a:p>
        </p:txBody>
      </p:sp>
      <p:sp>
        <p:nvSpPr>
          <p:cNvPr id="2052" name="Text Placeholder 2051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267200" cy="452596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dirty="0"/>
              <a:t>C2b and C4b bind together on the surface of bacteria to form a</a:t>
            </a:r>
            <a:r>
              <a:rPr lang="en-US" altLang="en-US" b="1" dirty="0">
                <a:solidFill>
                  <a:srgbClr val="0000FF"/>
                </a:solidFill>
              </a:rPr>
              <a:t> C3 activation complex</a:t>
            </a:r>
          </a:p>
          <a:p>
            <a:endParaRPr lang="en-US" altLang="en-US" b="1" dirty="0">
              <a:solidFill>
                <a:srgbClr val="0000FF"/>
              </a:solidFill>
            </a:endParaRPr>
          </a:p>
          <a:p>
            <a:r>
              <a:rPr lang="en-US" altLang="en-US" dirty="0"/>
              <a:t>The function of the C3 activation complex is to activate C3 proteins.</a:t>
            </a:r>
          </a:p>
          <a:p>
            <a:pPr marL="0" indent="0">
              <a:buNone/>
            </a:pPr>
            <a:endParaRPr dirty="0"/>
          </a:p>
          <a:p>
            <a:pPr lvl="1"/>
            <a:r>
              <a:rPr lang="en-US" altLang="en-US" dirty="0"/>
              <a:t>This is done by cleaving C3 into C3a and C3b</a:t>
            </a:r>
          </a:p>
        </p:txBody>
      </p:sp>
      <p:pic>
        <p:nvPicPr>
          <p:cNvPr id="2053" name="Content Placeholder 2052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/>
          </a:blip>
          <a:srcRect l="32991" t="58299" r="33366" b="12707"/>
          <a:stretch>
            <a:fillRect/>
          </a:stretch>
        </p:blipFill>
        <p:spPr>
          <a:xfrm>
            <a:off x="5867400" y="3429000"/>
            <a:ext cx="2057400" cy="2514600"/>
          </a:xfrm>
          <a:prstGeom prst="rect">
            <a:avLst/>
          </a:prstGeom>
          <a:noFill/>
          <a:ln/>
        </p:spPr>
      </p:pic>
      <p:pic>
        <p:nvPicPr>
          <p:cNvPr id="2050" name="Content Placeholder 2049"/>
          <p:cNvPicPr>
            <a:picLocks noGrp="1"/>
          </p:cNvPicPr>
          <p:nvPr>
            <p:ph sz="quarter" idx="4294967295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334000" y="1981200"/>
            <a:ext cx="2819400" cy="1282700"/>
          </a:xfrm>
          <a:prstGeom prst="rect">
            <a:avLst/>
          </a:prstGeom>
          <a:ln/>
        </p:spPr>
      </p:pic>
      <p:sp>
        <p:nvSpPr>
          <p:cNvPr id="2054" name="GeoShape"/>
          <p:cNvSpPr/>
          <p:nvPr/>
        </p:nvSpPr>
        <p:spPr>
          <a:xfrm>
            <a:off x="5754965" y="1341565"/>
            <a:ext cx="2231647" cy="60070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b="1">
                <a:solidFill>
                  <a:srgbClr val="0000FF"/>
                </a:solidFill>
              </a:rPr>
              <a:t>C3 activation complex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>
                <a:solidFill>
                  <a:srgbClr val="009999"/>
                </a:solidFill>
              </a:rPr>
              <a:t>C3a</a:t>
            </a:r>
          </a:p>
        </p:txBody>
      </p:sp>
      <p:pic>
        <p:nvPicPr>
          <p:cNvPr id="12291" name="Content Placeholder 1229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905000" y="1752600"/>
            <a:ext cx="5838825" cy="2349500"/>
          </a:xfrm>
          <a:prstGeom prst="rect">
            <a:avLst/>
          </a:prstGeom>
          <a:noFill/>
          <a:ln/>
        </p:spPr>
      </p:pic>
      <p:sp>
        <p:nvSpPr>
          <p:cNvPr id="12293" name="GeoShape"/>
          <p:cNvSpPr/>
          <p:nvPr/>
        </p:nvSpPr>
        <p:spPr>
          <a:xfrm>
            <a:off x="4962058" y="1588519"/>
            <a:ext cx="3715149" cy="2990154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893E0"/>
            </a:solidFill>
            <a:prstDash val="solid"/>
          </a:ln>
        </p:spPr>
        <p:txBody>
          <a:bodyPr wrap="square" rtlCol="0" anchor="ctr"/>
          <a:lstStyle/>
          <a:p>
            <a:pPr algn="ctr"/>
            <a:r>
              <a:rPr lang="en-US" altLang="en-US" sz="2800" b="1" dirty="0">
                <a:solidFill>
                  <a:srgbClr val="0000FF"/>
                </a:solidFill>
              </a:rPr>
              <a:t> C3a</a:t>
            </a:r>
            <a:r>
              <a:rPr lang="en-US" altLang="en-US" sz="2800" b="1" dirty="0"/>
              <a:t> increases the inflammatory response by binding to mast cells and causing them to release histamine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dirty="0"/>
              <a:t>C3b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305800" cy="22098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The C3b bind to and coat the surface of the bacteria. </a:t>
            </a:r>
          </a:p>
        </p:txBody>
      </p:sp>
      <p:sp>
        <p:nvSpPr>
          <p:cNvPr id="11268" name="Text Placeholder 11267"/>
          <p:cNvSpPr>
            <a:spLocks noGrp="1"/>
          </p:cNvSpPr>
          <p:nvPr>
            <p:ph type="body" sz="half" idx="4294967295"/>
          </p:nvPr>
        </p:nvSpPr>
        <p:spPr>
          <a:xfrm>
            <a:off x="543524" y="2496245"/>
            <a:ext cx="6023530" cy="2089103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dirty="0"/>
              <a:t>C3b is an </a:t>
            </a:r>
            <a:r>
              <a:rPr lang="en-US" altLang="en-US" dirty="0">
                <a:solidFill>
                  <a:srgbClr val="0000FF"/>
                </a:solidFill>
              </a:rPr>
              <a:t>opsonin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Opsonins are molecules that bind both to bacteria and phagocytes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Opsonization increases phagocytosis by  </a:t>
            </a:r>
            <a:r>
              <a:rPr lang="en-US" altLang="en-US" dirty="0" smtClean="0"/>
              <a:t>1,000 </a:t>
            </a:r>
            <a:r>
              <a:rPr lang="en-US" altLang="en-US" dirty="0"/>
              <a:t>fold.</a:t>
            </a:r>
          </a:p>
        </p:txBody>
      </p:sp>
      <p:pic>
        <p:nvPicPr>
          <p:cNvPr id="11269" name="Picture 11268"/>
          <p:cNvPicPr>
            <a:picLocks noChangeAspect="1"/>
          </p:cNvPicPr>
          <p:nvPr/>
        </p:nvPicPr>
        <p:blipFill>
          <a:blip r:embed="rId2">
            <a:extLst/>
          </a:blip>
          <a:srcRect r="74711" b="65432"/>
          <a:stretch>
            <a:fillRect/>
          </a:stretch>
        </p:blipFill>
        <p:spPr>
          <a:xfrm>
            <a:off x="6858000" y="3124200"/>
            <a:ext cx="1752600" cy="25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70" name="TextBox 11269"/>
          <p:cNvSpPr txBox="1">
            <a:spLocks/>
          </p:cNvSpPr>
          <p:nvPr/>
        </p:nvSpPr>
        <p:spPr>
          <a:xfrm rot="-960000">
            <a:off x="7261225" y="4511675"/>
            <a:ext cx="681038" cy="258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000" dirty="0"/>
              <a:t>Bacteria</a:t>
            </a:r>
          </a:p>
        </p:txBody>
      </p:sp>
      <p:sp>
        <p:nvSpPr>
          <p:cNvPr id="11271" name="TextBox 11270"/>
          <p:cNvSpPr txBox="1">
            <a:spLocks/>
          </p:cNvSpPr>
          <p:nvPr/>
        </p:nvSpPr>
        <p:spPr>
          <a:xfrm>
            <a:off x="6019800" y="5638800"/>
            <a:ext cx="115887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Opsonins</a:t>
            </a:r>
          </a:p>
        </p:txBody>
      </p:sp>
      <p:sp>
        <p:nvSpPr>
          <p:cNvPr id="11272" name="Straight Connector 11271"/>
          <p:cNvSpPr>
            <a:spLocks/>
          </p:cNvSpPr>
          <p:nvPr/>
        </p:nvSpPr>
        <p:spPr>
          <a:xfrm rot="5400000">
            <a:off x="6781800" y="4953000"/>
            <a:ext cx="914400" cy="60960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1081</Words>
  <Application>Microsoft Office PowerPoint</Application>
  <PresentationFormat>On-screen Show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Times New Romn</vt:lpstr>
      <vt:lpstr>Calibri</vt:lpstr>
      <vt:lpstr/>
      <vt:lpstr>The complement system</vt:lpstr>
      <vt:lpstr>The complement system</vt:lpstr>
      <vt:lpstr>Complement system nomenclature</vt:lpstr>
      <vt:lpstr>Two Pathways</vt:lpstr>
      <vt:lpstr>The Classical Pathway</vt:lpstr>
      <vt:lpstr>The building of a C3 activation complex</vt:lpstr>
      <vt:lpstr>C3 Activation complex</vt:lpstr>
      <vt:lpstr>C3a</vt:lpstr>
      <vt:lpstr>C3b</vt:lpstr>
      <vt:lpstr>Building the C5 activation complex</vt:lpstr>
      <vt:lpstr>The C5 activation complex</vt:lpstr>
      <vt:lpstr>The function of C5a</vt:lpstr>
      <vt:lpstr>Building the Membrane Attack Complex</vt:lpstr>
      <vt:lpstr>Membrane Attack complex</vt:lpstr>
      <vt:lpstr>Overview</vt:lpstr>
      <vt:lpstr>The alternative pathway </vt:lpstr>
      <vt:lpstr>Initiation of The Alternative pathway</vt:lpstr>
      <vt:lpstr>Factor B</vt:lpstr>
      <vt:lpstr>Factor D</vt:lpstr>
      <vt:lpstr>The C3 activation complex</vt:lpstr>
      <vt:lpstr>The C3 activation Complex</vt:lpstr>
      <vt:lpstr>C5 activation complex</vt:lpstr>
      <vt:lpstr>The Alternative complement pathway</vt:lpstr>
      <vt:lpstr>Superantigens</vt:lpstr>
      <vt:lpstr>Hapten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complement system</dc:title>
  <dc:creator>IB-1</dc:creator>
  <cp:lastModifiedBy>IB-1</cp:lastModifiedBy>
  <cp:revision>37</cp:revision>
  <dcterms:modified xsi:type="dcterms:W3CDTF">2016-12-08T04:36:16Z</dcterms:modified>
</cp:coreProperties>
</file>