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38" d="100"/>
          <a:sy n="38" d="100"/>
        </p:scale>
        <p:origin x="-84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8" name="Slide Number Placeholder 7"/>
          <p:cNvSpPr>
            <a:spLocks noGrp="1"/>
          </p:cNvSpPr>
          <p:nvPr>
            <p:ph type="sldNum" sz="quarter" idx="11"/>
          </p:nvPr>
        </p:nvSpPr>
        <p:spPr/>
        <p:txBody>
          <a:bodyPr/>
          <a:lstStyle/>
          <a:p>
            <a:fld id="{896A3064-2803-4CCC-BDD8-2087DA0A4D7C}"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6A3064-2803-4CCC-BDD8-2087DA0A4D7C}" type="slidenum">
              <a:rPr lang="ar-IQ" smtClean="0"/>
              <a:pPr/>
              <a:t>‹#›</a:t>
            </a:fld>
            <a:endParaRPr lang="ar-IQ"/>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6A3064-2803-4CCC-BDD8-2087DA0A4D7C}" type="slidenum">
              <a:rPr lang="ar-IQ" smtClean="0"/>
              <a:pPr/>
              <a:t>‹#›</a:t>
            </a:fld>
            <a:endParaRPr lang="ar-IQ"/>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6A3064-2803-4CCC-BDD8-2087DA0A4D7C}" type="slidenum">
              <a:rPr lang="ar-IQ" smtClean="0"/>
              <a:pPr/>
              <a:t>‹#›</a:t>
            </a:fld>
            <a:endParaRPr lang="ar-IQ"/>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1AFD6-66D4-4CDE-A0F7-AB5D2B312F3C}" type="datetimeFigureOut">
              <a:rPr lang="ar-IQ" smtClean="0"/>
              <a:pPr/>
              <a:t>09/03/1438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6A3064-2803-4CCC-BDD8-2087DA0A4D7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E61AFD6-66D4-4CDE-A0F7-AB5D2B312F3C}" type="datetimeFigureOut">
              <a:rPr lang="ar-IQ" smtClean="0"/>
              <a:pPr/>
              <a:t>09/03/1438</a:t>
            </a:fld>
            <a:endParaRPr lang="ar-IQ"/>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IQ"/>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96A3064-2803-4CCC-BDD8-2087DA0A4D7C}" type="slidenum">
              <a:rPr lang="ar-IQ" smtClean="0"/>
              <a:pPr/>
              <a:t>‹#›</a:t>
            </a:fld>
            <a:endParaRPr lang="ar-IQ"/>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87424"/>
            <a:ext cx="7772400" cy="4267200"/>
          </a:xfrm>
        </p:spPr>
        <p:txBody>
          <a:bodyPr/>
          <a:lstStyle/>
          <a:p>
            <a:r>
              <a:rPr lang="en-US" dirty="0" smtClean="0"/>
              <a:t>NEURO ANATOMY</a:t>
            </a:r>
            <a:endParaRPr lang="ar-IQ" dirty="0"/>
          </a:p>
        </p:txBody>
      </p:sp>
      <p:sp>
        <p:nvSpPr>
          <p:cNvPr id="3" name="Subtitle 2"/>
          <p:cNvSpPr>
            <a:spLocks noGrp="1"/>
          </p:cNvSpPr>
          <p:nvPr>
            <p:ph type="subTitle" idx="1"/>
          </p:nvPr>
        </p:nvSpPr>
        <p:spPr>
          <a:xfrm>
            <a:off x="1115616" y="3573016"/>
            <a:ext cx="6400800" cy="2769840"/>
          </a:xfrm>
        </p:spPr>
        <p:txBody>
          <a:bodyPr>
            <a:noAutofit/>
          </a:bodyPr>
          <a:lstStyle/>
          <a:p>
            <a:endParaRPr lang="en-US" sz="2000" dirty="0" smtClean="0"/>
          </a:p>
          <a:p>
            <a:pPr algn="l" rtl="0"/>
            <a:r>
              <a:rPr lang="en-US" sz="2000" smtClean="0"/>
              <a:t>Lec.2</a:t>
            </a:r>
            <a:endParaRPr lang="ar-IQ" sz="2000" dirty="0" smtClean="0"/>
          </a:p>
          <a:p>
            <a:endParaRPr lang="ar-IQ" sz="2000" dirty="0"/>
          </a:p>
          <a:p>
            <a:endParaRPr lang="en-US" sz="2000" dirty="0" smtClean="0"/>
          </a:p>
          <a:p>
            <a:endParaRPr lang="en-US" sz="2000" dirty="0" smtClean="0"/>
          </a:p>
          <a:p>
            <a:r>
              <a:rPr lang="ar-IQ" sz="3600" dirty="0" smtClean="0"/>
              <a:t>      أ.د.عبد الجبار الحبيطي</a:t>
            </a:r>
            <a:endParaRPr lang="ar-IQ" sz="3600" dirty="0"/>
          </a:p>
        </p:txBody>
      </p:sp>
    </p:spTree>
    <p:extLst>
      <p:ext uri="{BB962C8B-B14F-4D97-AF65-F5344CB8AC3E}">
        <p14:creationId xmlns:p14="http://schemas.microsoft.com/office/powerpoint/2010/main" xmlns="" val="1950168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Emissary Veins</a:t>
            </a:r>
            <a:endParaRPr lang="ar-IQ" dirty="0"/>
          </a:p>
        </p:txBody>
      </p:sp>
      <p:sp>
        <p:nvSpPr>
          <p:cNvPr id="3" name="Content Placeholder 2"/>
          <p:cNvSpPr>
            <a:spLocks noGrp="1"/>
          </p:cNvSpPr>
          <p:nvPr>
            <p:ph idx="1"/>
          </p:nvPr>
        </p:nvSpPr>
        <p:spPr>
          <a:xfrm>
            <a:off x="457200" y="1340768"/>
            <a:ext cx="8229600" cy="5112568"/>
          </a:xfrm>
        </p:spPr>
        <p:txBody>
          <a:bodyPr>
            <a:normAutofit fontScale="85000" lnSpcReduction="20000"/>
          </a:bodyPr>
          <a:lstStyle/>
          <a:p>
            <a:pPr marL="0" indent="0" algn="l" rtl="0">
              <a:buNone/>
            </a:pPr>
            <a:r>
              <a:rPr lang="en-US" dirty="0"/>
              <a:t>Are </a:t>
            </a:r>
            <a:r>
              <a:rPr lang="en-US" dirty="0" err="1"/>
              <a:t>valveless</a:t>
            </a:r>
            <a:r>
              <a:rPr lang="en-US" dirty="0"/>
              <a:t> veins connecting the venous sinuses inside the skull with veins out side the skull .They pass through emissary foramens in the wall or base of the skull .They serves to equalize the blood pressure between the venous sinuses &amp; veins out side the skull  as follows:</a:t>
            </a:r>
          </a:p>
          <a:p>
            <a:pPr marL="0" indent="0" algn="l" rtl="0">
              <a:buNone/>
            </a:pPr>
            <a:r>
              <a:rPr lang="en-US" dirty="0" smtClean="0"/>
              <a:t> </a:t>
            </a:r>
            <a:r>
              <a:rPr lang="en-US" dirty="0"/>
              <a:t>1-The S.S.S is connected to out side  via</a:t>
            </a:r>
            <a:r>
              <a:rPr lang="en-US" dirty="0" smtClean="0"/>
              <a:t>.</a:t>
            </a:r>
          </a:p>
          <a:p>
            <a:pPr marL="0" indent="0" algn="l" rtl="0">
              <a:buNone/>
            </a:pPr>
            <a:r>
              <a:rPr lang="en-US" dirty="0" smtClean="0"/>
              <a:t>     a-Parietal foramen to join </a:t>
            </a:r>
            <a:r>
              <a:rPr lang="en-US" dirty="0" err="1" smtClean="0"/>
              <a:t>s.s.s</a:t>
            </a:r>
            <a:r>
              <a:rPr lang="en-US" dirty="0" smtClean="0"/>
              <a:t> with occipital v  out side the skull.</a:t>
            </a:r>
          </a:p>
          <a:p>
            <a:pPr marL="0" indent="0" algn="l" rtl="0">
              <a:buNone/>
            </a:pPr>
            <a:r>
              <a:rPr lang="en-US" dirty="0" smtClean="0"/>
              <a:t>      </a:t>
            </a:r>
            <a:r>
              <a:rPr lang="en-US" dirty="0"/>
              <a:t>b-Foramen Caecum also joins </a:t>
            </a:r>
            <a:r>
              <a:rPr lang="en-US" dirty="0" err="1"/>
              <a:t>s.s.s</a:t>
            </a:r>
            <a:r>
              <a:rPr lang="en-US" dirty="0"/>
              <a:t> with veins of the nose.</a:t>
            </a:r>
          </a:p>
          <a:p>
            <a:pPr marL="0" indent="0" algn="l" rtl="0">
              <a:buNone/>
            </a:pPr>
            <a:r>
              <a:rPr lang="en-US" dirty="0" smtClean="0"/>
              <a:t>2-The </a:t>
            </a:r>
            <a:r>
              <a:rPr lang="en-US" dirty="0"/>
              <a:t>sigmoid sinus by emissary veins pass through.</a:t>
            </a:r>
          </a:p>
          <a:p>
            <a:pPr marL="0" indent="0" algn="l" rtl="0">
              <a:buNone/>
            </a:pPr>
            <a:r>
              <a:rPr lang="en-US" dirty="0" smtClean="0"/>
              <a:t>      </a:t>
            </a:r>
            <a:r>
              <a:rPr lang="en-US" dirty="0"/>
              <a:t>a-Mastoid foramen to join it with the occipital veins.</a:t>
            </a:r>
          </a:p>
          <a:p>
            <a:pPr marL="0" indent="0" algn="l" rtl="0">
              <a:buNone/>
            </a:pPr>
            <a:r>
              <a:rPr lang="en-US" dirty="0"/>
              <a:t>     b-Condylar foramen joins it with </a:t>
            </a:r>
            <a:r>
              <a:rPr lang="en-US" dirty="0" err="1"/>
              <a:t>suboccipital</a:t>
            </a:r>
            <a:r>
              <a:rPr lang="en-US" dirty="0"/>
              <a:t> venous plexus.</a:t>
            </a:r>
          </a:p>
          <a:p>
            <a:pPr marL="0" indent="0" algn="l" rtl="0">
              <a:buNone/>
            </a:pPr>
            <a:r>
              <a:rPr lang="en-US" dirty="0"/>
              <a:t>3-With cavernous sinus via:</a:t>
            </a:r>
          </a:p>
          <a:p>
            <a:pPr marL="0" indent="0" algn="l" rtl="0">
              <a:buNone/>
            </a:pPr>
            <a:r>
              <a:rPr lang="en-US" dirty="0"/>
              <a:t>    a-</a:t>
            </a:r>
            <a:r>
              <a:rPr lang="en-US" dirty="0" err="1"/>
              <a:t>Foramena</a:t>
            </a:r>
            <a:r>
              <a:rPr lang="en-US" dirty="0"/>
              <a:t> </a:t>
            </a:r>
            <a:r>
              <a:rPr lang="en-US" dirty="0" err="1"/>
              <a:t>ovale</a:t>
            </a:r>
            <a:r>
              <a:rPr lang="en-US" dirty="0"/>
              <a:t> &amp; </a:t>
            </a:r>
            <a:r>
              <a:rPr lang="en-US" dirty="0" err="1"/>
              <a:t>lacaerum</a:t>
            </a:r>
            <a:r>
              <a:rPr lang="en-US" dirty="0"/>
              <a:t> to join it with </a:t>
            </a:r>
            <a:r>
              <a:rPr lang="en-US" dirty="0" err="1"/>
              <a:t>pterygoid</a:t>
            </a:r>
            <a:r>
              <a:rPr lang="en-US" dirty="0"/>
              <a:t> venous </a:t>
            </a:r>
            <a:endParaRPr lang="en-US" dirty="0" smtClean="0"/>
          </a:p>
          <a:p>
            <a:pPr marL="0" indent="0" algn="l" rtl="0">
              <a:buNone/>
            </a:pPr>
            <a:r>
              <a:rPr lang="en-US" dirty="0" smtClean="0"/>
              <a:t>       plexus.</a:t>
            </a:r>
          </a:p>
          <a:p>
            <a:pPr marL="0" indent="0" algn="l" rtl="0">
              <a:buNone/>
            </a:pPr>
            <a:r>
              <a:rPr lang="en-US" dirty="0" smtClean="0"/>
              <a:t>    </a:t>
            </a:r>
            <a:r>
              <a:rPr lang="en-US" dirty="0"/>
              <a:t>b-Carotid canal joins it with the pharyngeal venous plexus.</a:t>
            </a:r>
          </a:p>
          <a:p>
            <a:pPr marL="0" indent="0" algn="l" rtl="0">
              <a:buNone/>
            </a:pPr>
            <a:r>
              <a:rPr lang="en-US" dirty="0"/>
              <a:t>    c-Ophthalmic veins  may be considered as an emissary veins .</a:t>
            </a:r>
          </a:p>
          <a:p>
            <a:pPr algn="l"/>
            <a:endParaRPr lang="ar-IQ" dirty="0"/>
          </a:p>
        </p:txBody>
      </p:sp>
    </p:spTree>
    <p:extLst>
      <p:ext uri="{BB962C8B-B14F-4D97-AF65-F5344CB8AC3E}">
        <p14:creationId xmlns:p14="http://schemas.microsoft.com/office/powerpoint/2010/main" xmlns="" val="69315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xmlns="" val="61236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xmlns="" val="389510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xmlns="" val="3583215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58293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xmlns="" val="3029515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83089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Venous sinuses: </a:t>
            </a:r>
            <a:r>
              <a:rPr lang="en-US" i="1" dirty="0" smtClean="0"/>
              <a:t>-</a:t>
            </a:r>
            <a:endParaRPr lang="ar-IQ" dirty="0"/>
          </a:p>
        </p:txBody>
      </p:sp>
      <p:sp>
        <p:nvSpPr>
          <p:cNvPr id="3" name="Content Placeholder 2"/>
          <p:cNvSpPr>
            <a:spLocks noGrp="1"/>
          </p:cNvSpPr>
          <p:nvPr>
            <p:ph idx="1"/>
          </p:nvPr>
        </p:nvSpPr>
        <p:spPr/>
        <p:txBody>
          <a:bodyPr>
            <a:normAutofit/>
          </a:bodyPr>
          <a:lstStyle/>
          <a:p>
            <a:pPr marL="0" indent="0" algn="l" rtl="0">
              <a:buNone/>
            </a:pPr>
            <a:r>
              <a:rPr lang="en-US" dirty="0"/>
              <a:t>These are venous spaces present either between the outer &amp; inner layers of the </a:t>
            </a:r>
            <a:r>
              <a:rPr lang="en-US" dirty="0" err="1"/>
              <a:t>dura</a:t>
            </a:r>
            <a:r>
              <a:rPr lang="en-US" dirty="0"/>
              <a:t> mater or within the meningeal layer only (</a:t>
            </a:r>
            <a:r>
              <a:rPr lang="en-US" dirty="0" err="1"/>
              <a:t>i.e</a:t>
            </a:r>
            <a:r>
              <a:rPr lang="en-US" dirty="0"/>
              <a:t> related to folds of the </a:t>
            </a:r>
            <a:r>
              <a:rPr lang="en-US" dirty="0" err="1"/>
              <a:t>dura</a:t>
            </a:r>
            <a:r>
              <a:rPr lang="en-US" dirty="0"/>
              <a:t>). They receive the venous blood from the brain, meninges &amp; </a:t>
            </a:r>
            <a:r>
              <a:rPr lang="en-US" dirty="0" err="1"/>
              <a:t>diploi</a:t>
            </a:r>
            <a:r>
              <a:rPr lang="en-US" dirty="0"/>
              <a:t> veins of skull bones &amp; drain them eventually in to the bulb of the internal jugular veins. They possess no valves they include singled &amp; paired sinuses.</a:t>
            </a:r>
          </a:p>
          <a:p>
            <a:pPr algn="l" rtl="0"/>
            <a:endParaRPr lang="ar-IQ" dirty="0"/>
          </a:p>
        </p:txBody>
      </p:sp>
    </p:spTree>
    <p:extLst>
      <p:ext uri="{BB962C8B-B14F-4D97-AF65-F5344CB8AC3E}">
        <p14:creationId xmlns:p14="http://schemas.microsoft.com/office/powerpoint/2010/main" xmlns="" val="409925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Paired sinuses include: </a:t>
            </a:r>
            <a:r>
              <a:rPr lang="en-US" i="1" dirty="0" smtClean="0"/>
              <a:t>-</a:t>
            </a:r>
            <a:endParaRPr lang="ar-IQ" dirty="0"/>
          </a:p>
        </p:txBody>
      </p:sp>
      <p:sp>
        <p:nvSpPr>
          <p:cNvPr id="3" name="Content Placeholder 2"/>
          <p:cNvSpPr>
            <a:spLocks noGrp="1"/>
          </p:cNvSpPr>
          <p:nvPr>
            <p:ph idx="1"/>
          </p:nvPr>
        </p:nvSpPr>
        <p:spPr>
          <a:xfrm>
            <a:off x="457200" y="1600200"/>
            <a:ext cx="8229600" cy="4853136"/>
          </a:xfrm>
        </p:spPr>
        <p:txBody>
          <a:bodyPr>
            <a:normAutofit fontScale="92500" lnSpcReduction="20000"/>
          </a:bodyPr>
          <a:lstStyle/>
          <a:p>
            <a:pPr marL="514350" lvl="0" indent="-514350" algn="l" rtl="0">
              <a:buFont typeface="+mj-lt"/>
              <a:buAutoNum type="arabicPeriod"/>
            </a:pPr>
            <a:r>
              <a:rPr lang="en-US" dirty="0" err="1" smtClean="0"/>
              <a:t>Spheno</a:t>
            </a:r>
            <a:r>
              <a:rPr lang="en-US" dirty="0" smtClean="0"/>
              <a:t> </a:t>
            </a:r>
            <a:r>
              <a:rPr lang="en-US" dirty="0"/>
              <a:t>parietal: - related to the lesser wing of sphenoid.</a:t>
            </a:r>
          </a:p>
          <a:p>
            <a:pPr marL="514350" lvl="0" indent="-514350" algn="l" rtl="0">
              <a:buFont typeface="+mj-lt"/>
              <a:buAutoNum type="arabicPeriod"/>
            </a:pPr>
            <a:r>
              <a:rPr lang="en-US" dirty="0"/>
              <a:t>Cavernous sinus: - on either side of body of sphenoid, extending from medial end of S.O.F to the apex of the petrous bone.</a:t>
            </a:r>
          </a:p>
          <a:p>
            <a:pPr marL="514350" lvl="0" indent="-514350" algn="l" rtl="0">
              <a:buFont typeface="+mj-lt"/>
              <a:buAutoNum type="arabicPeriod"/>
            </a:pPr>
            <a:r>
              <a:rPr lang="en-US" dirty="0"/>
              <a:t>Superior </a:t>
            </a:r>
            <a:r>
              <a:rPr lang="en-US" dirty="0" err="1"/>
              <a:t>petrosal</a:t>
            </a:r>
            <a:r>
              <a:rPr lang="en-US" dirty="0"/>
              <a:t> sinus (S.P.S): - on the upper border of petrous bone.</a:t>
            </a:r>
          </a:p>
          <a:p>
            <a:pPr marL="514350" lvl="0" indent="-514350" algn="l" rtl="0">
              <a:buFont typeface="+mj-lt"/>
              <a:buAutoNum type="arabicPeriod"/>
            </a:pPr>
            <a:r>
              <a:rPr lang="en-US" dirty="0"/>
              <a:t>Inferior </a:t>
            </a:r>
            <a:r>
              <a:rPr lang="en-US" dirty="0" err="1"/>
              <a:t>petrosal</a:t>
            </a:r>
            <a:r>
              <a:rPr lang="en-US" dirty="0"/>
              <a:t> sinus (I.P.S): - runs on the petro occipital sulcus.</a:t>
            </a:r>
          </a:p>
          <a:p>
            <a:pPr marL="514350" lvl="0" indent="-514350" algn="l" rtl="0">
              <a:buFont typeface="+mj-lt"/>
              <a:buAutoNum type="arabicPeriod"/>
            </a:pPr>
            <a:r>
              <a:rPr lang="en-US" dirty="0"/>
              <a:t>Transverse sinus: - runs transversely from internal occipital protuberance in a groove within the circumference of the occipital bone.</a:t>
            </a:r>
          </a:p>
          <a:p>
            <a:pPr marL="514350" lvl="0" indent="-514350" algn="l" rtl="0">
              <a:buFont typeface="+mj-lt"/>
              <a:buAutoNum type="arabicPeriod"/>
            </a:pPr>
            <a:r>
              <a:rPr lang="en-US" dirty="0"/>
              <a:t>Sigmoid sinus (S- shaped): - starts at the base of the petrous temporal bone, as a continuity of the transverse sinus</a:t>
            </a:r>
            <a:r>
              <a:rPr lang="en-US" dirty="0" smtClean="0"/>
              <a:t>.</a:t>
            </a:r>
            <a:endParaRPr lang="en-US" dirty="0"/>
          </a:p>
        </p:txBody>
      </p:sp>
    </p:spTree>
    <p:extLst>
      <p:ext uri="{BB962C8B-B14F-4D97-AF65-F5344CB8AC3E}">
        <p14:creationId xmlns:p14="http://schemas.microsoft.com/office/powerpoint/2010/main" xmlns="" val="403663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Singled sinuses include: </a:t>
            </a:r>
            <a:r>
              <a:rPr lang="en-US" i="1" dirty="0" smtClean="0"/>
              <a:t>-</a:t>
            </a:r>
            <a:endParaRPr lang="ar-IQ"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marL="514350" lvl="0" indent="-514350" algn="l" rtl="0">
              <a:buFont typeface="+mj-lt"/>
              <a:buAutoNum type="arabicPeriod"/>
            </a:pPr>
            <a:r>
              <a:rPr lang="en-US" dirty="0"/>
              <a:t>Superior sagittal sinus (S.S.S): - on the convex, outer fixed margin of the </a:t>
            </a:r>
            <a:r>
              <a:rPr lang="en-US" dirty="0" err="1"/>
              <a:t>falx</a:t>
            </a:r>
            <a:r>
              <a:rPr lang="en-US" dirty="0"/>
              <a:t> </a:t>
            </a:r>
            <a:r>
              <a:rPr lang="en-US" dirty="0" err="1"/>
              <a:t>cerebri</a:t>
            </a:r>
            <a:r>
              <a:rPr lang="en-US" dirty="0"/>
              <a:t>.</a:t>
            </a:r>
          </a:p>
          <a:p>
            <a:pPr marL="514350" lvl="0" indent="-514350" algn="l" rtl="0">
              <a:buFont typeface="+mj-lt"/>
              <a:buAutoNum type="arabicPeriod"/>
            </a:pPr>
            <a:r>
              <a:rPr lang="en-US" dirty="0"/>
              <a:t>Inferior sagittal sinus (I.S.S): - on the inner, free border of </a:t>
            </a:r>
            <a:r>
              <a:rPr lang="en-US" dirty="0" err="1"/>
              <a:t>falx</a:t>
            </a:r>
            <a:r>
              <a:rPr lang="en-US" dirty="0"/>
              <a:t> </a:t>
            </a:r>
            <a:r>
              <a:rPr lang="en-US" dirty="0" err="1"/>
              <a:t>cerebri</a:t>
            </a:r>
            <a:r>
              <a:rPr lang="en-US" dirty="0"/>
              <a:t>.</a:t>
            </a:r>
          </a:p>
          <a:p>
            <a:pPr marL="514350" lvl="0" indent="-514350" algn="l" rtl="0">
              <a:buFont typeface="+mj-lt"/>
              <a:buAutoNum type="arabicPeriod"/>
            </a:pPr>
            <a:r>
              <a:rPr lang="en-US" dirty="0"/>
              <a:t>Straight (rectus) sinus: - at the line of fusion of broad posterior end of </a:t>
            </a:r>
            <a:r>
              <a:rPr lang="en-US" dirty="0" err="1"/>
              <a:t>falx</a:t>
            </a:r>
            <a:r>
              <a:rPr lang="en-US" dirty="0"/>
              <a:t> </a:t>
            </a:r>
            <a:r>
              <a:rPr lang="en-US" dirty="0" err="1"/>
              <a:t>cerebri</a:t>
            </a:r>
            <a:r>
              <a:rPr lang="en-US" dirty="0"/>
              <a:t> with the superior layer of tentorium </a:t>
            </a:r>
            <a:r>
              <a:rPr lang="en-US" dirty="0" err="1"/>
              <a:t>cerebelli</a:t>
            </a:r>
            <a:r>
              <a:rPr lang="en-US" dirty="0"/>
              <a:t>.</a:t>
            </a:r>
          </a:p>
          <a:p>
            <a:pPr marL="514350" lvl="0" indent="-514350" algn="l" rtl="0">
              <a:buFont typeface="+mj-lt"/>
              <a:buAutoNum type="arabicPeriod"/>
            </a:pPr>
            <a:r>
              <a:rPr lang="en-US" dirty="0"/>
              <a:t>Occipital sinus: - in the attached margin of </a:t>
            </a:r>
            <a:r>
              <a:rPr lang="en-US" dirty="0" err="1"/>
              <a:t>falx</a:t>
            </a:r>
            <a:r>
              <a:rPr lang="en-US" dirty="0"/>
              <a:t> </a:t>
            </a:r>
            <a:r>
              <a:rPr lang="en-US" dirty="0" err="1"/>
              <a:t>cerebelli</a:t>
            </a:r>
            <a:r>
              <a:rPr lang="en-US" dirty="0"/>
              <a:t> at the internal occipital crest. It communicates with the internal vertebral venous plexus (in the vertebral canal) &amp; also communicates with the confluence of sinuses at the internal occipital protuberance.</a:t>
            </a:r>
          </a:p>
          <a:p>
            <a:pPr marL="514350" lvl="0" indent="-514350" algn="l" rtl="0">
              <a:buFont typeface="+mj-lt"/>
              <a:buAutoNum type="arabicPeriod"/>
            </a:pPr>
            <a:r>
              <a:rPr lang="en-US" dirty="0"/>
              <a:t>Confluence of venous sinuses.</a:t>
            </a:r>
          </a:p>
          <a:p>
            <a:pPr marL="514350" lvl="0" indent="-514350" algn="l" rtl="0">
              <a:buFont typeface="+mj-lt"/>
              <a:buAutoNum type="arabicPeriod"/>
            </a:pPr>
            <a:r>
              <a:rPr lang="en-US" dirty="0"/>
              <a:t>Basilar venous plexus.   </a:t>
            </a:r>
          </a:p>
          <a:p>
            <a:pPr algn="l" rtl="0"/>
            <a:endParaRPr lang="ar-IQ" dirty="0"/>
          </a:p>
        </p:txBody>
      </p:sp>
    </p:spTree>
    <p:extLst>
      <p:ext uri="{BB962C8B-B14F-4D97-AF65-F5344CB8AC3E}">
        <p14:creationId xmlns:p14="http://schemas.microsoft.com/office/powerpoint/2010/main" xmlns="" val="398669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The cavernous sinus: </a:t>
            </a:r>
            <a:r>
              <a:rPr lang="en-US" i="1" dirty="0" smtClean="0"/>
              <a:t>-</a:t>
            </a:r>
            <a:endParaRPr lang="ar-IQ" dirty="0"/>
          </a:p>
        </p:txBody>
      </p:sp>
      <p:sp>
        <p:nvSpPr>
          <p:cNvPr id="3" name="Content Placeholder 2"/>
          <p:cNvSpPr>
            <a:spLocks noGrp="1"/>
          </p:cNvSpPr>
          <p:nvPr>
            <p:ph idx="1"/>
          </p:nvPr>
        </p:nvSpPr>
        <p:spPr/>
        <p:txBody>
          <a:bodyPr>
            <a:normAutofit/>
          </a:bodyPr>
          <a:lstStyle/>
          <a:p>
            <a:pPr marL="0" indent="0" algn="l" rtl="0">
              <a:buNone/>
            </a:pPr>
            <a:r>
              <a:rPr lang="en-US" dirty="0"/>
              <a:t>It contains the following structures: </a:t>
            </a:r>
            <a:r>
              <a:rPr lang="en-US" dirty="0" smtClean="0"/>
              <a:t>-</a:t>
            </a:r>
          </a:p>
          <a:p>
            <a:pPr marL="571500" indent="-571500" algn="l" rtl="0">
              <a:buFont typeface="+mj-lt"/>
              <a:buAutoNum type="romanUcPeriod"/>
            </a:pPr>
            <a:r>
              <a:rPr lang="en-US" dirty="0" smtClean="0"/>
              <a:t>Within the </a:t>
            </a:r>
            <a:r>
              <a:rPr lang="en-US" dirty="0"/>
              <a:t>lumen: -</a:t>
            </a:r>
          </a:p>
          <a:p>
            <a:pPr marL="1028700" lvl="1" indent="-571500" algn="l" rtl="0">
              <a:buFont typeface="+mj-lt"/>
              <a:buAutoNum type="romanLcPeriod"/>
            </a:pPr>
            <a:r>
              <a:rPr lang="en-US" dirty="0"/>
              <a:t>Internal carotid artery.</a:t>
            </a:r>
          </a:p>
          <a:p>
            <a:pPr marL="0" lvl="0" indent="0" algn="l" rtl="0">
              <a:buNone/>
            </a:pPr>
            <a:r>
              <a:rPr lang="en-US" dirty="0" smtClean="0"/>
              <a:t>     ii.  	  Internal </a:t>
            </a:r>
            <a:r>
              <a:rPr lang="en-US" dirty="0"/>
              <a:t>carotid sympathetic plexus.</a:t>
            </a:r>
          </a:p>
          <a:p>
            <a:pPr marL="0" lvl="0" indent="0" algn="l" rtl="0">
              <a:buNone/>
            </a:pPr>
            <a:r>
              <a:rPr lang="en-US" dirty="0" smtClean="0"/>
              <a:t>     iii.    </a:t>
            </a:r>
            <a:r>
              <a:rPr lang="en-US" dirty="0" err="1" smtClean="0"/>
              <a:t>Abducent</a:t>
            </a:r>
            <a:r>
              <a:rPr lang="en-US" dirty="0" smtClean="0"/>
              <a:t> </a:t>
            </a:r>
            <a:r>
              <a:rPr lang="en-US" dirty="0"/>
              <a:t>nerve.</a:t>
            </a:r>
          </a:p>
          <a:p>
            <a:pPr marL="571500" lvl="0" indent="-571500" algn="l" rtl="0">
              <a:buAutoNum type="romanUcPeriod" startAt="2"/>
            </a:pPr>
            <a:r>
              <a:rPr lang="en-US" dirty="0" smtClean="0"/>
              <a:t>On </a:t>
            </a:r>
            <a:r>
              <a:rPr lang="en-US" dirty="0"/>
              <a:t>the wall of the cavernous sinus: </a:t>
            </a:r>
            <a:r>
              <a:rPr lang="en-US" dirty="0" smtClean="0"/>
              <a:t>- </a:t>
            </a:r>
          </a:p>
          <a:p>
            <a:pPr marL="971550" lvl="1" indent="-571500" algn="l" rtl="0">
              <a:buFont typeface="+mj-lt"/>
              <a:buAutoNum type="romanLcPeriod"/>
            </a:pPr>
            <a:r>
              <a:rPr lang="en-US" dirty="0" err="1" smtClean="0"/>
              <a:t>Occulomotor</a:t>
            </a:r>
            <a:r>
              <a:rPr lang="en-US" dirty="0" smtClean="0"/>
              <a:t> </a:t>
            </a:r>
            <a:r>
              <a:rPr lang="en-US" dirty="0"/>
              <a:t>nerve.</a:t>
            </a:r>
          </a:p>
          <a:p>
            <a:pPr marL="971550" lvl="1" indent="-571500" algn="l" rtl="0">
              <a:buFont typeface="+mj-lt"/>
              <a:buAutoNum type="romanLcPeriod"/>
            </a:pPr>
            <a:r>
              <a:rPr lang="en-US" dirty="0"/>
              <a:t>Trochlear nerve.</a:t>
            </a:r>
          </a:p>
          <a:p>
            <a:pPr marL="971550" lvl="1" indent="-571500" algn="l" rtl="0">
              <a:buFont typeface="+mj-lt"/>
              <a:buAutoNum type="romanLcPeriod"/>
            </a:pPr>
            <a:r>
              <a:rPr lang="en-US" dirty="0"/>
              <a:t>Ophthalmic division of trigeminal nerve.</a:t>
            </a:r>
          </a:p>
          <a:p>
            <a:pPr marL="971550" lvl="1" indent="-571500" algn="l" rtl="0">
              <a:buFont typeface="+mj-lt"/>
              <a:buAutoNum type="romanLcPeriod"/>
            </a:pPr>
            <a:r>
              <a:rPr lang="en-US" dirty="0"/>
              <a:t>Maxillary division of trigeminal nerve.</a:t>
            </a:r>
          </a:p>
        </p:txBody>
      </p:sp>
    </p:spTree>
    <p:extLst>
      <p:ext uri="{BB962C8B-B14F-4D97-AF65-F5344CB8AC3E}">
        <p14:creationId xmlns:p14="http://schemas.microsoft.com/office/powerpoint/2010/main" xmlns="" val="428022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76664"/>
          </a:xfrm>
        </p:spPr>
        <p:txBody>
          <a:bodyPr>
            <a:normAutofit/>
          </a:bodyPr>
          <a:lstStyle/>
          <a:p>
            <a:pPr marL="0" indent="0" algn="l" rtl="0">
              <a:buNone/>
            </a:pPr>
            <a:r>
              <a:rPr lang="en-US" dirty="0"/>
              <a:t>Tributaries  of The Cavernous  Sinus are :</a:t>
            </a:r>
          </a:p>
          <a:p>
            <a:pPr marL="0" indent="0" algn="l" rtl="0">
              <a:buNone/>
            </a:pPr>
            <a:r>
              <a:rPr lang="en-US" dirty="0"/>
              <a:t>  1-The central of the Retina.</a:t>
            </a:r>
          </a:p>
          <a:p>
            <a:pPr marL="0" indent="0" algn="l" rtl="0">
              <a:buNone/>
            </a:pPr>
            <a:r>
              <a:rPr lang="en-US" dirty="0" smtClean="0"/>
              <a:t>  2-Ophthalmic </a:t>
            </a:r>
            <a:r>
              <a:rPr lang="en-US" dirty="0"/>
              <a:t>veins .</a:t>
            </a:r>
          </a:p>
          <a:p>
            <a:pPr marL="0" indent="0" algn="l" rtl="0">
              <a:buNone/>
            </a:pPr>
            <a:r>
              <a:rPr lang="en-US" dirty="0"/>
              <a:t>  3-Sphenoparietal venous sinus.</a:t>
            </a:r>
          </a:p>
          <a:p>
            <a:pPr marL="0" indent="0" algn="l" rtl="0">
              <a:buNone/>
            </a:pPr>
            <a:r>
              <a:rPr lang="en-US" dirty="0"/>
              <a:t>  4-Some veins on the inferior surface (Base) of the </a:t>
            </a:r>
            <a:r>
              <a:rPr lang="en-US" dirty="0" smtClean="0"/>
              <a:t>    </a:t>
            </a:r>
          </a:p>
          <a:p>
            <a:pPr marL="0" indent="0" algn="l" rtl="0">
              <a:buNone/>
            </a:pPr>
            <a:r>
              <a:rPr lang="en-US" dirty="0"/>
              <a:t> </a:t>
            </a:r>
            <a:r>
              <a:rPr lang="en-US" dirty="0" smtClean="0"/>
              <a:t>     Brain</a:t>
            </a:r>
            <a:r>
              <a:rPr lang="en-US" dirty="0"/>
              <a:t>.</a:t>
            </a:r>
          </a:p>
          <a:p>
            <a:pPr marL="0" indent="0" algn="l" rtl="0">
              <a:buNone/>
            </a:pPr>
            <a:endParaRPr lang="en-US" dirty="0" smtClean="0"/>
          </a:p>
          <a:p>
            <a:pPr marL="0" indent="0" algn="l" rtl="0">
              <a:buNone/>
            </a:pPr>
            <a:r>
              <a:rPr lang="en-US" dirty="0" smtClean="0"/>
              <a:t>The </a:t>
            </a:r>
            <a:r>
              <a:rPr lang="en-US" dirty="0"/>
              <a:t>Cavernous Sinus is present on either side of the body of the sphenoid extending from the medial end of   S.O.F  to the apex of </a:t>
            </a:r>
            <a:r>
              <a:rPr lang="en-US" dirty="0" smtClean="0"/>
              <a:t>the Petrous  </a:t>
            </a:r>
            <a:r>
              <a:rPr lang="en-US" dirty="0" err="1"/>
              <a:t>bone.The</a:t>
            </a:r>
            <a:r>
              <a:rPr lang="en-US" dirty="0"/>
              <a:t> 2 Cavernous sinuses are connected together by the</a:t>
            </a:r>
          </a:p>
          <a:p>
            <a:pPr marL="0" indent="0" algn="l" rtl="0">
              <a:buNone/>
            </a:pPr>
            <a:r>
              <a:rPr lang="en-US" dirty="0" err="1" smtClean="0"/>
              <a:t>Intercavernous</a:t>
            </a:r>
            <a:r>
              <a:rPr lang="en-US" dirty="0" smtClean="0"/>
              <a:t> </a:t>
            </a:r>
            <a:r>
              <a:rPr lang="en-US" dirty="0"/>
              <a:t>venous sinuses .</a:t>
            </a:r>
          </a:p>
          <a:p>
            <a:pPr algn="l" rtl="0"/>
            <a:endParaRPr lang="ar-IQ" dirty="0"/>
          </a:p>
        </p:txBody>
      </p:sp>
    </p:spTree>
    <p:extLst>
      <p:ext uri="{BB962C8B-B14F-4D97-AF65-F5344CB8AC3E}">
        <p14:creationId xmlns:p14="http://schemas.microsoft.com/office/powerpoint/2010/main" xmlns="" val="247663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Drainage of The Cavernous  Sinuses (</a:t>
            </a:r>
            <a:r>
              <a:rPr lang="en-US" dirty="0" err="1"/>
              <a:t>i.e</a:t>
            </a:r>
            <a:r>
              <a:rPr lang="en-US" dirty="0"/>
              <a:t> Terminations</a:t>
            </a:r>
            <a:r>
              <a:rPr lang="en-US" dirty="0" smtClean="0"/>
              <a:t>):</a:t>
            </a:r>
            <a:endParaRPr lang="ar-IQ"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marL="0" indent="0" algn="l" rtl="0">
              <a:buNone/>
            </a:pPr>
            <a:r>
              <a:rPr lang="en-US" dirty="0"/>
              <a:t>1-Inferior termination to the </a:t>
            </a:r>
            <a:r>
              <a:rPr lang="en-US" dirty="0" err="1"/>
              <a:t>pterygoid</a:t>
            </a:r>
            <a:r>
              <a:rPr lang="en-US" dirty="0"/>
              <a:t> venous plexus in the </a:t>
            </a:r>
            <a:r>
              <a:rPr lang="en-US" dirty="0" err="1"/>
              <a:t>infratemporal</a:t>
            </a:r>
            <a:r>
              <a:rPr lang="en-US" dirty="0"/>
              <a:t> fossa via the foramen of </a:t>
            </a:r>
            <a:r>
              <a:rPr lang="en-US" dirty="0" err="1"/>
              <a:t>lacerum</a:t>
            </a:r>
            <a:r>
              <a:rPr lang="en-US" dirty="0"/>
              <a:t> or </a:t>
            </a:r>
            <a:r>
              <a:rPr lang="en-US" dirty="0" err="1"/>
              <a:t>ovale</a:t>
            </a:r>
            <a:r>
              <a:rPr lang="en-US" dirty="0"/>
              <a:t>.</a:t>
            </a:r>
          </a:p>
          <a:p>
            <a:pPr marL="0" indent="0" algn="l" rtl="0">
              <a:buNone/>
            </a:pPr>
            <a:r>
              <a:rPr lang="en-US" dirty="0"/>
              <a:t>2-Posterior terminations:</a:t>
            </a:r>
          </a:p>
          <a:p>
            <a:pPr marL="0" indent="0" algn="l" rtl="0">
              <a:buNone/>
            </a:pPr>
            <a:r>
              <a:rPr lang="en-US" dirty="0"/>
              <a:t>    a-To superior </a:t>
            </a:r>
            <a:r>
              <a:rPr lang="en-US" dirty="0" err="1"/>
              <a:t>petrosal</a:t>
            </a:r>
            <a:r>
              <a:rPr lang="en-US" dirty="0"/>
              <a:t> sinus on the upper surface of the petrous </a:t>
            </a:r>
            <a:endParaRPr lang="en-US" dirty="0" smtClean="0"/>
          </a:p>
          <a:p>
            <a:pPr marL="0" indent="0" algn="l" rtl="0">
              <a:buNone/>
            </a:pPr>
            <a:r>
              <a:rPr lang="en-US" dirty="0"/>
              <a:t> </a:t>
            </a:r>
            <a:r>
              <a:rPr lang="en-US" dirty="0" smtClean="0"/>
              <a:t>       bone,  </a:t>
            </a:r>
            <a:r>
              <a:rPr lang="en-US" dirty="0"/>
              <a:t>where it joins the junction between the transverse &amp; </a:t>
            </a:r>
            <a:r>
              <a:rPr lang="en-US" dirty="0" smtClean="0"/>
              <a:t> </a:t>
            </a:r>
          </a:p>
          <a:p>
            <a:pPr marL="0" indent="0" algn="l" rtl="0">
              <a:buNone/>
            </a:pPr>
            <a:r>
              <a:rPr lang="en-US" dirty="0"/>
              <a:t> </a:t>
            </a:r>
            <a:r>
              <a:rPr lang="en-US" dirty="0" smtClean="0"/>
              <a:t>       sigmoid </a:t>
            </a:r>
            <a:r>
              <a:rPr lang="en-US" dirty="0"/>
              <a:t>sinus.</a:t>
            </a:r>
          </a:p>
          <a:p>
            <a:pPr marL="0" indent="0" algn="l" rtl="0">
              <a:buNone/>
            </a:pPr>
            <a:r>
              <a:rPr lang="en-US" dirty="0"/>
              <a:t>   b-Via the inferior </a:t>
            </a:r>
            <a:r>
              <a:rPr lang="en-US" dirty="0" err="1"/>
              <a:t>petrosal</a:t>
            </a:r>
            <a:r>
              <a:rPr lang="en-US" dirty="0"/>
              <a:t> sinus(runs on the petro-occipital groove) </a:t>
            </a:r>
            <a:endParaRPr lang="en-US" dirty="0" smtClean="0"/>
          </a:p>
          <a:p>
            <a:pPr marL="0" indent="0" algn="l" rtl="0">
              <a:buNone/>
            </a:pPr>
            <a:r>
              <a:rPr lang="en-US" dirty="0"/>
              <a:t> </a:t>
            </a:r>
            <a:r>
              <a:rPr lang="en-US" dirty="0" smtClean="0"/>
              <a:t>      to  </a:t>
            </a:r>
            <a:r>
              <a:rPr lang="en-US" dirty="0"/>
              <a:t>go directly to the bulb of the internal jugular vein via jugular </a:t>
            </a:r>
            <a:r>
              <a:rPr lang="en-US" dirty="0" smtClean="0"/>
              <a:t> </a:t>
            </a:r>
          </a:p>
          <a:p>
            <a:pPr marL="0" indent="0" algn="l" rtl="0">
              <a:buNone/>
            </a:pPr>
            <a:r>
              <a:rPr lang="en-US" dirty="0"/>
              <a:t> </a:t>
            </a:r>
            <a:r>
              <a:rPr lang="en-US" dirty="0" smtClean="0"/>
              <a:t>     foramen</a:t>
            </a:r>
            <a:endParaRPr lang="en-US" dirty="0"/>
          </a:p>
          <a:p>
            <a:pPr marL="0" indent="0" algn="l" rtl="0">
              <a:buNone/>
            </a:pPr>
            <a:endParaRPr lang="en-US" dirty="0" smtClean="0"/>
          </a:p>
          <a:p>
            <a:pPr marL="0" indent="0" algn="l" rtl="0">
              <a:buNone/>
            </a:pPr>
            <a:r>
              <a:rPr lang="en-US" dirty="0" smtClean="0"/>
              <a:t>The </a:t>
            </a:r>
            <a:r>
              <a:rPr lang="en-US" dirty="0"/>
              <a:t>2 inferior </a:t>
            </a:r>
            <a:r>
              <a:rPr lang="en-US" dirty="0" err="1"/>
              <a:t>petrosal</a:t>
            </a:r>
            <a:r>
              <a:rPr lang="en-US" dirty="0"/>
              <a:t> sinuses are connected together via the basilar venous plexus (seen on the </a:t>
            </a:r>
            <a:r>
              <a:rPr lang="en-US" dirty="0" err="1"/>
              <a:t>basi</a:t>
            </a:r>
            <a:r>
              <a:rPr lang="en-US" dirty="0"/>
              <a:t>-occiput).This basilar plexus forms </a:t>
            </a:r>
            <a:r>
              <a:rPr lang="en-US" dirty="0" err="1"/>
              <a:t>arout</a:t>
            </a:r>
            <a:r>
              <a:rPr lang="en-US" dirty="0"/>
              <a:t> </a:t>
            </a:r>
            <a:r>
              <a:rPr lang="en-US" dirty="0" smtClean="0"/>
              <a:t> Of </a:t>
            </a:r>
            <a:r>
              <a:rPr lang="en-US" dirty="0"/>
              <a:t>communication between the 2   I.P.S from one side &amp; with internal vertebral venous plexus via foramen  magnum</a:t>
            </a:r>
            <a:r>
              <a:rPr lang="en-US" dirty="0" smtClean="0"/>
              <a:t>.</a:t>
            </a:r>
          </a:p>
        </p:txBody>
      </p:sp>
    </p:spTree>
    <p:extLst>
      <p:ext uri="{BB962C8B-B14F-4D97-AF65-F5344CB8AC3E}">
        <p14:creationId xmlns:p14="http://schemas.microsoft.com/office/powerpoint/2010/main" xmlns="" val="2930829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gn="l" rtl="0"/>
            <a:r>
              <a:rPr lang="en-US" dirty="0"/>
              <a:t>The cavernous sinuses are liable to infection from the dangerous triangular area around the mouth via communication of the ophthalmic vein &amp; the angular vein (the beginning of the facial vein).This leads to Cavernous sinus thrombosis  which causes a pressure on the cranial  </a:t>
            </a:r>
          </a:p>
          <a:p>
            <a:pPr algn="l" rtl="0"/>
            <a:endParaRPr lang="en-US" dirty="0"/>
          </a:p>
          <a:p>
            <a:pPr algn="l" rtl="0"/>
            <a:r>
              <a:rPr lang="en-US" dirty="0"/>
              <a:t>Nerves supplying the extra-</a:t>
            </a:r>
            <a:r>
              <a:rPr lang="en-US" dirty="0" err="1"/>
              <a:t>occular</a:t>
            </a:r>
            <a:r>
              <a:rPr lang="en-US" dirty="0"/>
              <a:t> muscles which becomes in a state </a:t>
            </a:r>
            <a:r>
              <a:rPr lang="en-US" dirty="0" smtClean="0"/>
              <a:t>of Paralysis </a:t>
            </a:r>
            <a:r>
              <a:rPr lang="en-US" dirty="0"/>
              <a:t>(</a:t>
            </a:r>
            <a:r>
              <a:rPr lang="en-US" dirty="0" err="1"/>
              <a:t>i.e</a:t>
            </a:r>
            <a:r>
              <a:rPr lang="en-US" dirty="0"/>
              <a:t> non-functioning).</a:t>
            </a:r>
          </a:p>
          <a:p>
            <a:pPr algn="l"/>
            <a:endParaRPr lang="ar-IQ" dirty="0"/>
          </a:p>
        </p:txBody>
      </p:sp>
    </p:spTree>
    <p:extLst>
      <p:ext uri="{BB962C8B-B14F-4D97-AF65-F5344CB8AC3E}">
        <p14:creationId xmlns:p14="http://schemas.microsoft.com/office/powerpoint/2010/main" xmlns="" val="385004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 of the cavernous sinuses are</a:t>
            </a:r>
            <a:r>
              <a:rPr lang="en-US" dirty="0" smtClean="0"/>
              <a:t>:</a:t>
            </a:r>
            <a:endParaRPr lang="ar-IQ" dirty="0"/>
          </a:p>
        </p:txBody>
      </p:sp>
      <p:sp>
        <p:nvSpPr>
          <p:cNvPr id="3" name="Content Placeholder 2"/>
          <p:cNvSpPr>
            <a:spLocks noGrp="1"/>
          </p:cNvSpPr>
          <p:nvPr>
            <p:ph idx="1"/>
          </p:nvPr>
        </p:nvSpPr>
        <p:spPr/>
        <p:txBody>
          <a:bodyPr/>
          <a:lstStyle/>
          <a:p>
            <a:pPr marL="0" indent="0" algn="l" rtl="0">
              <a:buNone/>
            </a:pPr>
            <a:r>
              <a:rPr lang="en-US" dirty="0"/>
              <a:t> </a:t>
            </a:r>
            <a:endParaRPr lang="en-US" dirty="0" smtClean="0"/>
          </a:p>
          <a:p>
            <a:pPr marL="0" indent="0" algn="l" rtl="0">
              <a:buNone/>
            </a:pPr>
            <a:r>
              <a:rPr lang="en-US" dirty="0" smtClean="0"/>
              <a:t>a-Medially </a:t>
            </a:r>
            <a:r>
              <a:rPr lang="en-US" dirty="0"/>
              <a:t>by the sphenoid </a:t>
            </a:r>
            <a:r>
              <a:rPr lang="en-US" dirty="0" err="1"/>
              <a:t>arir</a:t>
            </a:r>
            <a:r>
              <a:rPr lang="en-US" dirty="0"/>
              <a:t> sinuses &amp; the </a:t>
            </a:r>
            <a:r>
              <a:rPr lang="en-US" dirty="0" smtClean="0"/>
              <a:t> </a:t>
            </a:r>
          </a:p>
          <a:p>
            <a:pPr marL="0" indent="0" algn="l" rtl="0">
              <a:buNone/>
            </a:pPr>
            <a:r>
              <a:rPr lang="en-US" dirty="0"/>
              <a:t> </a:t>
            </a:r>
            <a:r>
              <a:rPr lang="en-US" dirty="0" smtClean="0"/>
              <a:t>   pituitary </a:t>
            </a:r>
            <a:r>
              <a:rPr lang="en-US" dirty="0"/>
              <a:t>gland.</a:t>
            </a:r>
          </a:p>
          <a:p>
            <a:pPr marL="0" indent="0" algn="l" rtl="0">
              <a:buNone/>
            </a:pPr>
            <a:endParaRPr lang="en-US" dirty="0" smtClean="0"/>
          </a:p>
          <a:p>
            <a:pPr marL="0" indent="0" algn="l" rtl="0">
              <a:buNone/>
            </a:pPr>
            <a:endParaRPr lang="en-US" dirty="0" smtClean="0"/>
          </a:p>
          <a:p>
            <a:pPr marL="0" indent="0" algn="l" rtl="0">
              <a:buNone/>
            </a:pPr>
            <a:r>
              <a:rPr lang="en-US" dirty="0" smtClean="0"/>
              <a:t>b-Laterally </a:t>
            </a:r>
            <a:r>
              <a:rPr lang="en-US" dirty="0"/>
              <a:t>by the trigeminal ganglion &amp; </a:t>
            </a:r>
            <a:endParaRPr lang="en-US" dirty="0" smtClean="0"/>
          </a:p>
          <a:p>
            <a:pPr marL="0" indent="0" algn="l" rtl="0">
              <a:buNone/>
            </a:pPr>
            <a:r>
              <a:rPr lang="en-US" dirty="0"/>
              <a:t> </a:t>
            </a:r>
            <a:r>
              <a:rPr lang="en-US" dirty="0" smtClean="0"/>
              <a:t>      Temporal </a:t>
            </a:r>
            <a:r>
              <a:rPr lang="en-US" dirty="0"/>
              <a:t>lobe of cerebrum.</a:t>
            </a:r>
            <a:endParaRPr lang="ar-IQ" dirty="0"/>
          </a:p>
        </p:txBody>
      </p:sp>
    </p:spTree>
    <p:extLst>
      <p:ext uri="{BB962C8B-B14F-4D97-AF65-F5344CB8AC3E}">
        <p14:creationId xmlns:p14="http://schemas.microsoft.com/office/powerpoint/2010/main" xmlns="" val="286643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29</TotalTime>
  <Words>810</Words>
  <Application>Microsoft Office PowerPoint</Application>
  <PresentationFormat>On-screen Show (4:3)</PresentationFormat>
  <Paragraphs>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NEURO ANATOMY</vt:lpstr>
      <vt:lpstr>Venous sinuses: -</vt:lpstr>
      <vt:lpstr>Paired sinuses include: -</vt:lpstr>
      <vt:lpstr>Singled sinuses include: -</vt:lpstr>
      <vt:lpstr>The cavernous sinus: -</vt:lpstr>
      <vt:lpstr>Slide 6</vt:lpstr>
      <vt:lpstr>Drainage of The Cavernous  Sinuses (i.e Terminations):</vt:lpstr>
      <vt:lpstr>Slide 8</vt:lpstr>
      <vt:lpstr>The relations of the cavernous sinuses are:</vt:lpstr>
      <vt:lpstr>The Emissary Veins</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Shamfuture</cp:lastModifiedBy>
  <cp:revision>8</cp:revision>
  <dcterms:created xsi:type="dcterms:W3CDTF">2013-11-12T16:18:42Z</dcterms:created>
  <dcterms:modified xsi:type="dcterms:W3CDTF">2016-12-08T10:21:42Z</dcterms:modified>
</cp:coreProperties>
</file>