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96" r:id="rId10"/>
    <p:sldId id="264" r:id="rId11"/>
    <p:sldId id="295" r:id="rId12"/>
    <p:sldId id="265" r:id="rId13"/>
    <p:sldId id="266" r:id="rId14"/>
    <p:sldId id="267" r:id="rId15"/>
    <p:sldId id="269" r:id="rId16"/>
    <p:sldId id="268" r:id="rId17"/>
    <p:sldId id="270" r:id="rId18"/>
    <p:sldId id="271" r:id="rId19"/>
    <p:sldId id="272" r:id="rId20"/>
    <p:sldId id="273" r:id="rId21"/>
    <p:sldId id="294"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8" r:id="rId38"/>
    <p:sldId id="289" r:id="rId39"/>
    <p:sldId id="290" r:id="rId40"/>
    <p:sldId id="297" r:id="rId41"/>
    <p:sldId id="291" r:id="rId42"/>
    <p:sldId id="292" r:id="rId43"/>
    <p:sldId id="29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8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970034-A2E7-2440-8D1D-4A46E95202D5}" type="datetime1">
              <a:rPr lang="en-GB" smtClean="0"/>
              <a:t>10/12/16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90C8CB-7089-244D-8830-C42B80BF4DD7}" type="slidenum">
              <a:rPr lang="en-US" smtClean="0"/>
              <a:t>‹#›</a:t>
            </a:fld>
            <a:endParaRPr lang="en-US"/>
          </a:p>
        </p:txBody>
      </p:sp>
    </p:spTree>
    <p:extLst>
      <p:ext uri="{BB962C8B-B14F-4D97-AF65-F5344CB8AC3E}">
        <p14:creationId xmlns:p14="http://schemas.microsoft.com/office/powerpoint/2010/main" val="2642893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1100B-B6B3-9748-83FA-4AF60AA11716}" type="datetime1">
              <a:rPr lang="en-GB" smtClean="0"/>
              <a:t>10/12/16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218C48-6A0E-7947-9694-1F09350E0C27}" type="slidenum">
              <a:rPr lang="en-US" smtClean="0"/>
              <a:t>‹#›</a:t>
            </a:fld>
            <a:endParaRPr lang="en-US"/>
          </a:p>
        </p:txBody>
      </p:sp>
    </p:spTree>
    <p:extLst>
      <p:ext uri="{BB962C8B-B14F-4D97-AF65-F5344CB8AC3E}">
        <p14:creationId xmlns:p14="http://schemas.microsoft.com/office/powerpoint/2010/main" val="12180484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218C48-6A0E-7947-9694-1F09350E0C27}" type="slidenum">
              <a:rPr lang="en-US" smtClean="0"/>
              <a:t>2</a:t>
            </a:fld>
            <a:endParaRPr lang="en-US"/>
          </a:p>
        </p:txBody>
      </p:sp>
    </p:spTree>
    <p:extLst>
      <p:ext uri="{BB962C8B-B14F-4D97-AF65-F5344CB8AC3E}">
        <p14:creationId xmlns:p14="http://schemas.microsoft.com/office/powerpoint/2010/main" val="74472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DC7603B-08FA-BA4B-B427-66A4DEEACCD0}" type="datetime1">
              <a:rPr lang="en-GB"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102018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0814C6D-E111-5743-89AB-EDF43884C61F}" type="datetime1">
              <a:rPr lang="en-GB"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369140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1ECD503-AE61-A64F-B625-417D1EC70F05}" type="datetime1">
              <a:rPr lang="en-GB"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26720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8156E3D-03FA-5E4B-AB35-A79245C9A70A}" type="datetime1">
              <a:rPr lang="en-GB"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15514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203B173-7CCA-B548-BB70-565F5D6DD55F}" type="datetime1">
              <a:rPr lang="en-GB"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2703377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B9E0A91-1C7E-9447-9E8A-C00A5650A812}" type="datetime1">
              <a:rPr lang="en-GB"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248629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62EA6A1-69B8-1A4D-9CC1-250BFEA4C745}" type="datetime1">
              <a:rPr lang="en-GB" smtClean="0"/>
              <a:t>10/12/16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52609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A252949-C704-734E-8A7C-8384E1FC8C90}" type="datetime1">
              <a:rPr lang="en-GB" smtClean="0"/>
              <a:t>10/12/16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344313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698E7-0D12-1941-A160-6F6634AD9D20}" type="datetime1">
              <a:rPr lang="en-GB" smtClean="0"/>
              <a:t>10/12/16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400069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01C57C0-6C31-EF49-9F34-0071592B0946}" type="datetime1">
              <a:rPr lang="en-GB"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67039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BF52A3A-0329-4E42-9B8E-8C94ED34AF38}" type="datetime1">
              <a:rPr lang="en-GB"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EAB97-A757-FA47-8863-13FE6B1F988D}" type="slidenum">
              <a:rPr lang="en-US" smtClean="0"/>
              <a:t>‹#›</a:t>
            </a:fld>
            <a:endParaRPr lang="en-US"/>
          </a:p>
        </p:txBody>
      </p:sp>
    </p:spTree>
    <p:extLst>
      <p:ext uri="{BB962C8B-B14F-4D97-AF65-F5344CB8AC3E}">
        <p14:creationId xmlns:p14="http://schemas.microsoft.com/office/powerpoint/2010/main" val="3065622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95F39-F148-4D4E-B4FA-3D2C13EAA285}" type="datetime1">
              <a:rPr lang="en-GB" smtClean="0"/>
              <a:t>10/12/16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EAB97-A757-FA47-8863-13FE6B1F988D}" type="slidenum">
              <a:rPr lang="en-US" smtClean="0"/>
              <a:t>‹#›</a:t>
            </a:fld>
            <a:endParaRPr lang="en-US"/>
          </a:p>
        </p:txBody>
      </p:sp>
    </p:spTree>
    <p:extLst>
      <p:ext uri="{BB962C8B-B14F-4D97-AF65-F5344CB8AC3E}">
        <p14:creationId xmlns:p14="http://schemas.microsoft.com/office/powerpoint/2010/main" val="1349630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smtClean="0"/>
              <a:t>Immunology </a:t>
            </a:r>
            <a:r>
              <a:rPr lang="en-US" dirty="0" smtClean="0"/>
              <a:t>of organs and tissues transplantation</a:t>
            </a:r>
            <a:endParaRPr lang="en-US" dirty="0"/>
          </a:p>
        </p:txBody>
      </p:sp>
      <p:sp>
        <p:nvSpPr>
          <p:cNvPr id="3" name="Slide Number Placeholder 2"/>
          <p:cNvSpPr>
            <a:spLocks noGrp="1"/>
          </p:cNvSpPr>
          <p:nvPr>
            <p:ph type="sldNum" sz="quarter" idx="12"/>
          </p:nvPr>
        </p:nvSpPr>
        <p:spPr/>
        <p:txBody>
          <a:bodyPr/>
          <a:lstStyle/>
          <a:p>
            <a:fld id="{B84EAB97-A757-FA47-8863-13FE6B1F988D}" type="slidenum">
              <a:rPr lang="en-US" smtClean="0"/>
              <a:t>1</a:t>
            </a:fld>
            <a:endParaRPr lang="en-US"/>
          </a:p>
        </p:txBody>
      </p:sp>
      <p:sp>
        <p:nvSpPr>
          <p:cNvPr id="4" name="TextBox 3"/>
          <p:cNvSpPr txBox="1"/>
          <p:nvPr/>
        </p:nvSpPr>
        <p:spPr>
          <a:xfrm>
            <a:off x="1945360" y="3295377"/>
            <a:ext cx="4903596" cy="923330"/>
          </a:xfrm>
          <a:prstGeom prst="rect">
            <a:avLst/>
          </a:prstGeom>
          <a:noFill/>
        </p:spPr>
        <p:txBody>
          <a:bodyPr wrap="square" rtlCol="0">
            <a:spAutoFit/>
          </a:bodyPr>
          <a:lstStyle/>
          <a:p>
            <a:r>
              <a:rPr lang="en-US" dirty="0" err="1" smtClean="0"/>
              <a:t>Dr</a:t>
            </a:r>
            <a:r>
              <a:rPr lang="en-US" dirty="0" smtClean="0"/>
              <a:t> Ahmed Abdullah </a:t>
            </a:r>
          </a:p>
          <a:p>
            <a:r>
              <a:rPr lang="en-US" dirty="0" err="1" smtClean="0"/>
              <a:t>MBChB</a:t>
            </a:r>
            <a:r>
              <a:rPr lang="en-US" dirty="0" smtClean="0"/>
              <a:t>, M.SC microbiology, PhD immunology</a:t>
            </a:r>
          </a:p>
          <a:p>
            <a:r>
              <a:rPr lang="en-US" dirty="0" smtClean="0"/>
              <a:t> E-mail: a77ahmed2004@yahoo.com</a:t>
            </a:r>
            <a:endParaRPr lang="en-US" dirty="0"/>
          </a:p>
        </p:txBody>
      </p:sp>
    </p:spTree>
    <p:extLst>
      <p:ext uri="{BB962C8B-B14F-4D97-AF65-F5344CB8AC3E}">
        <p14:creationId xmlns:p14="http://schemas.microsoft.com/office/powerpoint/2010/main" val="36440561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4478"/>
            <a:ext cx="8229600" cy="5561686"/>
          </a:xfrm>
        </p:spPr>
        <p:txBody>
          <a:bodyPr>
            <a:normAutofit fontScale="92500" lnSpcReduction="10000"/>
          </a:bodyPr>
          <a:lstStyle/>
          <a:p>
            <a:pPr algn="just"/>
            <a:r>
              <a:rPr lang="en-GB" u="sng" dirty="0"/>
              <a:t>MHC class II structure</a:t>
            </a:r>
            <a:r>
              <a:rPr lang="en-GB" dirty="0"/>
              <a:t>: It contains 2 different polypeptide chains, which are 33-kDa α chain, and a 28-kDa β chain, they associate together by non covalent bonds (See figure 2).</a:t>
            </a:r>
          </a:p>
          <a:p>
            <a:pPr algn="just"/>
            <a:r>
              <a:rPr lang="en-GB" dirty="0" smtClean="0"/>
              <a:t>The </a:t>
            </a:r>
            <a:r>
              <a:rPr lang="en-GB" dirty="0"/>
              <a:t>α and β chains are membrane bound glycoproteins have a trans membrane segment and have two external domains which are α1 and α2 for α chain and β1 and β2 domains for β chain.  Each chain has trans membrane portion and tail cytoplasmic part.  Both α and β chains are encoded by loci DP, DQ and DR in the MHC genes (See Table 1 and figure 1). </a:t>
            </a:r>
          </a:p>
          <a:p>
            <a:pPr algn="just"/>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10</a:t>
            </a:fld>
            <a:endParaRPr lang="en-US"/>
          </a:p>
        </p:txBody>
      </p:sp>
    </p:spTree>
    <p:extLst>
      <p:ext uri="{BB962C8B-B14F-4D97-AF65-F5344CB8AC3E}">
        <p14:creationId xmlns:p14="http://schemas.microsoft.com/office/powerpoint/2010/main" val="3952778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 membrane proximal domain α3 and β2 </a:t>
            </a:r>
            <a:r>
              <a:rPr lang="en-GB" dirty="0" err="1" smtClean="0"/>
              <a:t>microglobulin</a:t>
            </a:r>
            <a:r>
              <a:rPr lang="en-GB" dirty="0" smtClean="0"/>
              <a:t> of class I MHC molecule, and α2, β2 domains of class II MHC bear sequence similarity to the immunoglobulin fold structure, therefore they can be classified as immunoglobulin super family. </a:t>
            </a:r>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11</a:t>
            </a:fld>
            <a:endParaRPr lang="en-US"/>
          </a:p>
        </p:txBody>
      </p:sp>
    </p:spTree>
    <p:extLst>
      <p:ext uri="{BB962C8B-B14F-4D97-AF65-F5344CB8AC3E}">
        <p14:creationId xmlns:p14="http://schemas.microsoft.com/office/powerpoint/2010/main" val="7597260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795609916"/>
              </p:ext>
            </p:extLst>
          </p:nvPr>
        </p:nvGraphicFramePr>
        <p:xfrm>
          <a:off x="1442345" y="1223033"/>
          <a:ext cx="6459199" cy="3945867"/>
        </p:xfrm>
        <a:graphic>
          <a:graphicData uri="http://schemas.openxmlformats.org/presentationml/2006/ole">
            <mc:AlternateContent xmlns:mc="http://schemas.openxmlformats.org/markup-compatibility/2006">
              <mc:Choice xmlns:v="urn:schemas-microsoft-com:vml" Requires="v">
                <p:oleObj spid="_x0000_s2100" name="Document" r:id="rId3" imgW="5270500" imgH="3479800" progId="Word.Document.12">
                  <p:embed/>
                </p:oleObj>
              </mc:Choice>
              <mc:Fallback>
                <p:oleObj name="Document" r:id="rId3" imgW="5270500" imgH="3479800" progId="Word.Document.12">
                  <p:embed/>
                  <p:pic>
                    <p:nvPicPr>
                      <p:cNvPr id="0" name=""/>
                      <p:cNvPicPr/>
                      <p:nvPr/>
                    </p:nvPicPr>
                    <p:blipFill>
                      <a:blip r:embed="rId4"/>
                      <a:stretch>
                        <a:fillRect/>
                      </a:stretch>
                    </p:blipFill>
                    <p:spPr>
                      <a:xfrm>
                        <a:off x="1442345" y="1223033"/>
                        <a:ext cx="6459199" cy="3945867"/>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B84EAB97-A757-FA47-8863-13FE6B1F988D}" type="slidenum">
              <a:rPr lang="en-US" smtClean="0"/>
              <a:t>12</a:t>
            </a:fld>
            <a:endParaRPr lang="en-US"/>
          </a:p>
        </p:txBody>
      </p:sp>
    </p:spTree>
    <p:extLst>
      <p:ext uri="{BB962C8B-B14F-4D97-AF65-F5344CB8AC3E}">
        <p14:creationId xmlns:p14="http://schemas.microsoft.com/office/powerpoint/2010/main" val="22200929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833785916"/>
              </p:ext>
            </p:extLst>
          </p:nvPr>
        </p:nvGraphicFramePr>
        <p:xfrm>
          <a:off x="1301247" y="1317112"/>
          <a:ext cx="6584620" cy="3750188"/>
        </p:xfrm>
        <a:graphic>
          <a:graphicData uri="http://schemas.openxmlformats.org/presentationml/2006/ole">
            <mc:AlternateContent xmlns:mc="http://schemas.openxmlformats.org/markup-compatibility/2006">
              <mc:Choice xmlns:v="urn:schemas-microsoft-com:vml" Requires="v">
                <p:oleObj spid="_x0000_s3123" name="Document" r:id="rId3" imgW="5270500" imgH="3276600" progId="Word.Document.12">
                  <p:embed/>
                </p:oleObj>
              </mc:Choice>
              <mc:Fallback>
                <p:oleObj name="Document" r:id="rId3" imgW="5270500" imgH="3276600" progId="Word.Document.12">
                  <p:embed/>
                  <p:pic>
                    <p:nvPicPr>
                      <p:cNvPr id="0" name=""/>
                      <p:cNvPicPr/>
                      <p:nvPr/>
                    </p:nvPicPr>
                    <p:blipFill>
                      <a:blip r:embed="rId4"/>
                      <a:stretch>
                        <a:fillRect/>
                      </a:stretch>
                    </p:blipFill>
                    <p:spPr>
                      <a:xfrm>
                        <a:off x="1301247" y="1317112"/>
                        <a:ext cx="6584620" cy="3750188"/>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B84EAB97-A757-FA47-8863-13FE6B1F988D}" type="slidenum">
              <a:rPr lang="en-US" smtClean="0"/>
              <a:t>13</a:t>
            </a:fld>
            <a:endParaRPr lang="en-US"/>
          </a:p>
        </p:txBody>
      </p:sp>
    </p:spTree>
    <p:extLst>
      <p:ext uri="{BB962C8B-B14F-4D97-AF65-F5344CB8AC3E}">
        <p14:creationId xmlns:p14="http://schemas.microsoft.com/office/powerpoint/2010/main" val="18167761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Specificity of HLA Antigens:</a:t>
            </a:r>
            <a:r>
              <a:rPr lang="en-GB" dirty="0"/>
              <a:t/>
            </a:r>
            <a:br>
              <a:rPr lang="en-GB" dirty="0"/>
            </a:br>
            <a:endParaRPr lang="en-US" dirty="0"/>
          </a:p>
        </p:txBody>
      </p:sp>
      <p:sp>
        <p:nvSpPr>
          <p:cNvPr id="3" name="Content Placeholder 2"/>
          <p:cNvSpPr>
            <a:spLocks noGrp="1"/>
          </p:cNvSpPr>
          <p:nvPr>
            <p:ph idx="1"/>
          </p:nvPr>
        </p:nvSpPr>
        <p:spPr/>
        <p:txBody>
          <a:bodyPr>
            <a:normAutofit/>
          </a:bodyPr>
          <a:lstStyle/>
          <a:p>
            <a:r>
              <a:rPr lang="en-US" dirty="0"/>
              <a:t>The </a:t>
            </a:r>
            <a:r>
              <a:rPr lang="en-US" b="1" dirty="0"/>
              <a:t>α</a:t>
            </a:r>
            <a:r>
              <a:rPr lang="en-US" dirty="0"/>
              <a:t> chain of class I has hyper variable regions in its N- terminal (alpha-1 domain) which contains the antigen binding groove and constant domains. They can bind to 8 – 10 amino acids peptide derived from </a:t>
            </a:r>
            <a:r>
              <a:rPr lang="en-US" b="1" dirty="0"/>
              <a:t>endogenous antigens. </a:t>
            </a:r>
            <a:endParaRPr lang="en-GB" dirty="0"/>
          </a:p>
        </p:txBody>
      </p:sp>
      <p:sp>
        <p:nvSpPr>
          <p:cNvPr id="4" name="Slide Number Placeholder 3"/>
          <p:cNvSpPr>
            <a:spLocks noGrp="1"/>
          </p:cNvSpPr>
          <p:nvPr>
            <p:ph type="sldNum" sz="quarter" idx="12"/>
          </p:nvPr>
        </p:nvSpPr>
        <p:spPr/>
        <p:txBody>
          <a:bodyPr/>
          <a:lstStyle/>
          <a:p>
            <a:fld id="{B84EAB97-A757-FA47-8863-13FE6B1F988D}" type="slidenum">
              <a:rPr lang="en-US" smtClean="0"/>
              <a:t>14</a:t>
            </a:fld>
            <a:endParaRPr lang="en-US"/>
          </a:p>
        </p:txBody>
      </p:sp>
    </p:spTree>
    <p:extLst>
      <p:ext uri="{BB962C8B-B14F-4D97-AF65-F5344CB8AC3E}">
        <p14:creationId xmlns:p14="http://schemas.microsoft.com/office/powerpoint/2010/main" val="8717498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2154"/>
            <a:ext cx="8229600" cy="5154009"/>
          </a:xfrm>
        </p:spPr>
        <p:txBody>
          <a:bodyPr/>
          <a:lstStyle/>
          <a:p>
            <a:r>
              <a:rPr lang="en-US" dirty="0" smtClean="0"/>
              <a:t>The </a:t>
            </a:r>
            <a:r>
              <a:rPr lang="en-US" b="1" dirty="0" smtClean="0"/>
              <a:t>alpha</a:t>
            </a:r>
            <a:r>
              <a:rPr lang="en-US" dirty="0" smtClean="0"/>
              <a:t> chain of class II has variable (V), Joining (J) and constant (C) regions, while </a:t>
            </a:r>
            <a:r>
              <a:rPr lang="en-US" b="1" dirty="0" smtClean="0"/>
              <a:t>beta</a:t>
            </a:r>
            <a:r>
              <a:rPr lang="en-US" dirty="0" smtClean="0"/>
              <a:t> chain has VDJC regions (D is diversity). The specificity of these chains is in alpha-1 and beta-1 domains in particular the latter one. The class II antigen has also a single peptide-binding groove, which binds to 13 – 18 amino acids derived from exogenous antigens. </a:t>
            </a:r>
            <a:endParaRPr lang="en-GB" dirty="0" smtClean="0"/>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15</a:t>
            </a:fld>
            <a:endParaRPr lang="en-US"/>
          </a:p>
        </p:txBody>
      </p:sp>
    </p:spTree>
    <p:extLst>
      <p:ext uri="{BB962C8B-B14F-4D97-AF65-F5344CB8AC3E}">
        <p14:creationId xmlns:p14="http://schemas.microsoft.com/office/powerpoint/2010/main" val="24422516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3996"/>
            <a:ext cx="8229600" cy="5342168"/>
          </a:xfrm>
        </p:spPr>
        <p:txBody>
          <a:bodyPr/>
          <a:lstStyle/>
          <a:p>
            <a:r>
              <a:rPr lang="en-US" dirty="0" smtClean="0"/>
              <a:t>Due to the similarity between the structures of </a:t>
            </a:r>
            <a:r>
              <a:rPr lang="en-US" dirty="0" err="1" smtClean="0"/>
              <a:t>Ig</a:t>
            </a:r>
            <a:r>
              <a:rPr lang="en-US" dirty="0" smtClean="0"/>
              <a:t> &amp; HLA antigens, the latter are called </a:t>
            </a:r>
            <a:r>
              <a:rPr lang="en-US" b="1" dirty="0" err="1" smtClean="0"/>
              <a:t>Histoglobulins</a:t>
            </a:r>
            <a:r>
              <a:rPr lang="en-US" dirty="0" smtClean="0"/>
              <a:t>. Some</a:t>
            </a:r>
            <a:r>
              <a:rPr lang="en-GB" dirty="0" smtClean="0"/>
              <a:t> viruses, as well as many tumours, employ strategies to down modulate HLA expression so that they escape from T cell recognition. This may also underlie the curious phenomenon of infectious transfer of canine and Tasmanian devil tumours from animal to animal without immune rejection. </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16</a:t>
            </a:fld>
            <a:endParaRPr lang="en-US"/>
          </a:p>
        </p:txBody>
      </p:sp>
    </p:spTree>
    <p:extLst>
      <p:ext uri="{BB962C8B-B14F-4D97-AF65-F5344CB8AC3E}">
        <p14:creationId xmlns:p14="http://schemas.microsoft.com/office/powerpoint/2010/main" val="23477841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Class I and II molecular polymorphism:</a:t>
            </a:r>
            <a:r>
              <a:rPr lang="en-GB" dirty="0" smtClean="0"/>
              <a:t/>
            </a:r>
            <a:br>
              <a:rPr lang="en-GB" dirty="0" smtClean="0"/>
            </a:br>
            <a:endParaRPr lang="en-US" dirty="0"/>
          </a:p>
        </p:txBody>
      </p:sp>
      <p:sp>
        <p:nvSpPr>
          <p:cNvPr id="3" name="Content Placeholder 2"/>
          <p:cNvSpPr>
            <a:spLocks noGrp="1"/>
          </p:cNvSpPr>
          <p:nvPr>
            <p:ph idx="1"/>
          </p:nvPr>
        </p:nvSpPr>
        <p:spPr/>
        <p:txBody>
          <a:bodyPr>
            <a:normAutofit/>
          </a:bodyPr>
          <a:lstStyle/>
          <a:p>
            <a:r>
              <a:rPr lang="en-GB" dirty="0" smtClean="0"/>
              <a:t>MHC </a:t>
            </a:r>
            <a:r>
              <a:rPr lang="en-GB" dirty="0"/>
              <a:t>inherited from both parents. </a:t>
            </a:r>
            <a:r>
              <a:rPr lang="en-GB" b="1" dirty="0"/>
              <a:t>Haplotype</a:t>
            </a:r>
            <a:r>
              <a:rPr lang="en-GB" dirty="0"/>
              <a:t> is referred to the set of genes that are inherited from single parent. </a:t>
            </a:r>
            <a:r>
              <a:rPr lang="en-US" dirty="0"/>
              <a:t>So, there are MHC genes of maternal and paternal origin. The genes of both haplotypes are </a:t>
            </a:r>
            <a:r>
              <a:rPr lang="en-US" b="1" dirty="0"/>
              <a:t>co</a:t>
            </a:r>
            <a:r>
              <a:rPr lang="en-US" dirty="0"/>
              <a:t>-</a:t>
            </a:r>
            <a:r>
              <a:rPr lang="en-US" b="1" dirty="0"/>
              <a:t>dominant</a:t>
            </a:r>
            <a:r>
              <a:rPr lang="en-US" dirty="0"/>
              <a:t>. Each individual have a formula for the alleles in both haplotypes.</a:t>
            </a:r>
            <a:endParaRPr lang="en-GB" dirty="0"/>
          </a:p>
          <a:p>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17</a:t>
            </a:fld>
            <a:endParaRPr lang="en-US"/>
          </a:p>
        </p:txBody>
      </p:sp>
    </p:spTree>
    <p:extLst>
      <p:ext uri="{BB962C8B-B14F-4D97-AF65-F5344CB8AC3E}">
        <p14:creationId xmlns:p14="http://schemas.microsoft.com/office/powerpoint/2010/main" val="27778995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9436"/>
            <a:ext cx="8229600" cy="5216728"/>
          </a:xfrm>
        </p:spPr>
        <p:txBody>
          <a:bodyPr>
            <a:normAutofit lnSpcReduction="10000"/>
          </a:bodyPr>
          <a:lstStyle/>
          <a:p>
            <a:r>
              <a:rPr lang="en-GB" dirty="0" smtClean="0"/>
              <a:t>Several hundred different allelic variants of class I and class II MHC molecules have been identified in human.  Up to six different class I MHC molecules variants and 12 or more different class II molecules variants can be expressed in each individual.</a:t>
            </a:r>
            <a:r>
              <a:rPr lang="en-GB" b="1" dirty="0" smtClean="0"/>
              <a:t> </a:t>
            </a:r>
            <a:r>
              <a:rPr lang="en-US" dirty="0" smtClean="0"/>
              <a:t>There are about 767 alleles for A, 1178 for B, 439 for C, and more than 900 for the D-related (DP, DQ &amp; DR) genes. There is a possibility of 1/ 2,000,000 for a person to have another identical individual.</a:t>
            </a:r>
            <a:endParaRPr lang="en-GB" dirty="0" smtClean="0"/>
          </a:p>
        </p:txBody>
      </p:sp>
      <p:sp>
        <p:nvSpPr>
          <p:cNvPr id="2" name="Slide Number Placeholder 1"/>
          <p:cNvSpPr>
            <a:spLocks noGrp="1"/>
          </p:cNvSpPr>
          <p:nvPr>
            <p:ph type="sldNum" sz="quarter" idx="12"/>
          </p:nvPr>
        </p:nvSpPr>
        <p:spPr/>
        <p:txBody>
          <a:bodyPr/>
          <a:lstStyle/>
          <a:p>
            <a:fld id="{B84EAB97-A757-FA47-8863-13FE6B1F988D}" type="slidenum">
              <a:rPr lang="en-US" smtClean="0"/>
              <a:t>18</a:t>
            </a:fld>
            <a:endParaRPr lang="en-US"/>
          </a:p>
        </p:txBody>
      </p:sp>
    </p:spTree>
    <p:extLst>
      <p:ext uri="{BB962C8B-B14F-4D97-AF65-F5344CB8AC3E}">
        <p14:creationId xmlns:p14="http://schemas.microsoft.com/office/powerpoint/2010/main" val="41781707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6716"/>
            <a:ext cx="8229600" cy="5279448"/>
          </a:xfrm>
        </p:spPr>
        <p:txBody>
          <a:bodyPr/>
          <a:lstStyle/>
          <a:p>
            <a:r>
              <a:rPr lang="en-US" dirty="0" smtClean="0"/>
              <a:t>The genes of haplotypes are inherited according to </a:t>
            </a:r>
            <a:r>
              <a:rPr lang="en-US" dirty="0" err="1" smtClean="0"/>
              <a:t>Mandelian</a:t>
            </a:r>
            <a:r>
              <a:rPr lang="en-US" dirty="0" smtClean="0"/>
              <a:t> Law of heredity. </a:t>
            </a:r>
            <a:r>
              <a:rPr lang="en-GB" dirty="0" smtClean="0"/>
              <a:t>Theoretically, in each family there is a 25% (1 in 4) chance of inheriting the same HLA haplotype, a 25% chance of inheriting no matching HLA haplotype (zero sharing), and a 50% chance of inheriting 1 matching HLA haplotype between siblings.</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19</a:t>
            </a:fld>
            <a:endParaRPr lang="en-US"/>
          </a:p>
        </p:txBody>
      </p:sp>
    </p:spTree>
    <p:extLst>
      <p:ext uri="{BB962C8B-B14F-4D97-AF65-F5344CB8AC3E}">
        <p14:creationId xmlns:p14="http://schemas.microsoft.com/office/powerpoint/2010/main" val="30511963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Major histocompatibility complex (MHC):</a:t>
            </a:r>
            <a:r>
              <a:rPr lang="en-GB" dirty="0" smtClean="0"/>
              <a:t/>
            </a:r>
            <a:br>
              <a:rPr lang="en-GB" dirty="0" smtClean="0"/>
            </a:b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GB" b="1" u="sng" dirty="0" smtClean="0"/>
              <a:t>History</a:t>
            </a:r>
            <a:r>
              <a:rPr lang="en-GB" b="1" u="sng" dirty="0"/>
              <a:t>:</a:t>
            </a:r>
            <a:endParaRPr lang="en-GB" dirty="0"/>
          </a:p>
          <a:p>
            <a:pPr marL="0" indent="0" algn="just">
              <a:buNone/>
            </a:pPr>
            <a:r>
              <a:rPr lang="en-GB" dirty="0"/>
              <a:t> Set of genes known as major histocompatibility complex expresses group of cellular surface antigens known as major histocompatibility complex antigens (previously known as human leucocyte antigens (HLA)).  Originally identified in mice in 1930s. In 1980 Nobel Prize has been awarded to Snell for his work that discovered the importance of MHC in transplantation and organ rejection.  </a:t>
            </a:r>
          </a:p>
          <a:p>
            <a:pPr algn="just"/>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2</a:t>
            </a:fld>
            <a:endParaRPr lang="en-US"/>
          </a:p>
        </p:txBody>
      </p:sp>
    </p:spTree>
    <p:extLst>
      <p:ext uri="{BB962C8B-B14F-4D97-AF65-F5344CB8AC3E}">
        <p14:creationId xmlns:p14="http://schemas.microsoft.com/office/powerpoint/2010/main" val="15475225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88898472"/>
              </p:ext>
            </p:extLst>
          </p:nvPr>
        </p:nvGraphicFramePr>
        <p:xfrm>
          <a:off x="736851" y="1238283"/>
          <a:ext cx="7650702" cy="3105051"/>
        </p:xfrm>
        <a:graphic>
          <a:graphicData uri="http://schemas.openxmlformats.org/presentationml/2006/ole">
            <mc:AlternateContent xmlns:mc="http://schemas.openxmlformats.org/markup-compatibility/2006">
              <mc:Choice xmlns:v="urn:schemas-microsoft-com:vml" Requires="v">
                <p:oleObj spid="_x0000_s4142" name="Document" r:id="rId3" imgW="5270500" imgH="2844800" progId="Word.Document.12">
                  <p:embed/>
                </p:oleObj>
              </mc:Choice>
              <mc:Fallback>
                <p:oleObj name="Document" r:id="rId3" imgW="5270500" imgH="2844800" progId="Word.Document.12">
                  <p:embed/>
                  <p:pic>
                    <p:nvPicPr>
                      <p:cNvPr id="0" name=""/>
                      <p:cNvPicPr/>
                      <p:nvPr/>
                    </p:nvPicPr>
                    <p:blipFill>
                      <a:blip r:embed="rId4"/>
                      <a:stretch>
                        <a:fillRect/>
                      </a:stretch>
                    </p:blipFill>
                    <p:spPr>
                      <a:xfrm>
                        <a:off x="736851" y="1238283"/>
                        <a:ext cx="7650702" cy="3105051"/>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B84EAB97-A757-FA47-8863-13FE6B1F988D}" type="slidenum">
              <a:rPr lang="en-US" smtClean="0"/>
              <a:t>20</a:t>
            </a:fld>
            <a:endParaRPr lang="en-US"/>
          </a:p>
        </p:txBody>
      </p:sp>
    </p:spTree>
    <p:extLst>
      <p:ext uri="{BB962C8B-B14F-4D97-AF65-F5344CB8AC3E}">
        <p14:creationId xmlns:p14="http://schemas.microsoft.com/office/powerpoint/2010/main" val="36121153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ahmedahmed:Downloads:mhc-53-728.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998662" y="1271517"/>
            <a:ext cx="5432803" cy="3103177"/>
          </a:xfrm>
          <a:prstGeom prst="rect">
            <a:avLst/>
          </a:prstGeom>
          <a:noFill/>
          <a:ln>
            <a:noFill/>
          </a:ln>
        </p:spPr>
      </p:pic>
      <p:sp>
        <p:nvSpPr>
          <p:cNvPr id="5" name="Rectangle 4"/>
          <p:cNvSpPr/>
          <p:nvPr/>
        </p:nvSpPr>
        <p:spPr>
          <a:xfrm>
            <a:off x="1998663" y="4517035"/>
            <a:ext cx="5322808" cy="646331"/>
          </a:xfrm>
          <a:prstGeom prst="rect">
            <a:avLst/>
          </a:prstGeom>
        </p:spPr>
        <p:txBody>
          <a:bodyPr wrap="square">
            <a:spAutoFit/>
          </a:bodyPr>
          <a:lstStyle/>
          <a:p>
            <a:r>
              <a:rPr lang="en-US" dirty="0"/>
              <a:t>Figure 5:  Diversity and Co-dominant inheritance of HLA alleles </a:t>
            </a:r>
          </a:p>
        </p:txBody>
      </p:sp>
      <p:sp>
        <p:nvSpPr>
          <p:cNvPr id="2" name="Slide Number Placeholder 1"/>
          <p:cNvSpPr>
            <a:spLocks noGrp="1"/>
          </p:cNvSpPr>
          <p:nvPr>
            <p:ph type="sldNum" sz="quarter" idx="12"/>
          </p:nvPr>
        </p:nvSpPr>
        <p:spPr/>
        <p:txBody>
          <a:bodyPr/>
          <a:lstStyle/>
          <a:p>
            <a:fld id="{B84EAB97-A757-FA47-8863-13FE6B1F988D}" type="slidenum">
              <a:rPr lang="en-US" smtClean="0"/>
              <a:t>21</a:t>
            </a:fld>
            <a:endParaRPr lang="en-US"/>
          </a:p>
        </p:txBody>
      </p:sp>
    </p:spTree>
    <p:extLst>
      <p:ext uri="{BB962C8B-B14F-4D97-AF65-F5344CB8AC3E}">
        <p14:creationId xmlns:p14="http://schemas.microsoft.com/office/powerpoint/2010/main" val="42154919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MHC alleles and susceptibility to certain diseases:</a:t>
            </a:r>
            <a:r>
              <a:rPr lang="en-GB" dirty="0" smtClean="0"/>
              <a:t/>
            </a:r>
            <a:br>
              <a:rPr lang="en-GB" dirty="0" smtClean="0"/>
            </a:b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pPr algn="just"/>
            <a:r>
              <a:rPr lang="en-GB" dirty="0" smtClean="0"/>
              <a:t>Some </a:t>
            </a:r>
            <a:r>
              <a:rPr lang="en-GB" dirty="0"/>
              <a:t>HLA alleles occur at a much higher frequency in people suffering from certain diseases than in the general population. The relative risk (RR) for association of disease with HLA-allele can be calculated as following: </a:t>
            </a:r>
          </a:p>
          <a:p>
            <a:pPr algn="just"/>
            <a:r>
              <a:rPr lang="en-GB" dirty="0"/>
              <a:t>Relative risk (RR)= frequency of disease in the allele </a:t>
            </a:r>
            <a:r>
              <a:rPr lang="en-GB" b="1" baseline="30000" dirty="0"/>
              <a:t>positive</a:t>
            </a:r>
            <a:r>
              <a:rPr lang="en-GB" b="1" dirty="0"/>
              <a:t> </a:t>
            </a:r>
            <a:r>
              <a:rPr lang="en-GB" dirty="0"/>
              <a:t>group/frequency of the disease in the allele </a:t>
            </a:r>
            <a:r>
              <a:rPr lang="en-GB" b="1" baseline="30000" dirty="0"/>
              <a:t>negative</a:t>
            </a:r>
            <a:r>
              <a:rPr lang="en-GB" dirty="0"/>
              <a:t> group.</a:t>
            </a:r>
          </a:p>
          <a:p>
            <a:pPr algn="just"/>
            <a:r>
              <a:rPr lang="en-GB" dirty="0"/>
              <a:t>The diseases associated with particular MHC alleles include:</a:t>
            </a:r>
          </a:p>
          <a:p>
            <a:pPr lvl="0" algn="just"/>
            <a:r>
              <a:rPr lang="en-GB" dirty="0"/>
              <a:t>Autoimmune diseases</a:t>
            </a:r>
          </a:p>
          <a:p>
            <a:pPr lvl="0" algn="just"/>
            <a:r>
              <a:rPr lang="en-GB" dirty="0"/>
              <a:t>Susceptibility or resistance to certain viral diseases</a:t>
            </a:r>
          </a:p>
          <a:p>
            <a:pPr lvl="0" algn="just"/>
            <a:r>
              <a:rPr lang="en-GB" dirty="0"/>
              <a:t>Disorders of complement system</a:t>
            </a:r>
          </a:p>
          <a:p>
            <a:pPr lvl="0" algn="just"/>
            <a:r>
              <a:rPr lang="en-GB" dirty="0"/>
              <a:t>Different </a:t>
            </a:r>
            <a:r>
              <a:rPr lang="en-GB" dirty="0" smtClean="0"/>
              <a:t>allergies</a:t>
            </a:r>
            <a:endParaRPr lang="en-GB" dirty="0"/>
          </a:p>
        </p:txBody>
      </p:sp>
      <p:sp>
        <p:nvSpPr>
          <p:cNvPr id="4" name="Slide Number Placeholder 3"/>
          <p:cNvSpPr>
            <a:spLocks noGrp="1"/>
          </p:cNvSpPr>
          <p:nvPr>
            <p:ph type="sldNum" sz="quarter" idx="12"/>
          </p:nvPr>
        </p:nvSpPr>
        <p:spPr/>
        <p:txBody>
          <a:bodyPr/>
          <a:lstStyle/>
          <a:p>
            <a:fld id="{B84EAB97-A757-FA47-8863-13FE6B1F988D}" type="slidenum">
              <a:rPr lang="en-US" smtClean="0"/>
              <a:t>22</a:t>
            </a:fld>
            <a:endParaRPr lang="en-US"/>
          </a:p>
        </p:txBody>
      </p:sp>
    </p:spTree>
    <p:extLst>
      <p:ext uri="{BB962C8B-B14F-4D97-AF65-F5344CB8AC3E}">
        <p14:creationId xmlns:p14="http://schemas.microsoft.com/office/powerpoint/2010/main" val="12849373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4236"/>
            <a:ext cx="8229600" cy="5451927"/>
          </a:xfrm>
        </p:spPr>
        <p:txBody>
          <a:bodyPr>
            <a:normAutofit fontScale="92500" lnSpcReduction="10000"/>
          </a:bodyPr>
          <a:lstStyle/>
          <a:p>
            <a:pPr algn="just"/>
            <a:r>
              <a:rPr lang="en-GB" b="1" dirty="0" smtClean="0"/>
              <a:t>Examples of diseases and their associated HLA-alleles:</a:t>
            </a:r>
            <a:endParaRPr lang="en-GB" dirty="0" smtClean="0"/>
          </a:p>
          <a:p>
            <a:pPr lvl="0" algn="just"/>
            <a:r>
              <a:rPr lang="en-US" dirty="0" smtClean="0"/>
              <a:t>Systemic lupus erythematous (SLE): it is autoimmune disease associated with HLA-DR3</a:t>
            </a:r>
            <a:endParaRPr lang="en-GB" dirty="0" smtClean="0"/>
          </a:p>
          <a:p>
            <a:pPr lvl="0" algn="just"/>
            <a:r>
              <a:rPr lang="en-US" dirty="0" smtClean="0"/>
              <a:t>Rheumatoid arthritis is associated with HLA-DR4</a:t>
            </a:r>
            <a:endParaRPr lang="en-GB" dirty="0" smtClean="0"/>
          </a:p>
          <a:p>
            <a:pPr lvl="0" algn="just"/>
            <a:r>
              <a:rPr lang="en-US" dirty="0" smtClean="0"/>
              <a:t> Myasthenia gravis a </a:t>
            </a:r>
            <a:r>
              <a:rPr lang="en-US" dirty="0" err="1" smtClean="0"/>
              <a:t>neuro</a:t>
            </a:r>
            <a:r>
              <a:rPr lang="en-US" dirty="0" smtClean="0"/>
              <a:t> muscular disease associated with HLA-B8.</a:t>
            </a:r>
            <a:endParaRPr lang="en-GB" dirty="0" smtClean="0"/>
          </a:p>
          <a:p>
            <a:pPr lvl="0" algn="just"/>
            <a:r>
              <a:rPr lang="en-GB" dirty="0" err="1" smtClean="0"/>
              <a:t>Ankylosing</a:t>
            </a:r>
            <a:r>
              <a:rPr lang="en-GB" dirty="0" smtClean="0"/>
              <a:t> spondylitis:  It is inflammatory disease affecting joints. People who have HLA-27 allele have 90 times relative risk to get </a:t>
            </a:r>
            <a:r>
              <a:rPr lang="en-GB" dirty="0" err="1" smtClean="0"/>
              <a:t>ankylosing</a:t>
            </a:r>
            <a:r>
              <a:rPr lang="en-GB" dirty="0" smtClean="0"/>
              <a:t> spondylitis than general population.</a:t>
            </a:r>
          </a:p>
          <a:p>
            <a:pPr algn="just"/>
            <a:endParaRPr lang="en-US" dirty="0" smtClean="0"/>
          </a:p>
          <a:p>
            <a:pPr algn="just"/>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23</a:t>
            </a:fld>
            <a:endParaRPr lang="en-US"/>
          </a:p>
        </p:txBody>
      </p:sp>
    </p:spTree>
    <p:extLst>
      <p:ext uri="{BB962C8B-B14F-4D97-AF65-F5344CB8AC3E}">
        <p14:creationId xmlns:p14="http://schemas.microsoft.com/office/powerpoint/2010/main" val="35720922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5356"/>
            <a:ext cx="8229600" cy="5326488"/>
          </a:xfrm>
        </p:spPr>
        <p:txBody>
          <a:bodyPr>
            <a:normAutofit lnSpcReduction="10000"/>
          </a:bodyPr>
          <a:lstStyle/>
          <a:p>
            <a:pPr lvl="0" algn="just"/>
            <a:r>
              <a:rPr lang="en-GB" dirty="0" smtClean="0"/>
              <a:t>Narcolepsy: This disease causes disabling daytime sleepiness, is associated with HLA-DQB1, which imposes a relative risk equal to130 times to get the disease than normal population. HLA-DR15 allele also regarded as risk factor to get narcolepsy.  This disease is characterised by destruction of hypothalamic cells neurons that are important for sleep.</a:t>
            </a:r>
          </a:p>
          <a:p>
            <a:pPr lvl="0" algn="just"/>
            <a:r>
              <a:rPr lang="en-GB" dirty="0" smtClean="0"/>
              <a:t>Celiac disease: It is an allergy to gluten. People who carry HLA-DQ2 allele have 50 times relative risk to get celiac disease. </a:t>
            </a:r>
          </a:p>
          <a:p>
            <a:pPr algn="just"/>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24</a:t>
            </a:fld>
            <a:endParaRPr lang="en-US"/>
          </a:p>
        </p:txBody>
      </p:sp>
    </p:spTree>
    <p:extLst>
      <p:ext uri="{BB962C8B-B14F-4D97-AF65-F5344CB8AC3E}">
        <p14:creationId xmlns:p14="http://schemas.microsoft.com/office/powerpoint/2010/main" val="20231236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a:r>
              <a:rPr lang="en-GB" dirty="0" smtClean="0"/>
              <a:t>Relative resistance to some viral diseases or clinical progress has been associated with few alleles as the slower progression of HIV infection in patients with HLA-B57. However other HLA-alleles associated with high risks of getting viral infections or increase risk of complications as increase risk of hypovolemic shock in dengue fever as HLA-MICB variants.</a:t>
            </a:r>
          </a:p>
          <a:p>
            <a:pPr algn="just"/>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25</a:t>
            </a:fld>
            <a:endParaRPr lang="en-US"/>
          </a:p>
        </p:txBody>
      </p:sp>
    </p:spTree>
    <p:extLst>
      <p:ext uri="{BB962C8B-B14F-4D97-AF65-F5344CB8AC3E}">
        <p14:creationId xmlns:p14="http://schemas.microsoft.com/office/powerpoint/2010/main" val="20984664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lgn="just"/>
            <a:r>
              <a:rPr lang="en-GB" dirty="0" smtClean="0"/>
              <a:t>HLA antibodies are typically not naturally occurring, and with few exceptions are formed as a result of an immunologic challenge to a foreign material containing non-self HLAs as during blood transfusion, pregnancy (paternally inherited antigens), or organ or tissue transplant. These Antibodies against disease-associated HLA haplotypes have been proposed as a treatment for severe autoimmune diseases.</a:t>
            </a:r>
          </a:p>
          <a:p>
            <a:pPr algn="just"/>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26</a:t>
            </a:fld>
            <a:endParaRPr lang="en-US"/>
          </a:p>
        </p:txBody>
      </p:sp>
    </p:spTree>
    <p:extLst>
      <p:ext uri="{BB962C8B-B14F-4D97-AF65-F5344CB8AC3E}">
        <p14:creationId xmlns:p14="http://schemas.microsoft.com/office/powerpoint/2010/main" val="15782518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3274"/>
            <a:ext cx="8229600" cy="5012889"/>
          </a:xfrm>
        </p:spPr>
        <p:txBody>
          <a:bodyPr/>
          <a:lstStyle/>
          <a:p>
            <a:r>
              <a:rPr lang="en-US" b="1" u="sng" dirty="0"/>
              <a:t>HLA</a:t>
            </a:r>
            <a:r>
              <a:rPr lang="en-US" u="sng" dirty="0"/>
              <a:t> </a:t>
            </a:r>
            <a:r>
              <a:rPr lang="en-US" b="1" u="sng" dirty="0"/>
              <a:t>Typing</a:t>
            </a:r>
            <a:r>
              <a:rPr lang="en-US" u="sng" dirty="0"/>
              <a:t>:</a:t>
            </a:r>
            <a:endParaRPr lang="en-GB" dirty="0"/>
          </a:p>
          <a:p>
            <a:r>
              <a:rPr lang="en-US" u="sng" dirty="0"/>
              <a:t>Indications:</a:t>
            </a:r>
            <a:endParaRPr lang="en-GB" dirty="0"/>
          </a:p>
          <a:p>
            <a:r>
              <a:rPr lang="en-US" dirty="0"/>
              <a:t>1. </a:t>
            </a:r>
            <a:r>
              <a:rPr lang="en-US" u="sng" dirty="0"/>
              <a:t>Transplantation</a:t>
            </a:r>
            <a:r>
              <a:rPr lang="en-US" dirty="0"/>
              <a:t>: for organs and bone marrow transplantations.</a:t>
            </a:r>
            <a:endParaRPr lang="en-GB" dirty="0"/>
          </a:p>
          <a:p>
            <a:r>
              <a:rPr lang="en-US" dirty="0"/>
              <a:t>2. </a:t>
            </a:r>
            <a:r>
              <a:rPr lang="en-US" u="sng" dirty="0"/>
              <a:t>Disease association</a:t>
            </a:r>
            <a:r>
              <a:rPr lang="en-US" dirty="0"/>
              <a:t> </a:t>
            </a:r>
            <a:endParaRPr lang="en-GB" dirty="0"/>
          </a:p>
          <a:p>
            <a:r>
              <a:rPr lang="en-US" dirty="0"/>
              <a:t>3. </a:t>
            </a:r>
            <a:r>
              <a:rPr lang="en-US" u="sng" dirty="0"/>
              <a:t>Paternity testing</a:t>
            </a:r>
            <a:r>
              <a:rPr lang="en-US" dirty="0"/>
              <a:t>; it is accepted in courts.</a:t>
            </a:r>
            <a:endParaRPr lang="en-GB" dirty="0"/>
          </a:p>
          <a:p>
            <a:r>
              <a:rPr lang="en-US" dirty="0"/>
              <a:t>4. </a:t>
            </a:r>
            <a:r>
              <a:rPr lang="en-US" u="sng" dirty="0"/>
              <a:t>Anthropological</a:t>
            </a:r>
            <a:r>
              <a:rPr lang="en-US" dirty="0"/>
              <a:t> studies. </a:t>
            </a:r>
            <a:endParaRPr lang="en-GB" dirty="0"/>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27</a:t>
            </a:fld>
            <a:endParaRPr lang="en-US"/>
          </a:p>
        </p:txBody>
      </p:sp>
    </p:spTree>
    <p:extLst>
      <p:ext uri="{BB962C8B-B14F-4D97-AF65-F5344CB8AC3E}">
        <p14:creationId xmlns:p14="http://schemas.microsoft.com/office/powerpoint/2010/main" val="27366911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Methods used for HLA typing:</a:t>
            </a:r>
            <a:r>
              <a:rPr lang="en-GB" dirty="0" smtClean="0"/>
              <a:t/>
            </a:r>
            <a:br>
              <a:rPr lang="en-GB" dirty="0" smtClean="0"/>
            </a:br>
            <a:endParaRPr lang="en-US" dirty="0"/>
          </a:p>
        </p:txBody>
      </p:sp>
      <p:sp>
        <p:nvSpPr>
          <p:cNvPr id="3" name="Content Placeholder 2"/>
          <p:cNvSpPr>
            <a:spLocks noGrp="1"/>
          </p:cNvSpPr>
          <p:nvPr>
            <p:ph idx="1"/>
          </p:nvPr>
        </p:nvSpPr>
        <p:spPr/>
        <p:txBody>
          <a:bodyPr>
            <a:normAutofit/>
          </a:bodyPr>
          <a:lstStyle/>
          <a:p>
            <a:pPr lvl="0" algn="just"/>
            <a:r>
              <a:rPr lang="en-US" dirty="0" smtClean="0"/>
              <a:t>Serology</a:t>
            </a:r>
            <a:r>
              <a:rPr lang="en-US" dirty="0"/>
              <a:t>: It is an antibody-antigen reaction based method using monoclonal antibodies against the MHC antigens. It is quick and cheap, but does not provide information about sequence variation in alleles and incapable of detection of some differences in DR molecules.</a:t>
            </a:r>
            <a:endParaRPr lang="en-GB" dirty="0"/>
          </a:p>
          <a:p>
            <a:pPr algn="just"/>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28</a:t>
            </a:fld>
            <a:endParaRPr lang="en-US"/>
          </a:p>
        </p:txBody>
      </p:sp>
    </p:spTree>
    <p:extLst>
      <p:ext uri="{BB962C8B-B14F-4D97-AF65-F5344CB8AC3E}">
        <p14:creationId xmlns:p14="http://schemas.microsoft.com/office/powerpoint/2010/main" val="36014046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2396"/>
            <a:ext cx="8229600" cy="5263768"/>
          </a:xfrm>
        </p:spPr>
        <p:txBody>
          <a:bodyPr>
            <a:normAutofit/>
          </a:bodyPr>
          <a:lstStyle/>
          <a:p>
            <a:pPr lvl="0" algn="just"/>
            <a:r>
              <a:rPr lang="en-GB" dirty="0" smtClean="0"/>
              <a:t>Molecular PCR-based techniques: They depends either on amplifying digested DNA, or labelled specific sequence by specific DNA probes for detection of the DNA sequence of interest.  They are more precise and specific but needs well trained workers and highly sophisticated molecular techniques and machines </a:t>
            </a:r>
          </a:p>
        </p:txBody>
      </p:sp>
      <p:sp>
        <p:nvSpPr>
          <p:cNvPr id="2" name="Slide Number Placeholder 1"/>
          <p:cNvSpPr>
            <a:spLocks noGrp="1"/>
          </p:cNvSpPr>
          <p:nvPr>
            <p:ph type="sldNum" sz="quarter" idx="12"/>
          </p:nvPr>
        </p:nvSpPr>
        <p:spPr/>
        <p:txBody>
          <a:bodyPr/>
          <a:lstStyle/>
          <a:p>
            <a:fld id="{B84EAB97-A757-FA47-8863-13FE6B1F988D}" type="slidenum">
              <a:rPr lang="en-US" smtClean="0"/>
              <a:t>29</a:t>
            </a:fld>
            <a:endParaRPr lang="en-US"/>
          </a:p>
        </p:txBody>
      </p:sp>
    </p:spTree>
    <p:extLst>
      <p:ext uri="{BB962C8B-B14F-4D97-AF65-F5344CB8AC3E}">
        <p14:creationId xmlns:p14="http://schemas.microsoft.com/office/powerpoint/2010/main" val="4208017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MHC gene:</a:t>
            </a:r>
            <a:r>
              <a:rPr lang="en-GB" dirty="0" smtClean="0"/>
              <a:t/>
            </a:r>
            <a:br>
              <a:rPr lang="en-GB" dirty="0" smtClean="0"/>
            </a:br>
            <a:endParaRPr lang="en-US" dirty="0"/>
          </a:p>
        </p:txBody>
      </p:sp>
      <p:sp>
        <p:nvSpPr>
          <p:cNvPr id="3" name="Content Placeholder 2"/>
          <p:cNvSpPr>
            <a:spLocks noGrp="1"/>
          </p:cNvSpPr>
          <p:nvPr>
            <p:ph idx="1"/>
          </p:nvPr>
        </p:nvSpPr>
        <p:spPr/>
        <p:txBody>
          <a:bodyPr>
            <a:normAutofit/>
          </a:bodyPr>
          <a:lstStyle/>
          <a:p>
            <a:r>
              <a:rPr lang="en-GB" dirty="0" smtClean="0"/>
              <a:t>The </a:t>
            </a:r>
            <a:r>
              <a:rPr lang="en-GB" dirty="0"/>
              <a:t>human MHC gene was one of the first large genomic regions to be fully sequenced; it contains about 4000 kb, 260 genes on the short arm of chromosome 6. The MHC gene encodes three classes of molecules:</a:t>
            </a:r>
          </a:p>
          <a:p>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3</a:t>
            </a:fld>
            <a:endParaRPr lang="en-US"/>
          </a:p>
        </p:txBody>
      </p:sp>
    </p:spTree>
    <p:extLst>
      <p:ext uri="{BB962C8B-B14F-4D97-AF65-F5344CB8AC3E}">
        <p14:creationId xmlns:p14="http://schemas.microsoft.com/office/powerpoint/2010/main" val="34743530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Lymphocytes cultures and lymphocyte reaction to specific antigens can be used but it is now regarded an old techniques and substituted by the molecular methods.</a:t>
            </a:r>
            <a:endParaRPr lang="en-GB"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30</a:t>
            </a:fld>
            <a:endParaRPr lang="en-US"/>
          </a:p>
        </p:txBody>
      </p:sp>
    </p:spTree>
    <p:extLst>
      <p:ext uri="{BB962C8B-B14F-4D97-AF65-F5344CB8AC3E}">
        <p14:creationId xmlns:p14="http://schemas.microsoft.com/office/powerpoint/2010/main" val="41918148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Organ transplantation:</a:t>
            </a:r>
            <a:r>
              <a:rPr lang="en-GB" dirty="0" smtClean="0"/>
              <a:t/>
            </a:r>
            <a:br>
              <a:rPr lang="en-GB"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Transplantation </a:t>
            </a:r>
            <a:r>
              <a:rPr lang="en-US" dirty="0"/>
              <a:t>is the act of transferring cells, tissues, or organs from one site to another. The malfunction of an organ system can be corrected with transplantation of an organ (</a:t>
            </a:r>
            <a:r>
              <a:rPr lang="en-US" dirty="0" err="1"/>
              <a:t>eg</a:t>
            </a:r>
            <a:r>
              <a:rPr lang="en-US" dirty="0"/>
              <a:t>, kidney, liver, heart, lung, or pancreas) from a donor. However, the immune system remains the most threatening barrier to transplantation as a routine medical treatment. The immune system has developed elaborate and effective mechanisms to fight foreign agents. These mechanisms are involved in the rejection of transplanted organs, which are recognized as foreign by the recipient's immune system.</a:t>
            </a:r>
            <a:endParaRPr lang="en-GB" dirty="0"/>
          </a:p>
          <a:p>
            <a:pPr algn="just"/>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31</a:t>
            </a:fld>
            <a:endParaRPr lang="en-US"/>
          </a:p>
        </p:txBody>
      </p:sp>
    </p:spTree>
    <p:extLst>
      <p:ext uri="{BB962C8B-B14F-4D97-AF65-F5344CB8AC3E}">
        <p14:creationId xmlns:p14="http://schemas.microsoft.com/office/powerpoint/2010/main" val="1920080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Preparations for transplantations:</a:t>
            </a:r>
            <a:r>
              <a:rPr lang="en-GB" dirty="0" smtClean="0"/>
              <a:t/>
            </a:r>
            <a:br>
              <a:rPr lang="en-GB" dirty="0" smtClean="0"/>
            </a:br>
            <a:endParaRPr lang="en-US" dirty="0"/>
          </a:p>
        </p:txBody>
      </p:sp>
      <p:sp>
        <p:nvSpPr>
          <p:cNvPr id="3" name="Content Placeholder 2"/>
          <p:cNvSpPr>
            <a:spLocks noGrp="1"/>
          </p:cNvSpPr>
          <p:nvPr>
            <p:ph idx="1"/>
          </p:nvPr>
        </p:nvSpPr>
        <p:spPr>
          <a:xfrm>
            <a:off x="457200" y="1223033"/>
            <a:ext cx="8229600" cy="5498441"/>
          </a:xfrm>
        </p:spPr>
        <p:txBody>
          <a:bodyPr>
            <a:normAutofit fontScale="77500" lnSpcReduction="20000"/>
          </a:bodyPr>
          <a:lstStyle/>
          <a:p>
            <a:pPr algn="just"/>
            <a:r>
              <a:rPr lang="en-US" dirty="0" smtClean="0"/>
              <a:t>1</a:t>
            </a:r>
            <a:r>
              <a:rPr lang="en-US" dirty="0"/>
              <a:t>. ABO &amp; Rh compatibility test.</a:t>
            </a:r>
            <a:endParaRPr lang="en-GB" dirty="0"/>
          </a:p>
          <a:p>
            <a:pPr algn="just"/>
            <a:r>
              <a:rPr lang="en-US" dirty="0"/>
              <a:t>2. Screening for reaction between leucocytes of recipient and serum of donor.</a:t>
            </a:r>
            <a:endParaRPr lang="en-GB" dirty="0"/>
          </a:p>
          <a:p>
            <a:pPr algn="just"/>
            <a:r>
              <a:rPr lang="en-US" dirty="0"/>
              <a:t>3. HLA typing; 2 loci compatibility as A &amp; B preferably with DR.</a:t>
            </a:r>
            <a:endParaRPr lang="en-GB" dirty="0"/>
          </a:p>
          <a:p>
            <a:pPr algn="just"/>
            <a:r>
              <a:rPr lang="en-US" dirty="0"/>
              <a:t>4- Check the donor and the recipient to detect presence of dormant infections, which can be transmitted and /or reactivated under immune suppressive therapy.</a:t>
            </a:r>
            <a:endParaRPr lang="en-GB" dirty="0"/>
          </a:p>
          <a:p>
            <a:pPr algn="just"/>
            <a:r>
              <a:rPr lang="en-US" dirty="0"/>
              <a:t>5. Vaccination against common bacterial and viral diseases.</a:t>
            </a:r>
            <a:endParaRPr lang="en-GB" dirty="0"/>
          </a:p>
          <a:p>
            <a:pPr algn="just"/>
            <a:r>
              <a:rPr lang="en-US" dirty="0"/>
              <a:t>6. Antibiotics umbrella as </a:t>
            </a:r>
            <a:r>
              <a:rPr lang="en-US" dirty="0" err="1"/>
              <a:t>penicillins</a:t>
            </a:r>
            <a:r>
              <a:rPr lang="en-US" dirty="0"/>
              <a:t> or </a:t>
            </a:r>
            <a:r>
              <a:rPr lang="en-US" dirty="0" err="1"/>
              <a:t>cephalosporins</a:t>
            </a:r>
            <a:r>
              <a:rPr lang="en-US" dirty="0"/>
              <a:t> with aminoglycosides specially the new ones. </a:t>
            </a:r>
            <a:endParaRPr lang="en-GB" dirty="0"/>
          </a:p>
          <a:p>
            <a:pPr algn="just"/>
            <a:r>
              <a:rPr lang="en-US" dirty="0"/>
              <a:t>7. </a:t>
            </a:r>
            <a:r>
              <a:rPr lang="en-US" dirty="0" err="1"/>
              <a:t>Splenectomy</a:t>
            </a:r>
            <a:r>
              <a:rPr lang="en-US" dirty="0"/>
              <a:t> is preferable.</a:t>
            </a:r>
            <a:endParaRPr lang="en-GB" dirty="0"/>
          </a:p>
          <a:p>
            <a:pPr algn="just"/>
            <a:r>
              <a:rPr lang="en-US" dirty="0"/>
              <a:t>8. Use of immunosuppressive agents  </a:t>
            </a:r>
            <a:endParaRPr lang="en-GB" dirty="0"/>
          </a:p>
          <a:p>
            <a:pPr algn="just"/>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32</a:t>
            </a:fld>
            <a:endParaRPr lang="en-US"/>
          </a:p>
        </p:txBody>
      </p:sp>
    </p:spTree>
    <p:extLst>
      <p:ext uri="{BB962C8B-B14F-4D97-AF65-F5344CB8AC3E}">
        <p14:creationId xmlns:p14="http://schemas.microsoft.com/office/powerpoint/2010/main" val="17421653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Immunosuppressive Agents:</a:t>
            </a:r>
            <a:r>
              <a:rPr lang="en-GB" dirty="0" smtClean="0"/>
              <a:t/>
            </a:r>
            <a:br>
              <a:rPr lang="en-GB" dirty="0" smtClean="0"/>
            </a:br>
            <a:endParaRPr lang="en-US" dirty="0"/>
          </a:p>
        </p:txBody>
      </p:sp>
      <p:sp>
        <p:nvSpPr>
          <p:cNvPr id="3" name="Content Placeholder 2"/>
          <p:cNvSpPr>
            <a:spLocks noGrp="1"/>
          </p:cNvSpPr>
          <p:nvPr>
            <p:ph idx="1"/>
          </p:nvPr>
        </p:nvSpPr>
        <p:spPr>
          <a:xfrm>
            <a:off x="457200" y="1417638"/>
            <a:ext cx="8229600" cy="5303837"/>
          </a:xfrm>
        </p:spPr>
        <p:txBody>
          <a:bodyPr>
            <a:normAutofit fontScale="92500" lnSpcReduction="20000"/>
          </a:bodyPr>
          <a:lstStyle/>
          <a:p>
            <a:pPr algn="just"/>
            <a:r>
              <a:rPr lang="en-US" dirty="0" smtClean="0"/>
              <a:t>Immunosuppressive </a:t>
            </a:r>
            <a:r>
              <a:rPr lang="en-US" dirty="0"/>
              <a:t>therapy is used to prevent or treat graft rejection by non-specifically interfering with the induction or expression of the immune response. The following agents or measures are in use:</a:t>
            </a:r>
            <a:endParaRPr lang="en-GB" dirty="0"/>
          </a:p>
          <a:p>
            <a:pPr algn="just"/>
            <a:r>
              <a:rPr lang="en-US" dirty="0"/>
              <a:t>1. Immunosuppressive medicines:</a:t>
            </a:r>
            <a:endParaRPr lang="en-GB" dirty="0"/>
          </a:p>
          <a:p>
            <a:pPr algn="just"/>
            <a:r>
              <a:rPr lang="en-US" dirty="0"/>
              <a:t>A. </a:t>
            </a:r>
            <a:r>
              <a:rPr lang="en-US" u="sng" dirty="0"/>
              <a:t>Cyclosporine A</a:t>
            </a:r>
            <a:r>
              <a:rPr lang="en-US" dirty="0"/>
              <a:t> is an antibiotic produced by a fungus. It prevents T cells activation and blocks the accompanying cytokine production.</a:t>
            </a:r>
            <a:endParaRPr lang="en-GB" dirty="0"/>
          </a:p>
          <a:p>
            <a:pPr algn="just"/>
            <a:r>
              <a:rPr lang="en-US" dirty="0"/>
              <a:t>B. </a:t>
            </a:r>
            <a:r>
              <a:rPr lang="en-US" u="sng" dirty="0"/>
              <a:t>FK – 506 (</a:t>
            </a:r>
            <a:r>
              <a:rPr lang="en-US" u="sng" dirty="0" err="1"/>
              <a:t>Tacrolimus</a:t>
            </a:r>
            <a:r>
              <a:rPr lang="en-US" dirty="0"/>
              <a:t>) ,</a:t>
            </a:r>
            <a:r>
              <a:rPr lang="en-US" u="sng" dirty="0"/>
              <a:t> </a:t>
            </a:r>
            <a:r>
              <a:rPr lang="en-US" u="sng" dirty="0" err="1"/>
              <a:t>rapamycin</a:t>
            </a:r>
            <a:r>
              <a:rPr lang="en-US" u="sng" dirty="0"/>
              <a:t> (</a:t>
            </a:r>
            <a:r>
              <a:rPr lang="en-US" u="sng" dirty="0" err="1"/>
              <a:t>Sirolimus</a:t>
            </a:r>
            <a:r>
              <a:rPr lang="en-US" u="sng" dirty="0"/>
              <a:t>) or </a:t>
            </a:r>
            <a:r>
              <a:rPr lang="en-US" u="sng" dirty="0" err="1"/>
              <a:t>Everolimus</a:t>
            </a:r>
            <a:r>
              <a:rPr lang="en-US" dirty="0"/>
              <a:t> are relatively new immunosuppressive drugs with action similar to cyclosporine</a:t>
            </a:r>
            <a:r>
              <a:rPr lang="en-US" dirty="0" smtClean="0"/>
              <a:t>.</a:t>
            </a:r>
            <a:endParaRPr lang="en-GB" dirty="0"/>
          </a:p>
        </p:txBody>
      </p:sp>
      <p:sp>
        <p:nvSpPr>
          <p:cNvPr id="4" name="Slide Number Placeholder 3"/>
          <p:cNvSpPr>
            <a:spLocks noGrp="1"/>
          </p:cNvSpPr>
          <p:nvPr>
            <p:ph type="sldNum" sz="quarter" idx="12"/>
          </p:nvPr>
        </p:nvSpPr>
        <p:spPr/>
        <p:txBody>
          <a:bodyPr/>
          <a:lstStyle/>
          <a:p>
            <a:fld id="{B84EAB97-A757-FA47-8863-13FE6B1F988D}" type="slidenum">
              <a:rPr lang="en-US" smtClean="0"/>
              <a:t>33</a:t>
            </a:fld>
            <a:endParaRPr lang="en-US"/>
          </a:p>
        </p:txBody>
      </p:sp>
    </p:spTree>
    <p:extLst>
      <p:ext uri="{BB962C8B-B14F-4D97-AF65-F5344CB8AC3E}">
        <p14:creationId xmlns:p14="http://schemas.microsoft.com/office/powerpoint/2010/main" val="11738872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0554"/>
            <a:ext cx="8229600" cy="5075609"/>
          </a:xfrm>
        </p:spPr>
        <p:txBody>
          <a:bodyPr>
            <a:normAutofit/>
          </a:bodyPr>
          <a:lstStyle/>
          <a:p>
            <a:r>
              <a:rPr lang="en-US" dirty="0" smtClean="0"/>
              <a:t>C. </a:t>
            </a:r>
            <a:r>
              <a:rPr lang="en-US" u="sng" dirty="0" smtClean="0"/>
              <a:t>Corticosteroids</a:t>
            </a:r>
            <a:r>
              <a:rPr lang="en-US" dirty="0" smtClean="0"/>
              <a:t> are given in big doses; they act on blocking IL-1 &amp; 2 release and cytokines receptor expression and suppressing macrophages.</a:t>
            </a:r>
            <a:endParaRPr lang="en-GB" dirty="0" smtClean="0"/>
          </a:p>
          <a:p>
            <a:r>
              <a:rPr lang="en-US" dirty="0" smtClean="0"/>
              <a:t>D. </a:t>
            </a:r>
            <a:r>
              <a:rPr lang="en-US" u="sng" dirty="0" smtClean="0"/>
              <a:t>Anti-mitotic medicines as Azathioprine</a:t>
            </a:r>
            <a:r>
              <a:rPr lang="en-US" dirty="0" smtClean="0"/>
              <a:t> and </a:t>
            </a:r>
            <a:r>
              <a:rPr lang="en-US" u="sng" dirty="0" smtClean="0"/>
              <a:t>Methotrexate,</a:t>
            </a:r>
            <a:r>
              <a:rPr lang="en-US" dirty="0" smtClean="0"/>
              <a:t> which inhibit DNA synthesis and block the growth of T cells.</a:t>
            </a:r>
            <a:endParaRPr lang="en-GB" dirty="0" smtClean="0"/>
          </a:p>
          <a:p>
            <a:r>
              <a:rPr lang="en-US" dirty="0" smtClean="0"/>
              <a:t>All used in prevention, but Cortisones is also used in treatment.</a:t>
            </a:r>
          </a:p>
          <a:p>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34</a:t>
            </a:fld>
            <a:endParaRPr lang="en-US"/>
          </a:p>
        </p:txBody>
      </p:sp>
    </p:spTree>
    <p:extLst>
      <p:ext uri="{BB962C8B-B14F-4D97-AF65-F5344CB8AC3E}">
        <p14:creationId xmlns:p14="http://schemas.microsoft.com/office/powerpoint/2010/main" val="777959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9562"/>
            <a:ext cx="8229600" cy="4525963"/>
          </a:xfrm>
        </p:spPr>
        <p:txBody>
          <a:bodyPr>
            <a:normAutofit fontScale="92500" lnSpcReduction="10000"/>
          </a:bodyPr>
          <a:lstStyle/>
          <a:p>
            <a:r>
              <a:rPr lang="en-US" dirty="0" smtClean="0"/>
              <a:t>2. Anti-lymphocyte or anti-</a:t>
            </a:r>
            <a:r>
              <a:rPr lang="en-US" dirty="0" err="1" smtClean="0"/>
              <a:t>thymocyte</a:t>
            </a:r>
            <a:r>
              <a:rPr lang="en-US" dirty="0" smtClean="0"/>
              <a:t> globulin or anti- CD3 monoclonal antibodies. These agents lyse T cells and can block their functions. Used in prevention and treatment.</a:t>
            </a:r>
            <a:endParaRPr lang="en-GB" dirty="0" smtClean="0"/>
          </a:p>
          <a:p>
            <a:r>
              <a:rPr lang="en-US" dirty="0" smtClean="0"/>
              <a:t>3. Antibody to block co-stimulatory molecules.</a:t>
            </a:r>
            <a:endParaRPr lang="en-GB" dirty="0" smtClean="0"/>
          </a:p>
          <a:p>
            <a:r>
              <a:rPr lang="en-US" dirty="0" smtClean="0"/>
              <a:t>4. Total lymphoid irradiation while shielding the marrow, lungs and other vital organs before engraftment.</a:t>
            </a:r>
            <a:endParaRPr lang="en-GB" dirty="0" smtClean="0"/>
          </a:p>
          <a:p>
            <a:r>
              <a:rPr lang="en-US" dirty="0" smtClean="0"/>
              <a:t>5. Antigen specific immunosuppression by induction of tolerance to the graft antigen.  </a:t>
            </a:r>
            <a:endParaRPr lang="en-GB"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35</a:t>
            </a:fld>
            <a:endParaRPr lang="en-US"/>
          </a:p>
        </p:txBody>
      </p:sp>
    </p:spTree>
    <p:extLst>
      <p:ext uri="{BB962C8B-B14F-4D97-AF65-F5344CB8AC3E}">
        <p14:creationId xmlns:p14="http://schemas.microsoft.com/office/powerpoint/2010/main" val="7985218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grafts:</a:t>
            </a:r>
            <a:r>
              <a:rPr lang="en-GB" dirty="0" smtClean="0"/>
              <a:t/>
            </a:r>
            <a:br>
              <a:rPr lang="en-GB" dirty="0" smtClean="0"/>
            </a:b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1</a:t>
            </a:r>
            <a:r>
              <a:rPr lang="en-US" dirty="0"/>
              <a:t>. </a:t>
            </a:r>
            <a:r>
              <a:rPr lang="en-GB" u="sng" dirty="0" err="1"/>
              <a:t>Autograft</a:t>
            </a:r>
            <a:r>
              <a:rPr lang="en-GB" dirty="0"/>
              <a:t>, is graft from one part of the body to another (</a:t>
            </a:r>
            <a:r>
              <a:rPr lang="en-GB" dirty="0" err="1"/>
              <a:t>eg</a:t>
            </a:r>
            <a:r>
              <a:rPr lang="en-GB" dirty="0"/>
              <a:t>, skin grafts), is not foreign tissue and, therefore, does not elicit rejection.</a:t>
            </a:r>
          </a:p>
          <a:p>
            <a:r>
              <a:rPr lang="en-US" dirty="0"/>
              <a:t>2. </a:t>
            </a:r>
            <a:r>
              <a:rPr lang="en-US" dirty="0" err="1"/>
              <a:t>Isograft</a:t>
            </a:r>
            <a:r>
              <a:rPr lang="en-US" dirty="0"/>
              <a:t>, which is graft between genetically identical individuals (</a:t>
            </a:r>
            <a:r>
              <a:rPr lang="en-US" dirty="0" err="1"/>
              <a:t>eg</a:t>
            </a:r>
            <a:r>
              <a:rPr lang="en-US" dirty="0"/>
              <a:t>, monozygotic twins), also undergoes no rejection</a:t>
            </a:r>
            <a:r>
              <a:rPr lang="en-US" dirty="0" smtClean="0"/>
              <a:t>.</a:t>
            </a:r>
            <a:endParaRPr lang="en-GB" dirty="0"/>
          </a:p>
        </p:txBody>
      </p:sp>
      <p:sp>
        <p:nvSpPr>
          <p:cNvPr id="4" name="Slide Number Placeholder 3"/>
          <p:cNvSpPr>
            <a:spLocks noGrp="1"/>
          </p:cNvSpPr>
          <p:nvPr>
            <p:ph type="sldNum" sz="quarter" idx="12"/>
          </p:nvPr>
        </p:nvSpPr>
        <p:spPr/>
        <p:txBody>
          <a:bodyPr/>
          <a:lstStyle/>
          <a:p>
            <a:fld id="{B84EAB97-A757-FA47-8863-13FE6B1F988D}" type="slidenum">
              <a:rPr lang="en-US" smtClean="0"/>
              <a:t>36</a:t>
            </a:fld>
            <a:endParaRPr lang="en-US"/>
          </a:p>
        </p:txBody>
      </p:sp>
    </p:spTree>
    <p:extLst>
      <p:ext uri="{BB962C8B-B14F-4D97-AF65-F5344CB8AC3E}">
        <p14:creationId xmlns:p14="http://schemas.microsoft.com/office/powerpoint/2010/main" val="30334524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3. </a:t>
            </a:r>
            <a:r>
              <a:rPr lang="en-GB" dirty="0"/>
              <a:t>Allograft is graft between members of the same species that differ genetically. This is the most common form of transplantation. The degree to which allografts undergo rejection depends partly on the degree of similarity or histocompatibility between the donor and the recipient.</a:t>
            </a:r>
          </a:p>
          <a:p>
            <a:r>
              <a:rPr lang="en-US" dirty="0"/>
              <a:t>4. </a:t>
            </a:r>
            <a:r>
              <a:rPr lang="en-US" u="sng" dirty="0" err="1"/>
              <a:t>Xenograft</a:t>
            </a:r>
            <a:r>
              <a:rPr lang="en-US" u="sng" dirty="0"/>
              <a:t> (heterograft</a:t>
            </a:r>
            <a:r>
              <a:rPr lang="en-US" dirty="0"/>
              <a:t>)</a:t>
            </a:r>
            <a:r>
              <a:rPr lang="en-GB" dirty="0"/>
              <a:t> is graft between members of different species, have the most disparity and elicit the maximal immune response, undergoing rapid rejection.</a:t>
            </a:r>
          </a:p>
          <a:p>
            <a:endParaRPr lang="en-US" dirty="0"/>
          </a:p>
          <a:p>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37</a:t>
            </a:fld>
            <a:endParaRPr lang="en-US"/>
          </a:p>
        </p:txBody>
      </p:sp>
    </p:spTree>
    <p:extLst>
      <p:ext uri="{BB962C8B-B14F-4D97-AF65-F5344CB8AC3E}">
        <p14:creationId xmlns:p14="http://schemas.microsoft.com/office/powerpoint/2010/main" val="2627713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Mechanism of rejection:</a:t>
            </a:r>
            <a:r>
              <a:rPr lang="en-GB" dirty="0" smtClean="0"/>
              <a:t/>
            </a:r>
            <a:br>
              <a:rPr lang="en-GB"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immune response toward a transplanted organ consists of both cellular (lymphocyte mediated) and humoral (antibody mediated) mechanisms. Although other cell types are also involved, the T cells are central in the rejection of grafts. The rejection reaction consists of </a:t>
            </a:r>
            <a:endParaRPr lang="en-GB" dirty="0"/>
          </a:p>
          <a:p>
            <a:r>
              <a:rPr lang="en-US" dirty="0"/>
              <a:t>A- </a:t>
            </a:r>
            <a:r>
              <a:rPr lang="en-US" u="sng" dirty="0"/>
              <a:t>Sensitization stage</a:t>
            </a:r>
            <a:endParaRPr lang="en-GB" dirty="0"/>
          </a:p>
          <a:p>
            <a:r>
              <a:rPr lang="en-US" dirty="0"/>
              <a:t>In this stage, the CD4 and CD8 T cells, via their T-cell receptors, recognize the </a:t>
            </a:r>
            <a:r>
              <a:rPr lang="en-US" dirty="0" err="1"/>
              <a:t>alloantigens</a:t>
            </a:r>
            <a:r>
              <a:rPr lang="en-US" dirty="0"/>
              <a:t> expressed on the cells of the foreign graft. </a:t>
            </a:r>
            <a:endParaRPr lang="en-GB" dirty="0"/>
          </a:p>
          <a:p>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38</a:t>
            </a:fld>
            <a:endParaRPr lang="en-US"/>
          </a:p>
        </p:txBody>
      </p:sp>
    </p:spTree>
    <p:extLst>
      <p:ext uri="{BB962C8B-B14F-4D97-AF65-F5344CB8AC3E}">
        <p14:creationId xmlns:p14="http://schemas.microsoft.com/office/powerpoint/2010/main" val="29913560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9436"/>
            <a:ext cx="8229600" cy="5216728"/>
          </a:xfrm>
        </p:spPr>
        <p:txBody>
          <a:bodyPr>
            <a:normAutofit/>
          </a:bodyPr>
          <a:lstStyle/>
          <a:p>
            <a:pPr algn="just"/>
            <a:r>
              <a:rPr lang="en-US" dirty="0" smtClean="0"/>
              <a:t>B- </a:t>
            </a:r>
            <a:r>
              <a:rPr lang="en-US" u="sng" dirty="0" smtClean="0"/>
              <a:t>Effector stage: this stage includes</a:t>
            </a:r>
            <a:r>
              <a:rPr lang="en-US" dirty="0" smtClean="0"/>
              <a:t>:</a:t>
            </a:r>
            <a:endParaRPr lang="en-GB" dirty="0" smtClean="0"/>
          </a:p>
          <a:p>
            <a:pPr algn="just"/>
            <a:r>
              <a:rPr lang="en-US" dirty="0" smtClean="0"/>
              <a:t>1- Induction of ischemia due to nonspecific inflammatory response</a:t>
            </a:r>
            <a:endParaRPr lang="en-GB" dirty="0" smtClean="0"/>
          </a:p>
          <a:p>
            <a:pPr algn="just"/>
            <a:r>
              <a:rPr lang="en-US" dirty="0" smtClean="0"/>
              <a:t>2-Induction of delayed type hypersensitivity.</a:t>
            </a:r>
            <a:endParaRPr lang="en-GB" dirty="0" smtClean="0"/>
          </a:p>
          <a:p>
            <a:pPr algn="just"/>
            <a:r>
              <a:rPr lang="en-US" dirty="0" smtClean="0"/>
              <a:t>3- Induction of antibody immune response by B-cells.</a:t>
            </a:r>
            <a:endParaRPr lang="en-GB" dirty="0" smtClean="0"/>
          </a:p>
          <a:p>
            <a:pPr algn="just"/>
            <a:r>
              <a:rPr lang="en-US" dirty="0" smtClean="0"/>
              <a:t>4- Increase expression of T-cell derived cytokines, and this promotes macrophage infiltration, allograft tissue damage.</a:t>
            </a:r>
            <a:endParaRPr lang="en-GB" dirty="0" smtClean="0"/>
          </a:p>
          <a:p>
            <a:pPr algn="just"/>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39</a:t>
            </a:fld>
            <a:endParaRPr lang="en-US"/>
          </a:p>
        </p:txBody>
      </p:sp>
    </p:spTree>
    <p:extLst>
      <p:ext uri="{BB962C8B-B14F-4D97-AF65-F5344CB8AC3E}">
        <p14:creationId xmlns:p14="http://schemas.microsoft.com/office/powerpoint/2010/main" val="9410741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3514"/>
            <a:ext cx="8229600" cy="5122649"/>
          </a:xfrm>
        </p:spPr>
        <p:txBody>
          <a:bodyPr>
            <a:normAutofit fontScale="92500" lnSpcReduction="10000"/>
          </a:bodyPr>
          <a:lstStyle/>
          <a:p>
            <a:pPr lvl="0"/>
            <a:r>
              <a:rPr lang="en-GB" u="sng" dirty="0" smtClean="0"/>
              <a:t>Class I MHC genes</a:t>
            </a:r>
            <a:r>
              <a:rPr lang="en-GB" dirty="0" smtClean="0"/>
              <a:t> encode glycoproteins expressed on the surface of all nucleated cells and platelets, and not present on </a:t>
            </a:r>
            <a:r>
              <a:rPr lang="en-GB" dirty="0" err="1" smtClean="0"/>
              <a:t>trophoblast</a:t>
            </a:r>
            <a:r>
              <a:rPr lang="en-GB" dirty="0" smtClean="0"/>
              <a:t> cells, sperms or RBCs. </a:t>
            </a:r>
          </a:p>
          <a:p>
            <a:pPr lvl="0"/>
            <a:r>
              <a:rPr lang="en-GB" u="sng" dirty="0" smtClean="0"/>
              <a:t>Class II MHC genes</a:t>
            </a:r>
            <a:r>
              <a:rPr lang="en-GB" dirty="0" smtClean="0"/>
              <a:t> encode glycoproteins expressed predominantly on the surfaces of the antigen presenting cells (macrophages, B-cells and dendritic cells). </a:t>
            </a:r>
          </a:p>
          <a:p>
            <a:pPr lvl="0"/>
            <a:r>
              <a:rPr lang="en-GB" u="sng" dirty="0" smtClean="0"/>
              <a:t>Class III genes</a:t>
            </a:r>
            <a:r>
              <a:rPr lang="en-GB" dirty="0" smtClean="0"/>
              <a:t> encode several different proteins, some of them are complement factors and others are molecules involved in inflammation.</a:t>
            </a:r>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4</a:t>
            </a:fld>
            <a:endParaRPr lang="en-US"/>
          </a:p>
        </p:txBody>
      </p:sp>
    </p:spTree>
    <p:extLst>
      <p:ext uri="{BB962C8B-B14F-4D97-AF65-F5344CB8AC3E}">
        <p14:creationId xmlns:p14="http://schemas.microsoft.com/office/powerpoint/2010/main" val="1406142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5- CD8-positive T-cells mediate cell-mediated cytotoxicity reactions and apoptosis leading to cytolysis of cells. </a:t>
            </a:r>
            <a:endParaRPr lang="en-GB" dirty="0"/>
          </a:p>
          <a:p>
            <a:pPr algn="just"/>
            <a:r>
              <a:rPr lang="en-US" dirty="0"/>
              <a:t>6-Activation of the natural killer (NK) cells is important in transplantation because of their potent cytolytic activity.  </a:t>
            </a:r>
            <a:endParaRPr lang="en-GB" dirty="0"/>
          </a:p>
          <a:p>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40</a:t>
            </a:fld>
            <a:endParaRPr lang="en-US"/>
          </a:p>
        </p:txBody>
      </p:sp>
    </p:spTree>
    <p:extLst>
      <p:ext uri="{BB962C8B-B14F-4D97-AF65-F5344CB8AC3E}">
        <p14:creationId xmlns:p14="http://schemas.microsoft.com/office/powerpoint/2010/main" val="2058800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graft rejection:</a:t>
            </a:r>
            <a:r>
              <a:rPr lang="en-GB" dirty="0" smtClean="0"/>
              <a:t/>
            </a:r>
            <a:br>
              <a:rPr lang="en-GB"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1</a:t>
            </a:r>
            <a:r>
              <a:rPr lang="en-US" dirty="0"/>
              <a:t>. </a:t>
            </a:r>
            <a:r>
              <a:rPr lang="en-US" u="sng" dirty="0"/>
              <a:t>Hyper acute:</a:t>
            </a:r>
            <a:r>
              <a:rPr lang="en-US" dirty="0"/>
              <a:t> This occurs rapidly post transplantation. It may need minutes to hours. The graft should be removed.</a:t>
            </a:r>
            <a:endParaRPr lang="en-GB" dirty="0"/>
          </a:p>
          <a:p>
            <a:r>
              <a:rPr lang="en-US" dirty="0"/>
              <a:t>2. </a:t>
            </a:r>
            <a:r>
              <a:rPr lang="en-US" u="sng" dirty="0"/>
              <a:t>Acute rejection:</a:t>
            </a:r>
            <a:r>
              <a:rPr lang="en-US" dirty="0"/>
              <a:t> This occurs after 10 – 30 days post transplantation. It is mainly cell mediated.</a:t>
            </a:r>
            <a:endParaRPr lang="en-GB" dirty="0"/>
          </a:p>
          <a:p>
            <a:r>
              <a:rPr lang="en-US" dirty="0"/>
              <a:t>3. </a:t>
            </a:r>
            <a:r>
              <a:rPr lang="en-US" u="sng" dirty="0"/>
              <a:t>Chronic or late rejection:</a:t>
            </a:r>
            <a:r>
              <a:rPr lang="en-US" dirty="0"/>
              <a:t> This occurs slowly over a period of months or years. It may be cell mediated or antibody mediated or both.</a:t>
            </a:r>
            <a:endParaRPr lang="en-GB" dirty="0"/>
          </a:p>
          <a:p>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41</a:t>
            </a:fld>
            <a:endParaRPr lang="en-US"/>
          </a:p>
        </p:txBody>
      </p:sp>
    </p:spTree>
    <p:extLst>
      <p:ext uri="{BB962C8B-B14F-4D97-AF65-F5344CB8AC3E}">
        <p14:creationId xmlns:p14="http://schemas.microsoft.com/office/powerpoint/2010/main" val="7599558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6474"/>
            <a:ext cx="8229600" cy="5169689"/>
          </a:xfrm>
        </p:spPr>
        <p:txBody>
          <a:bodyPr>
            <a:normAutofit lnSpcReduction="10000"/>
          </a:bodyPr>
          <a:lstStyle/>
          <a:p>
            <a:r>
              <a:rPr lang="en-US" b="1" dirty="0" smtClean="0"/>
              <a:t>Graft Versus Host Disease (</a:t>
            </a:r>
            <a:r>
              <a:rPr lang="en-US" b="1" dirty="0" err="1" smtClean="0"/>
              <a:t>GvHD</a:t>
            </a:r>
            <a:r>
              <a:rPr lang="en-US" b="1" dirty="0" smtClean="0"/>
              <a:t>):</a:t>
            </a:r>
            <a:endParaRPr lang="en-GB" dirty="0" smtClean="0"/>
          </a:p>
          <a:p>
            <a:r>
              <a:rPr lang="en-US" dirty="0" smtClean="0"/>
              <a:t>The grafted cells survive and react against the host cells or tissues (i.e. Instead of reaction of host against the graft, the reverse occurs). It may be hyper acute or </a:t>
            </a:r>
            <a:r>
              <a:rPr lang="x-none" dirty="0" smtClean="0"/>
              <a:t>acute</a:t>
            </a:r>
            <a:r>
              <a:rPr lang="en-US" dirty="0" smtClean="0"/>
              <a:t> or   chronic.</a:t>
            </a:r>
            <a:endParaRPr lang="en-GB" dirty="0" smtClean="0"/>
          </a:p>
          <a:p>
            <a:r>
              <a:rPr lang="en-US" b="1" dirty="0" smtClean="0"/>
              <a:t>Treatment:</a:t>
            </a:r>
            <a:endParaRPr lang="en-GB" dirty="0" smtClean="0"/>
          </a:p>
          <a:p>
            <a:r>
              <a:rPr lang="en-US" dirty="0" smtClean="0"/>
              <a:t>The </a:t>
            </a:r>
            <a:r>
              <a:rPr lang="en-US" dirty="0" err="1" smtClean="0"/>
              <a:t>GvHD</a:t>
            </a:r>
            <a:r>
              <a:rPr lang="en-US" dirty="0" smtClean="0"/>
              <a:t> is very serious condition. It has mortality up to 90%. The best treatment is combination of Methotrexate + corticosteroids + Anti-sera. </a:t>
            </a:r>
            <a:endParaRPr lang="en-GB" dirty="0" smtClean="0"/>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42</a:t>
            </a:fld>
            <a:endParaRPr lang="en-US"/>
          </a:p>
        </p:txBody>
      </p:sp>
    </p:spTree>
    <p:extLst>
      <p:ext uri="{BB962C8B-B14F-4D97-AF65-F5344CB8AC3E}">
        <p14:creationId xmlns:p14="http://schemas.microsoft.com/office/powerpoint/2010/main" val="1019097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8316"/>
            <a:ext cx="8229600" cy="5357847"/>
          </a:xfrm>
        </p:spPr>
        <p:txBody>
          <a:bodyPr>
            <a:normAutofit lnSpcReduction="10000"/>
          </a:bodyPr>
          <a:lstStyle/>
          <a:p>
            <a:r>
              <a:rPr lang="en-US" b="1" dirty="0" smtClean="0"/>
              <a:t>Prevention of </a:t>
            </a:r>
            <a:r>
              <a:rPr lang="en-US" b="1" dirty="0" err="1" smtClean="0"/>
              <a:t>GvHD</a:t>
            </a:r>
            <a:r>
              <a:rPr lang="en-US" b="1" dirty="0" smtClean="0"/>
              <a:t>:</a:t>
            </a:r>
            <a:endParaRPr lang="en-GB" dirty="0" smtClean="0"/>
          </a:p>
          <a:p>
            <a:r>
              <a:rPr lang="en-US" dirty="0" smtClean="0"/>
              <a:t>1. Anti-CD3 monoclonal antibodies to remove T cells from grafted tissue as the bone marrow.</a:t>
            </a:r>
            <a:endParaRPr lang="en-GB" dirty="0" smtClean="0"/>
          </a:p>
          <a:p>
            <a:r>
              <a:rPr lang="en-US" dirty="0" smtClean="0"/>
              <a:t>2. The blood or blood products should be irradiated prior giving to the recipient.</a:t>
            </a:r>
            <a:endParaRPr lang="en-GB" dirty="0" smtClean="0"/>
          </a:p>
          <a:p>
            <a:r>
              <a:rPr lang="en-US" dirty="0" smtClean="0"/>
              <a:t>3. Take all the measures necessary before transplantation to prevent </a:t>
            </a:r>
            <a:r>
              <a:rPr lang="en-US" dirty="0" err="1" smtClean="0"/>
              <a:t>GvHD</a:t>
            </a:r>
            <a:r>
              <a:rPr lang="en-US" dirty="0" smtClean="0"/>
              <a:t> rather than treating it.</a:t>
            </a:r>
            <a:endParaRPr lang="en-GB" dirty="0" smtClean="0"/>
          </a:p>
          <a:p>
            <a:r>
              <a:rPr lang="en-US" dirty="0" smtClean="0"/>
              <a:t> </a:t>
            </a:r>
            <a:endParaRPr lang="en-GB" dirty="0" smtClean="0"/>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43</a:t>
            </a:fld>
            <a:endParaRPr lang="en-US"/>
          </a:p>
        </p:txBody>
      </p:sp>
    </p:spTree>
    <p:extLst>
      <p:ext uri="{BB962C8B-B14F-4D97-AF65-F5344CB8AC3E}">
        <p14:creationId xmlns:p14="http://schemas.microsoft.com/office/powerpoint/2010/main" val="345763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627392810"/>
              </p:ext>
            </p:extLst>
          </p:nvPr>
        </p:nvGraphicFramePr>
        <p:xfrm>
          <a:off x="611429" y="1081620"/>
          <a:ext cx="7854511" cy="2311400"/>
        </p:xfrm>
        <a:graphic>
          <a:graphicData uri="http://schemas.openxmlformats.org/presentationml/2006/ole">
            <mc:AlternateContent xmlns:mc="http://schemas.openxmlformats.org/markup-compatibility/2006">
              <mc:Choice xmlns:v="urn:schemas-microsoft-com:vml" Requires="v">
                <p:oleObj spid="_x0000_s1086" name="Document" r:id="rId3" imgW="5715000" imgH="2311400" progId="Word.Document.12">
                  <p:embed/>
                </p:oleObj>
              </mc:Choice>
              <mc:Fallback>
                <p:oleObj name="Document" r:id="rId3" imgW="5715000" imgH="2311400" progId="Word.Document.12">
                  <p:embed/>
                  <p:pic>
                    <p:nvPicPr>
                      <p:cNvPr id="0" name=""/>
                      <p:cNvPicPr/>
                      <p:nvPr/>
                    </p:nvPicPr>
                    <p:blipFill>
                      <a:blip r:embed="rId4"/>
                      <a:stretch>
                        <a:fillRect/>
                      </a:stretch>
                    </p:blipFill>
                    <p:spPr>
                      <a:xfrm>
                        <a:off x="611429" y="1081620"/>
                        <a:ext cx="7854511" cy="2311400"/>
                      </a:xfrm>
                      <a:prstGeom prst="rect">
                        <a:avLst/>
                      </a:prstGeom>
                    </p:spPr>
                  </p:pic>
                </p:oleObj>
              </mc:Fallback>
            </mc:AlternateContent>
          </a:graphicData>
        </a:graphic>
      </p:graphicFrame>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470332" y="3652957"/>
            <a:ext cx="7917222" cy="1370965"/>
          </a:xfrm>
          <a:prstGeom prst="rect">
            <a:avLst/>
          </a:prstGeom>
          <a:noFill/>
          <a:ln>
            <a:noFill/>
          </a:ln>
        </p:spPr>
      </p:pic>
      <p:sp>
        <p:nvSpPr>
          <p:cNvPr id="6" name="Rectangle 5"/>
          <p:cNvSpPr/>
          <p:nvPr/>
        </p:nvSpPr>
        <p:spPr>
          <a:xfrm>
            <a:off x="940660" y="5395102"/>
            <a:ext cx="5917340" cy="369332"/>
          </a:xfrm>
          <a:prstGeom prst="rect">
            <a:avLst/>
          </a:prstGeom>
        </p:spPr>
        <p:txBody>
          <a:bodyPr wrap="square">
            <a:spAutoFit/>
          </a:bodyPr>
          <a:lstStyle/>
          <a:p>
            <a:r>
              <a:rPr lang="en-GB" dirty="0"/>
              <a:t>Figure 1: The organisation of the MHC gene in human</a:t>
            </a:r>
          </a:p>
        </p:txBody>
      </p:sp>
      <p:sp>
        <p:nvSpPr>
          <p:cNvPr id="2" name="Slide Number Placeholder 1"/>
          <p:cNvSpPr>
            <a:spLocks noGrp="1"/>
          </p:cNvSpPr>
          <p:nvPr>
            <p:ph type="sldNum" sz="quarter" idx="12"/>
          </p:nvPr>
        </p:nvSpPr>
        <p:spPr/>
        <p:txBody>
          <a:bodyPr/>
          <a:lstStyle/>
          <a:p>
            <a:fld id="{B84EAB97-A757-FA47-8863-13FE6B1F988D}" type="slidenum">
              <a:rPr lang="en-US" smtClean="0"/>
              <a:t>5</a:t>
            </a:fld>
            <a:endParaRPr lang="en-US"/>
          </a:p>
        </p:txBody>
      </p:sp>
    </p:spTree>
    <p:extLst>
      <p:ext uri="{BB962C8B-B14F-4D97-AF65-F5344CB8AC3E}">
        <p14:creationId xmlns:p14="http://schemas.microsoft.com/office/powerpoint/2010/main" val="2539175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Functions of MHC</a:t>
            </a:r>
            <a:r>
              <a:rPr lang="en-GB" dirty="0" smtClean="0"/>
              <a:t/>
            </a:r>
            <a:br>
              <a:rPr lang="en-GB" dirty="0" smtClean="0"/>
            </a:br>
            <a:endParaRPr lang="en-US" dirty="0"/>
          </a:p>
        </p:txBody>
      </p:sp>
      <p:sp>
        <p:nvSpPr>
          <p:cNvPr id="3" name="Content Placeholder 2"/>
          <p:cNvSpPr>
            <a:spLocks noGrp="1"/>
          </p:cNvSpPr>
          <p:nvPr>
            <p:ph idx="1"/>
          </p:nvPr>
        </p:nvSpPr>
        <p:spPr/>
        <p:txBody>
          <a:bodyPr/>
          <a:lstStyle/>
          <a:p>
            <a:r>
              <a:rPr lang="en-GB" dirty="0" smtClean="0"/>
              <a:t>There </a:t>
            </a:r>
            <a:r>
              <a:rPr lang="en-GB" dirty="0"/>
              <a:t>are only two main classes of MHC molecules, which are class I and class II that work as antigen-presenting molecules as they have </a:t>
            </a:r>
            <a:r>
              <a:rPr lang="en-GB" u="sng" dirty="0"/>
              <a:t>grooves </a:t>
            </a:r>
            <a:r>
              <a:rPr lang="en-GB" dirty="0"/>
              <a:t>which form stable complexes with </a:t>
            </a:r>
            <a:r>
              <a:rPr lang="en-GB" u="sng" dirty="0"/>
              <a:t>peptides ligands</a:t>
            </a:r>
            <a:r>
              <a:rPr lang="en-GB" dirty="0"/>
              <a:t> displaying them on the cell surface for recognition by T-cells via the T-cell receptors (TCR).</a:t>
            </a:r>
          </a:p>
          <a:p>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6</a:t>
            </a:fld>
            <a:endParaRPr lang="en-US"/>
          </a:p>
        </p:txBody>
      </p:sp>
    </p:spTree>
    <p:extLst>
      <p:ext uri="{BB962C8B-B14F-4D97-AF65-F5344CB8AC3E}">
        <p14:creationId xmlns:p14="http://schemas.microsoft.com/office/powerpoint/2010/main" val="3125471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8556"/>
            <a:ext cx="8229600" cy="5467607"/>
          </a:xfrm>
        </p:spPr>
        <p:txBody>
          <a:bodyPr/>
          <a:lstStyle/>
          <a:p>
            <a:r>
              <a:rPr lang="en-GB" dirty="0"/>
              <a:t>The major function of MHC1 is presentation of endogenous peptide antigens to CD8</a:t>
            </a:r>
            <a:r>
              <a:rPr lang="en-GB" baseline="30000" dirty="0"/>
              <a:t>+</a:t>
            </a:r>
            <a:r>
              <a:rPr lang="en-GB" dirty="0"/>
              <a:t> T-cells. On the other hand MHCII primarily presents exogenous antigenic peptides to CD4</a:t>
            </a:r>
            <a:r>
              <a:rPr lang="en-GB" baseline="30000" dirty="0"/>
              <a:t>+</a:t>
            </a:r>
            <a:r>
              <a:rPr lang="en-GB" dirty="0"/>
              <a:t> T-cells (See figure: 3). Class III MHC has different structure and functions than class II and I and participate in different aspects of immune response rather than tissue histocompatibility.</a:t>
            </a:r>
          </a:p>
          <a:p>
            <a:endParaRPr lang="en-US" dirty="0"/>
          </a:p>
        </p:txBody>
      </p:sp>
      <p:sp>
        <p:nvSpPr>
          <p:cNvPr id="2" name="Slide Number Placeholder 1"/>
          <p:cNvSpPr>
            <a:spLocks noGrp="1"/>
          </p:cNvSpPr>
          <p:nvPr>
            <p:ph type="sldNum" sz="quarter" idx="12"/>
          </p:nvPr>
        </p:nvSpPr>
        <p:spPr/>
        <p:txBody>
          <a:bodyPr/>
          <a:lstStyle/>
          <a:p>
            <a:fld id="{B84EAB97-A757-FA47-8863-13FE6B1F988D}" type="slidenum">
              <a:rPr lang="en-US" smtClean="0"/>
              <a:t>7</a:t>
            </a:fld>
            <a:endParaRPr lang="en-US"/>
          </a:p>
        </p:txBody>
      </p:sp>
    </p:spTree>
    <p:extLst>
      <p:ext uri="{BB962C8B-B14F-4D97-AF65-F5344CB8AC3E}">
        <p14:creationId xmlns:p14="http://schemas.microsoft.com/office/powerpoint/2010/main" val="8185494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Molecular structure of MHC antigens: </a:t>
            </a:r>
            <a:r>
              <a:rPr lang="en-GB" dirty="0" smtClean="0"/>
              <a:t/>
            </a:r>
            <a:br>
              <a:rPr lang="en-GB"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GB" u="sng" dirty="0" smtClean="0"/>
              <a:t>MHC Class I molecule structure</a:t>
            </a:r>
            <a:r>
              <a:rPr lang="en-GB" dirty="0" smtClean="0"/>
              <a:t>: It </a:t>
            </a:r>
            <a:r>
              <a:rPr lang="en-GB" dirty="0"/>
              <a:t>is composed of 45-kDa α chain and 12-kDa β2-microglobulin molecule (See figure: 2). The α chain has three external domains, which are α1, α2, and α3 and trans membrane segment followed by short intracellular tail. The α1and α2 domains interact together to form the peptide-binding groove. Both α1 and α2 domains have disulphide bonds (S-S bond). </a:t>
            </a:r>
          </a:p>
          <a:p>
            <a:r>
              <a:rPr lang="en-GB" dirty="0"/>
              <a:t>   </a:t>
            </a:r>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8</a:t>
            </a:fld>
            <a:endParaRPr lang="en-US"/>
          </a:p>
        </p:txBody>
      </p:sp>
    </p:spTree>
    <p:extLst>
      <p:ext uri="{BB962C8B-B14F-4D97-AF65-F5344CB8AC3E}">
        <p14:creationId xmlns:p14="http://schemas.microsoft.com/office/powerpoint/2010/main" val="26399125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The β2-microglobuline is similar in size and structure to α3 domain with no trans membrane portion and it binds to the MHC1 non- covalently. </a:t>
            </a:r>
          </a:p>
          <a:p>
            <a:r>
              <a:rPr lang="en-GB" dirty="0"/>
              <a:t> The α chain is encoded by A, B and C loci in the MHC genes, while the β2-microglobuline is encoded by gene outside the MHC on chromosome 15( See table 1 and figure 1).  </a:t>
            </a:r>
          </a:p>
          <a:p>
            <a:endParaRPr lang="en-US" dirty="0"/>
          </a:p>
        </p:txBody>
      </p:sp>
      <p:sp>
        <p:nvSpPr>
          <p:cNvPr id="4" name="Slide Number Placeholder 3"/>
          <p:cNvSpPr>
            <a:spLocks noGrp="1"/>
          </p:cNvSpPr>
          <p:nvPr>
            <p:ph type="sldNum" sz="quarter" idx="12"/>
          </p:nvPr>
        </p:nvSpPr>
        <p:spPr/>
        <p:txBody>
          <a:bodyPr/>
          <a:lstStyle/>
          <a:p>
            <a:fld id="{B84EAB97-A757-FA47-8863-13FE6B1F988D}" type="slidenum">
              <a:rPr lang="en-US" smtClean="0"/>
              <a:t>9</a:t>
            </a:fld>
            <a:endParaRPr lang="en-US"/>
          </a:p>
        </p:txBody>
      </p:sp>
    </p:spTree>
    <p:extLst>
      <p:ext uri="{BB962C8B-B14F-4D97-AF65-F5344CB8AC3E}">
        <p14:creationId xmlns:p14="http://schemas.microsoft.com/office/powerpoint/2010/main" val="38731572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TotalTime>
  <Words>2694</Words>
  <Application>Microsoft Macintosh PowerPoint</Application>
  <PresentationFormat>On-screen Show (4:3)</PresentationFormat>
  <Paragraphs>156</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Document</vt:lpstr>
      <vt:lpstr>Immunology of organs and tissues transplantation</vt:lpstr>
      <vt:lpstr>Major histocompatibility complex (MHC): </vt:lpstr>
      <vt:lpstr>MHC gene: </vt:lpstr>
      <vt:lpstr>PowerPoint Presentation</vt:lpstr>
      <vt:lpstr>PowerPoint Presentation</vt:lpstr>
      <vt:lpstr>Functions of MHC </vt:lpstr>
      <vt:lpstr>PowerPoint Presentation</vt:lpstr>
      <vt:lpstr>Molecular structure of MHC antigens:  </vt:lpstr>
      <vt:lpstr>PowerPoint Presentation</vt:lpstr>
      <vt:lpstr>PowerPoint Presentation</vt:lpstr>
      <vt:lpstr>PowerPoint Presentation</vt:lpstr>
      <vt:lpstr>PowerPoint Presentation</vt:lpstr>
      <vt:lpstr>PowerPoint Presentation</vt:lpstr>
      <vt:lpstr>Specificity of HLA Antigens: </vt:lpstr>
      <vt:lpstr>PowerPoint Presentation</vt:lpstr>
      <vt:lpstr>PowerPoint Presentation</vt:lpstr>
      <vt:lpstr>Class I and II molecular polymorphism: </vt:lpstr>
      <vt:lpstr>PowerPoint Presentation</vt:lpstr>
      <vt:lpstr>PowerPoint Presentation</vt:lpstr>
      <vt:lpstr>PowerPoint Presentation</vt:lpstr>
      <vt:lpstr>PowerPoint Presentation</vt:lpstr>
      <vt:lpstr>MHC alleles and susceptibility to certain diseases: </vt:lpstr>
      <vt:lpstr>PowerPoint Presentation</vt:lpstr>
      <vt:lpstr>PowerPoint Presentation</vt:lpstr>
      <vt:lpstr>PowerPoint Presentation</vt:lpstr>
      <vt:lpstr>PowerPoint Presentation</vt:lpstr>
      <vt:lpstr>PowerPoint Presentation</vt:lpstr>
      <vt:lpstr>Methods used for HLA typing: </vt:lpstr>
      <vt:lpstr>PowerPoint Presentation</vt:lpstr>
      <vt:lpstr>PowerPoint Presentation</vt:lpstr>
      <vt:lpstr>Organ transplantation: </vt:lpstr>
      <vt:lpstr>Preparations for transplantations: </vt:lpstr>
      <vt:lpstr>Immunosuppressive Agents: </vt:lpstr>
      <vt:lpstr>PowerPoint Presentation</vt:lpstr>
      <vt:lpstr>PowerPoint Presentation</vt:lpstr>
      <vt:lpstr>Types of grafts: </vt:lpstr>
      <vt:lpstr>PowerPoint Presentation</vt:lpstr>
      <vt:lpstr>Mechanism of rejection: </vt:lpstr>
      <vt:lpstr>PowerPoint Presentation</vt:lpstr>
      <vt:lpstr>PowerPoint Presentation</vt:lpstr>
      <vt:lpstr>Types of graft rejection: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Immunology of transplantation</dc:title>
  <dc:creator>AHMED  AHMED</dc:creator>
  <cp:lastModifiedBy>AHMED  AHMED</cp:lastModifiedBy>
  <cp:revision>56</cp:revision>
  <dcterms:created xsi:type="dcterms:W3CDTF">2016-11-23T09:54:05Z</dcterms:created>
  <dcterms:modified xsi:type="dcterms:W3CDTF">2016-12-10T20:42:39Z</dcterms:modified>
</cp:coreProperties>
</file>