
<file path=[Content_Types].xml><?xml version="1.0" encoding="utf-8"?>
<Types xmlns="http://schemas.openxmlformats.org/package/2006/content-types">
  <Default Extension="bin"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7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540D0C-110A-B149-9225-666E03E74A07}" type="doc">
      <dgm:prSet loTypeId="urn:microsoft.com/office/officeart/2008/layout/SquareAccentList" loCatId="" qsTypeId="urn:microsoft.com/office/officeart/2005/8/quickstyle/simple4" qsCatId="simple" csTypeId="urn:microsoft.com/office/officeart/2005/8/colors/accent1_2" csCatId="accent1" phldr="1"/>
      <dgm:spPr/>
      <dgm:t>
        <a:bodyPr/>
        <a:lstStyle/>
        <a:p>
          <a:endParaRPr lang="en-US"/>
        </a:p>
      </dgm:t>
    </dgm:pt>
    <dgm:pt modelId="{EEA381F0-F491-6440-9650-A6BC0350050D}">
      <dgm:prSet phldrT="[Text]" custT="1"/>
      <dgm:spPr/>
      <dgm:t>
        <a:bodyPr/>
        <a:lstStyle/>
        <a:p>
          <a:r>
            <a:rPr lang="en-US" sz="7200" dirty="0"/>
            <a:t>Tight</a:t>
          </a:r>
        </a:p>
      </dgm:t>
    </dgm:pt>
    <dgm:pt modelId="{AE42152A-ECC6-CA44-B7E5-396BA4409558}" type="parTrans" cxnId="{88C4B403-65ED-EC4A-A315-F824CED41D52}">
      <dgm:prSet/>
      <dgm:spPr/>
      <dgm:t>
        <a:bodyPr/>
        <a:lstStyle/>
        <a:p>
          <a:endParaRPr lang="en-US"/>
        </a:p>
      </dgm:t>
    </dgm:pt>
    <dgm:pt modelId="{D5836D75-103B-3B4D-B405-B41965360302}" type="sibTrans" cxnId="{88C4B403-65ED-EC4A-A315-F824CED41D52}">
      <dgm:prSet/>
      <dgm:spPr/>
      <dgm:t>
        <a:bodyPr/>
        <a:lstStyle/>
        <a:p>
          <a:endParaRPr lang="en-US"/>
        </a:p>
      </dgm:t>
    </dgm:pt>
    <dgm:pt modelId="{CEFDB708-0A9D-F64B-AB7B-11BAC468E6BC}">
      <dgm:prSet phldrT="[Text]" custT="1"/>
      <dgm:spPr/>
      <dgm:t>
        <a:bodyPr/>
        <a:lstStyle/>
        <a:p>
          <a:r>
            <a:rPr lang="en-US" sz="2400" dirty="0"/>
            <a:t>Interfere with correct seating of the restoration</a:t>
          </a:r>
        </a:p>
      </dgm:t>
    </dgm:pt>
    <dgm:pt modelId="{0723F81E-A0B7-E94D-8E7B-CD72245584E0}" type="parTrans" cxnId="{5B0E2774-89BC-4648-96C0-315C37A32EE6}">
      <dgm:prSet/>
      <dgm:spPr/>
      <dgm:t>
        <a:bodyPr/>
        <a:lstStyle/>
        <a:p>
          <a:endParaRPr lang="en-US"/>
        </a:p>
      </dgm:t>
    </dgm:pt>
    <dgm:pt modelId="{F79747C6-D1BC-444F-9223-095F65024B38}" type="sibTrans" cxnId="{5B0E2774-89BC-4648-96C0-315C37A32EE6}">
      <dgm:prSet/>
      <dgm:spPr/>
      <dgm:t>
        <a:bodyPr/>
        <a:lstStyle/>
        <a:p>
          <a:endParaRPr lang="en-US"/>
        </a:p>
      </dgm:t>
    </dgm:pt>
    <dgm:pt modelId="{E829B84B-D55E-7447-93D7-F216A456E223}">
      <dgm:prSet phldrT="[Text]" custT="1"/>
      <dgm:spPr/>
      <dgm:t>
        <a:bodyPr/>
        <a:lstStyle/>
        <a:p>
          <a:r>
            <a:rPr lang="en-US" sz="2400" dirty="0"/>
            <a:t>Discomfort</a:t>
          </a:r>
        </a:p>
      </dgm:t>
    </dgm:pt>
    <dgm:pt modelId="{6663DD26-E057-6442-9CB7-50620DE0C51A}" type="parTrans" cxnId="{5357432F-F244-9E48-8CE4-4B463EB9BCF5}">
      <dgm:prSet/>
      <dgm:spPr/>
      <dgm:t>
        <a:bodyPr/>
        <a:lstStyle/>
        <a:p>
          <a:endParaRPr lang="en-US"/>
        </a:p>
      </dgm:t>
    </dgm:pt>
    <dgm:pt modelId="{B7503AEE-8803-0242-8975-D32471B005C3}" type="sibTrans" cxnId="{5357432F-F244-9E48-8CE4-4B463EB9BCF5}">
      <dgm:prSet/>
      <dgm:spPr/>
      <dgm:t>
        <a:bodyPr/>
        <a:lstStyle/>
        <a:p>
          <a:endParaRPr lang="en-US"/>
        </a:p>
      </dgm:t>
    </dgm:pt>
    <dgm:pt modelId="{ADE960F0-685B-DA44-B5E6-418E8CE11663}">
      <dgm:prSet phldrT="[Text]" custT="1"/>
      <dgm:spPr/>
      <dgm:t>
        <a:bodyPr/>
        <a:lstStyle/>
        <a:p>
          <a:r>
            <a:rPr lang="en-US" sz="2400" dirty="0"/>
            <a:t>Difficult to floss</a:t>
          </a:r>
        </a:p>
      </dgm:t>
    </dgm:pt>
    <dgm:pt modelId="{58737C30-7BAA-C047-B448-73221860516A}" type="parTrans" cxnId="{2E9B6B7D-B017-2E45-9DE2-6713839BB0DB}">
      <dgm:prSet/>
      <dgm:spPr/>
      <dgm:t>
        <a:bodyPr/>
        <a:lstStyle/>
        <a:p>
          <a:endParaRPr lang="en-US"/>
        </a:p>
      </dgm:t>
    </dgm:pt>
    <dgm:pt modelId="{9947726A-FC27-F746-A312-9DDCDFB9FBCC}" type="sibTrans" cxnId="{2E9B6B7D-B017-2E45-9DE2-6713839BB0DB}">
      <dgm:prSet/>
      <dgm:spPr/>
      <dgm:t>
        <a:bodyPr/>
        <a:lstStyle/>
        <a:p>
          <a:endParaRPr lang="en-US"/>
        </a:p>
      </dgm:t>
    </dgm:pt>
    <dgm:pt modelId="{6D460F2C-8986-FD45-A184-84B6A0D8B3BE}">
      <dgm:prSet phldrT="[Text]" custT="1"/>
      <dgm:spPr/>
      <dgm:t>
        <a:bodyPr/>
        <a:lstStyle/>
        <a:p>
          <a:r>
            <a:rPr lang="en-US" sz="7200" dirty="0"/>
            <a:t>Light</a:t>
          </a:r>
        </a:p>
      </dgm:t>
    </dgm:pt>
    <dgm:pt modelId="{E3404E21-6B80-9845-A922-1889061C92EF}" type="parTrans" cxnId="{6077264F-9992-AE42-9C95-7140DF642079}">
      <dgm:prSet/>
      <dgm:spPr/>
      <dgm:t>
        <a:bodyPr/>
        <a:lstStyle/>
        <a:p>
          <a:endParaRPr lang="en-US"/>
        </a:p>
      </dgm:t>
    </dgm:pt>
    <dgm:pt modelId="{528F8971-FDAF-9F4A-ABB7-84906E7ABBF3}" type="sibTrans" cxnId="{6077264F-9992-AE42-9C95-7140DF642079}">
      <dgm:prSet/>
      <dgm:spPr/>
      <dgm:t>
        <a:bodyPr/>
        <a:lstStyle/>
        <a:p>
          <a:endParaRPr lang="en-US"/>
        </a:p>
      </dgm:t>
    </dgm:pt>
    <dgm:pt modelId="{BCB4630C-5F20-1D40-B06F-5BC650549B8E}">
      <dgm:prSet phldrT="[Text]" custT="1"/>
      <dgm:spPr/>
      <dgm:t>
        <a:bodyPr/>
        <a:lstStyle/>
        <a:p>
          <a:r>
            <a:rPr lang="en-US" sz="2400" dirty="0"/>
            <a:t>Food impaction</a:t>
          </a:r>
        </a:p>
      </dgm:t>
    </dgm:pt>
    <dgm:pt modelId="{B6CD0ED6-082F-C041-B278-7B043D77FCF8}" type="parTrans" cxnId="{3BA3E19A-F7B5-0249-B290-9E171B616E11}">
      <dgm:prSet/>
      <dgm:spPr/>
      <dgm:t>
        <a:bodyPr/>
        <a:lstStyle/>
        <a:p>
          <a:endParaRPr lang="en-US"/>
        </a:p>
      </dgm:t>
    </dgm:pt>
    <dgm:pt modelId="{D90CB2A1-EBBB-544B-8AFA-28FE291ED39A}" type="sibTrans" cxnId="{3BA3E19A-F7B5-0249-B290-9E171B616E11}">
      <dgm:prSet/>
      <dgm:spPr/>
      <dgm:t>
        <a:bodyPr/>
        <a:lstStyle/>
        <a:p>
          <a:endParaRPr lang="en-US"/>
        </a:p>
      </dgm:t>
    </dgm:pt>
    <dgm:pt modelId="{0F3C0B5F-D662-8049-BC1C-DA77B450A892}">
      <dgm:prSet phldrT="[Text]" custT="1"/>
      <dgm:spPr/>
      <dgm:t>
        <a:bodyPr/>
        <a:lstStyle/>
        <a:p>
          <a:r>
            <a:rPr lang="en-US" sz="2400" dirty="0"/>
            <a:t>Gingival irritation</a:t>
          </a:r>
        </a:p>
      </dgm:t>
    </dgm:pt>
    <dgm:pt modelId="{5D0718C7-DE56-714C-9DDE-5E7D59B3CB83}" type="parTrans" cxnId="{753BD4CA-CF5B-7249-9695-94A6F48B411F}">
      <dgm:prSet/>
      <dgm:spPr/>
      <dgm:t>
        <a:bodyPr/>
        <a:lstStyle/>
        <a:p>
          <a:endParaRPr lang="en-US"/>
        </a:p>
      </dgm:t>
    </dgm:pt>
    <dgm:pt modelId="{54636D7E-8ADA-814B-A48E-E8D32352021D}" type="sibTrans" cxnId="{753BD4CA-CF5B-7249-9695-94A6F48B411F}">
      <dgm:prSet/>
      <dgm:spPr/>
      <dgm:t>
        <a:bodyPr/>
        <a:lstStyle/>
        <a:p>
          <a:endParaRPr lang="en-US"/>
        </a:p>
      </dgm:t>
    </dgm:pt>
    <dgm:pt modelId="{3D12A34D-1567-9D43-BC58-FF526705CB25}">
      <dgm:prSet phldrT="[Text]" custT="1"/>
      <dgm:spPr/>
      <dgm:t>
        <a:bodyPr/>
        <a:lstStyle/>
        <a:p>
          <a:r>
            <a:rPr lang="en-US" sz="2400" dirty="0"/>
            <a:t>Failure of prosthesis</a:t>
          </a:r>
        </a:p>
      </dgm:t>
    </dgm:pt>
    <dgm:pt modelId="{8F5F1DB4-4DB8-4A45-BEC8-3F9548082D1E}" type="parTrans" cxnId="{748496C8-5CD8-3742-8075-93925729BAC7}">
      <dgm:prSet/>
      <dgm:spPr/>
      <dgm:t>
        <a:bodyPr/>
        <a:lstStyle/>
        <a:p>
          <a:endParaRPr lang="en-US"/>
        </a:p>
      </dgm:t>
    </dgm:pt>
    <dgm:pt modelId="{FCB876C3-73AF-3944-B2FB-4682128DB160}" type="sibTrans" cxnId="{748496C8-5CD8-3742-8075-93925729BAC7}">
      <dgm:prSet/>
      <dgm:spPr/>
      <dgm:t>
        <a:bodyPr/>
        <a:lstStyle/>
        <a:p>
          <a:pPr rtl="0"/>
          <a:endParaRPr lang="en-US"/>
        </a:p>
      </dgm:t>
    </dgm:pt>
    <dgm:pt modelId="{11FB4245-3874-5E49-8239-B2DC57080545}" type="pres">
      <dgm:prSet presAssocID="{99540D0C-110A-B149-9225-666E03E74A07}" presName="layout" presStyleCnt="0">
        <dgm:presLayoutVars>
          <dgm:chMax/>
          <dgm:chPref/>
          <dgm:dir/>
          <dgm:resizeHandles/>
        </dgm:presLayoutVars>
      </dgm:prSet>
      <dgm:spPr/>
      <dgm:t>
        <a:bodyPr/>
        <a:lstStyle/>
        <a:p>
          <a:pPr rtl="1"/>
          <a:endParaRPr lang="ar-SA"/>
        </a:p>
      </dgm:t>
    </dgm:pt>
    <dgm:pt modelId="{43110FCF-8B44-7740-B670-CA80F96FDEBC}" type="pres">
      <dgm:prSet presAssocID="{EEA381F0-F491-6440-9650-A6BC0350050D}" presName="root" presStyleCnt="0">
        <dgm:presLayoutVars>
          <dgm:chMax/>
          <dgm:chPref/>
        </dgm:presLayoutVars>
      </dgm:prSet>
      <dgm:spPr/>
    </dgm:pt>
    <dgm:pt modelId="{C128AE1B-1B27-404B-A2E7-F77E8960A80F}" type="pres">
      <dgm:prSet presAssocID="{EEA381F0-F491-6440-9650-A6BC0350050D}" presName="rootComposite" presStyleCnt="0">
        <dgm:presLayoutVars/>
      </dgm:prSet>
      <dgm:spPr/>
    </dgm:pt>
    <dgm:pt modelId="{FEB7E8C4-27F8-6949-94DB-6F26FAF7CD57}" type="pres">
      <dgm:prSet presAssocID="{EEA381F0-F491-6440-9650-A6BC0350050D}" presName="ParentAccent" presStyleLbl="alignNode1" presStyleIdx="0" presStyleCnt="2"/>
      <dgm:spPr/>
    </dgm:pt>
    <dgm:pt modelId="{D0F27A68-5F1F-D64B-B445-C6810D0AADDC}" type="pres">
      <dgm:prSet presAssocID="{EEA381F0-F491-6440-9650-A6BC0350050D}" presName="ParentSmallAccent" presStyleLbl="fgAcc1" presStyleIdx="0" presStyleCnt="2"/>
      <dgm:spPr/>
    </dgm:pt>
    <dgm:pt modelId="{C2BC8219-7D98-B541-B7B4-196C89CC55C6}" type="pres">
      <dgm:prSet presAssocID="{EEA381F0-F491-6440-9650-A6BC0350050D}" presName="Parent" presStyleLbl="revTx" presStyleIdx="0" presStyleCnt="8">
        <dgm:presLayoutVars>
          <dgm:chMax/>
          <dgm:chPref val="4"/>
          <dgm:bulletEnabled val="1"/>
        </dgm:presLayoutVars>
      </dgm:prSet>
      <dgm:spPr/>
      <dgm:t>
        <a:bodyPr/>
        <a:lstStyle/>
        <a:p>
          <a:pPr rtl="1"/>
          <a:endParaRPr lang="ar-SA"/>
        </a:p>
      </dgm:t>
    </dgm:pt>
    <dgm:pt modelId="{FFB6E2E1-EBEE-3840-981F-4023FA4820C7}" type="pres">
      <dgm:prSet presAssocID="{EEA381F0-F491-6440-9650-A6BC0350050D}" presName="childShape" presStyleCnt="0">
        <dgm:presLayoutVars>
          <dgm:chMax val="0"/>
          <dgm:chPref val="0"/>
        </dgm:presLayoutVars>
      </dgm:prSet>
      <dgm:spPr/>
    </dgm:pt>
    <dgm:pt modelId="{CF3104B4-6600-1D41-A70C-46F8192F17CB}" type="pres">
      <dgm:prSet presAssocID="{CEFDB708-0A9D-F64B-AB7B-11BAC468E6BC}" presName="childComposite" presStyleCnt="0">
        <dgm:presLayoutVars>
          <dgm:chMax val="0"/>
          <dgm:chPref val="0"/>
        </dgm:presLayoutVars>
      </dgm:prSet>
      <dgm:spPr/>
    </dgm:pt>
    <dgm:pt modelId="{0C9F6E56-C45C-C640-84B4-DCDD66DE9CB5}" type="pres">
      <dgm:prSet presAssocID="{CEFDB708-0A9D-F64B-AB7B-11BAC468E6BC}" presName="ChildAccent" presStyleLbl="solidFgAcc1" presStyleIdx="0" presStyleCnt="6"/>
      <dgm:spPr/>
    </dgm:pt>
    <dgm:pt modelId="{16D81598-8C51-454E-90A3-B410D5911C29}" type="pres">
      <dgm:prSet presAssocID="{CEFDB708-0A9D-F64B-AB7B-11BAC468E6BC}" presName="Child" presStyleLbl="revTx" presStyleIdx="1" presStyleCnt="8">
        <dgm:presLayoutVars>
          <dgm:chMax val="0"/>
          <dgm:chPref val="0"/>
          <dgm:bulletEnabled val="1"/>
        </dgm:presLayoutVars>
      </dgm:prSet>
      <dgm:spPr/>
      <dgm:t>
        <a:bodyPr/>
        <a:lstStyle/>
        <a:p>
          <a:pPr rtl="1"/>
          <a:endParaRPr lang="ar-SA"/>
        </a:p>
      </dgm:t>
    </dgm:pt>
    <dgm:pt modelId="{B0F71CE1-0DBA-3A42-A225-388CC02026BF}" type="pres">
      <dgm:prSet presAssocID="{E829B84B-D55E-7447-93D7-F216A456E223}" presName="childComposite" presStyleCnt="0">
        <dgm:presLayoutVars>
          <dgm:chMax val="0"/>
          <dgm:chPref val="0"/>
        </dgm:presLayoutVars>
      </dgm:prSet>
      <dgm:spPr/>
    </dgm:pt>
    <dgm:pt modelId="{2853065B-A889-F14B-8785-F37EAE16852B}" type="pres">
      <dgm:prSet presAssocID="{E829B84B-D55E-7447-93D7-F216A456E223}" presName="ChildAccent" presStyleLbl="solidFgAcc1" presStyleIdx="1" presStyleCnt="6"/>
      <dgm:spPr/>
    </dgm:pt>
    <dgm:pt modelId="{923FB222-9EDC-7E43-BF12-340FAE4C8493}" type="pres">
      <dgm:prSet presAssocID="{E829B84B-D55E-7447-93D7-F216A456E223}" presName="Child" presStyleLbl="revTx" presStyleIdx="2" presStyleCnt="8">
        <dgm:presLayoutVars>
          <dgm:chMax val="0"/>
          <dgm:chPref val="0"/>
          <dgm:bulletEnabled val="1"/>
        </dgm:presLayoutVars>
      </dgm:prSet>
      <dgm:spPr/>
      <dgm:t>
        <a:bodyPr/>
        <a:lstStyle/>
        <a:p>
          <a:pPr rtl="1"/>
          <a:endParaRPr lang="ar-SA"/>
        </a:p>
      </dgm:t>
    </dgm:pt>
    <dgm:pt modelId="{F8E91D9B-81C6-BC44-8AF2-76EB0EDD5BEE}" type="pres">
      <dgm:prSet presAssocID="{ADE960F0-685B-DA44-B5E6-418E8CE11663}" presName="childComposite" presStyleCnt="0">
        <dgm:presLayoutVars>
          <dgm:chMax val="0"/>
          <dgm:chPref val="0"/>
        </dgm:presLayoutVars>
      </dgm:prSet>
      <dgm:spPr/>
    </dgm:pt>
    <dgm:pt modelId="{5EBEEC09-A9B0-7B44-8FD1-7400760D60D9}" type="pres">
      <dgm:prSet presAssocID="{ADE960F0-685B-DA44-B5E6-418E8CE11663}" presName="ChildAccent" presStyleLbl="solidFgAcc1" presStyleIdx="2" presStyleCnt="6"/>
      <dgm:spPr/>
    </dgm:pt>
    <dgm:pt modelId="{195CA47E-2927-7541-BC64-A10BB6DAD3B1}" type="pres">
      <dgm:prSet presAssocID="{ADE960F0-685B-DA44-B5E6-418E8CE11663}" presName="Child" presStyleLbl="revTx" presStyleIdx="3" presStyleCnt="8">
        <dgm:presLayoutVars>
          <dgm:chMax val="0"/>
          <dgm:chPref val="0"/>
          <dgm:bulletEnabled val="1"/>
        </dgm:presLayoutVars>
      </dgm:prSet>
      <dgm:spPr/>
      <dgm:t>
        <a:bodyPr/>
        <a:lstStyle/>
        <a:p>
          <a:pPr rtl="1"/>
          <a:endParaRPr lang="ar-SA"/>
        </a:p>
      </dgm:t>
    </dgm:pt>
    <dgm:pt modelId="{420DB60B-7DA2-1944-81CA-ACE97DF99775}" type="pres">
      <dgm:prSet presAssocID="{6D460F2C-8986-FD45-A184-84B6A0D8B3BE}" presName="root" presStyleCnt="0">
        <dgm:presLayoutVars>
          <dgm:chMax/>
          <dgm:chPref/>
        </dgm:presLayoutVars>
      </dgm:prSet>
      <dgm:spPr/>
    </dgm:pt>
    <dgm:pt modelId="{17F2BAEE-D12A-F644-B813-87F063854002}" type="pres">
      <dgm:prSet presAssocID="{6D460F2C-8986-FD45-A184-84B6A0D8B3BE}" presName="rootComposite" presStyleCnt="0">
        <dgm:presLayoutVars/>
      </dgm:prSet>
      <dgm:spPr/>
    </dgm:pt>
    <dgm:pt modelId="{A1884933-FDEB-0F4B-9DC7-E262F31E01D7}" type="pres">
      <dgm:prSet presAssocID="{6D460F2C-8986-FD45-A184-84B6A0D8B3BE}" presName="ParentAccent" presStyleLbl="alignNode1" presStyleIdx="1" presStyleCnt="2"/>
      <dgm:spPr/>
    </dgm:pt>
    <dgm:pt modelId="{1807207B-B077-AE4B-8A48-27A4B9B385A5}" type="pres">
      <dgm:prSet presAssocID="{6D460F2C-8986-FD45-A184-84B6A0D8B3BE}" presName="ParentSmallAccent" presStyleLbl="fgAcc1" presStyleIdx="1" presStyleCnt="2"/>
      <dgm:spPr/>
    </dgm:pt>
    <dgm:pt modelId="{A572C25E-E312-784D-AA84-1B1AF1255283}" type="pres">
      <dgm:prSet presAssocID="{6D460F2C-8986-FD45-A184-84B6A0D8B3BE}" presName="Parent" presStyleLbl="revTx" presStyleIdx="4" presStyleCnt="8">
        <dgm:presLayoutVars>
          <dgm:chMax/>
          <dgm:chPref val="4"/>
          <dgm:bulletEnabled val="1"/>
        </dgm:presLayoutVars>
      </dgm:prSet>
      <dgm:spPr/>
      <dgm:t>
        <a:bodyPr/>
        <a:lstStyle/>
        <a:p>
          <a:pPr rtl="1"/>
          <a:endParaRPr lang="ar-SA"/>
        </a:p>
      </dgm:t>
    </dgm:pt>
    <dgm:pt modelId="{9BEA7F55-6CA7-4247-91B0-8349DB42FDFA}" type="pres">
      <dgm:prSet presAssocID="{6D460F2C-8986-FD45-A184-84B6A0D8B3BE}" presName="childShape" presStyleCnt="0">
        <dgm:presLayoutVars>
          <dgm:chMax val="0"/>
          <dgm:chPref val="0"/>
        </dgm:presLayoutVars>
      </dgm:prSet>
      <dgm:spPr/>
    </dgm:pt>
    <dgm:pt modelId="{5987BCD0-AA0F-B94D-B678-D5CF21A2F51B}" type="pres">
      <dgm:prSet presAssocID="{BCB4630C-5F20-1D40-B06F-5BC650549B8E}" presName="childComposite" presStyleCnt="0">
        <dgm:presLayoutVars>
          <dgm:chMax val="0"/>
          <dgm:chPref val="0"/>
        </dgm:presLayoutVars>
      </dgm:prSet>
      <dgm:spPr/>
    </dgm:pt>
    <dgm:pt modelId="{C66292D9-E093-E14A-AC76-1FB867F57ABF}" type="pres">
      <dgm:prSet presAssocID="{BCB4630C-5F20-1D40-B06F-5BC650549B8E}" presName="ChildAccent" presStyleLbl="solidFgAcc1" presStyleIdx="3" presStyleCnt="6"/>
      <dgm:spPr/>
    </dgm:pt>
    <dgm:pt modelId="{BCADA776-D057-C84C-8351-D4937DFE6F22}" type="pres">
      <dgm:prSet presAssocID="{BCB4630C-5F20-1D40-B06F-5BC650549B8E}" presName="Child" presStyleLbl="revTx" presStyleIdx="5" presStyleCnt="8">
        <dgm:presLayoutVars>
          <dgm:chMax val="0"/>
          <dgm:chPref val="0"/>
          <dgm:bulletEnabled val="1"/>
        </dgm:presLayoutVars>
      </dgm:prSet>
      <dgm:spPr/>
      <dgm:t>
        <a:bodyPr/>
        <a:lstStyle/>
        <a:p>
          <a:pPr rtl="1"/>
          <a:endParaRPr lang="ar-SA"/>
        </a:p>
      </dgm:t>
    </dgm:pt>
    <dgm:pt modelId="{04DCAC10-6093-4840-9D66-51666182F8D5}" type="pres">
      <dgm:prSet presAssocID="{0F3C0B5F-D662-8049-BC1C-DA77B450A892}" presName="childComposite" presStyleCnt="0">
        <dgm:presLayoutVars>
          <dgm:chMax val="0"/>
          <dgm:chPref val="0"/>
        </dgm:presLayoutVars>
      </dgm:prSet>
      <dgm:spPr/>
    </dgm:pt>
    <dgm:pt modelId="{D6BAEEE3-3AEB-7445-B72C-546681FE880D}" type="pres">
      <dgm:prSet presAssocID="{0F3C0B5F-D662-8049-BC1C-DA77B450A892}" presName="ChildAccent" presStyleLbl="solidFgAcc1" presStyleIdx="4" presStyleCnt="6"/>
      <dgm:spPr/>
    </dgm:pt>
    <dgm:pt modelId="{5E0F6F31-6876-454E-8C9C-3D5430E3C01E}" type="pres">
      <dgm:prSet presAssocID="{0F3C0B5F-D662-8049-BC1C-DA77B450A892}" presName="Child" presStyleLbl="revTx" presStyleIdx="6" presStyleCnt="8">
        <dgm:presLayoutVars>
          <dgm:chMax val="0"/>
          <dgm:chPref val="0"/>
          <dgm:bulletEnabled val="1"/>
        </dgm:presLayoutVars>
      </dgm:prSet>
      <dgm:spPr/>
      <dgm:t>
        <a:bodyPr/>
        <a:lstStyle/>
        <a:p>
          <a:pPr rtl="1"/>
          <a:endParaRPr lang="ar-SA"/>
        </a:p>
      </dgm:t>
    </dgm:pt>
    <dgm:pt modelId="{36266D0F-0FAF-8C4E-AF61-9FB245DE8A63}" type="pres">
      <dgm:prSet presAssocID="{3D12A34D-1567-9D43-BC58-FF526705CB25}" presName="childComposite" presStyleCnt="0">
        <dgm:presLayoutVars>
          <dgm:chMax val="0"/>
          <dgm:chPref val="0"/>
        </dgm:presLayoutVars>
      </dgm:prSet>
      <dgm:spPr/>
    </dgm:pt>
    <dgm:pt modelId="{52162476-62AF-CD4F-9B21-CF5C22695C4F}" type="pres">
      <dgm:prSet presAssocID="{3D12A34D-1567-9D43-BC58-FF526705CB25}" presName="ChildAccent" presStyleLbl="solidFgAcc1" presStyleIdx="5" presStyleCnt="6"/>
      <dgm:spPr/>
    </dgm:pt>
    <dgm:pt modelId="{5AD21FBF-282B-1C4F-83D0-814EDAB44914}" type="pres">
      <dgm:prSet presAssocID="{3D12A34D-1567-9D43-BC58-FF526705CB25}" presName="Child" presStyleLbl="revTx" presStyleIdx="7" presStyleCnt="8">
        <dgm:presLayoutVars>
          <dgm:chMax val="0"/>
          <dgm:chPref val="0"/>
          <dgm:bulletEnabled val="1"/>
        </dgm:presLayoutVars>
      </dgm:prSet>
      <dgm:spPr/>
      <dgm:t>
        <a:bodyPr/>
        <a:lstStyle/>
        <a:p>
          <a:pPr rtl="1"/>
          <a:endParaRPr lang="ar-SA"/>
        </a:p>
      </dgm:t>
    </dgm:pt>
  </dgm:ptLst>
  <dgm:cxnLst>
    <dgm:cxn modelId="{748496C8-5CD8-3742-8075-93925729BAC7}" srcId="{6D460F2C-8986-FD45-A184-84B6A0D8B3BE}" destId="{3D12A34D-1567-9D43-BC58-FF526705CB25}" srcOrd="2" destOrd="0" parTransId="{8F5F1DB4-4DB8-4A45-BEC8-3F9548082D1E}" sibTransId="{FCB876C3-73AF-3944-B2FB-4682128DB160}"/>
    <dgm:cxn modelId="{B146172B-3C66-8B4B-BD74-10F61412709A}" type="presOf" srcId="{0F3C0B5F-D662-8049-BC1C-DA77B450A892}" destId="{5E0F6F31-6876-454E-8C9C-3D5430E3C01E}" srcOrd="0" destOrd="0" presId="urn:microsoft.com/office/officeart/2008/layout/SquareAccentList"/>
    <dgm:cxn modelId="{7225A407-E1F5-5E47-8499-F7D560F08B49}" type="presOf" srcId="{BCB4630C-5F20-1D40-B06F-5BC650549B8E}" destId="{BCADA776-D057-C84C-8351-D4937DFE6F22}" srcOrd="0" destOrd="0" presId="urn:microsoft.com/office/officeart/2008/layout/SquareAccentList"/>
    <dgm:cxn modelId="{5B0E2774-89BC-4648-96C0-315C37A32EE6}" srcId="{EEA381F0-F491-6440-9650-A6BC0350050D}" destId="{CEFDB708-0A9D-F64B-AB7B-11BAC468E6BC}" srcOrd="0" destOrd="0" parTransId="{0723F81E-A0B7-E94D-8E7B-CD72245584E0}" sibTransId="{F79747C6-D1BC-444F-9223-095F65024B38}"/>
    <dgm:cxn modelId="{0B563025-BE03-FD47-B300-4D229EB4F66B}" type="presOf" srcId="{3D12A34D-1567-9D43-BC58-FF526705CB25}" destId="{5AD21FBF-282B-1C4F-83D0-814EDAB44914}" srcOrd="0" destOrd="0" presId="urn:microsoft.com/office/officeart/2008/layout/SquareAccentList"/>
    <dgm:cxn modelId="{753BD4CA-CF5B-7249-9695-94A6F48B411F}" srcId="{6D460F2C-8986-FD45-A184-84B6A0D8B3BE}" destId="{0F3C0B5F-D662-8049-BC1C-DA77B450A892}" srcOrd="1" destOrd="0" parTransId="{5D0718C7-DE56-714C-9DDE-5E7D59B3CB83}" sibTransId="{54636D7E-8ADA-814B-A48E-E8D32352021D}"/>
    <dgm:cxn modelId="{87162655-B85D-6E41-8048-D8E2E70BA1B0}" type="presOf" srcId="{CEFDB708-0A9D-F64B-AB7B-11BAC468E6BC}" destId="{16D81598-8C51-454E-90A3-B410D5911C29}" srcOrd="0" destOrd="0" presId="urn:microsoft.com/office/officeart/2008/layout/SquareAccentList"/>
    <dgm:cxn modelId="{EEB3B159-38CE-8744-9C1A-29414808ACD0}" type="presOf" srcId="{99540D0C-110A-B149-9225-666E03E74A07}" destId="{11FB4245-3874-5E49-8239-B2DC57080545}" srcOrd="0" destOrd="0" presId="urn:microsoft.com/office/officeart/2008/layout/SquareAccentList"/>
    <dgm:cxn modelId="{88C4B403-65ED-EC4A-A315-F824CED41D52}" srcId="{99540D0C-110A-B149-9225-666E03E74A07}" destId="{EEA381F0-F491-6440-9650-A6BC0350050D}" srcOrd="0" destOrd="0" parTransId="{AE42152A-ECC6-CA44-B7E5-396BA4409558}" sibTransId="{D5836D75-103B-3B4D-B405-B41965360302}"/>
    <dgm:cxn modelId="{3BA3E19A-F7B5-0249-B290-9E171B616E11}" srcId="{6D460F2C-8986-FD45-A184-84B6A0D8B3BE}" destId="{BCB4630C-5F20-1D40-B06F-5BC650549B8E}" srcOrd="0" destOrd="0" parTransId="{B6CD0ED6-082F-C041-B278-7B043D77FCF8}" sibTransId="{D90CB2A1-EBBB-544B-8AFA-28FE291ED39A}"/>
    <dgm:cxn modelId="{6077264F-9992-AE42-9C95-7140DF642079}" srcId="{99540D0C-110A-B149-9225-666E03E74A07}" destId="{6D460F2C-8986-FD45-A184-84B6A0D8B3BE}" srcOrd="1" destOrd="0" parTransId="{E3404E21-6B80-9845-A922-1889061C92EF}" sibTransId="{528F8971-FDAF-9F4A-ABB7-84906E7ABBF3}"/>
    <dgm:cxn modelId="{AE181346-60AD-BC4B-87DF-FDFF8DC757D2}" type="presOf" srcId="{ADE960F0-685B-DA44-B5E6-418E8CE11663}" destId="{195CA47E-2927-7541-BC64-A10BB6DAD3B1}" srcOrd="0" destOrd="0" presId="urn:microsoft.com/office/officeart/2008/layout/SquareAccentList"/>
    <dgm:cxn modelId="{50E36CEC-D724-4547-BA47-254291352CD0}" type="presOf" srcId="{6D460F2C-8986-FD45-A184-84B6A0D8B3BE}" destId="{A572C25E-E312-784D-AA84-1B1AF1255283}" srcOrd="0" destOrd="0" presId="urn:microsoft.com/office/officeart/2008/layout/SquareAccentList"/>
    <dgm:cxn modelId="{2E9B6B7D-B017-2E45-9DE2-6713839BB0DB}" srcId="{EEA381F0-F491-6440-9650-A6BC0350050D}" destId="{ADE960F0-685B-DA44-B5E6-418E8CE11663}" srcOrd="2" destOrd="0" parTransId="{58737C30-7BAA-C047-B448-73221860516A}" sibTransId="{9947726A-FC27-F746-A312-9DDCDFB9FBCC}"/>
    <dgm:cxn modelId="{5357432F-F244-9E48-8CE4-4B463EB9BCF5}" srcId="{EEA381F0-F491-6440-9650-A6BC0350050D}" destId="{E829B84B-D55E-7447-93D7-F216A456E223}" srcOrd="1" destOrd="0" parTransId="{6663DD26-E057-6442-9CB7-50620DE0C51A}" sibTransId="{B7503AEE-8803-0242-8975-D32471B005C3}"/>
    <dgm:cxn modelId="{EA13DCBD-3D52-8D41-A51D-D3C22FF888AC}" type="presOf" srcId="{EEA381F0-F491-6440-9650-A6BC0350050D}" destId="{C2BC8219-7D98-B541-B7B4-196C89CC55C6}" srcOrd="0" destOrd="0" presId="urn:microsoft.com/office/officeart/2008/layout/SquareAccentList"/>
    <dgm:cxn modelId="{594D922B-A8FC-B442-B46D-7404DC1B0D35}" type="presOf" srcId="{E829B84B-D55E-7447-93D7-F216A456E223}" destId="{923FB222-9EDC-7E43-BF12-340FAE4C8493}" srcOrd="0" destOrd="0" presId="urn:microsoft.com/office/officeart/2008/layout/SquareAccentList"/>
    <dgm:cxn modelId="{8F5A2398-20FA-1A4D-807C-0667BC080E42}" type="presParOf" srcId="{11FB4245-3874-5E49-8239-B2DC57080545}" destId="{43110FCF-8B44-7740-B670-CA80F96FDEBC}" srcOrd="0" destOrd="0" presId="urn:microsoft.com/office/officeart/2008/layout/SquareAccentList"/>
    <dgm:cxn modelId="{4E55D449-9984-0044-94EB-43FDC809AAB9}" type="presParOf" srcId="{43110FCF-8B44-7740-B670-CA80F96FDEBC}" destId="{C128AE1B-1B27-404B-A2E7-F77E8960A80F}" srcOrd="0" destOrd="0" presId="urn:microsoft.com/office/officeart/2008/layout/SquareAccentList"/>
    <dgm:cxn modelId="{2878F637-8F3C-EF46-A1BF-E3C608B8786E}" type="presParOf" srcId="{C128AE1B-1B27-404B-A2E7-F77E8960A80F}" destId="{FEB7E8C4-27F8-6949-94DB-6F26FAF7CD57}" srcOrd="0" destOrd="0" presId="urn:microsoft.com/office/officeart/2008/layout/SquareAccentList"/>
    <dgm:cxn modelId="{594CA30C-7B15-534A-96B3-A3F8C8CE5B4A}" type="presParOf" srcId="{C128AE1B-1B27-404B-A2E7-F77E8960A80F}" destId="{D0F27A68-5F1F-D64B-B445-C6810D0AADDC}" srcOrd="1" destOrd="0" presId="urn:microsoft.com/office/officeart/2008/layout/SquareAccentList"/>
    <dgm:cxn modelId="{C4124C3B-99EB-C54E-9461-73BF4A4EEB09}" type="presParOf" srcId="{C128AE1B-1B27-404B-A2E7-F77E8960A80F}" destId="{C2BC8219-7D98-B541-B7B4-196C89CC55C6}" srcOrd="2" destOrd="0" presId="urn:microsoft.com/office/officeart/2008/layout/SquareAccentList"/>
    <dgm:cxn modelId="{4B6609C7-79D5-2F40-9AB1-9A5268D98314}" type="presParOf" srcId="{43110FCF-8B44-7740-B670-CA80F96FDEBC}" destId="{FFB6E2E1-EBEE-3840-981F-4023FA4820C7}" srcOrd="1" destOrd="0" presId="urn:microsoft.com/office/officeart/2008/layout/SquareAccentList"/>
    <dgm:cxn modelId="{9D3BF5AA-751A-864D-9542-1D9437C42303}" type="presParOf" srcId="{FFB6E2E1-EBEE-3840-981F-4023FA4820C7}" destId="{CF3104B4-6600-1D41-A70C-46F8192F17CB}" srcOrd="0" destOrd="0" presId="urn:microsoft.com/office/officeart/2008/layout/SquareAccentList"/>
    <dgm:cxn modelId="{52648459-84D4-8546-B36F-ABF19ED8477B}" type="presParOf" srcId="{CF3104B4-6600-1D41-A70C-46F8192F17CB}" destId="{0C9F6E56-C45C-C640-84B4-DCDD66DE9CB5}" srcOrd="0" destOrd="0" presId="urn:microsoft.com/office/officeart/2008/layout/SquareAccentList"/>
    <dgm:cxn modelId="{07A9BCB6-0DE1-C544-AD20-717BE82994A6}" type="presParOf" srcId="{CF3104B4-6600-1D41-A70C-46F8192F17CB}" destId="{16D81598-8C51-454E-90A3-B410D5911C29}" srcOrd="1" destOrd="0" presId="urn:microsoft.com/office/officeart/2008/layout/SquareAccentList"/>
    <dgm:cxn modelId="{20323567-C1F0-CA4E-BF34-94835BC867B5}" type="presParOf" srcId="{FFB6E2E1-EBEE-3840-981F-4023FA4820C7}" destId="{B0F71CE1-0DBA-3A42-A225-388CC02026BF}" srcOrd="1" destOrd="0" presId="urn:microsoft.com/office/officeart/2008/layout/SquareAccentList"/>
    <dgm:cxn modelId="{2822F235-4871-CE42-8912-97297774C8E6}" type="presParOf" srcId="{B0F71CE1-0DBA-3A42-A225-388CC02026BF}" destId="{2853065B-A889-F14B-8785-F37EAE16852B}" srcOrd="0" destOrd="0" presId="urn:microsoft.com/office/officeart/2008/layout/SquareAccentList"/>
    <dgm:cxn modelId="{97E4F46B-D233-0B43-B974-54EFE7C30511}" type="presParOf" srcId="{B0F71CE1-0DBA-3A42-A225-388CC02026BF}" destId="{923FB222-9EDC-7E43-BF12-340FAE4C8493}" srcOrd="1" destOrd="0" presId="urn:microsoft.com/office/officeart/2008/layout/SquareAccentList"/>
    <dgm:cxn modelId="{229300EF-1751-C04D-8C9A-2A5E92DBE79E}" type="presParOf" srcId="{FFB6E2E1-EBEE-3840-981F-4023FA4820C7}" destId="{F8E91D9B-81C6-BC44-8AF2-76EB0EDD5BEE}" srcOrd="2" destOrd="0" presId="urn:microsoft.com/office/officeart/2008/layout/SquareAccentList"/>
    <dgm:cxn modelId="{398ABEA8-FE8F-5B43-80A7-9D56D4C1D4ED}" type="presParOf" srcId="{F8E91D9B-81C6-BC44-8AF2-76EB0EDD5BEE}" destId="{5EBEEC09-A9B0-7B44-8FD1-7400760D60D9}" srcOrd="0" destOrd="0" presId="urn:microsoft.com/office/officeart/2008/layout/SquareAccentList"/>
    <dgm:cxn modelId="{16EC0E17-94DB-1A41-A1D9-B6028C3F9085}" type="presParOf" srcId="{F8E91D9B-81C6-BC44-8AF2-76EB0EDD5BEE}" destId="{195CA47E-2927-7541-BC64-A10BB6DAD3B1}" srcOrd="1" destOrd="0" presId="urn:microsoft.com/office/officeart/2008/layout/SquareAccentList"/>
    <dgm:cxn modelId="{1000359F-7D7A-F644-A108-FDE142C46E43}" type="presParOf" srcId="{11FB4245-3874-5E49-8239-B2DC57080545}" destId="{420DB60B-7DA2-1944-81CA-ACE97DF99775}" srcOrd="1" destOrd="0" presId="urn:microsoft.com/office/officeart/2008/layout/SquareAccentList"/>
    <dgm:cxn modelId="{4BF4B601-7ED7-B847-9092-18DB36D11A56}" type="presParOf" srcId="{420DB60B-7DA2-1944-81CA-ACE97DF99775}" destId="{17F2BAEE-D12A-F644-B813-87F063854002}" srcOrd="0" destOrd="0" presId="urn:microsoft.com/office/officeart/2008/layout/SquareAccentList"/>
    <dgm:cxn modelId="{30A59B5B-400D-7247-ADB6-C07A3326681A}" type="presParOf" srcId="{17F2BAEE-D12A-F644-B813-87F063854002}" destId="{A1884933-FDEB-0F4B-9DC7-E262F31E01D7}" srcOrd="0" destOrd="0" presId="urn:microsoft.com/office/officeart/2008/layout/SquareAccentList"/>
    <dgm:cxn modelId="{682314F4-7332-C34D-BF15-7375F3530583}" type="presParOf" srcId="{17F2BAEE-D12A-F644-B813-87F063854002}" destId="{1807207B-B077-AE4B-8A48-27A4B9B385A5}" srcOrd="1" destOrd="0" presId="urn:microsoft.com/office/officeart/2008/layout/SquareAccentList"/>
    <dgm:cxn modelId="{B0C26D4C-DE41-2F48-B31B-2FC986D50AE2}" type="presParOf" srcId="{17F2BAEE-D12A-F644-B813-87F063854002}" destId="{A572C25E-E312-784D-AA84-1B1AF1255283}" srcOrd="2" destOrd="0" presId="urn:microsoft.com/office/officeart/2008/layout/SquareAccentList"/>
    <dgm:cxn modelId="{1F78A1D9-5EAD-3449-9EC8-0095EF58D5B9}" type="presParOf" srcId="{420DB60B-7DA2-1944-81CA-ACE97DF99775}" destId="{9BEA7F55-6CA7-4247-91B0-8349DB42FDFA}" srcOrd="1" destOrd="0" presId="urn:microsoft.com/office/officeart/2008/layout/SquareAccentList"/>
    <dgm:cxn modelId="{90AD6049-33C1-2E4A-A1AD-5662D67B477D}" type="presParOf" srcId="{9BEA7F55-6CA7-4247-91B0-8349DB42FDFA}" destId="{5987BCD0-AA0F-B94D-B678-D5CF21A2F51B}" srcOrd="0" destOrd="0" presId="urn:microsoft.com/office/officeart/2008/layout/SquareAccentList"/>
    <dgm:cxn modelId="{C3C2F5B7-19B6-BF48-AD94-5C2840C5D32D}" type="presParOf" srcId="{5987BCD0-AA0F-B94D-B678-D5CF21A2F51B}" destId="{C66292D9-E093-E14A-AC76-1FB867F57ABF}" srcOrd="0" destOrd="0" presId="urn:microsoft.com/office/officeart/2008/layout/SquareAccentList"/>
    <dgm:cxn modelId="{CBAF330F-05A1-7045-BD64-57DF86AD6E60}" type="presParOf" srcId="{5987BCD0-AA0F-B94D-B678-D5CF21A2F51B}" destId="{BCADA776-D057-C84C-8351-D4937DFE6F22}" srcOrd="1" destOrd="0" presId="urn:microsoft.com/office/officeart/2008/layout/SquareAccentList"/>
    <dgm:cxn modelId="{26401D4E-2894-474A-A50E-72554683E3CB}" type="presParOf" srcId="{9BEA7F55-6CA7-4247-91B0-8349DB42FDFA}" destId="{04DCAC10-6093-4840-9D66-51666182F8D5}" srcOrd="1" destOrd="0" presId="urn:microsoft.com/office/officeart/2008/layout/SquareAccentList"/>
    <dgm:cxn modelId="{9B0E028B-7A6E-C843-8FFC-042B9821CE02}" type="presParOf" srcId="{04DCAC10-6093-4840-9D66-51666182F8D5}" destId="{D6BAEEE3-3AEB-7445-B72C-546681FE880D}" srcOrd="0" destOrd="0" presId="urn:microsoft.com/office/officeart/2008/layout/SquareAccentList"/>
    <dgm:cxn modelId="{39CA1B51-6A3A-CE4C-8A51-34625EC21758}" type="presParOf" srcId="{04DCAC10-6093-4840-9D66-51666182F8D5}" destId="{5E0F6F31-6876-454E-8C9C-3D5430E3C01E}" srcOrd="1" destOrd="0" presId="urn:microsoft.com/office/officeart/2008/layout/SquareAccentList"/>
    <dgm:cxn modelId="{9CF0A5ED-DA8A-4348-858A-5FB690DF7143}" type="presParOf" srcId="{9BEA7F55-6CA7-4247-91B0-8349DB42FDFA}" destId="{36266D0F-0FAF-8C4E-AF61-9FB245DE8A63}" srcOrd="2" destOrd="0" presId="urn:microsoft.com/office/officeart/2008/layout/SquareAccentList"/>
    <dgm:cxn modelId="{38C9A037-6002-0E4C-8E25-438BF43A25BF}" type="presParOf" srcId="{36266D0F-0FAF-8C4E-AF61-9FB245DE8A63}" destId="{52162476-62AF-CD4F-9B21-CF5C22695C4F}" srcOrd="0" destOrd="0" presId="urn:microsoft.com/office/officeart/2008/layout/SquareAccentList"/>
    <dgm:cxn modelId="{B99E8CF7-99C8-B644-AF53-91BF748D9A02}" type="presParOf" srcId="{36266D0F-0FAF-8C4E-AF61-9FB245DE8A63}" destId="{5AD21FBF-282B-1C4F-83D0-814EDAB44914}"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7E8C4-27F8-6949-94DB-6F26FAF7CD57}">
      <dsp:nvSpPr>
        <dsp:cNvPr id="0" name=""/>
        <dsp:cNvSpPr/>
      </dsp:nvSpPr>
      <dsp:spPr>
        <a:xfrm>
          <a:off x="6413" y="847103"/>
          <a:ext cx="4008181" cy="4715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0F27A68-5F1F-D64B-B445-C6810D0AADDC}">
      <dsp:nvSpPr>
        <dsp:cNvPr id="0" name=""/>
        <dsp:cNvSpPr/>
      </dsp:nvSpPr>
      <dsp:spPr>
        <a:xfrm>
          <a:off x="6413" y="1024198"/>
          <a:ext cx="294455" cy="29445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BC8219-7D98-B541-B7B4-196C89CC55C6}">
      <dsp:nvSpPr>
        <dsp:cNvPr id="0" name=""/>
        <dsp:cNvSpPr/>
      </dsp:nvSpPr>
      <dsp:spPr>
        <a:xfrm>
          <a:off x="6413" y="0"/>
          <a:ext cx="4008181" cy="847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91440" rIns="137160" bIns="91440" numCol="1" spcCol="1270" anchor="ctr" anchorCtr="0">
          <a:noAutofit/>
        </a:bodyPr>
        <a:lstStyle/>
        <a:p>
          <a:pPr lvl="0" algn="l" defTabSz="3200400">
            <a:lnSpc>
              <a:spcPct val="90000"/>
            </a:lnSpc>
            <a:spcBef>
              <a:spcPct val="0"/>
            </a:spcBef>
            <a:spcAft>
              <a:spcPct val="35000"/>
            </a:spcAft>
          </a:pPr>
          <a:r>
            <a:rPr lang="en-US" sz="7200" kern="1200" dirty="0"/>
            <a:t>Tight</a:t>
          </a:r>
        </a:p>
      </dsp:txBody>
      <dsp:txXfrm>
        <a:off x="6413" y="0"/>
        <a:ext cx="4008181" cy="847103"/>
      </dsp:txXfrm>
    </dsp:sp>
    <dsp:sp modelId="{0C9F6E56-C45C-C640-84B4-DCDD66DE9CB5}">
      <dsp:nvSpPr>
        <dsp:cNvPr id="0" name=""/>
        <dsp:cNvSpPr/>
      </dsp:nvSpPr>
      <dsp:spPr>
        <a:xfrm>
          <a:off x="6413" y="1710565"/>
          <a:ext cx="294448" cy="294448"/>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D81598-8C51-454E-90A3-B410D5911C29}">
      <dsp:nvSpPr>
        <dsp:cNvPr id="0" name=""/>
        <dsp:cNvSpPr/>
      </dsp:nvSpPr>
      <dsp:spPr>
        <a:xfrm>
          <a:off x="286986" y="1514610"/>
          <a:ext cx="3727609" cy="68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a:t>Interfere with correct seating of the restoration</a:t>
          </a:r>
        </a:p>
      </dsp:txBody>
      <dsp:txXfrm>
        <a:off x="286986" y="1514610"/>
        <a:ext cx="3727609" cy="686359"/>
      </dsp:txXfrm>
    </dsp:sp>
    <dsp:sp modelId="{2853065B-A889-F14B-8785-F37EAE16852B}">
      <dsp:nvSpPr>
        <dsp:cNvPr id="0" name=""/>
        <dsp:cNvSpPr/>
      </dsp:nvSpPr>
      <dsp:spPr>
        <a:xfrm>
          <a:off x="6413" y="2396925"/>
          <a:ext cx="294448" cy="294448"/>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23FB222-9EDC-7E43-BF12-340FAE4C8493}">
      <dsp:nvSpPr>
        <dsp:cNvPr id="0" name=""/>
        <dsp:cNvSpPr/>
      </dsp:nvSpPr>
      <dsp:spPr>
        <a:xfrm>
          <a:off x="286986" y="2200969"/>
          <a:ext cx="3727609" cy="68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a:t>Discomfort</a:t>
          </a:r>
        </a:p>
      </dsp:txBody>
      <dsp:txXfrm>
        <a:off x="286986" y="2200969"/>
        <a:ext cx="3727609" cy="686359"/>
      </dsp:txXfrm>
    </dsp:sp>
    <dsp:sp modelId="{5EBEEC09-A9B0-7B44-8FD1-7400760D60D9}">
      <dsp:nvSpPr>
        <dsp:cNvPr id="0" name=""/>
        <dsp:cNvSpPr/>
      </dsp:nvSpPr>
      <dsp:spPr>
        <a:xfrm>
          <a:off x="6413" y="3083284"/>
          <a:ext cx="294448" cy="294448"/>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95CA47E-2927-7541-BC64-A10BB6DAD3B1}">
      <dsp:nvSpPr>
        <dsp:cNvPr id="0" name=""/>
        <dsp:cNvSpPr/>
      </dsp:nvSpPr>
      <dsp:spPr>
        <a:xfrm>
          <a:off x="286986" y="2887329"/>
          <a:ext cx="3727609" cy="68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a:t>Difficult to floss</a:t>
          </a:r>
        </a:p>
      </dsp:txBody>
      <dsp:txXfrm>
        <a:off x="286986" y="2887329"/>
        <a:ext cx="3727609" cy="686359"/>
      </dsp:txXfrm>
    </dsp:sp>
    <dsp:sp modelId="{A1884933-FDEB-0F4B-9DC7-E262F31E01D7}">
      <dsp:nvSpPr>
        <dsp:cNvPr id="0" name=""/>
        <dsp:cNvSpPr/>
      </dsp:nvSpPr>
      <dsp:spPr>
        <a:xfrm>
          <a:off x="4215004" y="847103"/>
          <a:ext cx="4008181" cy="4715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807207B-B077-AE4B-8A48-27A4B9B385A5}">
      <dsp:nvSpPr>
        <dsp:cNvPr id="0" name=""/>
        <dsp:cNvSpPr/>
      </dsp:nvSpPr>
      <dsp:spPr>
        <a:xfrm>
          <a:off x="4215004" y="1024198"/>
          <a:ext cx="294455" cy="29445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572C25E-E312-784D-AA84-1B1AF1255283}">
      <dsp:nvSpPr>
        <dsp:cNvPr id="0" name=""/>
        <dsp:cNvSpPr/>
      </dsp:nvSpPr>
      <dsp:spPr>
        <a:xfrm>
          <a:off x="4215004" y="0"/>
          <a:ext cx="4008181" cy="847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91440" rIns="137160" bIns="91440" numCol="1" spcCol="1270" anchor="ctr" anchorCtr="0">
          <a:noAutofit/>
        </a:bodyPr>
        <a:lstStyle/>
        <a:p>
          <a:pPr lvl="0" algn="l" defTabSz="3200400">
            <a:lnSpc>
              <a:spcPct val="90000"/>
            </a:lnSpc>
            <a:spcBef>
              <a:spcPct val="0"/>
            </a:spcBef>
            <a:spcAft>
              <a:spcPct val="35000"/>
            </a:spcAft>
          </a:pPr>
          <a:r>
            <a:rPr lang="en-US" sz="7200" kern="1200" dirty="0"/>
            <a:t>Light</a:t>
          </a:r>
        </a:p>
      </dsp:txBody>
      <dsp:txXfrm>
        <a:off x="4215004" y="0"/>
        <a:ext cx="4008181" cy="847103"/>
      </dsp:txXfrm>
    </dsp:sp>
    <dsp:sp modelId="{C66292D9-E093-E14A-AC76-1FB867F57ABF}">
      <dsp:nvSpPr>
        <dsp:cNvPr id="0" name=""/>
        <dsp:cNvSpPr/>
      </dsp:nvSpPr>
      <dsp:spPr>
        <a:xfrm>
          <a:off x="4215004" y="1710565"/>
          <a:ext cx="294448" cy="294448"/>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CADA776-D057-C84C-8351-D4937DFE6F22}">
      <dsp:nvSpPr>
        <dsp:cNvPr id="0" name=""/>
        <dsp:cNvSpPr/>
      </dsp:nvSpPr>
      <dsp:spPr>
        <a:xfrm>
          <a:off x="4495577" y="1514610"/>
          <a:ext cx="3727609" cy="68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a:t>Food impaction</a:t>
          </a:r>
        </a:p>
      </dsp:txBody>
      <dsp:txXfrm>
        <a:off x="4495577" y="1514610"/>
        <a:ext cx="3727609" cy="686359"/>
      </dsp:txXfrm>
    </dsp:sp>
    <dsp:sp modelId="{D6BAEEE3-3AEB-7445-B72C-546681FE880D}">
      <dsp:nvSpPr>
        <dsp:cNvPr id="0" name=""/>
        <dsp:cNvSpPr/>
      </dsp:nvSpPr>
      <dsp:spPr>
        <a:xfrm>
          <a:off x="4215004" y="2396925"/>
          <a:ext cx="294448" cy="294448"/>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E0F6F31-6876-454E-8C9C-3D5430E3C01E}">
      <dsp:nvSpPr>
        <dsp:cNvPr id="0" name=""/>
        <dsp:cNvSpPr/>
      </dsp:nvSpPr>
      <dsp:spPr>
        <a:xfrm>
          <a:off x="4495577" y="2200969"/>
          <a:ext cx="3727609" cy="68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a:t>Gingival irritation</a:t>
          </a:r>
        </a:p>
      </dsp:txBody>
      <dsp:txXfrm>
        <a:off x="4495577" y="2200969"/>
        <a:ext cx="3727609" cy="686359"/>
      </dsp:txXfrm>
    </dsp:sp>
    <dsp:sp modelId="{52162476-62AF-CD4F-9B21-CF5C22695C4F}">
      <dsp:nvSpPr>
        <dsp:cNvPr id="0" name=""/>
        <dsp:cNvSpPr/>
      </dsp:nvSpPr>
      <dsp:spPr>
        <a:xfrm>
          <a:off x="4215004" y="3083284"/>
          <a:ext cx="294448" cy="294448"/>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AD21FBF-282B-1C4F-83D0-814EDAB44914}">
      <dsp:nvSpPr>
        <dsp:cNvPr id="0" name=""/>
        <dsp:cNvSpPr/>
      </dsp:nvSpPr>
      <dsp:spPr>
        <a:xfrm>
          <a:off x="4495577" y="2887329"/>
          <a:ext cx="3727609" cy="68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a:t>Failure of prosthesis</a:t>
          </a:r>
        </a:p>
      </dsp:txBody>
      <dsp:txXfrm>
        <a:off x="4495577" y="2887329"/>
        <a:ext cx="3727609" cy="686359"/>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B4B80230-612C-496B-87AA-DA1BF6876F24}" type="datetimeFigureOut">
              <a:rPr lang="en-US" smtClean="0"/>
              <a:t>12/15/2016</a:t>
            </a:fld>
            <a:endParaRPr lang="en-US"/>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E6B1F2C2-2D71-440C-81BF-AA6D23F960B1}" type="slidenum">
              <a:rPr lang="en-US" smtClean="0"/>
              <a:t>‹#›</a:t>
            </a:fld>
            <a:endParaRPr lang="en-US"/>
          </a:p>
        </p:txBody>
      </p:sp>
    </p:spTree>
    <p:extLst>
      <p:ext uri="{BB962C8B-B14F-4D97-AF65-F5344CB8AC3E}">
        <p14:creationId xmlns:p14="http://schemas.microsoft.com/office/powerpoint/2010/main" val="983634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12813"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912813"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912813"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912813"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912813"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defTabSz="912813"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defTabSz="912813"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defTabSz="912813"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defTabSz="912813"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7177A3FF-F85B-44F2-8091-6917B50F63B4}" type="datetime1">
              <a:rPr lang="en-US" altLang="en-US">
                <a:solidFill>
                  <a:srgbClr val="000000"/>
                </a:solidFill>
                <a:latin typeface="Arial" panose="020B0604020202020204" pitchFamily="34" charset="0"/>
              </a:rPr>
              <a:pPr algn="l" rtl="0">
                <a:spcBef>
                  <a:spcPct val="0"/>
                </a:spcBef>
              </a:pPr>
              <a:t>12/15/2016</a:t>
            </a:fld>
            <a:endParaRPr lang="en-US" altLang="en-US">
              <a:solidFill>
                <a:srgbClr val="000000"/>
              </a:solidFill>
              <a:latin typeface="Arial" panose="020B0604020202020204" pitchFamily="34"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a:latin typeface="Arial" panose="020B0604020202020204" pitchFamily="34" charset="0"/>
            </a:endParaRPr>
          </a:p>
        </p:txBody>
      </p:sp>
    </p:spTree>
    <p:extLst>
      <p:ext uri="{BB962C8B-B14F-4D97-AF65-F5344CB8AC3E}">
        <p14:creationId xmlns:p14="http://schemas.microsoft.com/office/powerpoint/2010/main" val="378090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40F830-B51E-4769-B789-3CF4AAE69811}"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9FD21-B773-4A59-9D17-25053EB3F850}" type="slidenum">
              <a:rPr lang="en-US" smtClean="0"/>
              <a:t>‹#›</a:t>
            </a:fld>
            <a:endParaRPr lang="en-US"/>
          </a:p>
        </p:txBody>
      </p:sp>
    </p:spTree>
    <p:extLst>
      <p:ext uri="{BB962C8B-B14F-4D97-AF65-F5344CB8AC3E}">
        <p14:creationId xmlns:p14="http://schemas.microsoft.com/office/powerpoint/2010/main" val="262561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0F830-B51E-4769-B789-3CF4AAE69811}"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9FD21-B773-4A59-9D17-25053EB3F850}" type="slidenum">
              <a:rPr lang="en-US" smtClean="0"/>
              <a:t>‹#›</a:t>
            </a:fld>
            <a:endParaRPr lang="en-US"/>
          </a:p>
        </p:txBody>
      </p:sp>
    </p:spTree>
    <p:extLst>
      <p:ext uri="{BB962C8B-B14F-4D97-AF65-F5344CB8AC3E}">
        <p14:creationId xmlns:p14="http://schemas.microsoft.com/office/powerpoint/2010/main" val="269027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0F830-B51E-4769-B789-3CF4AAE69811}"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9FD21-B773-4A59-9D17-25053EB3F850}" type="slidenum">
              <a:rPr lang="en-US" smtClean="0"/>
              <a:t>‹#›</a:t>
            </a:fld>
            <a:endParaRPr lang="en-US"/>
          </a:p>
        </p:txBody>
      </p:sp>
    </p:spTree>
    <p:extLst>
      <p:ext uri="{BB962C8B-B14F-4D97-AF65-F5344CB8AC3E}">
        <p14:creationId xmlns:p14="http://schemas.microsoft.com/office/powerpoint/2010/main" val="399774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AD0A97F2-37FD-4ED9-945F-3B561ED9CF38}" type="slidenum">
              <a:rPr lang="en-US" altLang="en-US"/>
              <a:pPr/>
              <a:t>‹#›</a:t>
            </a:fld>
            <a:endParaRPr lang="en-US" altLang="en-US"/>
          </a:p>
        </p:txBody>
      </p:sp>
    </p:spTree>
    <p:extLst>
      <p:ext uri="{BB962C8B-B14F-4D97-AF65-F5344CB8AC3E}">
        <p14:creationId xmlns:p14="http://schemas.microsoft.com/office/powerpoint/2010/main" val="2457178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8400"/>
            <a:ext cx="2844800" cy="457200"/>
          </a:xfrm>
        </p:spPr>
        <p:txBody>
          <a:bodyPr/>
          <a:lstStyle>
            <a:lvl1pPr>
              <a:defRPr/>
            </a:lvl1pPr>
          </a:lstStyle>
          <a:p>
            <a:fld id="{3BDA8170-2431-4141-914A-FCACE22BE78A}" type="slidenum">
              <a:rPr lang="en-US" altLang="en-US"/>
              <a:pPr/>
              <a:t>‹#›</a:t>
            </a:fld>
            <a:endParaRPr lang="en-US" altLang="en-US"/>
          </a:p>
        </p:txBody>
      </p:sp>
    </p:spTree>
    <p:extLst>
      <p:ext uri="{BB962C8B-B14F-4D97-AF65-F5344CB8AC3E}">
        <p14:creationId xmlns:p14="http://schemas.microsoft.com/office/powerpoint/2010/main" val="170220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0F830-B51E-4769-B789-3CF4AAE69811}"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9FD21-B773-4A59-9D17-25053EB3F850}" type="slidenum">
              <a:rPr lang="en-US" smtClean="0"/>
              <a:t>‹#›</a:t>
            </a:fld>
            <a:endParaRPr lang="en-US"/>
          </a:p>
        </p:txBody>
      </p:sp>
    </p:spTree>
    <p:extLst>
      <p:ext uri="{BB962C8B-B14F-4D97-AF65-F5344CB8AC3E}">
        <p14:creationId xmlns:p14="http://schemas.microsoft.com/office/powerpoint/2010/main" val="110883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0F830-B51E-4769-B789-3CF4AAE69811}"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9FD21-B773-4A59-9D17-25053EB3F850}" type="slidenum">
              <a:rPr lang="en-US" smtClean="0"/>
              <a:t>‹#›</a:t>
            </a:fld>
            <a:endParaRPr lang="en-US"/>
          </a:p>
        </p:txBody>
      </p:sp>
    </p:spTree>
    <p:extLst>
      <p:ext uri="{BB962C8B-B14F-4D97-AF65-F5344CB8AC3E}">
        <p14:creationId xmlns:p14="http://schemas.microsoft.com/office/powerpoint/2010/main" val="892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40F830-B51E-4769-B789-3CF4AAE69811}"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9FD21-B773-4A59-9D17-25053EB3F850}" type="slidenum">
              <a:rPr lang="en-US" smtClean="0"/>
              <a:t>‹#›</a:t>
            </a:fld>
            <a:endParaRPr lang="en-US"/>
          </a:p>
        </p:txBody>
      </p:sp>
    </p:spTree>
    <p:extLst>
      <p:ext uri="{BB962C8B-B14F-4D97-AF65-F5344CB8AC3E}">
        <p14:creationId xmlns:p14="http://schemas.microsoft.com/office/powerpoint/2010/main" val="118233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40F830-B51E-4769-B789-3CF4AAE69811}" type="datetimeFigureOut">
              <a:rPr lang="en-US" smtClean="0"/>
              <a:t>12/15/2016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9FD21-B773-4A59-9D17-25053EB3F850}" type="slidenum">
              <a:rPr lang="en-US" smtClean="0"/>
              <a:t>‹#›</a:t>
            </a:fld>
            <a:endParaRPr lang="en-US"/>
          </a:p>
        </p:txBody>
      </p:sp>
    </p:spTree>
    <p:extLst>
      <p:ext uri="{BB962C8B-B14F-4D97-AF65-F5344CB8AC3E}">
        <p14:creationId xmlns:p14="http://schemas.microsoft.com/office/powerpoint/2010/main" val="157013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40F830-B51E-4769-B789-3CF4AAE69811}" type="datetimeFigureOut">
              <a:rPr lang="en-US" smtClean="0"/>
              <a:t>12/15/2016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9FD21-B773-4A59-9D17-25053EB3F850}" type="slidenum">
              <a:rPr lang="en-US" smtClean="0"/>
              <a:t>‹#›</a:t>
            </a:fld>
            <a:endParaRPr lang="en-US"/>
          </a:p>
        </p:txBody>
      </p:sp>
    </p:spTree>
    <p:extLst>
      <p:ext uri="{BB962C8B-B14F-4D97-AF65-F5344CB8AC3E}">
        <p14:creationId xmlns:p14="http://schemas.microsoft.com/office/powerpoint/2010/main" val="150685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0F830-B51E-4769-B789-3CF4AAE69811}" type="datetimeFigureOut">
              <a:rPr lang="en-US" smtClean="0"/>
              <a:t>12/15/2016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9FD21-B773-4A59-9D17-25053EB3F850}" type="slidenum">
              <a:rPr lang="en-US" smtClean="0"/>
              <a:t>‹#›</a:t>
            </a:fld>
            <a:endParaRPr lang="en-US"/>
          </a:p>
        </p:txBody>
      </p:sp>
    </p:spTree>
    <p:extLst>
      <p:ext uri="{BB962C8B-B14F-4D97-AF65-F5344CB8AC3E}">
        <p14:creationId xmlns:p14="http://schemas.microsoft.com/office/powerpoint/2010/main" val="334181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40F830-B51E-4769-B789-3CF4AAE69811}"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9FD21-B773-4A59-9D17-25053EB3F850}" type="slidenum">
              <a:rPr lang="en-US" smtClean="0"/>
              <a:t>‹#›</a:t>
            </a:fld>
            <a:endParaRPr lang="en-US"/>
          </a:p>
        </p:txBody>
      </p:sp>
    </p:spTree>
    <p:extLst>
      <p:ext uri="{BB962C8B-B14F-4D97-AF65-F5344CB8AC3E}">
        <p14:creationId xmlns:p14="http://schemas.microsoft.com/office/powerpoint/2010/main" val="164568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40F830-B51E-4769-B789-3CF4AAE69811}"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9FD21-B773-4A59-9D17-25053EB3F850}" type="slidenum">
              <a:rPr lang="en-US" smtClean="0"/>
              <a:t>‹#›</a:t>
            </a:fld>
            <a:endParaRPr lang="en-US"/>
          </a:p>
        </p:txBody>
      </p:sp>
    </p:spTree>
    <p:extLst>
      <p:ext uri="{BB962C8B-B14F-4D97-AF65-F5344CB8AC3E}">
        <p14:creationId xmlns:p14="http://schemas.microsoft.com/office/powerpoint/2010/main" val="160121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0F830-B51E-4769-B789-3CF4AAE69811}" type="datetimeFigureOut">
              <a:rPr lang="en-US" smtClean="0"/>
              <a:t>12/15/2016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9FD21-B773-4A59-9D17-25053EB3F850}" type="slidenum">
              <a:rPr lang="en-US" smtClean="0"/>
              <a:t>‹#›</a:t>
            </a:fld>
            <a:endParaRPr lang="en-US"/>
          </a:p>
        </p:txBody>
      </p:sp>
    </p:spTree>
    <p:extLst>
      <p:ext uri="{BB962C8B-B14F-4D97-AF65-F5344CB8AC3E}">
        <p14:creationId xmlns:p14="http://schemas.microsoft.com/office/powerpoint/2010/main" val="12491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626920" y="2813937"/>
            <a:ext cx="9144000" cy="2387600"/>
          </a:xfrm>
          <a:extLst>
            <a:ext uri="{FAA26D3D-D897-4be2-8F04-BA451C77F1D7}">
              <ma14:placeholderFlag xmlns="" xmlns:ma14="http://schemas.microsoft.com/office/mac/drawingml/2011/main" val="1"/>
            </a:ext>
          </a:extLst>
        </p:spPr>
        <p:txBody>
          <a:bodyPr/>
          <a:lstStyle/>
          <a:p>
            <a:pPr eaLnBrk="1" hangingPunct="1">
              <a:defRPr/>
            </a:pPr>
            <a:r>
              <a:rPr lang="en-US" altLang="en-US" sz="4800" b="1" u="sng" dirty="0">
                <a:latin typeface="Comic Sans MS" charset="0"/>
              </a:rPr>
              <a:t>Try in and cementation of crown and bridge </a:t>
            </a:r>
            <a:r>
              <a:rPr lang="en-US" altLang="en-US" sz="4000" b="1" dirty="0">
                <a:latin typeface="Comic Sans MS" charset="0"/>
              </a:rPr>
              <a:t> </a:t>
            </a:r>
            <a:endParaRPr lang="en-US" altLang="en-US" sz="4000" b="1" dirty="0">
              <a:solidFill>
                <a:schemeClr val="bg1"/>
              </a:solidFill>
              <a:latin typeface="Comic Sans MS" charset="0"/>
            </a:endParaRPr>
          </a:p>
        </p:txBody>
      </p:sp>
      <p:sp>
        <p:nvSpPr>
          <p:cNvPr id="2" name="مربع نص 1"/>
          <p:cNvSpPr txBox="1"/>
          <p:nvPr/>
        </p:nvSpPr>
        <p:spPr>
          <a:xfrm>
            <a:off x="6691086" y="319314"/>
            <a:ext cx="4078514" cy="2308324"/>
          </a:xfrm>
          <a:prstGeom prst="rect">
            <a:avLst/>
          </a:prstGeom>
          <a:noFill/>
        </p:spPr>
        <p:txBody>
          <a:bodyPr wrap="square" rtlCol="1">
            <a:spAutoFit/>
          </a:bodyPr>
          <a:lstStyle/>
          <a:p>
            <a:pPr algn="ctr"/>
            <a:r>
              <a:rPr lang="ar-SA" sz="3600" b="1" dirty="0" smtClean="0"/>
              <a:t>معالجة \ اسنان خامس</a:t>
            </a:r>
          </a:p>
          <a:p>
            <a:pPr algn="ctr"/>
            <a:r>
              <a:rPr lang="ar-SA" sz="3600" b="1" dirty="0" smtClean="0"/>
              <a:t>د. احمد جواد (م5)</a:t>
            </a:r>
            <a:endParaRPr lang="ar-SA" sz="3600" b="1" dirty="0"/>
          </a:p>
          <a:p>
            <a:pPr algn="ctr"/>
            <a:r>
              <a:rPr lang="ar-SA" sz="3600" b="1" dirty="0" smtClean="0"/>
              <a:t>15\12\2016</a:t>
            </a:r>
          </a:p>
          <a:p>
            <a:pPr algn="ctr"/>
            <a:endParaRPr lang="ar-SA" sz="3600" b="1" dirty="0"/>
          </a:p>
        </p:txBody>
      </p:sp>
    </p:spTree>
    <p:extLst>
      <p:ext uri="{BB962C8B-B14F-4D97-AF65-F5344CB8AC3E}">
        <p14:creationId xmlns:p14="http://schemas.microsoft.com/office/powerpoint/2010/main" val="866068577"/>
      </p:ext>
    </p:extLst>
  </p:cSld>
  <p:clrMapOvr>
    <a:masterClrMapping/>
  </p:clrMapOvr>
  <p:transition advClick="0">
    <p:sndAc>
      <p:stSnd>
        <p:snd r:embed="rId2" name="breez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80963"/>
            <a:ext cx="7462838" cy="3886200"/>
          </a:xfrm>
          <a:extLst>
            <a:ext uri="{FAA26D3D-D897-4be2-8F04-BA451C77F1D7}">
              <ma14:placeholderFlag xmlns="" xmlns:ma14="http://schemas.microsoft.com/office/mac/drawingml/2011/main" val="1"/>
            </a:ext>
          </a:extLst>
        </p:spPr>
      </p:pic>
      <p:sp>
        <p:nvSpPr>
          <p:cNvPr id="6" name="TextBox 5"/>
          <p:cNvSpPr txBox="1"/>
          <p:nvPr/>
        </p:nvSpPr>
        <p:spPr>
          <a:xfrm>
            <a:off x="1901825" y="4541838"/>
            <a:ext cx="8382000" cy="1938992"/>
          </a:xfrm>
          <a:prstGeom prst="rect">
            <a:avLst/>
          </a:prstGeom>
          <a:noFill/>
        </p:spPr>
        <p:txBody>
          <a:bodyPr>
            <a:spAutoFit/>
          </a:bodyPr>
          <a:lstStyle/>
          <a:p>
            <a:pPr eaLnBrk="1" hangingPunct="1">
              <a:defRPr/>
            </a:pPr>
            <a:r>
              <a:rPr lang="en-US" sz="2400" dirty="0"/>
              <a:t>a) Marginal discrepancy caused by an overextended lingual margin; b) Reduce the overextension from the axial surface not from underneath; and c) Seating achieved with the axial bulk removed, incorrect adjustment results in a deficient margin </a:t>
            </a:r>
          </a:p>
          <a:p>
            <a:pPr eaLnBrk="1" hangingPunct="1">
              <a:defRPr/>
            </a:pPr>
            <a:endParaRPr lang="en-US" sz="2400" dirty="0"/>
          </a:p>
        </p:txBody>
      </p:sp>
    </p:spTree>
    <p:extLst>
      <p:ext uri="{BB962C8B-B14F-4D97-AF65-F5344CB8AC3E}">
        <p14:creationId xmlns:p14="http://schemas.microsoft.com/office/powerpoint/2010/main" val="2047699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صر نائب للمحتوى 2"/>
          <p:cNvSpPr>
            <a:spLocks noGrp="1"/>
          </p:cNvSpPr>
          <p:nvPr>
            <p:ph idx="1"/>
          </p:nvPr>
        </p:nvSpPr>
        <p:spPr>
          <a:xfrm>
            <a:off x="1981200" y="304801"/>
            <a:ext cx="8229600" cy="5821363"/>
          </a:xfrm>
          <a:extLst>
            <a:ext uri="{FAA26D3D-D897-4be2-8F04-BA451C77F1D7}">
              <ma14:placeholderFlag xmlns="" xmlns:ma14="http://schemas.microsoft.com/office/mac/drawingml/2011/main" val="1"/>
            </a:ext>
          </a:extLst>
        </p:spPr>
        <p:txBody>
          <a:bodyPr/>
          <a:lstStyle/>
          <a:p>
            <a:pPr marL="0" indent="0">
              <a:buNone/>
              <a:defRPr/>
            </a:pPr>
            <a:r>
              <a:rPr lang="en-US" altLang="en-US" b="1" dirty="0"/>
              <a:t>3- Stability</a:t>
            </a:r>
          </a:p>
          <a:p>
            <a:pPr marL="0" indent="0">
              <a:lnSpc>
                <a:spcPct val="150000"/>
              </a:lnSpc>
              <a:buNone/>
              <a:defRPr/>
            </a:pPr>
            <a:r>
              <a:rPr lang="en-US" altLang="en-US" dirty="0"/>
              <a:t>The restoration should then be assessed for stability on the prepared tooth. It should not rock or rotate when force is applied. Any degree of instability is likely to cause failure during function. If instability is caused by a </a:t>
            </a:r>
            <a:r>
              <a:rPr lang="en-US" altLang="en-US" dirty="0">
                <a:solidFill>
                  <a:srgbClr val="FF0000"/>
                </a:solidFill>
              </a:rPr>
              <a:t>small positive nodule</a:t>
            </a:r>
            <a:r>
              <a:rPr lang="en-US" altLang="en-US" dirty="0"/>
              <a:t>, this can usually be corrected; however, if it is caused by </a:t>
            </a:r>
            <a:r>
              <a:rPr lang="en-US" altLang="en-US" dirty="0">
                <a:solidFill>
                  <a:srgbClr val="FF0000"/>
                </a:solidFill>
              </a:rPr>
              <a:t>distortion</a:t>
            </a:r>
            <a:r>
              <a:rPr lang="en-US" altLang="en-US" dirty="0"/>
              <a:t>, a new casting is necessary.</a:t>
            </a:r>
            <a:endParaRPr lang="ar-IQ" altLang="en-US" dirty="0"/>
          </a:p>
        </p:txBody>
      </p:sp>
    </p:spTree>
    <p:extLst>
      <p:ext uri="{BB962C8B-B14F-4D97-AF65-F5344CB8AC3E}">
        <p14:creationId xmlns:p14="http://schemas.microsoft.com/office/powerpoint/2010/main" val="2293236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صر نائب للمحتوى 2"/>
          <p:cNvSpPr>
            <a:spLocks noGrp="1"/>
          </p:cNvSpPr>
          <p:nvPr>
            <p:ph idx="1"/>
          </p:nvPr>
        </p:nvSpPr>
        <p:spPr>
          <a:xfrm>
            <a:off x="1981200" y="304801"/>
            <a:ext cx="8229600" cy="5821363"/>
          </a:xfrm>
          <a:extLst>
            <a:ext uri="{FAA26D3D-D897-4be2-8F04-BA451C77F1D7}">
              <ma14:placeholderFlag xmlns="" xmlns:ma14="http://schemas.microsoft.com/office/mac/drawingml/2011/main" val="1"/>
            </a:ext>
          </a:extLst>
        </p:spPr>
        <p:txBody>
          <a:bodyPr/>
          <a:lstStyle/>
          <a:p>
            <a:pPr marL="0" indent="0">
              <a:buNone/>
            </a:pPr>
            <a:r>
              <a:rPr lang="en-US" altLang="en-US" b="1">
                <a:latin typeface="Mentor"/>
                <a:cs typeface="Times New Roman" panose="02020603050405020304" pitchFamily="18" charset="0"/>
              </a:rPr>
              <a:t>4- Occlusal adjustment</a:t>
            </a:r>
          </a:p>
          <a:p>
            <a:pPr marL="0" indent="0">
              <a:buNone/>
            </a:pPr>
            <a:endParaRPr lang="en-US" altLang="en-US" b="1">
              <a:latin typeface="Mentor"/>
              <a:cs typeface="Times New Roman" panose="02020603050405020304" pitchFamily="18" charset="0"/>
            </a:endParaRPr>
          </a:p>
          <a:p>
            <a:pPr marL="0" indent="0"/>
            <a:r>
              <a:rPr lang="en-US" altLang="en-US"/>
              <a:t>After the restoration has been seated and the margin integrity and stability are acceptable, the occlusal contact with the opposing teeth is carefully checked.</a:t>
            </a:r>
          </a:p>
          <a:p>
            <a:pPr marL="0" indent="0"/>
            <a:r>
              <a:rPr lang="en-US" altLang="en-US"/>
              <a:t>Any undesirable eccentric contact as well as centric interference must be identified and removed.</a:t>
            </a:r>
          </a:p>
          <a:p>
            <a:pPr marL="0" indent="0">
              <a:buNone/>
            </a:pPr>
            <a:endParaRPr lang="ar-IQ" altLang="en-US"/>
          </a:p>
        </p:txBody>
      </p:sp>
    </p:spTree>
    <p:extLst>
      <p:ext uri="{BB962C8B-B14F-4D97-AF65-F5344CB8AC3E}">
        <p14:creationId xmlns:p14="http://schemas.microsoft.com/office/powerpoint/2010/main" val="2162733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لمحتوى 2"/>
          <p:cNvSpPr>
            <a:spLocks noGrp="1"/>
          </p:cNvSpPr>
          <p:nvPr>
            <p:ph idx="1"/>
          </p:nvPr>
        </p:nvSpPr>
        <p:spPr>
          <a:xfrm>
            <a:off x="1981200" y="1524001"/>
            <a:ext cx="8229600" cy="4602163"/>
          </a:xfrm>
          <a:extLst>
            <a:ext uri="{FAA26D3D-D897-4be2-8F04-BA451C77F1D7}">
              <ma14:placeholderFlag xmlns="" xmlns:ma14="http://schemas.microsoft.com/office/mac/drawingml/2011/main" val="1"/>
            </a:ext>
          </a:extLst>
        </p:spPr>
        <p:txBody>
          <a:bodyPr/>
          <a:lstStyle/>
          <a:p>
            <a:pPr eaLnBrk="1" hangingPunct="1">
              <a:defRPr/>
            </a:pPr>
            <a:r>
              <a:rPr lang="en-US" dirty="0"/>
              <a:t>Only restorations in supra occlusion can be adjusted. For those that are out of occlusion, there is no satisfactory solution other than remaking (if in metal) or adding porcelain and re firing (if a metal ceramic restoration).</a:t>
            </a:r>
          </a:p>
          <a:p>
            <a:pPr eaLnBrk="1" hangingPunct="1">
              <a:defRPr/>
            </a:pPr>
            <a:r>
              <a:rPr lang="en-US" dirty="0"/>
              <a:t>To provide a basis for comparison the patient is instructed to close into the customary position of maximal </a:t>
            </a:r>
            <a:r>
              <a:rPr lang="en-US" dirty="0" err="1"/>
              <a:t>intercuspation</a:t>
            </a:r>
            <a:r>
              <a:rPr lang="en-US" dirty="0"/>
              <a:t> with the restoration removed. The position of the teeth and the completeness of closure and contact are noted.</a:t>
            </a:r>
          </a:p>
          <a:p>
            <a:pPr eaLnBrk="1" hangingPunct="1">
              <a:defRPr/>
            </a:pPr>
            <a:endParaRPr lang="ar-IQ" dirty="0"/>
          </a:p>
        </p:txBody>
      </p:sp>
    </p:spTree>
    <p:extLst>
      <p:ext uri="{BB962C8B-B14F-4D97-AF65-F5344CB8AC3E}">
        <p14:creationId xmlns:p14="http://schemas.microsoft.com/office/powerpoint/2010/main" val="1439833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24600" y="4157664"/>
            <a:ext cx="4292600" cy="2700337"/>
          </a:xfrm>
          <a:extLst>
            <a:ext uri="{FAA26D3D-D897-4be2-8F04-BA451C77F1D7}">
              <ma14:placeholderFlag xmlns="" xmlns:ma14="http://schemas.microsoft.com/office/mac/drawingml/2011/main" val="1"/>
            </a:ext>
          </a:extLst>
        </p:spPr>
      </p:pic>
      <p:pic>
        <p:nvPicPr>
          <p:cNvPr id="716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256088"/>
            <a:ext cx="3868738" cy="260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2189163" y="838201"/>
            <a:ext cx="8483600" cy="3540125"/>
          </a:xfrm>
          <a:prstGeom prst="rect">
            <a:avLst/>
          </a:prstGeom>
          <a:noFill/>
        </p:spPr>
        <p:txBody>
          <a:bodyPr>
            <a:spAutoFit/>
          </a:bodyPr>
          <a:lstStyle/>
          <a:p>
            <a:pPr marL="457200" indent="-457200">
              <a:buFont typeface="Arial" charset="0"/>
              <a:buChar char="•"/>
              <a:defRPr/>
            </a:pPr>
            <a:r>
              <a:rPr lang="en-US" sz="2800" dirty="0">
                <a:latin typeface="Arial" charset="0"/>
              </a:rPr>
              <a:t>A pair of teeth near the prepared tooth where the patient can hold a strip of 13 </a:t>
            </a:r>
            <a:r>
              <a:rPr lang="en-US" sz="2800" b="1" dirty="0">
                <a:effectLst>
                  <a:outerShdw blurRad="38100" dist="38100" dir="2700000" algn="tl">
                    <a:srgbClr val="000000"/>
                  </a:outerShdw>
                </a:effectLst>
                <a:latin typeface="Garamond"/>
                <a:cs typeface="Arial"/>
              </a:rPr>
              <a:t>µm</a:t>
            </a:r>
            <a:r>
              <a:rPr lang="en-US" sz="2800" dirty="0">
                <a:latin typeface="Arial" charset="0"/>
              </a:rPr>
              <a:t> shim stock is located.</a:t>
            </a:r>
          </a:p>
          <a:p>
            <a:pPr marL="457200" indent="-457200">
              <a:buFont typeface="Arial" charset="0"/>
              <a:buChar char="•"/>
              <a:defRPr/>
            </a:pPr>
            <a:r>
              <a:rPr lang="en-US" sz="2800" dirty="0">
                <a:latin typeface="Arial" charset="0"/>
              </a:rPr>
              <a:t>The restoration is inserted and it is determined whether the patient can still hold the shim between the same pair of nearby teeth, if not the crown is high in the </a:t>
            </a:r>
            <a:r>
              <a:rPr lang="en-US" sz="2800" dirty="0" err="1">
                <a:latin typeface="Arial" charset="0"/>
              </a:rPr>
              <a:t>intercuspal</a:t>
            </a:r>
            <a:r>
              <a:rPr lang="en-US" sz="2800" dirty="0">
                <a:latin typeface="Arial" charset="0"/>
              </a:rPr>
              <a:t> position.</a:t>
            </a:r>
          </a:p>
          <a:p>
            <a:pPr marL="457200" indent="-457200">
              <a:buFont typeface="Arial" charset="0"/>
              <a:buChar char="•"/>
              <a:defRPr/>
            </a:pPr>
            <a:endParaRPr lang="en-US" sz="2800" dirty="0">
              <a:latin typeface="Arial" charset="0"/>
            </a:endParaRPr>
          </a:p>
        </p:txBody>
      </p:sp>
    </p:spTree>
    <p:extLst>
      <p:ext uri="{BB962C8B-B14F-4D97-AF65-F5344CB8AC3E}">
        <p14:creationId xmlns:p14="http://schemas.microsoft.com/office/powerpoint/2010/main" val="1025338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صر نائب للمحتوى 2"/>
          <p:cNvSpPr>
            <a:spLocks noGrp="1"/>
          </p:cNvSpPr>
          <p:nvPr>
            <p:ph idx="1"/>
          </p:nvPr>
        </p:nvSpPr>
        <p:spPr>
          <a:xfrm>
            <a:off x="1981200" y="457201"/>
            <a:ext cx="8229600" cy="5668963"/>
          </a:xfrm>
          <a:extLst>
            <a:ext uri="{FAA26D3D-D897-4be2-8F04-BA451C77F1D7}">
              <ma14:placeholderFlag xmlns="" xmlns:ma14="http://schemas.microsoft.com/office/mac/drawingml/2011/main" val="1"/>
            </a:ext>
          </a:extLst>
        </p:spPr>
        <p:txBody>
          <a:bodyPr/>
          <a:lstStyle/>
          <a:p>
            <a:pPr marL="0" indent="0">
              <a:lnSpc>
                <a:spcPct val="150000"/>
              </a:lnSpc>
              <a:buNone/>
              <a:defRPr/>
            </a:pPr>
            <a:r>
              <a:rPr lang="en-US" altLang="en-US" dirty="0"/>
              <a:t>Mark any interferences that are detected. Have the patient close on articulating ribbon or tape.</a:t>
            </a:r>
          </a:p>
          <a:p>
            <a:pPr marL="0" indent="0">
              <a:lnSpc>
                <a:spcPct val="150000"/>
              </a:lnSpc>
              <a:buNone/>
              <a:defRPr/>
            </a:pPr>
            <a:r>
              <a:rPr lang="en-US" altLang="en-US" dirty="0"/>
              <a:t>Adjust the marked interferences with the</a:t>
            </a:r>
          </a:p>
          <a:p>
            <a:pPr marL="0" indent="0">
              <a:lnSpc>
                <a:spcPct val="150000"/>
              </a:lnSpc>
              <a:buNone/>
              <a:defRPr/>
            </a:pPr>
            <a:r>
              <a:rPr lang="en-US" altLang="en-US" dirty="0"/>
              <a:t>diamond rotary instrument or white stone, always checking the thickness of the casting with calipers before an adjustment is made.</a:t>
            </a:r>
            <a:endParaRPr lang="ar-IQ" altLang="en-US" dirty="0"/>
          </a:p>
        </p:txBody>
      </p:sp>
      <p:pic>
        <p:nvPicPr>
          <p:cNvPr id="737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4" y="4733926"/>
            <a:ext cx="29686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73765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صر نائب للمحتوى 2"/>
          <p:cNvSpPr>
            <a:spLocks noGrp="1"/>
          </p:cNvSpPr>
          <p:nvPr>
            <p:ph idx="1"/>
          </p:nvPr>
        </p:nvSpPr>
        <p:spPr>
          <a:xfrm>
            <a:off x="1752600" y="228600"/>
            <a:ext cx="8686800" cy="6248400"/>
          </a:xfrm>
          <a:extLst>
            <a:ext uri="{FAA26D3D-D897-4be2-8F04-BA451C77F1D7}">
              <ma14:placeholderFlag xmlns="" xmlns:ma14="http://schemas.microsoft.com/office/mac/drawingml/2011/main" val="1"/>
            </a:ext>
          </a:extLst>
        </p:spPr>
        <p:txBody>
          <a:bodyPr/>
          <a:lstStyle/>
          <a:p>
            <a:pPr marL="0" indent="0">
              <a:lnSpc>
                <a:spcPct val="150000"/>
              </a:lnSpc>
              <a:buNone/>
              <a:defRPr/>
            </a:pPr>
            <a:r>
              <a:rPr lang="en-US" altLang="en-US" dirty="0"/>
              <a:t>Use two colors of ribbon for the different types of movement. Excursive movements and interferences are first marked in one color (e.g., green or blue ).</a:t>
            </a:r>
          </a:p>
          <a:p>
            <a:pPr marL="0" indent="0">
              <a:lnSpc>
                <a:spcPct val="150000"/>
              </a:lnSpc>
              <a:buNone/>
              <a:defRPr/>
            </a:pPr>
            <a:r>
              <a:rPr lang="en-US" altLang="en-US" dirty="0"/>
              <a:t>Then a different color (e.g., red) is inserted for centric contacts. Any excursive interferences (i.e., green marks not covered by red) are adjusted with the diamond or white stone.</a:t>
            </a:r>
            <a:endParaRPr lang="ar-IQ" altLang="en-US" dirty="0"/>
          </a:p>
        </p:txBody>
      </p:sp>
    </p:spTree>
    <p:extLst>
      <p:ext uri="{BB962C8B-B14F-4D97-AF65-F5344CB8AC3E}">
        <p14:creationId xmlns:p14="http://schemas.microsoft.com/office/powerpoint/2010/main" val="1242801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4" descr="cementation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286001" y="1066800"/>
            <a:ext cx="2981325" cy="2286000"/>
          </a:xfrm>
          <a:extLst>
            <a:ext uri="{FAA26D3D-D897-4be2-8F04-BA451C77F1D7}">
              <ma14:placeholderFlag xmlns="" xmlns:ma14="http://schemas.microsoft.com/office/mac/drawingml/2011/main" val="1"/>
            </a:ext>
          </a:extLst>
        </p:spPr>
      </p:pic>
      <p:pic>
        <p:nvPicPr>
          <p:cNvPr id="36867" name="Picture 6" descr="cementation2"/>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8305801" y="1143001"/>
            <a:ext cx="1776413" cy="1763713"/>
          </a:xfrm>
          <a:extLst>
            <a:ext uri="{FAA26D3D-D897-4be2-8F04-BA451C77F1D7}">
              <ma14:placeholderFlag xmlns="" xmlns:ma14="http://schemas.microsoft.com/office/mac/drawingml/2011/main" val="1"/>
            </a:ext>
          </a:extLst>
        </p:spPr>
      </p:pic>
      <p:pic>
        <p:nvPicPr>
          <p:cNvPr id="36868" name="Picture 8" descr="cem"/>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3048000" y="3505200"/>
            <a:ext cx="3657600" cy="1778000"/>
          </a:xfrm>
          <a:extLst>
            <a:ext uri="{FAA26D3D-D897-4be2-8F04-BA451C77F1D7}">
              <ma14:placeholderFlag xmlns="" xmlns:ma14="http://schemas.microsoft.com/office/mac/drawingml/2011/main" val="1"/>
            </a:ext>
          </a:extLst>
        </p:spPr>
      </p:pic>
      <p:pic>
        <p:nvPicPr>
          <p:cNvPr id="36869" name="Picture 11" descr="occ"/>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6781800" y="3190875"/>
            <a:ext cx="3124200" cy="2286000"/>
          </a:xfrm>
          <a:extLst>
            <a:ext uri="{FAA26D3D-D897-4be2-8F04-BA451C77F1D7}">
              <ma14:placeholderFlag xmlns="" xmlns:ma14="http://schemas.microsoft.com/office/mac/drawingml/2011/main" val="1"/>
            </a:ext>
          </a:extLst>
        </p:spPr>
      </p:pic>
      <p:pic>
        <p:nvPicPr>
          <p:cNvPr id="45061" name="Picture 13" descr="oc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9226" y="1143000"/>
            <a:ext cx="29241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3950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عنصر نائب للمحتوى 2"/>
          <p:cNvSpPr>
            <a:spLocks noGrp="1"/>
          </p:cNvSpPr>
          <p:nvPr>
            <p:ph idx="1"/>
          </p:nvPr>
        </p:nvSpPr>
        <p:spPr>
          <a:xfrm>
            <a:off x="1828800" y="457201"/>
            <a:ext cx="8382000" cy="5668963"/>
          </a:xfrm>
          <a:extLst>
            <a:ext uri="{FAA26D3D-D897-4be2-8F04-BA451C77F1D7}">
              <ma14:placeholderFlag xmlns="" xmlns:ma14="http://schemas.microsoft.com/office/mac/drawingml/2011/main" val="1"/>
            </a:ext>
          </a:extLst>
        </p:spPr>
        <p:txBody>
          <a:bodyPr/>
          <a:lstStyle/>
          <a:p>
            <a:pPr marL="0" indent="0">
              <a:buNone/>
              <a:defRPr/>
            </a:pPr>
            <a:r>
              <a:rPr lang="en-US" altLang="en-US" dirty="0">
                <a:solidFill>
                  <a:srgbClr val="000000"/>
                </a:solidFill>
              </a:rPr>
              <a:t>Characterization and glazing.</a:t>
            </a:r>
          </a:p>
          <a:p>
            <a:pPr marL="0" indent="0">
              <a:buNone/>
              <a:defRPr/>
            </a:pPr>
            <a:endParaRPr lang="en-US" altLang="en-US" dirty="0">
              <a:solidFill>
                <a:srgbClr val="000000"/>
              </a:solidFill>
            </a:endParaRPr>
          </a:p>
          <a:p>
            <a:pPr marL="0" indent="0">
              <a:buNone/>
              <a:defRPr/>
            </a:pPr>
            <a:r>
              <a:rPr lang="en-US" altLang="en-US" b="1" dirty="0"/>
              <a:t>Contours</a:t>
            </a:r>
          </a:p>
          <a:p>
            <a:pPr marL="0" indent="0">
              <a:buNone/>
              <a:defRPr/>
            </a:pPr>
            <a:r>
              <a:rPr lang="en-US" altLang="en-US" sz="2400" dirty="0"/>
              <a:t> </a:t>
            </a:r>
          </a:p>
          <a:p>
            <a:pPr marL="0" indent="0">
              <a:buNone/>
              <a:defRPr/>
            </a:pPr>
            <a:r>
              <a:rPr lang="en-US" altLang="en-US" sz="2400" dirty="0"/>
              <a:t>Improper contours may</a:t>
            </a:r>
            <a:r>
              <a:rPr lang="en-US" altLang="en-US" sz="2400" b="1" u="sng" dirty="0"/>
              <a:t> impair </a:t>
            </a:r>
            <a:r>
              <a:rPr lang="en-US" altLang="en-US" sz="2400" dirty="0"/>
              <a:t>gingival health and detract from a natural appearance. They must be corrected before cementation, excessive convexity near the gingival margin promotes accumulation of </a:t>
            </a:r>
            <a:r>
              <a:rPr lang="en-US" altLang="en-US" sz="2400" dirty="0" err="1"/>
              <a:t>plaue</a:t>
            </a:r>
            <a:r>
              <a:rPr lang="en-US" altLang="en-US" sz="2400" dirty="0"/>
              <a:t>. </a:t>
            </a:r>
          </a:p>
          <a:p>
            <a:pPr marL="0" indent="0">
              <a:buNone/>
              <a:defRPr/>
            </a:pPr>
            <a:endParaRPr lang="ar-IQ" altLang="en-US" dirty="0"/>
          </a:p>
        </p:txBody>
      </p:sp>
    </p:spTree>
    <p:extLst>
      <p:ext uri="{BB962C8B-B14F-4D97-AF65-F5344CB8AC3E}">
        <p14:creationId xmlns:p14="http://schemas.microsoft.com/office/powerpoint/2010/main" val="42011454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عنصر نائب للمحتوى 2"/>
          <p:cNvSpPr>
            <a:spLocks noGrp="1"/>
          </p:cNvSpPr>
          <p:nvPr>
            <p:ph idx="1"/>
          </p:nvPr>
        </p:nvSpPr>
        <p:spPr>
          <a:xfrm>
            <a:off x="1981200" y="381001"/>
            <a:ext cx="8229600" cy="5745163"/>
          </a:xfrm>
          <a:extLst>
            <a:ext uri="{FAA26D3D-D897-4be2-8F04-BA451C77F1D7}">
              <ma14:placeholderFlag xmlns="" xmlns:ma14="http://schemas.microsoft.com/office/mac/drawingml/2011/main" val="1"/>
            </a:ext>
          </a:extLst>
        </p:spPr>
        <p:txBody>
          <a:bodyPr/>
          <a:lstStyle/>
          <a:p>
            <a:pPr marL="0" indent="0">
              <a:buNone/>
            </a:pPr>
            <a:r>
              <a:rPr lang="en-US" altLang="en-US" b="1">
                <a:latin typeface="Times New Roman" panose="02020603050405020304" pitchFamily="18" charset="0"/>
                <a:cs typeface="Times New Roman" panose="02020603050405020304" pitchFamily="18" charset="0"/>
              </a:rPr>
              <a:t>Esthetic</a:t>
            </a:r>
          </a:p>
          <a:p>
            <a:pPr marL="0" indent="0">
              <a:buNone/>
            </a:pPr>
            <a:r>
              <a:rPr lang="en-US" altLang="en-US">
                <a:latin typeface="Times New Roman" panose="02020603050405020304" pitchFamily="18" charset="0"/>
                <a:cs typeface="Times New Roman" panose="02020603050405020304" pitchFamily="18" charset="0"/>
              </a:rPr>
              <a:t> </a:t>
            </a:r>
          </a:p>
          <a:p>
            <a:pPr marL="0" indent="0">
              <a:buNone/>
            </a:pPr>
            <a:r>
              <a:rPr lang="en-US" altLang="en-US">
                <a:latin typeface="Times New Roman" panose="02020603050405020304" pitchFamily="18" charset="0"/>
                <a:cs typeface="Times New Roman" panose="02020603050405020304" pitchFamily="18" charset="0"/>
              </a:rPr>
              <a:t>The restoration should be viewed from a </a:t>
            </a:r>
            <a:r>
              <a:rPr lang="en-US" altLang="en-US">
                <a:solidFill>
                  <a:srgbClr val="FF0000"/>
                </a:solidFill>
                <a:latin typeface="Times New Roman" panose="02020603050405020304" pitchFamily="18" charset="0"/>
                <a:cs typeface="Times New Roman" panose="02020603050405020304" pitchFamily="18" charset="0"/>
              </a:rPr>
              <a:t>conversational distance </a:t>
            </a:r>
            <a:r>
              <a:rPr lang="en-US" altLang="en-US">
                <a:latin typeface="Times New Roman" panose="02020603050405020304" pitchFamily="18" charset="0"/>
                <a:cs typeface="Times New Roman" panose="02020603050405020304" pitchFamily="18" charset="0"/>
              </a:rPr>
              <a:t>to determined if its contours harmonize with the rest of the patient's dentition. </a:t>
            </a:r>
          </a:p>
          <a:p>
            <a:pPr marL="0" indent="0">
              <a:buNone/>
            </a:pPr>
            <a:r>
              <a:rPr lang="en-US" altLang="en-US">
                <a:latin typeface="Times New Roman" panose="02020603050405020304" pitchFamily="18" charset="0"/>
                <a:cs typeface="Times New Roman" panose="02020603050405020304" pitchFamily="18" charset="0"/>
              </a:rPr>
              <a:t>The patient should be allowed to look in a </a:t>
            </a:r>
            <a:r>
              <a:rPr lang="en-US" altLang="en-US">
                <a:solidFill>
                  <a:srgbClr val="FF0000"/>
                </a:solidFill>
                <a:latin typeface="Times New Roman" panose="02020603050405020304" pitchFamily="18" charset="0"/>
                <a:cs typeface="Times New Roman" panose="02020603050405020304" pitchFamily="18" charset="0"/>
              </a:rPr>
              <a:t>mirror</a:t>
            </a:r>
            <a:r>
              <a:rPr lang="en-US" altLang="en-US">
                <a:latin typeface="Times New Roman" panose="02020603050405020304" pitchFamily="18" charset="0"/>
                <a:cs typeface="Times New Roman" panose="02020603050405020304" pitchFamily="18" charset="0"/>
              </a:rPr>
              <a:t> so that any objections to the appearance can be dealt with before the restoration is cemented. </a:t>
            </a:r>
          </a:p>
          <a:p>
            <a:pPr marL="0" indent="0">
              <a:buNone/>
            </a:pPr>
            <a:endParaRPr lang="ar-IQ" altLang="en-US"/>
          </a:p>
        </p:txBody>
      </p:sp>
    </p:spTree>
    <p:extLst>
      <p:ext uri="{BB962C8B-B14F-4D97-AF65-F5344CB8AC3E}">
        <p14:creationId xmlns:p14="http://schemas.microsoft.com/office/powerpoint/2010/main" val="3721971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1981200" y="381001"/>
            <a:ext cx="8229600" cy="5745163"/>
          </a:xfrm>
          <a:extLst>
            <a:ext uri="{FAA26D3D-D897-4be2-8F04-BA451C77F1D7}">
              <ma14:placeholderFlag xmlns="" xmlns:ma14="http://schemas.microsoft.com/office/mac/drawingml/2011/main" val="1"/>
            </a:ext>
          </a:extLst>
        </p:spPr>
        <p:txBody>
          <a:bodyPr/>
          <a:lstStyle/>
          <a:p>
            <a:pPr eaLnBrk="1" hangingPunct="1">
              <a:lnSpc>
                <a:spcPct val="150000"/>
              </a:lnSpc>
              <a:defRPr/>
            </a:pPr>
            <a:endParaRPr lang="en-US" altLang="en-US" dirty="0"/>
          </a:p>
          <a:p>
            <a:pPr eaLnBrk="1" hangingPunct="1">
              <a:lnSpc>
                <a:spcPct val="150000"/>
              </a:lnSpc>
              <a:defRPr/>
            </a:pPr>
            <a:r>
              <a:rPr lang="en-US" altLang="en-US" dirty="0"/>
              <a:t>When the laboratory procedures have been completed the restoration is ready to be evaluated in the patient’s mouth before final finishing and cementation.</a:t>
            </a:r>
          </a:p>
        </p:txBody>
      </p:sp>
    </p:spTree>
    <p:extLst>
      <p:ext uri="{BB962C8B-B14F-4D97-AF65-F5344CB8AC3E}">
        <p14:creationId xmlns:p14="http://schemas.microsoft.com/office/powerpoint/2010/main" val="258614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عنصر نائب للمحتوى 2"/>
          <p:cNvSpPr>
            <a:spLocks noGrp="1"/>
          </p:cNvSpPr>
          <p:nvPr>
            <p:ph idx="1"/>
          </p:nvPr>
        </p:nvSpPr>
        <p:spPr>
          <a:xfrm>
            <a:off x="1981200" y="228600"/>
            <a:ext cx="8458200" cy="3276600"/>
          </a:xfrm>
          <a:extLst>
            <a:ext uri="{FAA26D3D-D897-4be2-8F04-BA451C77F1D7}">
              <ma14:placeholderFlag xmlns="" xmlns:ma14="http://schemas.microsoft.com/office/mac/drawingml/2011/main" val="1"/>
            </a:ext>
          </a:extLst>
        </p:spPr>
        <p:txBody>
          <a:bodyPr/>
          <a:lstStyle/>
          <a:p>
            <a:pPr marL="0" indent="0">
              <a:buNone/>
              <a:defRPr/>
            </a:pPr>
            <a:r>
              <a:rPr lang="en-US" altLang="en-US" b="1" dirty="0"/>
              <a:t>Surface texture characterization</a:t>
            </a:r>
            <a:endParaRPr lang="en-US" altLang="en-US" dirty="0"/>
          </a:p>
          <a:p>
            <a:pPr marL="0" indent="0">
              <a:buNone/>
              <a:defRPr/>
            </a:pPr>
            <a:r>
              <a:rPr lang="en-US" altLang="en-US" b="1" dirty="0"/>
              <a:t> </a:t>
            </a:r>
            <a:endParaRPr lang="en-US" altLang="en-US" dirty="0"/>
          </a:p>
          <a:p>
            <a:pPr marL="0" indent="0">
              <a:buNone/>
              <a:defRPr/>
            </a:pPr>
            <a:r>
              <a:rPr lang="en-US" altLang="en-US" dirty="0"/>
              <a:t>When the contour of the restoration has been finalized, the next goal is to duplicate the surface detail of the patient’s natural teeth.</a:t>
            </a:r>
          </a:p>
          <a:p>
            <a:pPr marL="0" indent="0">
              <a:buNone/>
              <a:defRPr/>
            </a:pPr>
            <a:r>
              <a:rPr lang="en-US" altLang="en-US" dirty="0"/>
              <a:t> Dry the teeth, and examine their surfaces carefully. </a:t>
            </a:r>
            <a:endParaRPr lang="ar-IQ" altLang="en-US" dirty="0"/>
          </a:p>
        </p:txBody>
      </p:sp>
      <p:pic>
        <p:nvPicPr>
          <p:cNvPr id="491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6614" y="3369129"/>
            <a:ext cx="2857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2"/>
          <p:cNvSpPr txBox="1">
            <a:spLocks noChangeArrowheads="1"/>
          </p:cNvSpPr>
          <p:nvPr/>
        </p:nvSpPr>
        <p:spPr bwMode="auto">
          <a:xfrm>
            <a:off x="1973262" y="3044371"/>
            <a:ext cx="58372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err="1"/>
              <a:t>Perikymata</a:t>
            </a:r>
            <a:r>
              <a:rPr lang="en-US" altLang="en-US" sz="2800" dirty="0"/>
              <a:t> and defects can be simulated by grinding the porcelain with a diamond stone of appropriate texture. (Be careful not to overemphasize such details.) Flat or concave areas reflect light in a characteristic manner, producing highlights.</a:t>
            </a:r>
          </a:p>
          <a:p>
            <a:pPr eaLnBrk="1" hangingPunct="1">
              <a:spcBef>
                <a:spcPct val="0"/>
              </a:spcBef>
              <a:buFontTx/>
              <a:buNone/>
            </a:pPr>
            <a:endParaRPr lang="en-US" altLang="en-US" sz="2800" dirty="0"/>
          </a:p>
        </p:txBody>
      </p:sp>
    </p:spTree>
    <p:extLst>
      <p:ext uri="{BB962C8B-B14F-4D97-AF65-F5344CB8AC3E}">
        <p14:creationId xmlns:p14="http://schemas.microsoft.com/office/powerpoint/2010/main" val="3758088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عنصر نائب للمحتوى 2"/>
          <p:cNvSpPr>
            <a:spLocks noGrp="1"/>
          </p:cNvSpPr>
          <p:nvPr>
            <p:ph idx="1"/>
          </p:nvPr>
        </p:nvSpPr>
        <p:spPr>
          <a:xfrm>
            <a:off x="1981200" y="381001"/>
            <a:ext cx="8229600" cy="5745163"/>
          </a:xfrm>
          <a:extLst>
            <a:ext uri="{FAA26D3D-D897-4be2-8F04-BA451C77F1D7}">
              <ma14:placeholderFlag xmlns="" xmlns:ma14="http://schemas.microsoft.com/office/mac/drawingml/2011/main" val="1"/>
            </a:ext>
          </a:extLst>
        </p:spPr>
        <p:txBody>
          <a:bodyPr/>
          <a:lstStyle/>
          <a:p>
            <a:pPr marL="0" indent="0">
              <a:buNone/>
              <a:defRPr/>
            </a:pPr>
            <a:r>
              <a:rPr lang="en-US" altLang="en-US" sz="3600" b="1" dirty="0"/>
              <a:t>Special illusions</a:t>
            </a:r>
          </a:p>
          <a:p>
            <a:pPr marL="0" indent="0">
              <a:buNone/>
              <a:defRPr/>
            </a:pPr>
            <a:r>
              <a:rPr lang="en-US" altLang="en-US" sz="2400" dirty="0"/>
              <a:t>An FDP </a:t>
            </a:r>
            <a:r>
              <a:rPr lang="en-US" altLang="en-US" sz="2400" dirty="0" err="1"/>
              <a:t>pontic</a:t>
            </a:r>
            <a:r>
              <a:rPr lang="en-US" altLang="en-US" sz="2400" dirty="0"/>
              <a:t> may be very long because of loss of supporting bone. Simulating a root surface can partially improve the appearance. The root extension is contoured for length and width, and then an orange-brown mixture is placed over the extension. Pink stain can be used to simulate gingival tissue, but results are better with pink body porcelain.</a:t>
            </a:r>
          </a:p>
          <a:p>
            <a:pPr marL="0" indent="0">
              <a:buNone/>
              <a:defRPr/>
            </a:pPr>
            <a:endParaRPr lang="ar-IQ" altLang="en-US" sz="2400" dirty="0"/>
          </a:p>
        </p:txBody>
      </p:sp>
      <p:pic>
        <p:nvPicPr>
          <p:cNvPr id="501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572000"/>
            <a:ext cx="39370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8563" y="4540250"/>
            <a:ext cx="39370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829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عنصر نائب للمحتوى 2"/>
          <p:cNvSpPr>
            <a:spLocks noGrp="1"/>
          </p:cNvSpPr>
          <p:nvPr>
            <p:ph idx="1"/>
          </p:nvPr>
        </p:nvSpPr>
        <p:spPr>
          <a:xfrm>
            <a:off x="1981200" y="533401"/>
            <a:ext cx="8229600" cy="5592763"/>
          </a:xfrm>
          <a:extLst>
            <a:ext uri="{FAA26D3D-D897-4be2-8F04-BA451C77F1D7}">
              <ma14:placeholderFlag xmlns="" xmlns:ma14="http://schemas.microsoft.com/office/mac/drawingml/2011/main" val="1"/>
            </a:ext>
          </a:extLst>
        </p:spPr>
        <p:txBody>
          <a:bodyPr/>
          <a:lstStyle/>
          <a:p>
            <a:pPr marL="0" indent="0">
              <a:buNone/>
              <a:defRPr/>
            </a:pPr>
            <a:r>
              <a:rPr lang="en-US" altLang="en-US" b="1">
                <a:latin typeface="Mentor-Bold" charset="0"/>
              </a:rPr>
              <a:t>Stained crack line </a:t>
            </a:r>
            <a:r>
              <a:rPr lang="en-US" altLang="en-US">
                <a:latin typeface="Mentor" charset="0"/>
              </a:rPr>
              <a:t>Cracked enamel stains quickly on natural teeth. An orange-brown mixture applied in as thin a line as possible will effectively simulate a crack.</a:t>
            </a:r>
          </a:p>
          <a:p>
            <a:pPr marL="0" indent="0">
              <a:buNone/>
              <a:defRPr/>
            </a:pPr>
            <a:endParaRPr lang="ar-IQ" altLang="en-US"/>
          </a:p>
        </p:txBody>
      </p:sp>
      <p:pic>
        <p:nvPicPr>
          <p:cNvPr id="849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2667000"/>
            <a:ext cx="437197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49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95601"/>
            <a:ext cx="365760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112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2743200"/>
            <a:ext cx="8229600" cy="1143000"/>
          </a:xfrm>
          <a:extLst>
            <a:ext uri="{FAA26D3D-D897-4be2-8F04-BA451C77F1D7}">
              <ma14:placeholderFlag xmlns="" xmlns:ma14="http://schemas.microsoft.com/office/mac/drawingml/2011/main" val="1"/>
            </a:ext>
          </a:extLst>
        </p:spPr>
        <p:txBody>
          <a:bodyPr/>
          <a:lstStyle/>
          <a:p>
            <a:pPr>
              <a:defRPr/>
            </a:pPr>
            <a:r>
              <a:rPr lang="en-US" altLang="en-US" sz="5400" b="1" dirty="0">
                <a:solidFill>
                  <a:schemeClr val="hlink"/>
                </a:solidFill>
                <a:latin typeface="Rockwell Extra Bold" charset="0"/>
              </a:rPr>
              <a:t>CEMENTATION</a:t>
            </a:r>
          </a:p>
        </p:txBody>
      </p:sp>
    </p:spTree>
    <p:extLst>
      <p:ext uri="{BB962C8B-B14F-4D97-AF65-F5344CB8AC3E}">
        <p14:creationId xmlns:p14="http://schemas.microsoft.com/office/powerpoint/2010/main" val="21648621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1981200" y="990601"/>
            <a:ext cx="8229600" cy="5140325"/>
          </a:xfrm>
          <a:extLst>
            <a:ext uri="{FAA26D3D-D897-4be2-8F04-BA451C77F1D7}">
              <ma14:placeholderFlag xmlns="" xmlns:ma14="http://schemas.microsoft.com/office/mac/drawingml/2011/main" val="1"/>
            </a:ext>
          </a:extLst>
        </p:spPr>
        <p:txBody>
          <a:bodyPr/>
          <a:lstStyle/>
          <a:p>
            <a:pPr algn="just">
              <a:defRPr/>
            </a:pPr>
            <a:r>
              <a:rPr lang="en-US" altLang="en-US" sz="4000" b="1" dirty="0"/>
              <a:t>The mechanisms that hold a restoration on a prepared tooth can be divided into: </a:t>
            </a:r>
            <a:r>
              <a:rPr lang="en-US" altLang="en-US" sz="4000" b="1" dirty="0">
                <a:effectLst>
                  <a:outerShdw blurRad="38100" dist="38100" dir="2700000" algn="tl">
                    <a:srgbClr val="FFFFFF"/>
                  </a:outerShdw>
                </a:effectLst>
              </a:rPr>
              <a:t>non-adhesive (mechanical) luting</a:t>
            </a:r>
            <a:r>
              <a:rPr lang="en-US" altLang="en-US" sz="4000" b="1" dirty="0"/>
              <a:t>, </a:t>
            </a:r>
            <a:r>
              <a:rPr lang="en-US" altLang="en-US" sz="4000" b="1" dirty="0">
                <a:effectLst>
                  <a:outerShdw blurRad="38100" dist="38100" dir="2700000" algn="tl">
                    <a:srgbClr val="FFFFFF"/>
                  </a:outerShdw>
                </a:effectLst>
              </a:rPr>
              <a:t>micromechanical bonding</a:t>
            </a:r>
            <a:r>
              <a:rPr lang="en-US" altLang="en-US" sz="4000" b="1" dirty="0"/>
              <a:t>, and </a:t>
            </a:r>
            <a:r>
              <a:rPr lang="en-US" altLang="en-US" sz="4000" b="1" dirty="0">
                <a:effectLst>
                  <a:outerShdw blurRad="38100" dist="38100" dir="2700000" algn="tl">
                    <a:srgbClr val="FFFFFF"/>
                  </a:outerShdw>
                </a:effectLst>
              </a:rPr>
              <a:t>molecular adhesion</a:t>
            </a:r>
            <a:r>
              <a:rPr lang="en-US" altLang="en-US" sz="4000" b="1" dirty="0"/>
              <a:t>.</a:t>
            </a:r>
          </a:p>
        </p:txBody>
      </p:sp>
    </p:spTree>
    <p:extLst>
      <p:ext uri="{BB962C8B-B14F-4D97-AF65-F5344CB8AC3E}">
        <p14:creationId xmlns:p14="http://schemas.microsoft.com/office/powerpoint/2010/main" val="9686516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extLst>
            <a:ext uri="{FAA26D3D-D897-4be2-8F04-BA451C77F1D7}">
              <ma14:placeholderFlag xmlns="" xmlns:ma14="http://schemas.microsoft.com/office/mac/drawingml/2011/main" val="1"/>
            </a:ext>
          </a:extLst>
        </p:spPr>
        <p:txBody>
          <a:bodyPr/>
          <a:lstStyle/>
          <a:p>
            <a:pPr>
              <a:defRPr/>
            </a:pPr>
            <a:r>
              <a:rPr lang="en-US" altLang="en-US" sz="6000" b="1" dirty="0">
                <a:solidFill>
                  <a:schemeClr val="accent1"/>
                </a:solidFill>
              </a:rPr>
              <a:t>Bonding Mechanisms</a:t>
            </a:r>
          </a:p>
        </p:txBody>
      </p:sp>
      <p:sp>
        <p:nvSpPr>
          <p:cNvPr id="5123" name="Rectangle 3"/>
          <p:cNvSpPr>
            <a:spLocks noGrp="1" noChangeArrowheads="1"/>
          </p:cNvSpPr>
          <p:nvPr>
            <p:ph type="body" idx="1"/>
          </p:nvPr>
        </p:nvSpPr>
        <p:spPr>
          <a:xfrm>
            <a:off x="1981200" y="2055814"/>
            <a:ext cx="8229600" cy="4421187"/>
          </a:xfrm>
          <a:extLst>
            <a:ext uri="{FAA26D3D-D897-4be2-8F04-BA451C77F1D7}">
              <ma14:placeholderFlag xmlns="" xmlns:ma14="http://schemas.microsoft.com/office/mac/drawingml/2011/main" val="1"/>
            </a:ext>
          </a:extLst>
        </p:spPr>
        <p:txBody>
          <a:bodyPr/>
          <a:lstStyle/>
          <a:p>
            <a:pPr marL="0" indent="0">
              <a:buNone/>
              <a:defRPr/>
            </a:pPr>
            <a:r>
              <a:rPr lang="en-US" altLang="en-US" b="1" dirty="0">
                <a:effectLst>
                  <a:outerShdw blurRad="38100" dist="38100" dir="2700000" algn="tl">
                    <a:srgbClr val="FFFFFF"/>
                  </a:outerShdw>
                </a:effectLst>
              </a:rPr>
              <a:t>Non-adhesive luting</a:t>
            </a:r>
            <a:r>
              <a:rPr lang="en-US" altLang="en-US" b="1" dirty="0"/>
              <a:t> </a:t>
            </a:r>
            <a:endParaRPr lang="en-US" altLang="en-US" sz="4000" b="1" dirty="0"/>
          </a:p>
          <a:p>
            <a:pPr algn="just">
              <a:defRPr/>
            </a:pPr>
            <a:r>
              <a:rPr lang="en-US" altLang="en-US" b="1" dirty="0"/>
              <a:t>served primarily to fill the gap and prevent entrance of fluids</a:t>
            </a:r>
          </a:p>
          <a:p>
            <a:pPr algn="just">
              <a:defRPr/>
            </a:pPr>
            <a:endParaRPr lang="en-US" altLang="en-US" b="1" dirty="0"/>
          </a:p>
          <a:p>
            <a:pPr marL="0" indent="0">
              <a:buNone/>
              <a:defRPr/>
            </a:pPr>
            <a:r>
              <a:rPr lang="en-US" altLang="en-US" b="1" dirty="0">
                <a:effectLst>
                  <a:outerShdw blurRad="38100" dist="38100" dir="2700000" algn="tl">
                    <a:srgbClr val="FFFFFF"/>
                  </a:outerShdw>
                </a:effectLst>
              </a:rPr>
              <a:t>Molecular adhesion </a:t>
            </a:r>
            <a:endParaRPr lang="en-US" altLang="en-US" sz="3600" b="1" dirty="0">
              <a:effectLst>
                <a:outerShdw blurRad="38100" dist="38100" dir="2700000" algn="tl">
                  <a:srgbClr val="FFFFFF"/>
                </a:outerShdw>
              </a:effectLst>
            </a:endParaRPr>
          </a:p>
          <a:p>
            <a:pPr algn="just">
              <a:defRPr/>
            </a:pPr>
            <a:r>
              <a:rPr lang="en-US" altLang="en-US" b="1" dirty="0"/>
              <a:t>	involves physical forces and chemical bonds between molecules of two different substances</a:t>
            </a:r>
          </a:p>
          <a:p>
            <a:pPr algn="just">
              <a:defRPr/>
            </a:pPr>
            <a:endParaRPr lang="en-US" altLang="en-US" b="1" dirty="0"/>
          </a:p>
        </p:txBody>
      </p:sp>
    </p:spTree>
    <p:extLst>
      <p:ext uri="{BB962C8B-B14F-4D97-AF65-F5344CB8AC3E}">
        <p14:creationId xmlns:p14="http://schemas.microsoft.com/office/powerpoint/2010/main" val="14090635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981200" y="762000"/>
            <a:ext cx="8229600" cy="5486400"/>
          </a:xfrm>
          <a:extLst>
            <a:ext uri="{FAA26D3D-D897-4be2-8F04-BA451C77F1D7}">
              <ma14:placeholderFlag xmlns="" xmlns:ma14="http://schemas.microsoft.com/office/mac/drawingml/2011/main" val="1"/>
            </a:ext>
          </a:extLst>
        </p:spPr>
        <p:txBody>
          <a:bodyPr/>
          <a:lstStyle/>
          <a:p>
            <a:pPr marL="0" indent="0">
              <a:buNone/>
              <a:defRPr/>
            </a:pPr>
            <a:r>
              <a:rPr lang="en-US" altLang="en-US" b="1" dirty="0">
                <a:effectLst>
                  <a:outerShdw blurRad="38100" dist="38100" dir="2700000" algn="tl">
                    <a:srgbClr val="FFFFFF"/>
                  </a:outerShdw>
                </a:effectLst>
              </a:rPr>
              <a:t>Micromechanical bonding</a:t>
            </a:r>
            <a:r>
              <a:rPr lang="en-US" altLang="en-US" b="1" dirty="0"/>
              <a:t> </a:t>
            </a:r>
          </a:p>
          <a:p>
            <a:pPr>
              <a:defRPr/>
            </a:pPr>
            <a:r>
              <a:rPr lang="en-US" altLang="en-US" sz="2400" b="1" dirty="0"/>
              <a:t> necessary deep irregularities can be produced </a:t>
            </a:r>
            <a:r>
              <a:rPr lang="en-US" altLang="en-US" sz="2400" b="1" dirty="0">
                <a:effectLst>
                  <a:outerShdw blurRad="38100" dist="38100" dir="2700000" algn="tl">
                    <a:srgbClr val="FFFFFF"/>
                  </a:outerShdw>
                </a:effectLst>
              </a:rPr>
              <a:t>on enamel surfaces by etching with phosphoric acid solution or gel</a:t>
            </a:r>
            <a:r>
              <a:rPr lang="en-US" altLang="en-US" sz="2400" b="1" dirty="0"/>
              <a:t>; </a:t>
            </a:r>
            <a:r>
              <a:rPr lang="en-US" altLang="en-US" sz="2400" b="1" dirty="0">
                <a:effectLst>
                  <a:outerShdw blurRad="38100" dist="38100" dir="2700000" algn="tl">
                    <a:srgbClr val="FFFFFF"/>
                  </a:outerShdw>
                </a:effectLst>
              </a:rPr>
              <a:t>on ceramics, by etching with hydrofluoric acid</a:t>
            </a:r>
            <a:r>
              <a:rPr lang="en-US" altLang="en-US" sz="2400" b="1" dirty="0"/>
              <a:t>; and </a:t>
            </a:r>
            <a:r>
              <a:rPr lang="en-US" altLang="en-US" sz="2400" b="1" dirty="0">
                <a:effectLst>
                  <a:outerShdw blurRad="38100" dist="38100" dir="2700000" algn="tl">
                    <a:srgbClr val="FFFFFF"/>
                  </a:outerShdw>
                </a:effectLst>
              </a:rPr>
              <a:t>on metal, by electrolytic / chemical etching, and sandblasting</a:t>
            </a:r>
            <a:r>
              <a:rPr lang="en-US" altLang="en-US" sz="2400" dirty="0">
                <a:effectLst>
                  <a:outerShdw blurRad="38100" dist="38100" dir="2700000" algn="tl">
                    <a:srgbClr val="FFFFFF"/>
                  </a:outerShdw>
                </a:effectLst>
              </a:rPr>
              <a:t> </a:t>
            </a:r>
          </a:p>
        </p:txBody>
      </p:sp>
    </p:spTree>
    <p:extLst>
      <p:ext uri="{BB962C8B-B14F-4D97-AF65-F5344CB8AC3E}">
        <p14:creationId xmlns:p14="http://schemas.microsoft.com/office/powerpoint/2010/main" val="213636142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33600" y="2590801"/>
            <a:ext cx="8229600" cy="1139825"/>
          </a:xfrm>
          <a:extLst>
            <a:ext uri="{FAA26D3D-D897-4be2-8F04-BA451C77F1D7}">
              <ma14:placeholderFlag xmlns="" xmlns:ma14="http://schemas.microsoft.com/office/mac/drawingml/2011/main" val="1"/>
            </a:ext>
          </a:extLst>
        </p:spPr>
        <p:txBody>
          <a:bodyPr/>
          <a:lstStyle/>
          <a:p>
            <a:pPr>
              <a:defRPr/>
            </a:pPr>
            <a:r>
              <a:rPr lang="en-US" altLang="en-US" sz="6000" b="1" i="1"/>
              <a:t>TYPES OF CEMENTS</a:t>
            </a:r>
          </a:p>
        </p:txBody>
      </p:sp>
    </p:spTree>
    <p:extLst>
      <p:ext uri="{BB962C8B-B14F-4D97-AF65-F5344CB8AC3E}">
        <p14:creationId xmlns:p14="http://schemas.microsoft.com/office/powerpoint/2010/main" val="22041023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xtLst>
            <a:ext uri="{FAA26D3D-D897-4be2-8F04-BA451C77F1D7}">
              <ma14:placeholderFlag xmlns="" xmlns:ma14="http://schemas.microsoft.com/office/mac/drawingml/2011/main" val="1"/>
            </a:ext>
          </a:extLst>
        </p:spPr>
        <p:txBody>
          <a:bodyPr/>
          <a:lstStyle/>
          <a:p>
            <a:pPr>
              <a:defRPr/>
            </a:pPr>
            <a:r>
              <a:rPr lang="en-US" altLang="en-US" b="1">
                <a:latin typeface="Bookman Old Style" charset="0"/>
              </a:rPr>
              <a:t>1. Zinc Phosphate Cement</a:t>
            </a:r>
          </a:p>
        </p:txBody>
      </p:sp>
      <p:sp>
        <p:nvSpPr>
          <p:cNvPr id="9219" name="Rectangle 3"/>
          <p:cNvSpPr>
            <a:spLocks noGrp="1" noChangeArrowheads="1"/>
          </p:cNvSpPr>
          <p:nvPr>
            <p:ph type="body" sz="half" idx="1"/>
          </p:nvPr>
        </p:nvSpPr>
        <p:spPr>
          <a:xfrm>
            <a:off x="1828800" y="1371600"/>
            <a:ext cx="3810000" cy="5029200"/>
          </a:xfrm>
          <a:extLst>
            <a:ext uri="{FAA26D3D-D897-4be2-8F04-BA451C77F1D7}">
              <ma14:placeholderFlag xmlns="" xmlns:ma14="http://schemas.microsoft.com/office/mac/drawingml/2011/main" val="1"/>
            </a:ext>
          </a:extLst>
        </p:spPr>
        <p:txBody>
          <a:bodyPr/>
          <a:lstStyle/>
          <a:p>
            <a:pPr>
              <a:defRPr/>
            </a:pPr>
            <a:r>
              <a:rPr lang="en-US" altLang="en-US" b="1"/>
              <a:t>possesses high compressive strength</a:t>
            </a:r>
          </a:p>
          <a:p>
            <a:pPr>
              <a:defRPr/>
            </a:pPr>
            <a:r>
              <a:rPr lang="en-US" altLang="en-US" b="1"/>
              <a:t>exhibits a pH of 3.5 at the time of cementation which contributes to pulpal irritation </a:t>
            </a:r>
          </a:p>
          <a:p>
            <a:pPr>
              <a:defRPr/>
            </a:pPr>
            <a:r>
              <a:rPr lang="en-US" altLang="en-US" b="1"/>
              <a:t>needs cavity varnish to reduce exposure of pulp to the cement</a:t>
            </a:r>
          </a:p>
          <a:p>
            <a:pPr>
              <a:defRPr/>
            </a:pPr>
            <a:endParaRPr lang="en-US" altLang="en-US"/>
          </a:p>
          <a:p>
            <a:pPr>
              <a:buFont typeface="Wingdings" charset="2"/>
              <a:buNone/>
              <a:defRPr/>
            </a:pPr>
            <a:endParaRPr lang="en-US" altLang="en-US"/>
          </a:p>
        </p:txBody>
      </p:sp>
      <p:pic>
        <p:nvPicPr>
          <p:cNvPr id="9220" name="Picture 4" descr="zinc phosphate ce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15000" y="1652588"/>
            <a:ext cx="4724400" cy="4221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34012263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extLst>
            <a:ext uri="{FAA26D3D-D897-4be2-8F04-BA451C77F1D7}">
              <ma14:placeholderFlag xmlns="" xmlns:ma14="http://schemas.microsoft.com/office/mac/drawingml/2011/main" val="1"/>
            </a:ext>
          </a:extLst>
        </p:spPr>
        <p:txBody>
          <a:bodyPr/>
          <a:lstStyle/>
          <a:p>
            <a:pPr>
              <a:defRPr/>
            </a:pPr>
            <a:r>
              <a:rPr lang="en-US" altLang="en-US" sz="4500" b="1">
                <a:latin typeface="Bookman Old Style" charset="0"/>
              </a:rPr>
              <a:t>2. Polycarboxylate Cement</a:t>
            </a:r>
          </a:p>
        </p:txBody>
      </p:sp>
      <p:sp>
        <p:nvSpPr>
          <p:cNvPr id="10243" name="Rectangle 3"/>
          <p:cNvSpPr>
            <a:spLocks noGrp="1" noChangeArrowheads="1"/>
          </p:cNvSpPr>
          <p:nvPr>
            <p:ph type="body" sz="half" idx="1"/>
          </p:nvPr>
        </p:nvSpPr>
        <p:spPr>
          <a:xfrm>
            <a:off x="1676400" y="1295400"/>
            <a:ext cx="4343400" cy="5257800"/>
          </a:xfrm>
          <a:extLst>
            <a:ext uri="{FAA26D3D-D897-4be2-8F04-BA451C77F1D7}">
              <ma14:placeholderFlag xmlns="" xmlns:ma14="http://schemas.microsoft.com/office/mac/drawingml/2011/main" val="1"/>
            </a:ext>
          </a:extLst>
        </p:spPr>
        <p:txBody>
          <a:bodyPr/>
          <a:lstStyle/>
          <a:p>
            <a:pPr>
              <a:defRPr/>
            </a:pPr>
            <a:r>
              <a:rPr lang="en-US" altLang="en-US" b="1"/>
              <a:t>higher </a:t>
            </a:r>
            <a:r>
              <a:rPr lang="en-US" altLang="en-US" b="1" i="1">
                <a:effectLst>
                  <a:outerShdw blurRad="38100" dist="38100" dir="2700000" algn="tl">
                    <a:srgbClr val="FFFFFF"/>
                  </a:outerShdw>
                </a:effectLst>
              </a:rPr>
              <a:t>tensile strength</a:t>
            </a:r>
            <a:r>
              <a:rPr lang="en-US" altLang="en-US" b="1"/>
              <a:t> (resistance to lengthwise stress)</a:t>
            </a:r>
          </a:p>
          <a:p>
            <a:pPr>
              <a:defRPr/>
            </a:pPr>
            <a:r>
              <a:rPr lang="en-US" altLang="en-US" b="1"/>
              <a:t>pH is also low (4.8)</a:t>
            </a:r>
          </a:p>
          <a:p>
            <a:pPr>
              <a:defRPr/>
            </a:pPr>
            <a:r>
              <a:rPr lang="en-US" altLang="en-US" b="1"/>
              <a:t>cause little pulpal irritation</a:t>
            </a:r>
          </a:p>
          <a:p>
            <a:pPr>
              <a:defRPr/>
            </a:pPr>
            <a:r>
              <a:rPr lang="en-US" altLang="en-US" b="1"/>
              <a:t>shows moderately high bond strength to enamel and dentin</a:t>
            </a:r>
          </a:p>
          <a:p>
            <a:pPr>
              <a:defRPr/>
            </a:pPr>
            <a:r>
              <a:rPr lang="en-US" altLang="en-US" b="1"/>
              <a:t>bonds to stainless steel, but not to gold </a:t>
            </a:r>
          </a:p>
          <a:p>
            <a:pPr>
              <a:defRPr/>
            </a:pPr>
            <a:endParaRPr lang="en-US" altLang="en-US"/>
          </a:p>
          <a:p>
            <a:pPr>
              <a:buFont typeface="Wingdings" charset="2"/>
              <a:buNone/>
              <a:defRPr/>
            </a:pPr>
            <a:endParaRPr lang="en-US" altLang="en-US"/>
          </a:p>
        </p:txBody>
      </p:sp>
      <p:pic>
        <p:nvPicPr>
          <p:cNvPr id="10244" name="Picture 4" descr="polycarboxylate ce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9800" y="1947863"/>
            <a:ext cx="46482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7973543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صر نائب للمحتوى 2"/>
          <p:cNvSpPr>
            <a:spLocks noGrp="1"/>
          </p:cNvSpPr>
          <p:nvPr>
            <p:ph idx="1"/>
          </p:nvPr>
        </p:nvSpPr>
        <p:spPr>
          <a:xfrm>
            <a:off x="1865086" y="936173"/>
            <a:ext cx="8229600" cy="5668963"/>
          </a:xfrm>
          <a:extLst>
            <a:ext uri="{FAA26D3D-D897-4be2-8F04-BA451C77F1D7}">
              <ma14:placeholderFlag xmlns="" xmlns:ma14="http://schemas.microsoft.com/office/mac/drawingml/2011/main" val="1"/>
            </a:ext>
          </a:extLst>
        </p:spPr>
        <p:txBody>
          <a:bodyPr/>
          <a:lstStyle/>
          <a:p>
            <a:pPr marL="0" indent="0">
              <a:buNone/>
              <a:defRPr/>
            </a:pPr>
            <a:r>
              <a:rPr lang="en-US" altLang="en-US" b="1" dirty="0"/>
              <a:t>Try in procedure:</a:t>
            </a:r>
          </a:p>
          <a:p>
            <a:pPr marL="0" indent="0">
              <a:buNone/>
              <a:defRPr/>
            </a:pPr>
            <a:r>
              <a:rPr lang="en-US" altLang="en-US" dirty="0"/>
              <a:t>The recommended sequence for try in of crown or bridge  is as follows:</a:t>
            </a:r>
          </a:p>
          <a:p>
            <a:pPr marL="0" indent="0">
              <a:buNone/>
              <a:defRPr/>
            </a:pPr>
            <a:r>
              <a:rPr lang="en-US" altLang="en-US" dirty="0"/>
              <a:t>1. Proximal contacts.</a:t>
            </a:r>
          </a:p>
          <a:p>
            <a:pPr marL="0" indent="0">
              <a:buNone/>
              <a:defRPr/>
            </a:pPr>
            <a:r>
              <a:rPr lang="en-US" altLang="en-US" dirty="0"/>
              <a:t>2. Marginal integrity.</a:t>
            </a:r>
          </a:p>
          <a:p>
            <a:pPr marL="0" indent="0">
              <a:buNone/>
              <a:defRPr/>
            </a:pPr>
            <a:r>
              <a:rPr lang="en-US" altLang="en-US" dirty="0"/>
              <a:t>3. Stability.</a:t>
            </a:r>
          </a:p>
          <a:p>
            <a:pPr marL="0" indent="0">
              <a:buNone/>
              <a:defRPr/>
            </a:pPr>
            <a:r>
              <a:rPr lang="en-US" altLang="en-US" dirty="0"/>
              <a:t>4. Occlusion.</a:t>
            </a:r>
          </a:p>
          <a:p>
            <a:pPr marL="0" indent="0">
              <a:buNone/>
              <a:defRPr/>
            </a:pPr>
            <a:r>
              <a:rPr lang="en-US" altLang="en-US" dirty="0"/>
              <a:t>5. Characterization and glazing.</a:t>
            </a:r>
          </a:p>
        </p:txBody>
      </p:sp>
    </p:spTree>
    <p:extLst>
      <p:ext uri="{BB962C8B-B14F-4D97-AF65-F5344CB8AC3E}">
        <p14:creationId xmlns:p14="http://schemas.microsoft.com/office/powerpoint/2010/main" val="625852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152401"/>
            <a:ext cx="8229600" cy="1139825"/>
          </a:xfrm>
          <a:extLst>
            <a:ext uri="{FAA26D3D-D897-4be2-8F04-BA451C77F1D7}">
              <ma14:placeholderFlag xmlns="" xmlns:ma14="http://schemas.microsoft.com/office/mac/drawingml/2011/main" val="1"/>
            </a:ext>
          </a:extLst>
        </p:spPr>
        <p:txBody>
          <a:bodyPr/>
          <a:lstStyle/>
          <a:p>
            <a:pPr>
              <a:defRPr/>
            </a:pPr>
            <a:r>
              <a:rPr lang="en-US" altLang="en-US" sz="4900" b="1">
                <a:latin typeface="Bookman Old Style" charset="0"/>
              </a:rPr>
              <a:t>3. Zinc Oxide Eugenol</a:t>
            </a:r>
          </a:p>
        </p:txBody>
      </p:sp>
      <p:sp>
        <p:nvSpPr>
          <p:cNvPr id="11267" name="Rectangle 3"/>
          <p:cNvSpPr>
            <a:spLocks noGrp="1" noChangeArrowheads="1"/>
          </p:cNvSpPr>
          <p:nvPr>
            <p:ph type="body" sz="half" idx="1"/>
          </p:nvPr>
        </p:nvSpPr>
        <p:spPr>
          <a:xfrm>
            <a:off x="1676400" y="685800"/>
            <a:ext cx="4038600" cy="6019800"/>
          </a:xfrm>
          <a:extLst>
            <a:ext uri="{FAA26D3D-D897-4be2-8F04-BA451C77F1D7}">
              <ma14:placeholderFlag xmlns="" xmlns:ma14="http://schemas.microsoft.com/office/mac/drawingml/2011/main" val="1"/>
            </a:ext>
          </a:extLst>
        </p:spPr>
        <p:txBody>
          <a:bodyPr/>
          <a:lstStyle/>
          <a:p>
            <a:pPr lvl="1">
              <a:buFont typeface="Wingdings" charset="2"/>
              <a:buNone/>
              <a:defRPr/>
            </a:pPr>
            <a:endParaRPr lang="en-US" altLang="en-US" b="1" dirty="0">
              <a:effectLst>
                <a:outerShdw blurRad="38100" dist="38100" dir="2700000" algn="tl">
                  <a:srgbClr val="FFFFFF"/>
                </a:outerShdw>
              </a:effectLst>
              <a:latin typeface="Bookman Old Style" charset="0"/>
            </a:endParaRPr>
          </a:p>
          <a:p>
            <a:pPr algn="just">
              <a:defRPr/>
            </a:pPr>
            <a:r>
              <a:rPr lang="en-US" altLang="en-US" b="1" dirty="0"/>
              <a:t>cause no pulpal inflammation as long as they make no direct contact with the pulp</a:t>
            </a:r>
          </a:p>
          <a:p>
            <a:pPr algn="just">
              <a:defRPr/>
            </a:pPr>
            <a:r>
              <a:rPr lang="en-US" altLang="en-US" b="1" dirty="0"/>
              <a:t>used as temporary cements</a:t>
            </a:r>
          </a:p>
          <a:p>
            <a:pPr algn="just">
              <a:defRPr/>
            </a:pPr>
            <a:r>
              <a:rPr lang="en-US" altLang="en-US" b="1" dirty="0"/>
              <a:t>more soluble than zinc phosphate</a:t>
            </a:r>
          </a:p>
          <a:p>
            <a:pPr algn="just">
              <a:defRPr/>
            </a:pPr>
            <a:r>
              <a:rPr lang="en-US" altLang="en-US" b="1" dirty="0"/>
              <a:t>deteriorates more rapidly in the mouth than other cements</a:t>
            </a:r>
          </a:p>
          <a:p>
            <a:pPr>
              <a:buFont typeface="Wingdings" charset="2"/>
              <a:buNone/>
              <a:defRPr/>
            </a:pPr>
            <a:endParaRPr lang="en-US" altLang="en-US" dirty="0"/>
          </a:p>
          <a:p>
            <a:pPr algn="just">
              <a:defRPr/>
            </a:pPr>
            <a:endParaRPr lang="en-US" altLang="en-US" b="1" dirty="0"/>
          </a:p>
          <a:p>
            <a:pPr algn="just">
              <a:buFont typeface="Wingdings" charset="2"/>
              <a:buNone/>
              <a:defRPr/>
            </a:pPr>
            <a:endParaRPr lang="en-US" altLang="en-US" b="1" dirty="0"/>
          </a:p>
          <a:p>
            <a:pPr>
              <a:defRPr/>
            </a:pPr>
            <a:endParaRPr lang="en-US" altLang="en-US" dirty="0"/>
          </a:p>
        </p:txBody>
      </p:sp>
      <p:pic>
        <p:nvPicPr>
          <p:cNvPr id="11268" name="Picture 4" descr="ZOE ce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9800" y="1947864"/>
            <a:ext cx="4495800" cy="3709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9835341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extLst>
            <a:ext uri="{FAA26D3D-D897-4be2-8F04-BA451C77F1D7}">
              <ma14:placeholderFlag xmlns="" xmlns:ma14="http://schemas.microsoft.com/office/mac/drawingml/2011/main" val="1"/>
            </a:ext>
          </a:extLst>
        </p:spPr>
        <p:txBody>
          <a:bodyPr>
            <a:normAutofit fontScale="90000"/>
          </a:bodyPr>
          <a:lstStyle/>
          <a:p>
            <a:pPr>
              <a:defRPr/>
            </a:pPr>
            <a:r>
              <a:rPr lang="en-US" altLang="en-US" b="1">
                <a:latin typeface="Bookman Old Style" charset="0"/>
              </a:rPr>
              <a:t>4. Glass Ionomer Cement</a:t>
            </a:r>
            <a:r>
              <a:rPr lang="en-US" altLang="en-US" sz="4000" b="1">
                <a:latin typeface="Bookman Old Style" charset="0"/>
              </a:rPr>
              <a:t/>
            </a:r>
            <a:br>
              <a:rPr lang="en-US" altLang="en-US" sz="4000" b="1">
                <a:latin typeface="Bookman Old Style" charset="0"/>
              </a:rPr>
            </a:br>
            <a:endParaRPr lang="en-US" altLang="en-US" sz="4000" b="1">
              <a:latin typeface="Bookman Old Style" charset="0"/>
            </a:endParaRPr>
          </a:p>
        </p:txBody>
      </p:sp>
      <p:sp>
        <p:nvSpPr>
          <p:cNvPr id="12291" name="Rectangle 3"/>
          <p:cNvSpPr>
            <a:spLocks noGrp="1" noChangeArrowheads="1"/>
          </p:cNvSpPr>
          <p:nvPr>
            <p:ph type="body" sz="half" idx="1"/>
          </p:nvPr>
        </p:nvSpPr>
        <p:spPr>
          <a:xfrm>
            <a:off x="1600200" y="1108076"/>
            <a:ext cx="3733800" cy="5292725"/>
          </a:xfrm>
          <a:extLst>
            <a:ext uri="{FAA26D3D-D897-4be2-8F04-BA451C77F1D7}">
              <ma14:placeholderFlag xmlns="" xmlns:ma14="http://schemas.microsoft.com/office/mac/drawingml/2011/main" val="1"/>
            </a:ext>
          </a:extLst>
        </p:spPr>
        <p:txBody>
          <a:bodyPr/>
          <a:lstStyle/>
          <a:p>
            <a:pPr>
              <a:lnSpc>
                <a:spcPct val="80000"/>
              </a:lnSpc>
              <a:defRPr/>
            </a:pPr>
            <a:r>
              <a:rPr lang="en-US" altLang="en-US" sz="2400" b="1"/>
              <a:t>composed mainly of calcium fluoro-aluminosilicate glass</a:t>
            </a:r>
          </a:p>
          <a:p>
            <a:pPr>
              <a:lnSpc>
                <a:spcPct val="80000"/>
              </a:lnSpc>
              <a:defRPr/>
            </a:pPr>
            <a:r>
              <a:rPr lang="en-US" altLang="en-US" sz="2400" b="1"/>
              <a:t>compressive strength and tensile strength are quite good</a:t>
            </a:r>
          </a:p>
          <a:p>
            <a:pPr>
              <a:lnSpc>
                <a:spcPct val="80000"/>
              </a:lnSpc>
              <a:defRPr/>
            </a:pPr>
            <a:r>
              <a:rPr lang="en-US" altLang="en-US" sz="2400" b="1"/>
              <a:t>bacteriostatic</a:t>
            </a:r>
          </a:p>
          <a:p>
            <a:pPr>
              <a:lnSpc>
                <a:spcPct val="80000"/>
              </a:lnSpc>
              <a:defRPr/>
            </a:pPr>
            <a:r>
              <a:rPr lang="en-US" altLang="en-US" sz="2400" b="1"/>
              <a:t>releases fluoride at a greater rate than silicate cement</a:t>
            </a:r>
          </a:p>
          <a:p>
            <a:pPr>
              <a:lnSpc>
                <a:spcPct val="80000"/>
              </a:lnSpc>
              <a:defRPr/>
            </a:pPr>
            <a:r>
              <a:rPr lang="en-US" altLang="en-US" sz="2400" b="1"/>
              <a:t>pH is lower than zinc </a:t>
            </a:r>
          </a:p>
          <a:p>
            <a:pPr>
              <a:lnSpc>
                <a:spcPct val="80000"/>
              </a:lnSpc>
              <a:buFont typeface="Wingdings" charset="2"/>
              <a:buNone/>
              <a:defRPr/>
            </a:pPr>
            <a:r>
              <a:rPr lang="en-US" altLang="en-US" sz="2400" b="1"/>
              <a:t>    phosphate which </a:t>
            </a:r>
          </a:p>
          <a:p>
            <a:pPr>
              <a:lnSpc>
                <a:spcPct val="80000"/>
              </a:lnSpc>
              <a:buFont typeface="Wingdings" charset="2"/>
              <a:buNone/>
              <a:defRPr/>
            </a:pPr>
            <a:r>
              <a:rPr lang="en-US" altLang="en-US" sz="2400" b="1"/>
              <a:t>    cause post cementation </a:t>
            </a:r>
          </a:p>
          <a:p>
            <a:pPr>
              <a:lnSpc>
                <a:spcPct val="80000"/>
              </a:lnSpc>
              <a:buFont typeface="Wingdings" charset="2"/>
              <a:buNone/>
              <a:defRPr/>
            </a:pPr>
            <a:r>
              <a:rPr lang="en-US" altLang="en-US" sz="2400" b="1"/>
              <a:t>    hypersensitivity</a:t>
            </a:r>
            <a:endParaRPr lang="en-US" altLang="en-US" b="1"/>
          </a:p>
          <a:p>
            <a:pPr>
              <a:lnSpc>
                <a:spcPct val="80000"/>
              </a:lnSpc>
              <a:defRPr/>
            </a:pPr>
            <a:endParaRPr lang="en-US" altLang="en-US" sz="1800"/>
          </a:p>
        </p:txBody>
      </p:sp>
      <p:pic>
        <p:nvPicPr>
          <p:cNvPr id="12292" name="Picture 4" descr="GI ce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066800"/>
            <a:ext cx="53340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FAA26D3D-D897-4be2-8F04-BA451C77F1D7}">
              <ma14:placeholderFlag xmlns="" xmlns:ma14="http://schemas.microsoft.com/office/mac/drawingml/2011/main" val="1"/>
            </a:ext>
          </a:extLst>
        </p:spPr>
      </p:pic>
      <p:sp>
        <p:nvSpPr>
          <p:cNvPr id="12293" name="Text Box 5"/>
          <p:cNvSpPr txBox="1">
            <a:spLocks noChangeArrowheads="1"/>
          </p:cNvSpPr>
          <p:nvPr/>
        </p:nvSpPr>
        <p:spPr bwMode="auto">
          <a:xfrm>
            <a:off x="5715000" y="4633914"/>
            <a:ext cx="4675188"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endParaRPr lang="en-US" altLang="en-US" sz="2400" b="1" dirty="0">
              <a:effectLst>
                <a:outerShdw blurRad="38100" dist="38100" dir="2700000" algn="tl">
                  <a:srgbClr val="010199"/>
                </a:outerShdw>
              </a:effectLst>
              <a:latin typeface="Arial" charset="0"/>
            </a:endParaRPr>
          </a:p>
          <a:p>
            <a:pPr eaLnBrk="1" hangingPunct="1">
              <a:defRPr/>
            </a:pPr>
            <a:r>
              <a:rPr lang="en-US" altLang="en-US" sz="2400" b="1" dirty="0">
                <a:effectLst>
                  <a:outerShdw blurRad="38100" dist="38100" dir="2700000" algn="tl">
                    <a:srgbClr val="010199"/>
                  </a:outerShdw>
                </a:effectLst>
                <a:latin typeface="Arial" charset="0"/>
              </a:rPr>
              <a:t>-varnish is not recommended</a:t>
            </a:r>
            <a:endParaRPr lang="en-US" altLang="en-US" sz="2400" dirty="0">
              <a:effectLst>
                <a:outerShdw blurRad="38100" dist="38100" dir="2700000" algn="tl">
                  <a:srgbClr val="010199"/>
                </a:outerShdw>
              </a:effectLst>
              <a:latin typeface="Arial" charset="0"/>
            </a:endParaRPr>
          </a:p>
          <a:p>
            <a:pPr eaLnBrk="1" hangingPunct="1">
              <a:defRPr/>
            </a:pPr>
            <a:r>
              <a:rPr lang="en-US" altLang="en-US" sz="2400" b="1" dirty="0">
                <a:effectLst>
                  <a:outerShdw blurRad="38100" dist="38100" dir="2700000" algn="tl">
                    <a:srgbClr val="010199"/>
                  </a:outerShdw>
                </a:effectLst>
                <a:latin typeface="Arial" charset="0"/>
              </a:rPr>
              <a:t>-weakened by early </a:t>
            </a:r>
          </a:p>
          <a:p>
            <a:pPr eaLnBrk="1" hangingPunct="1">
              <a:defRPr/>
            </a:pPr>
            <a:r>
              <a:rPr lang="en-US" altLang="en-US" sz="2400" b="1" dirty="0">
                <a:effectLst>
                  <a:outerShdw blurRad="38100" dist="38100" dir="2700000" algn="tl">
                    <a:srgbClr val="010199"/>
                  </a:outerShdw>
                </a:effectLst>
                <a:latin typeface="Arial" charset="0"/>
              </a:rPr>
              <a:t>   exposure to moisture </a:t>
            </a:r>
            <a:endParaRPr lang="en-US" altLang="en-US" sz="2400" dirty="0">
              <a:latin typeface="Arial" charset="0"/>
            </a:endParaRPr>
          </a:p>
        </p:txBody>
      </p:sp>
    </p:spTree>
    <p:extLst>
      <p:ext uri="{BB962C8B-B14F-4D97-AF65-F5344CB8AC3E}">
        <p14:creationId xmlns:p14="http://schemas.microsoft.com/office/powerpoint/2010/main" val="183948954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52400"/>
            <a:ext cx="8229600" cy="1139825"/>
          </a:xfrm>
          <a:extLst>
            <a:ext uri="{FAA26D3D-D897-4be2-8F04-BA451C77F1D7}">
              <ma14:placeholderFlag xmlns="" xmlns:ma14="http://schemas.microsoft.com/office/mac/drawingml/2011/main" val="1"/>
            </a:ext>
          </a:extLst>
        </p:spPr>
        <p:txBody>
          <a:bodyPr/>
          <a:lstStyle/>
          <a:p>
            <a:pPr>
              <a:defRPr/>
            </a:pPr>
            <a:r>
              <a:rPr lang="en-US" altLang="en-US" sz="4800" b="1">
                <a:latin typeface="Bookman Old Style" charset="0"/>
              </a:rPr>
              <a:t>5. Resin Luting Cement</a:t>
            </a:r>
          </a:p>
        </p:txBody>
      </p:sp>
      <p:sp>
        <p:nvSpPr>
          <p:cNvPr id="13315" name="Rectangle 3"/>
          <p:cNvSpPr>
            <a:spLocks noGrp="1" noChangeArrowheads="1"/>
          </p:cNvSpPr>
          <p:nvPr>
            <p:ph type="body" sz="half" idx="1"/>
          </p:nvPr>
        </p:nvSpPr>
        <p:spPr>
          <a:xfrm>
            <a:off x="1600200" y="1066800"/>
            <a:ext cx="4038600" cy="5410200"/>
          </a:xfrm>
          <a:extLst>
            <a:ext uri="{FAA26D3D-D897-4be2-8F04-BA451C77F1D7}">
              <ma14:placeholderFlag xmlns="" xmlns:ma14="http://schemas.microsoft.com/office/mac/drawingml/2011/main" val="1"/>
            </a:ext>
          </a:extLst>
        </p:spPr>
        <p:txBody>
          <a:bodyPr>
            <a:normAutofit lnSpcReduction="10000"/>
          </a:bodyPr>
          <a:lstStyle/>
          <a:p>
            <a:pPr>
              <a:lnSpc>
                <a:spcPct val="90000"/>
              </a:lnSpc>
              <a:defRPr/>
            </a:pPr>
            <a:r>
              <a:rPr lang="en-US" altLang="en-US" sz="2400" b="1"/>
              <a:t>composed of resin matrix and a filler of fine inorganic particles</a:t>
            </a:r>
          </a:p>
          <a:p>
            <a:pPr>
              <a:lnSpc>
                <a:spcPct val="90000"/>
              </a:lnSpc>
              <a:defRPr/>
            </a:pPr>
            <a:r>
              <a:rPr lang="en-US" altLang="en-US" sz="2400" b="1"/>
              <a:t>low filler content and low viscosity</a:t>
            </a:r>
          </a:p>
          <a:p>
            <a:pPr>
              <a:lnSpc>
                <a:spcPct val="90000"/>
              </a:lnSpc>
              <a:defRPr/>
            </a:pPr>
            <a:r>
              <a:rPr lang="en-US" altLang="en-US" sz="2400" b="1"/>
              <a:t>virtually insoluble and much stronger than conventional cements</a:t>
            </a:r>
          </a:p>
          <a:p>
            <a:pPr>
              <a:lnSpc>
                <a:spcPct val="90000"/>
              </a:lnSpc>
              <a:defRPr/>
            </a:pPr>
            <a:r>
              <a:rPr lang="en-US" altLang="en-US" sz="2400" b="1"/>
              <a:t>high tensile strength makes them useful for micromechanically bonding etched ceramic veneers</a:t>
            </a:r>
          </a:p>
          <a:p>
            <a:pPr>
              <a:lnSpc>
                <a:spcPct val="90000"/>
              </a:lnSpc>
              <a:defRPr/>
            </a:pPr>
            <a:r>
              <a:rPr lang="en-US" altLang="en-US" sz="2400" b="1"/>
              <a:t>dentin bonding agent is necessary prior to resin cement application</a:t>
            </a:r>
            <a:endParaRPr lang="en-US" altLang="en-US" b="1"/>
          </a:p>
          <a:p>
            <a:pPr>
              <a:lnSpc>
                <a:spcPct val="90000"/>
              </a:lnSpc>
              <a:defRPr/>
            </a:pPr>
            <a:endParaRPr lang="en-US" altLang="en-US"/>
          </a:p>
        </p:txBody>
      </p:sp>
      <p:pic>
        <p:nvPicPr>
          <p:cNvPr id="13316" name="Picture 4" descr="resin luting ce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836614"/>
            <a:ext cx="4953000" cy="333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FAA26D3D-D897-4be2-8F04-BA451C77F1D7}">
              <ma14:placeholderFlag xmlns="" xmlns:ma14="http://schemas.microsoft.com/office/mac/drawingml/2011/main" val="1"/>
            </a:ext>
          </a:extLst>
        </p:spPr>
      </p:pic>
      <p:sp>
        <p:nvSpPr>
          <p:cNvPr id="13317" name="Text Box 5"/>
          <p:cNvSpPr txBox="1">
            <a:spLocks noChangeArrowheads="1"/>
          </p:cNvSpPr>
          <p:nvPr/>
        </p:nvSpPr>
        <p:spPr bwMode="auto">
          <a:xfrm>
            <a:off x="5927726" y="4241800"/>
            <a:ext cx="45116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defRPr/>
            </a:pPr>
            <a:r>
              <a:rPr lang="en-US" altLang="en-US" sz="2400" b="1">
                <a:effectLst>
                  <a:outerShdw blurRad="38100" dist="38100" dir="2700000" algn="tl">
                    <a:srgbClr val="010199"/>
                  </a:outerShdw>
                </a:effectLst>
                <a:latin typeface="Arial" charset="0"/>
              </a:rPr>
              <a:t>-problems encountered include excessive cement film thickness, marginal leakage because of setting shrinkage, and severe pulpal reactions when applied to vital dentin</a:t>
            </a:r>
          </a:p>
          <a:p>
            <a:pPr algn="r" eaLnBrk="1" hangingPunct="1">
              <a:defRPr/>
            </a:pPr>
            <a:endParaRPr lang="en-US" altLang="en-US" sz="2400" b="1">
              <a:effectLst>
                <a:outerShdw blurRad="38100" dist="38100" dir="2700000" algn="tl">
                  <a:srgbClr val="010199"/>
                </a:outerShdw>
              </a:effectLst>
              <a:latin typeface="Arial" charset="0"/>
            </a:endParaRPr>
          </a:p>
          <a:p>
            <a:pPr algn="r" eaLnBrk="1" hangingPunct="1">
              <a:defRPr/>
            </a:pPr>
            <a:endParaRPr lang="en-US" altLang="en-US" sz="2400" b="1">
              <a:effectLst>
                <a:outerShdw blurRad="38100" dist="38100" dir="2700000" algn="tl">
                  <a:srgbClr val="010199"/>
                </a:outerShdw>
              </a:effectLst>
              <a:latin typeface="Arial" charset="0"/>
            </a:endParaRPr>
          </a:p>
        </p:txBody>
      </p:sp>
    </p:spTree>
    <p:extLst>
      <p:ext uri="{BB962C8B-B14F-4D97-AF65-F5344CB8AC3E}">
        <p14:creationId xmlns:p14="http://schemas.microsoft.com/office/powerpoint/2010/main" val="106236355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152401"/>
            <a:ext cx="8229600" cy="1139825"/>
          </a:xfrm>
          <a:extLst>
            <a:ext uri="{FAA26D3D-D897-4be2-8F04-BA451C77F1D7}">
              <ma14:placeholderFlag xmlns="" xmlns:ma14="http://schemas.microsoft.com/office/mac/drawingml/2011/main" val="1"/>
            </a:ext>
          </a:extLst>
        </p:spPr>
        <p:txBody>
          <a:bodyPr/>
          <a:lstStyle/>
          <a:p>
            <a:pPr>
              <a:defRPr/>
            </a:pPr>
            <a:r>
              <a:rPr lang="en-US" altLang="en-US" sz="4000" b="1">
                <a:latin typeface="Bookman Old Style" charset="0"/>
              </a:rPr>
              <a:t>6. Hybrid Ionomer Cements</a:t>
            </a:r>
          </a:p>
        </p:txBody>
      </p:sp>
      <p:sp>
        <p:nvSpPr>
          <p:cNvPr id="14339" name="Rectangle 3"/>
          <p:cNvSpPr>
            <a:spLocks noGrp="1" noChangeArrowheads="1"/>
          </p:cNvSpPr>
          <p:nvPr>
            <p:ph type="body" sz="half" idx="1"/>
          </p:nvPr>
        </p:nvSpPr>
        <p:spPr>
          <a:xfrm>
            <a:off x="1752600" y="1219200"/>
            <a:ext cx="3505200" cy="5334000"/>
          </a:xfrm>
          <a:extLst>
            <a:ext uri="{FAA26D3D-D897-4be2-8F04-BA451C77F1D7}">
              <ma14:placeholderFlag xmlns="" xmlns:ma14="http://schemas.microsoft.com/office/mac/drawingml/2011/main" val="1"/>
            </a:ext>
          </a:extLst>
        </p:spPr>
        <p:txBody>
          <a:bodyPr/>
          <a:lstStyle/>
          <a:p>
            <a:pPr>
              <a:lnSpc>
                <a:spcPct val="90000"/>
              </a:lnSpc>
              <a:defRPr/>
            </a:pPr>
            <a:r>
              <a:rPr lang="en-US" altLang="en-US" b="1"/>
              <a:t>glass filler particles react with the liquid during the hardening process </a:t>
            </a:r>
          </a:p>
          <a:p>
            <a:pPr algn="just">
              <a:lnSpc>
                <a:spcPct val="90000"/>
              </a:lnSpc>
              <a:buFont typeface="Wingdings" charset="2"/>
              <a:buNone/>
              <a:defRPr/>
            </a:pPr>
            <a:endParaRPr lang="en-US" altLang="en-US" b="1"/>
          </a:p>
          <a:p>
            <a:pPr>
              <a:lnSpc>
                <a:spcPct val="90000"/>
              </a:lnSpc>
              <a:defRPr/>
            </a:pPr>
            <a:r>
              <a:rPr lang="en-US" altLang="en-US" b="1"/>
              <a:t>combined the strength and insolubility of resin with the fluoride release of glass ionomer</a:t>
            </a:r>
          </a:p>
          <a:p>
            <a:pPr>
              <a:lnSpc>
                <a:spcPct val="90000"/>
              </a:lnSpc>
              <a:buFont typeface="Wingdings" charset="2"/>
              <a:buNone/>
              <a:defRPr/>
            </a:pPr>
            <a:endParaRPr lang="en-US" altLang="en-US" sz="2400"/>
          </a:p>
        </p:txBody>
      </p:sp>
      <p:pic>
        <p:nvPicPr>
          <p:cNvPr id="14340" name="Picture 4" descr="hybrid ionomer ce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747838"/>
            <a:ext cx="5334000" cy="419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5698273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2743201"/>
            <a:ext cx="8229600" cy="1139825"/>
          </a:xfrm>
          <a:extLst>
            <a:ext uri="{FAA26D3D-D897-4be2-8F04-BA451C77F1D7}">
              <ma14:placeholderFlag xmlns="" xmlns:ma14="http://schemas.microsoft.com/office/mac/drawingml/2011/main" val="1"/>
            </a:ext>
          </a:extLst>
        </p:spPr>
        <p:txBody>
          <a:bodyPr>
            <a:normAutofit fontScale="90000"/>
          </a:bodyPr>
          <a:lstStyle/>
          <a:p>
            <a:pPr>
              <a:defRPr/>
            </a:pPr>
            <a:r>
              <a:rPr lang="en-US" altLang="en-US" sz="8000" b="1"/>
              <a:t>STEPS IN CEMENTATION</a:t>
            </a:r>
          </a:p>
        </p:txBody>
      </p:sp>
    </p:spTree>
    <p:extLst>
      <p:ext uri="{BB962C8B-B14F-4D97-AF65-F5344CB8AC3E}">
        <p14:creationId xmlns:p14="http://schemas.microsoft.com/office/powerpoint/2010/main" val="190353991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SCN243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5769" t="10091" r="3847" b="10417"/>
          <a:stretch>
            <a:fillRect/>
          </a:stretch>
        </p:blipFill>
        <p:spPr>
          <a:xfrm>
            <a:off x="2438400" y="838200"/>
            <a:ext cx="7467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FAA26D3D-D897-4be2-8F04-BA451C77F1D7}">
              <ma14:placeholderFlag xmlns="" xmlns:ma14="http://schemas.microsoft.com/office/mac/drawingml/2011/main" val="1"/>
            </a:ext>
          </a:extLst>
        </p:spPr>
      </p:pic>
      <p:sp>
        <p:nvSpPr>
          <p:cNvPr id="16387" name="Text Box 3"/>
          <p:cNvSpPr txBox="1">
            <a:spLocks noChangeArrowheads="1"/>
          </p:cNvSpPr>
          <p:nvPr/>
        </p:nvSpPr>
        <p:spPr bwMode="auto">
          <a:xfrm>
            <a:off x="2895601" y="5867400"/>
            <a:ext cx="6632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1" hangingPunct="1">
              <a:defRPr/>
            </a:pPr>
            <a:r>
              <a:rPr lang="en-US" altLang="en-US" sz="3200" b="1">
                <a:latin typeface="Arial" charset="0"/>
              </a:rPr>
              <a:t>Mix the cement in circular motion</a:t>
            </a:r>
          </a:p>
        </p:txBody>
      </p:sp>
    </p:spTree>
    <p:extLst>
      <p:ext uri="{BB962C8B-B14F-4D97-AF65-F5344CB8AC3E}">
        <p14:creationId xmlns:p14="http://schemas.microsoft.com/office/powerpoint/2010/main" val="354341894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SCN2437"/>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l="4109" t="10876" r="2156" b="7945"/>
          <a:stretch>
            <a:fillRect/>
          </a:stretch>
        </p:blipFill>
        <p:spPr>
          <a:xfrm>
            <a:off x="2133600" y="457201"/>
            <a:ext cx="7848600" cy="5097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FAA26D3D-D897-4be2-8F04-BA451C77F1D7}">
              <ma14:placeholderFlag xmlns="" xmlns:ma14="http://schemas.microsoft.com/office/mac/drawingml/2011/main" val="1"/>
            </a:ext>
          </a:extLst>
        </p:spPr>
      </p:pic>
      <p:sp>
        <p:nvSpPr>
          <p:cNvPr id="17411" name="Text Box 3"/>
          <p:cNvSpPr txBox="1">
            <a:spLocks noChangeArrowheads="1"/>
          </p:cNvSpPr>
          <p:nvPr/>
        </p:nvSpPr>
        <p:spPr bwMode="auto">
          <a:xfrm>
            <a:off x="2286000" y="5715000"/>
            <a:ext cx="7391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defRPr/>
            </a:pPr>
            <a:r>
              <a:rPr lang="en-US" altLang="en-US" sz="2800" b="1">
                <a:latin typeface="Arial" charset="0"/>
              </a:rPr>
              <a:t>Consistency of the cement should not be 	too flowy or too sticky</a:t>
            </a:r>
          </a:p>
        </p:txBody>
      </p:sp>
    </p:spTree>
    <p:extLst>
      <p:ext uri="{BB962C8B-B14F-4D97-AF65-F5344CB8AC3E}">
        <p14:creationId xmlns:p14="http://schemas.microsoft.com/office/powerpoint/2010/main" val="86512802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SCN2438"/>
          <p:cNvPicPr>
            <a:picLocks noGrp="1" noChangeAspect="1" noChangeArrowheads="1"/>
          </p:cNvPicPr>
          <p:nvPr>
            <p:ph/>
          </p:nvPr>
        </p:nvPicPr>
        <p:blipFill>
          <a:blip r:embed="rId2" cstate="print">
            <a:lum bright="6000"/>
            <a:extLst>
              <a:ext uri="{28A0092B-C50C-407E-A947-70E740481C1C}">
                <a14:useLocalDpi xmlns:a14="http://schemas.microsoft.com/office/drawing/2010/main" val="0"/>
              </a:ext>
            </a:extLst>
          </a:blip>
          <a:srcRect l="2669" t="21191" r="203" b="25072"/>
          <a:stretch>
            <a:fillRect/>
          </a:stretch>
        </p:blipFill>
        <p:spPr>
          <a:xfrm>
            <a:off x="1981201" y="457200"/>
            <a:ext cx="8321675"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FAA26D3D-D897-4be2-8F04-BA451C77F1D7}">
              <ma14:placeholderFlag xmlns="" xmlns:ma14="http://schemas.microsoft.com/office/mac/drawingml/2011/main" val="1"/>
            </a:ext>
          </a:extLst>
        </p:spPr>
      </p:pic>
      <p:sp>
        <p:nvSpPr>
          <p:cNvPr id="18435" name="Text Box 3"/>
          <p:cNvSpPr txBox="1">
            <a:spLocks noChangeArrowheads="1"/>
          </p:cNvSpPr>
          <p:nvPr/>
        </p:nvSpPr>
        <p:spPr bwMode="auto">
          <a:xfrm>
            <a:off x="1649614" y="5438776"/>
            <a:ext cx="88104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1" hangingPunct="1">
              <a:defRPr/>
            </a:pPr>
            <a:r>
              <a:rPr lang="en-US" altLang="en-US" sz="2400" b="1">
                <a:latin typeface="Arial" charset="0"/>
              </a:rPr>
              <a:t>The inner walls of the crown are coated with a thin layer of </a:t>
            </a:r>
          </a:p>
          <a:p>
            <a:pPr algn="r" eaLnBrk="1" hangingPunct="1">
              <a:defRPr/>
            </a:pPr>
            <a:r>
              <a:rPr lang="en-US" altLang="en-US" sz="2400" b="1">
                <a:latin typeface="Arial" charset="0"/>
              </a:rPr>
              <a:t>	cement using the small end of an instrument (A) </a:t>
            </a:r>
          </a:p>
          <a:p>
            <a:pPr algn="r" eaLnBrk="1" hangingPunct="1">
              <a:defRPr/>
            </a:pPr>
            <a:r>
              <a:rPr lang="en-US" altLang="en-US" sz="2400" b="1">
                <a:latin typeface="Arial" charset="0"/>
              </a:rPr>
              <a:t>	or a brush (B).</a:t>
            </a:r>
          </a:p>
        </p:txBody>
      </p:sp>
      <p:sp>
        <p:nvSpPr>
          <p:cNvPr id="18436" name="Text Box 4"/>
          <p:cNvSpPr txBox="1">
            <a:spLocks noChangeArrowheads="1"/>
          </p:cNvSpPr>
          <p:nvPr/>
        </p:nvSpPr>
        <p:spPr bwMode="auto">
          <a:xfrm>
            <a:off x="3581400" y="1371600"/>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1" hangingPunct="1">
              <a:defRPr/>
            </a:pPr>
            <a:r>
              <a:rPr lang="en-US" altLang="en-US" sz="3600" b="1">
                <a:latin typeface="Arial" charset="0"/>
              </a:rPr>
              <a:t>A</a:t>
            </a:r>
          </a:p>
        </p:txBody>
      </p:sp>
      <p:sp>
        <p:nvSpPr>
          <p:cNvPr id="18437" name="Text Box 5"/>
          <p:cNvSpPr txBox="1">
            <a:spLocks noChangeArrowheads="1"/>
          </p:cNvSpPr>
          <p:nvPr/>
        </p:nvSpPr>
        <p:spPr bwMode="auto">
          <a:xfrm>
            <a:off x="7985125" y="13382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1" hangingPunct="1">
              <a:defRPr/>
            </a:pPr>
            <a:r>
              <a:rPr lang="en-US" altLang="en-US" sz="3600" b="1">
                <a:latin typeface="Arial" charset="0"/>
              </a:rPr>
              <a:t>B</a:t>
            </a:r>
          </a:p>
        </p:txBody>
      </p:sp>
    </p:spTree>
    <p:extLst>
      <p:ext uri="{BB962C8B-B14F-4D97-AF65-F5344CB8AC3E}">
        <p14:creationId xmlns:p14="http://schemas.microsoft.com/office/powerpoint/2010/main" val="280570766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SCN244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t="8788" r="1057" b="12123"/>
          <a:stretch>
            <a:fillRect/>
          </a:stretch>
        </p:blipFill>
        <p:spPr>
          <a:xfrm>
            <a:off x="2895600" y="457200"/>
            <a:ext cx="6553200" cy="617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FAA26D3D-D897-4be2-8F04-BA451C77F1D7}">
              <ma14:placeholderFlag xmlns="" xmlns:ma14="http://schemas.microsoft.com/office/mac/drawingml/2011/main" val="1"/>
            </a:ext>
          </a:extLst>
        </p:spPr>
      </p:pic>
      <p:sp>
        <p:nvSpPr>
          <p:cNvPr id="19459" name="Rectangle 3"/>
          <p:cNvSpPr>
            <a:spLocks noChangeArrowheads="1"/>
          </p:cNvSpPr>
          <p:nvPr/>
        </p:nvSpPr>
        <p:spPr bwMode="auto">
          <a:xfrm rot="20519062">
            <a:off x="5562600" y="3352800"/>
            <a:ext cx="457200" cy="152400"/>
          </a:xfrm>
          <a:prstGeom prst="rect">
            <a:avLst/>
          </a:prstGeom>
          <a:solidFill>
            <a:srgbClr val="8D8D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eaLnBrk="1" hangingPunct="1">
              <a:defRPr/>
            </a:pPr>
            <a:endParaRPr lang="en-US">
              <a:latin typeface="Arial" charset="0"/>
            </a:endParaRPr>
          </a:p>
        </p:txBody>
      </p:sp>
      <p:sp>
        <p:nvSpPr>
          <p:cNvPr id="19460" name="Text Box 4"/>
          <p:cNvSpPr txBox="1">
            <a:spLocks noChangeArrowheads="1"/>
          </p:cNvSpPr>
          <p:nvPr/>
        </p:nvSpPr>
        <p:spPr bwMode="auto">
          <a:xfrm>
            <a:off x="3276601" y="5029201"/>
            <a:ext cx="5802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1" hangingPunct="1">
              <a:defRPr/>
            </a:pPr>
            <a:r>
              <a:rPr lang="en-US" altLang="en-US" sz="2800" b="1">
                <a:latin typeface="Arial" charset="0"/>
              </a:rPr>
              <a:t>Insert the crown on the abutment</a:t>
            </a:r>
          </a:p>
        </p:txBody>
      </p:sp>
      <p:sp>
        <p:nvSpPr>
          <p:cNvPr id="19461" name="Line 5"/>
          <p:cNvSpPr>
            <a:spLocks noChangeShapeType="1"/>
          </p:cNvSpPr>
          <p:nvPr/>
        </p:nvSpPr>
        <p:spPr bwMode="auto">
          <a:xfrm flipH="1" flipV="1">
            <a:off x="5943600" y="3352800"/>
            <a:ext cx="228600" cy="6096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hangingPunct="1">
              <a:defRPr/>
            </a:pPr>
            <a:endParaRPr lang="en-US">
              <a:latin typeface="Arial" charset="0"/>
            </a:endParaRPr>
          </a:p>
        </p:txBody>
      </p:sp>
    </p:spTree>
    <p:extLst>
      <p:ext uri="{BB962C8B-B14F-4D97-AF65-F5344CB8AC3E}">
        <p14:creationId xmlns:p14="http://schemas.microsoft.com/office/powerpoint/2010/main" val="114032168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SCN244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l="1788" t="17348" r="6979" b="21657"/>
          <a:stretch>
            <a:fillRect/>
          </a:stretch>
        </p:blipFill>
        <p:spPr>
          <a:xfrm>
            <a:off x="1981200" y="457200"/>
            <a:ext cx="83820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FAA26D3D-D897-4be2-8F04-BA451C77F1D7}">
              <ma14:placeholderFlag xmlns="" xmlns:ma14="http://schemas.microsoft.com/office/mac/drawingml/2011/main" val="1"/>
            </a:ext>
          </a:extLst>
        </p:spPr>
      </p:pic>
      <p:sp>
        <p:nvSpPr>
          <p:cNvPr id="20483" name="Text Box 3"/>
          <p:cNvSpPr txBox="1">
            <a:spLocks noChangeArrowheads="1"/>
          </p:cNvSpPr>
          <p:nvPr/>
        </p:nvSpPr>
        <p:spPr bwMode="auto">
          <a:xfrm>
            <a:off x="3886200" y="6126164"/>
            <a:ext cx="47625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1" hangingPunct="1">
              <a:defRPr/>
            </a:pPr>
            <a:r>
              <a:rPr lang="en-US" altLang="en-US" sz="3200" b="1">
                <a:latin typeface="Arial" charset="0"/>
              </a:rPr>
              <a:t>Remove excess cement</a:t>
            </a:r>
          </a:p>
        </p:txBody>
      </p:sp>
    </p:spTree>
    <p:extLst>
      <p:ext uri="{BB962C8B-B14F-4D97-AF65-F5344CB8AC3E}">
        <p14:creationId xmlns:p14="http://schemas.microsoft.com/office/powerpoint/2010/main" val="351696024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229" y="195943"/>
            <a:ext cx="8229600" cy="1143000"/>
          </a:xfrm>
          <a:extLst>
            <a:ext uri="{FAA26D3D-D897-4be2-8F04-BA451C77F1D7}">
              <ma14:placeholderFlag xmlns="" xmlns:ma14="http://schemas.microsoft.com/office/mac/drawingml/2011/main" val="1"/>
            </a:ext>
          </a:extLst>
        </p:spPr>
        <p:txBody>
          <a:bodyPr/>
          <a:lstStyle/>
          <a:p>
            <a:pPr>
              <a:defRPr/>
            </a:pPr>
            <a:r>
              <a:rPr lang="en-US" altLang="en-US" b="1" dirty="0">
                <a:latin typeface="Times New Roman" charset="0"/>
                <a:ea typeface="Times New Roman" charset="0"/>
                <a:cs typeface="Times New Roman" charset="0"/>
              </a:rPr>
              <a:t>1-Proximal Contact: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5350585"/>
              </p:ext>
            </p:extLst>
          </p:nvPr>
        </p:nvGraphicFramePr>
        <p:xfrm>
          <a:off x="2010229" y="1567543"/>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5657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SCN2440"/>
          <p:cNvPicPr>
            <a:picLocks noGrp="1" noChangeAspect="1" noChangeArrowheads="1"/>
          </p:cNvPicPr>
          <p:nvPr>
            <p:ph/>
          </p:nvPr>
        </p:nvPicPr>
        <p:blipFill>
          <a:blip r:embed="rId2" cstate="print">
            <a:lum bright="6000"/>
            <a:extLst>
              <a:ext uri="{28A0092B-C50C-407E-A947-70E740481C1C}">
                <a14:useLocalDpi xmlns:a14="http://schemas.microsoft.com/office/drawing/2010/main" val="0"/>
              </a:ext>
            </a:extLst>
          </a:blip>
          <a:srcRect l="19576" t="20351" r="18834" b="20073"/>
          <a:stretch>
            <a:fillRect/>
          </a:stretch>
        </p:blipFill>
        <p:spPr>
          <a:xfrm>
            <a:off x="1981200" y="304800"/>
            <a:ext cx="83058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FAA26D3D-D897-4be2-8F04-BA451C77F1D7}">
              <ma14:placeholderFlag xmlns="" xmlns:ma14="http://schemas.microsoft.com/office/mac/drawingml/2011/main" val="1"/>
            </a:ext>
          </a:extLst>
        </p:spPr>
      </p:pic>
      <p:sp>
        <p:nvSpPr>
          <p:cNvPr id="21507" name="Text Box 3"/>
          <p:cNvSpPr txBox="1">
            <a:spLocks noChangeArrowheads="1"/>
          </p:cNvSpPr>
          <p:nvPr/>
        </p:nvSpPr>
        <p:spPr bwMode="auto">
          <a:xfrm>
            <a:off x="1981200" y="5441951"/>
            <a:ext cx="8305800" cy="1200329"/>
          </a:xfrm>
          <a:prstGeom prst="rect">
            <a:avLst/>
          </a:prstGeom>
          <a:solidFill>
            <a:srgbClr val="93B1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eaLnBrk="1" hangingPunct="1">
              <a:defRPr/>
            </a:pPr>
            <a:r>
              <a:rPr lang="en-US" altLang="en-US" sz="2400" b="1">
                <a:solidFill>
                  <a:srgbClr val="000099"/>
                </a:solidFill>
                <a:latin typeface="Arial" charset="0"/>
              </a:rPr>
              <a:t>Proximal contacts are tested with dental floss to 	remove excess cement  and ensure proper 	interproximal spaces in between teeth</a:t>
            </a:r>
          </a:p>
        </p:txBody>
      </p:sp>
    </p:spTree>
    <p:extLst>
      <p:ext uri="{BB962C8B-B14F-4D97-AF65-F5344CB8AC3E}">
        <p14:creationId xmlns:p14="http://schemas.microsoft.com/office/powerpoint/2010/main" val="18135024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صر نائب للمحتوى 2"/>
          <p:cNvSpPr>
            <a:spLocks noGrp="1"/>
          </p:cNvSpPr>
          <p:nvPr>
            <p:ph idx="1"/>
          </p:nvPr>
        </p:nvSpPr>
        <p:spPr>
          <a:xfrm>
            <a:off x="1981200" y="1295401"/>
            <a:ext cx="8229600" cy="4830763"/>
          </a:xfrm>
          <a:extLst>
            <a:ext uri="{FAA26D3D-D897-4be2-8F04-BA451C77F1D7}">
              <ma14:placeholderFlag xmlns="" xmlns:ma14="http://schemas.microsoft.com/office/mac/drawingml/2011/main" val="1"/>
            </a:ext>
          </a:extLst>
        </p:spPr>
        <p:txBody>
          <a:bodyPr/>
          <a:lstStyle/>
          <a:p>
            <a:pPr eaLnBrk="1" hangingPunct="1"/>
            <a:r>
              <a:rPr lang="en-US" altLang="en-US">
                <a:cs typeface="Times New Roman" panose="02020603050405020304" pitchFamily="18" charset="0"/>
              </a:rPr>
              <a:t>The restoration is placed on the tooth and seated with finger pressure, occlusal pressure (bite) should not be used because forcing the restoration onto the tooth at this time may make it extremely difficult to remove.</a:t>
            </a:r>
          </a:p>
          <a:p>
            <a:pPr eaLnBrk="1" hangingPunct="1"/>
            <a:endParaRPr lang="en-US" altLang="en-US">
              <a:cs typeface="Times New Roman" panose="02020603050405020304" pitchFamily="18" charset="0"/>
            </a:endParaRPr>
          </a:p>
          <a:p>
            <a:pPr eaLnBrk="1" hangingPunct="1"/>
            <a:r>
              <a:rPr lang="en-US" altLang="en-US">
                <a:solidFill>
                  <a:srgbClr val="000000"/>
                </a:solidFill>
              </a:rPr>
              <a:t>If both proximal contacts feel too tight, the </a:t>
            </a:r>
            <a:r>
              <a:rPr lang="en-US" altLang="en-US" b="1">
                <a:solidFill>
                  <a:srgbClr val="000000"/>
                </a:solidFill>
              </a:rPr>
              <a:t>tighter contact </a:t>
            </a:r>
            <a:r>
              <a:rPr lang="en-US" altLang="en-US">
                <a:solidFill>
                  <a:srgbClr val="000000"/>
                </a:solidFill>
              </a:rPr>
              <a:t>should be adjusted first. Some times this will relieve the pressure on the second contact, precluding the need for its adjustment.</a:t>
            </a:r>
          </a:p>
          <a:p>
            <a:pPr eaLnBrk="1" hangingPunct="1"/>
            <a:endParaRPr lang="en-US" altLang="en-US">
              <a:cs typeface="Times New Roman" panose="02020603050405020304" pitchFamily="18" charset="0"/>
            </a:endParaRPr>
          </a:p>
          <a:p>
            <a:pPr eaLnBrk="1" hangingPunct="1"/>
            <a:endParaRPr lang="ar-IQ" altLang="en-US" sz="2000"/>
          </a:p>
        </p:txBody>
      </p:sp>
    </p:spTree>
    <p:extLst>
      <p:ext uri="{BB962C8B-B14F-4D97-AF65-F5344CB8AC3E}">
        <p14:creationId xmlns:p14="http://schemas.microsoft.com/office/powerpoint/2010/main" val="3829645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عنصر نائب للمحتوى 2"/>
          <p:cNvSpPr>
            <a:spLocks noGrp="1"/>
          </p:cNvSpPr>
          <p:nvPr>
            <p:ph idx="1"/>
          </p:nvPr>
        </p:nvSpPr>
        <p:spPr>
          <a:xfrm>
            <a:off x="1901825" y="762001"/>
            <a:ext cx="5334000" cy="5059363"/>
          </a:xfrm>
          <a:extLst>
            <a:ext uri="{FAA26D3D-D897-4be2-8F04-BA451C77F1D7}">
              <ma14:placeholderFlag xmlns="" xmlns:ma14="http://schemas.microsoft.com/office/mac/drawingml/2011/main" val="1"/>
            </a:ext>
          </a:extLst>
        </p:spPr>
        <p:txBody>
          <a:bodyPr/>
          <a:lstStyle/>
          <a:p>
            <a:pPr eaLnBrk="1" hangingPunct="1"/>
            <a:r>
              <a:rPr lang="en-US" altLang="en-US" sz="2400">
                <a:cs typeface="Times New Roman" panose="02020603050405020304" pitchFamily="18" charset="0"/>
              </a:rPr>
              <a:t>A thin coating of a pressure indicator such as occlude (pascal) can be applied to the prosthesis before seating to reveal the exact location of the contact, red pencil or thin marking tape also can be applied.</a:t>
            </a:r>
          </a:p>
          <a:p>
            <a:pPr eaLnBrk="1" hangingPunct="1"/>
            <a:endParaRPr lang="en-US" altLang="en-US" sz="2400">
              <a:cs typeface="Times New Roman" panose="02020603050405020304" pitchFamily="18" charset="0"/>
            </a:endParaRPr>
          </a:p>
          <a:p>
            <a:pPr eaLnBrk="1" hangingPunct="1"/>
            <a:r>
              <a:rPr lang="en-US" altLang="en-US" sz="2400">
                <a:solidFill>
                  <a:srgbClr val="000000"/>
                </a:solidFill>
                <a:cs typeface="Times New Roman" panose="02020603050405020304" pitchFamily="18" charset="0"/>
              </a:rPr>
              <a:t>A tight proximal contact in unglazed porcelain is easily adjusted with a cylindrical stone.</a:t>
            </a:r>
          </a:p>
          <a:p>
            <a:pPr eaLnBrk="1" hangingPunct="1"/>
            <a:endParaRPr lang="en-US" altLang="en-US" sz="2400">
              <a:solidFill>
                <a:srgbClr val="000000"/>
              </a:solidFill>
              <a:cs typeface="Times New Roman" panose="02020603050405020304" pitchFamily="18" charset="0"/>
            </a:endParaRPr>
          </a:p>
          <a:p>
            <a:pPr eaLnBrk="1" hangingPunct="1"/>
            <a:r>
              <a:rPr lang="en-US" altLang="en-US" sz="2400">
                <a:solidFill>
                  <a:srgbClr val="000000"/>
                </a:solidFill>
                <a:cs typeface="Times New Roman" panose="02020603050405020304" pitchFamily="18" charset="0"/>
              </a:rPr>
              <a:t>While tight proximal contact of base metal is adjusted using blue wheel.</a:t>
            </a:r>
          </a:p>
          <a:p>
            <a:pPr eaLnBrk="1" hangingPunct="1"/>
            <a:endParaRPr lang="en-US" altLang="en-US" sz="2400">
              <a:cs typeface="Times New Roman" panose="02020603050405020304" pitchFamily="18" charset="0"/>
            </a:endParaRPr>
          </a:p>
          <a:p>
            <a:pPr eaLnBrk="1" hangingPunct="1"/>
            <a:endParaRPr lang="ar-IQ" altLang="en-US" sz="2000"/>
          </a:p>
        </p:txBody>
      </p:sp>
      <p:pic>
        <p:nvPicPr>
          <p:cNvPr id="3" name="عنصر نائب للمحتوى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235826" y="762000"/>
            <a:ext cx="34258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pic>
        <p:nvPicPr>
          <p:cNvPr id="33795" name="Picture 7" descr="finish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6" y="4114801"/>
            <a:ext cx="343217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056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52600" y="1143000"/>
            <a:ext cx="8610600" cy="5410200"/>
          </a:xfrm>
          <a:extLst>
            <a:ext uri="{FAA26D3D-D897-4be2-8F04-BA451C77F1D7}">
              <ma14:placeholderFlag xmlns="" xmlns:ma14="http://schemas.microsoft.com/office/mac/drawingml/2011/main" val="1"/>
            </a:ext>
          </a:extLst>
        </p:spPr>
        <p:txBody>
          <a:bodyPr/>
          <a:lstStyle/>
          <a:p>
            <a:pPr marL="0" indent="0">
              <a:buNone/>
              <a:defRPr/>
            </a:pPr>
            <a:r>
              <a:rPr lang="en-US" dirty="0"/>
              <a:t>After the proximal contacts have been corrected the restoration is seated and the margins are examined closely. An acceptable margin is not overextended, under extended, too thick, or open.</a:t>
            </a:r>
          </a:p>
          <a:p>
            <a:pPr marL="0" indent="0">
              <a:buNone/>
              <a:defRPr/>
            </a:pPr>
            <a:endParaRPr lang="en-US" dirty="0"/>
          </a:p>
          <a:p>
            <a:pPr marL="0" indent="0">
              <a:buNone/>
              <a:defRPr/>
            </a:pPr>
            <a:r>
              <a:rPr lang="en-US" dirty="0"/>
              <a:t>A margin is generally considered to be open if the gap is greater than </a:t>
            </a:r>
            <a:r>
              <a:rPr lang="en-US" b="1" dirty="0"/>
              <a:t>50</a:t>
            </a:r>
            <a:r>
              <a:rPr lang="en-US" dirty="0"/>
              <a:t> </a:t>
            </a:r>
            <a:r>
              <a:rPr lang="en-US" sz="3000" b="1" dirty="0">
                <a:effectLst>
                  <a:outerShdw blurRad="38100" dist="38100" dir="2700000" algn="tl">
                    <a:srgbClr val="000000"/>
                  </a:outerShdw>
                </a:effectLst>
                <a:latin typeface="Garamond"/>
                <a:cs typeface="Arial"/>
              </a:rPr>
              <a:t>µm</a:t>
            </a:r>
            <a:r>
              <a:rPr lang="en-US" dirty="0"/>
              <a:t> which means the tip of a sharp explorer can be inserted between the restoration and tooth.</a:t>
            </a:r>
          </a:p>
          <a:p>
            <a:pPr marL="0" indent="0">
              <a:buNone/>
              <a:defRPr/>
            </a:pPr>
            <a:r>
              <a:rPr lang="en-US" dirty="0"/>
              <a:t>A restoration that rocks perceptibly on the tooth can not have closed margins on both sides at once.</a:t>
            </a:r>
          </a:p>
          <a:p>
            <a:pPr marL="0" indent="0">
              <a:buNone/>
              <a:defRPr/>
            </a:pPr>
            <a:endParaRPr lang="ar-IQ" dirty="0"/>
          </a:p>
        </p:txBody>
      </p:sp>
      <p:sp>
        <p:nvSpPr>
          <p:cNvPr id="34818" name="TextBox 1"/>
          <p:cNvSpPr txBox="1">
            <a:spLocks noChangeArrowheads="1"/>
          </p:cNvSpPr>
          <p:nvPr/>
        </p:nvSpPr>
        <p:spPr bwMode="auto">
          <a:xfrm>
            <a:off x="1738314" y="274638"/>
            <a:ext cx="43656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2- Marginal adaptation </a:t>
            </a:r>
          </a:p>
          <a:p>
            <a:pPr eaLnBrk="1" hangingPunct="1">
              <a:spcBef>
                <a:spcPct val="0"/>
              </a:spcBef>
              <a:buFontTx/>
              <a:buNone/>
            </a:pPr>
            <a:endParaRPr lang="en-US" altLang="en-US" sz="1800"/>
          </a:p>
        </p:txBody>
      </p:sp>
    </p:spTree>
    <p:extLst>
      <p:ext uri="{BB962C8B-B14F-4D97-AF65-F5344CB8AC3E}">
        <p14:creationId xmlns:p14="http://schemas.microsoft.com/office/powerpoint/2010/main" val="2508470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صر نائب للمحتوى 2"/>
          <p:cNvSpPr>
            <a:spLocks noGrp="1"/>
          </p:cNvSpPr>
          <p:nvPr>
            <p:ph idx="1"/>
          </p:nvPr>
        </p:nvSpPr>
        <p:spPr>
          <a:xfrm>
            <a:off x="1752600" y="1600200"/>
            <a:ext cx="8229600" cy="4800600"/>
          </a:xfrm>
          <a:extLst>
            <a:ext uri="{FAA26D3D-D897-4be2-8F04-BA451C77F1D7}">
              <ma14:placeholderFlag xmlns="" xmlns:ma14="http://schemas.microsoft.com/office/mac/drawingml/2011/main" val="1"/>
            </a:ext>
          </a:extLst>
        </p:spPr>
        <p:txBody>
          <a:bodyPr/>
          <a:lstStyle/>
          <a:p>
            <a:pPr marL="0" indent="0">
              <a:buNone/>
              <a:defRPr/>
            </a:pPr>
            <a:r>
              <a:rPr lang="en-US" altLang="en-US"/>
              <a:t>Poor marginal adaptation results in:</a:t>
            </a:r>
          </a:p>
          <a:p>
            <a:pPr marL="0" indent="0">
              <a:buNone/>
              <a:defRPr/>
            </a:pPr>
            <a:endParaRPr lang="en-US" altLang="en-US"/>
          </a:p>
          <a:p>
            <a:pPr marL="0" indent="0">
              <a:buFontTx/>
              <a:buAutoNum type="arabicPeriod"/>
              <a:defRPr/>
            </a:pPr>
            <a:r>
              <a:rPr lang="en-US" altLang="en-US"/>
              <a:t>Cement dissolution </a:t>
            </a:r>
          </a:p>
          <a:p>
            <a:pPr marL="0" indent="0">
              <a:buFontTx/>
              <a:buAutoNum type="arabicPeriod"/>
              <a:defRPr/>
            </a:pPr>
            <a:r>
              <a:rPr lang="en-US" altLang="en-US"/>
              <a:t>Plaque retention</a:t>
            </a:r>
          </a:p>
          <a:p>
            <a:pPr marL="0" indent="0">
              <a:buFontTx/>
              <a:buAutoNum type="arabicPeriod"/>
              <a:defRPr/>
            </a:pPr>
            <a:r>
              <a:rPr lang="en-US" altLang="en-US"/>
              <a:t>Recurrent caries</a:t>
            </a:r>
          </a:p>
          <a:p>
            <a:pPr marL="0" indent="0">
              <a:buFontTx/>
              <a:buAutoNum type="arabicPeriod"/>
              <a:defRPr/>
            </a:pPr>
            <a:r>
              <a:rPr lang="en-US" altLang="en-US"/>
              <a:t>Subgingival defective margins compromise the gingival health by an alteration in local bacteria </a:t>
            </a:r>
          </a:p>
        </p:txBody>
      </p:sp>
    </p:spTree>
    <p:extLst>
      <p:ext uri="{BB962C8B-B14F-4D97-AF65-F5344CB8AC3E}">
        <p14:creationId xmlns:p14="http://schemas.microsoft.com/office/powerpoint/2010/main" val="2875323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صر نائب للمحتوى 2"/>
          <p:cNvSpPr>
            <a:spLocks noGrp="1"/>
          </p:cNvSpPr>
          <p:nvPr>
            <p:ph idx="1"/>
          </p:nvPr>
        </p:nvSpPr>
        <p:spPr>
          <a:xfrm>
            <a:off x="1981200" y="457201"/>
            <a:ext cx="8229600" cy="5668963"/>
          </a:xfrm>
          <a:extLst>
            <a:ext uri="{FAA26D3D-D897-4be2-8F04-BA451C77F1D7}">
              <ma14:placeholderFlag xmlns="" xmlns:ma14="http://schemas.microsoft.com/office/mac/drawingml/2011/main" val="1"/>
            </a:ext>
          </a:extLst>
        </p:spPr>
        <p:txBody>
          <a:bodyPr/>
          <a:lstStyle/>
          <a:p>
            <a:pPr>
              <a:defRPr/>
            </a:pPr>
            <a:r>
              <a:rPr lang="en-US" dirty="0"/>
              <a:t>Poor fit can present as a gap or an </a:t>
            </a:r>
            <a:r>
              <a:rPr lang="en-US" dirty="0">
                <a:solidFill>
                  <a:srgbClr val="FF0000"/>
                </a:solidFill>
              </a:rPr>
              <a:t>overhanging </a:t>
            </a:r>
            <a:r>
              <a:rPr lang="en-US" dirty="0"/>
              <a:t>margin (positive ledge) or </a:t>
            </a:r>
            <a:r>
              <a:rPr lang="en-US" dirty="0">
                <a:solidFill>
                  <a:srgbClr val="FF0000"/>
                </a:solidFill>
              </a:rPr>
              <a:t>deficient</a:t>
            </a:r>
            <a:r>
              <a:rPr lang="en-US" dirty="0"/>
              <a:t> margin (negative ledge). </a:t>
            </a:r>
          </a:p>
          <a:p>
            <a:pPr>
              <a:defRPr/>
            </a:pPr>
            <a:r>
              <a:rPr lang="en-US" dirty="0"/>
              <a:t>Overextended margins and positive ledges may be corrected by adjusting the crown from its axial surface until it is possible to pass a probe from tooth to crown without it catching. </a:t>
            </a:r>
          </a:p>
          <a:p>
            <a:pPr>
              <a:defRPr/>
            </a:pPr>
            <a:r>
              <a:rPr lang="en-US" dirty="0"/>
              <a:t>A larger problem, necessitating that the crown be remade if it is unacceptable, occurs when a margin remains deficient or has a negative ledge. </a:t>
            </a:r>
          </a:p>
          <a:p>
            <a:pPr marL="0" indent="0">
              <a:buNone/>
              <a:defRPr/>
            </a:pPr>
            <a:endParaRPr lang="ar-IQ" altLang="en-US" dirty="0"/>
          </a:p>
        </p:txBody>
      </p:sp>
    </p:spTree>
    <p:extLst>
      <p:ext uri="{BB962C8B-B14F-4D97-AF65-F5344CB8AC3E}">
        <p14:creationId xmlns:p14="http://schemas.microsoft.com/office/powerpoint/2010/main" val="3716828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1416</Words>
  <Application>Microsoft Office PowerPoint</Application>
  <PresentationFormat>مخصص</PresentationFormat>
  <Paragraphs>142</Paragraphs>
  <Slides>40</Slides>
  <Notes>1</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Office Theme</vt:lpstr>
      <vt:lpstr>Try in and cementation of crown and bridge  </vt:lpstr>
      <vt:lpstr>عرض تقديمي في PowerPoint</vt:lpstr>
      <vt:lpstr>عرض تقديمي في PowerPoint</vt:lpstr>
      <vt:lpstr>1-Proximal Contact: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CEMENTATION</vt:lpstr>
      <vt:lpstr>عرض تقديمي في PowerPoint</vt:lpstr>
      <vt:lpstr>Bonding Mechanisms</vt:lpstr>
      <vt:lpstr>عرض تقديمي في PowerPoint</vt:lpstr>
      <vt:lpstr>TYPES OF CEMENTS</vt:lpstr>
      <vt:lpstr>1. Zinc Phosphate Cement</vt:lpstr>
      <vt:lpstr>2. Polycarboxylate Cement</vt:lpstr>
      <vt:lpstr>3. Zinc Oxide Eugenol</vt:lpstr>
      <vt:lpstr>4. Glass Ionomer Cement </vt:lpstr>
      <vt:lpstr>5. Resin Luting Cement</vt:lpstr>
      <vt:lpstr>6. Hybrid Ionomer Cements</vt:lpstr>
      <vt:lpstr>STEPS IN CEMENTATION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 in and cementation of crown and bridge   </dc:title>
  <dc:creator>Zaid Rahawi</dc:creator>
  <cp:lastModifiedBy>alt9ny</cp:lastModifiedBy>
  <cp:revision>3</cp:revision>
  <cp:lastPrinted>2016-12-15T09:04:22Z</cp:lastPrinted>
  <dcterms:created xsi:type="dcterms:W3CDTF">2016-12-14T19:35:32Z</dcterms:created>
  <dcterms:modified xsi:type="dcterms:W3CDTF">2016-12-15T09:04:36Z</dcterms:modified>
</cp:coreProperties>
</file>