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76" r:id="rId9"/>
    <p:sldId id="262" r:id="rId10"/>
    <p:sldId id="263" r:id="rId11"/>
    <p:sldId id="264" r:id="rId12"/>
    <p:sldId id="277" r:id="rId13"/>
    <p:sldId id="265" r:id="rId14"/>
    <p:sldId id="278" r:id="rId15"/>
    <p:sldId id="266" r:id="rId16"/>
    <p:sldId id="279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0" r:id="rId25"/>
    <p:sldId id="274" r:id="rId26"/>
    <p:sldId id="275" r:id="rId27"/>
    <p:sldId id="285" r:id="rId28"/>
    <p:sldId id="286" r:id="rId29"/>
    <p:sldId id="287" r:id="rId30"/>
    <p:sldId id="288" r:id="rId31"/>
    <p:sldId id="299" r:id="rId32"/>
    <p:sldId id="289" r:id="rId33"/>
    <p:sldId id="290" r:id="rId34"/>
    <p:sldId id="291" r:id="rId35"/>
    <p:sldId id="292" r:id="rId36"/>
    <p:sldId id="293" r:id="rId37"/>
    <p:sldId id="30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521C45-08E1-497F-A695-56E5DCDCB929}" type="datetimeFigureOut">
              <a:rPr lang="ar-IQ" smtClean="0"/>
              <a:pPr/>
              <a:t>13/03/1438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A2792C-1619-4AEF-A765-60262A1515C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711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924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endParaRPr lang="ar-IQ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7848600" cy="2362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Interpretation of trauma, </a:t>
            </a:r>
            <a:r>
              <a:rPr lang="en-US" sz="4800" dirty="0" err="1" smtClean="0"/>
              <a:t>pulpal</a:t>
            </a:r>
            <a:r>
              <a:rPr lang="en-US" sz="4800" dirty="0" smtClean="0"/>
              <a:t> and </a:t>
            </a:r>
            <a:r>
              <a:rPr lang="en-US" sz="4800" dirty="0" err="1" smtClean="0"/>
              <a:t>periapical</a:t>
            </a:r>
            <a:r>
              <a:rPr lang="en-US" sz="4800" dirty="0" smtClean="0"/>
              <a:t> lesion</a:t>
            </a:r>
            <a:endParaRPr lang="ar-IQ" sz="4800" dirty="0"/>
          </a:p>
        </p:txBody>
      </p:sp>
      <p:sp>
        <p:nvSpPr>
          <p:cNvPr id="5" name="Rectangle 4"/>
          <p:cNvSpPr/>
          <p:nvPr/>
        </p:nvSpPr>
        <p:spPr>
          <a:xfrm>
            <a:off x="3962400" y="3500735"/>
            <a:ext cx="4836581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BY: Dr.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Rebuar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Fazil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Khalid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743200" y="6096000"/>
            <a:ext cx="22860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Luxation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/>
          </a:bodyPr>
          <a:lstStyle/>
          <a:p>
            <a:pPr rtl="1">
              <a:buNone/>
            </a:pPr>
            <a:r>
              <a:rPr lang="en-US" b="1" i="1" dirty="0" err="1" smtClean="0"/>
              <a:t>Luxation</a:t>
            </a:r>
            <a:r>
              <a:rPr lang="en-US" b="1" i="1" dirty="0" smtClean="0"/>
              <a:t> </a:t>
            </a:r>
            <a:r>
              <a:rPr lang="en-US" dirty="0" smtClean="0"/>
              <a:t>: is the abnormal displacement of teeth. either intrusion or extrusion</a:t>
            </a:r>
            <a:endParaRPr lang="en-US" b="1" dirty="0" smtClean="0">
              <a:solidFill>
                <a:schemeClr val="accent6"/>
              </a:solidFill>
            </a:endParaRPr>
          </a:p>
          <a:p>
            <a:pPr rtl="1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Intrusion</a:t>
            </a:r>
            <a:r>
              <a:rPr lang="en-US" dirty="0" smtClean="0"/>
              <a:t> refers to the abnormal displacement of teeth in to bone.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4099" name="Picture 3" descr="C:\Users\ROZH1\Downloads\Outlook (1)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3352800"/>
            <a:ext cx="4055825" cy="3308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Extrusion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refers to the abnormal displacement of teeth out of bone. Teeth that have been </a:t>
            </a:r>
            <a:r>
              <a:rPr lang="en-US" dirty="0" err="1" smtClean="0"/>
              <a:t>luxated</a:t>
            </a:r>
            <a:r>
              <a:rPr lang="en-US" dirty="0" smtClean="0"/>
              <a:t> should be evaluated by a </a:t>
            </a:r>
            <a:r>
              <a:rPr lang="en-US" dirty="0" err="1" smtClean="0"/>
              <a:t>periapical</a:t>
            </a:r>
            <a:r>
              <a:rPr lang="en-US" dirty="0" smtClean="0"/>
              <a:t> radiograph and examined for: </a:t>
            </a:r>
          </a:p>
          <a:p>
            <a:r>
              <a:rPr lang="en-US" b="1" dirty="0" smtClean="0"/>
              <a:t>root</a:t>
            </a:r>
            <a:r>
              <a:rPr lang="en-US" dirty="0" smtClean="0"/>
              <a:t> and </a:t>
            </a:r>
            <a:r>
              <a:rPr lang="en-US" b="1" dirty="0" smtClean="0"/>
              <a:t>adjacent alveolar bone fractures</a:t>
            </a:r>
            <a:r>
              <a:rPr lang="en-US" dirty="0" smtClean="0"/>
              <a:t>, </a:t>
            </a:r>
            <a:r>
              <a:rPr lang="en-US" b="1" dirty="0" smtClean="0"/>
              <a:t>damage to the periodontal ligament</a:t>
            </a:r>
            <a:r>
              <a:rPr lang="en-US" dirty="0" smtClean="0"/>
              <a:t>, and </a:t>
            </a:r>
            <a:r>
              <a:rPr lang="en-US" b="1" dirty="0" err="1" smtClean="0"/>
              <a:t>pulpal</a:t>
            </a:r>
            <a:r>
              <a:rPr lang="en-US" b="1" dirty="0" smtClean="0"/>
              <a:t> problems</a:t>
            </a:r>
            <a:r>
              <a:rPr lang="en-US" dirty="0" smtClean="0"/>
              <a:t>. </a:t>
            </a:r>
          </a:p>
          <a:p>
            <a:endParaRPr lang="ar-IQ" dirty="0"/>
          </a:p>
        </p:txBody>
      </p:sp>
      <p:pic>
        <p:nvPicPr>
          <p:cNvPr id="5123" name="Picture 3" descr="C:\Users\ROZH1\Downloads\Outlook (1)\image[1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91000"/>
            <a:ext cx="3657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/>
              <a:t>AVULSION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buNone/>
            </a:pPr>
            <a:r>
              <a:rPr lang="ar-IQ" dirty="0" smtClean="0"/>
              <a:t> </a:t>
            </a:r>
            <a:endParaRPr lang="en-US" dirty="0" smtClean="0"/>
          </a:p>
          <a:p>
            <a:pPr rtl="1">
              <a:buNone/>
            </a:pPr>
            <a:r>
              <a:rPr lang="en-US" dirty="0" smtClean="0"/>
              <a:t>-is the complete displacement of a tooth from alveolar bone.</a:t>
            </a:r>
          </a:p>
          <a:p>
            <a:pPr rtl="1">
              <a:buNone/>
            </a:pPr>
            <a:r>
              <a:rPr lang="en-US" dirty="0" smtClean="0"/>
              <a:t>-An </a:t>
            </a:r>
            <a:r>
              <a:rPr lang="en-US" dirty="0" err="1" smtClean="0"/>
              <a:t>avusled</a:t>
            </a:r>
            <a:r>
              <a:rPr lang="en-US" dirty="0" smtClean="0"/>
              <a:t> tooth not seen in dental radiograph, instead important in the </a:t>
            </a:r>
            <a:r>
              <a:rPr lang="en-US" dirty="0" smtClean="0">
                <a:solidFill>
                  <a:srgbClr val="FF0000"/>
                </a:solidFill>
              </a:rPr>
              <a:t>evaluation of the socket area</a:t>
            </a:r>
            <a:r>
              <a:rPr lang="en-US" dirty="0" smtClean="0"/>
              <a:t> and should be used to examine the region for splinted bone.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ZH1\Downloads\Outlook (1)\image[2]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240" y="1600200"/>
            <a:ext cx="4909519" cy="452596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94456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/>
              <a:t>AVULSION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2-Radiographic changes caused by </a:t>
            </a:r>
            <a:r>
              <a:rPr lang="en-US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Resorption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ar-IQ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799"/>
          </a:xfrm>
        </p:spPr>
        <p:txBody>
          <a:bodyPr>
            <a:normAutofit/>
          </a:bodyPr>
          <a:lstStyle/>
          <a:p>
            <a:pPr rtl="1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1-physiologic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resorption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rtl="1">
              <a:buNone/>
            </a:pPr>
            <a:r>
              <a:rPr lang="en-US" dirty="0" smtClean="0"/>
              <a:t>is the process that seen with the normal shedding of primary teeth. the primary tooth is shed when </a:t>
            </a:r>
            <a:r>
              <a:rPr lang="en-US" dirty="0" err="1" smtClean="0"/>
              <a:t>resorption</a:t>
            </a:r>
            <a:r>
              <a:rPr lang="en-US" dirty="0" smtClean="0"/>
              <a:t> completed.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7170" name="Picture 2" descr="C:\Users\ROZH1\Downloads\Outlook (2)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4824" y="3810000"/>
            <a:ext cx="527917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2-Pathologic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resorption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2286000"/>
          </a:xfrm>
        </p:spPr>
        <p:txBody>
          <a:bodyPr/>
          <a:lstStyle/>
          <a:p>
            <a:pPr rtl="1">
              <a:buNone/>
            </a:pPr>
            <a:r>
              <a:rPr lang="en-US" dirty="0" smtClean="0"/>
              <a:t>is a regressive alteration of tooth structure that is observed when a tooth is subjected to abnormal stimuli.</a:t>
            </a:r>
          </a:p>
          <a:p>
            <a:pPr rtl="1">
              <a:buNone/>
            </a:pPr>
            <a:r>
              <a:rPr lang="en-US" dirty="0" smtClean="0"/>
              <a:t>either </a:t>
            </a:r>
            <a:r>
              <a:rPr lang="en-US" dirty="0" smtClean="0">
                <a:solidFill>
                  <a:srgbClr val="FF0000"/>
                </a:solidFill>
              </a:rPr>
              <a:t>external </a:t>
            </a:r>
            <a:r>
              <a:rPr lang="en-US" dirty="0" err="1" smtClean="0">
                <a:solidFill>
                  <a:srgbClr val="FF0000"/>
                </a:solidFill>
              </a:rPr>
              <a:t>resorption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internal </a:t>
            </a:r>
            <a:r>
              <a:rPr lang="en-US" dirty="0" err="1" smtClean="0">
                <a:solidFill>
                  <a:srgbClr val="FF0000"/>
                </a:solidFill>
              </a:rPr>
              <a:t>resorption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300" b="1" i="1" dirty="0" smtClean="0">
                <a:solidFill>
                  <a:srgbClr val="00B050"/>
                </a:solidFill>
              </a:rPr>
              <a:t>External </a:t>
            </a:r>
            <a:r>
              <a:rPr lang="en-US" sz="5300" b="1" i="1" dirty="0" err="1" smtClean="0">
                <a:solidFill>
                  <a:srgbClr val="00B050"/>
                </a:solidFill>
              </a:rPr>
              <a:t>Resorption</a:t>
            </a:r>
            <a:r>
              <a:rPr lang="en-US" sz="5300" b="1" i="1" dirty="0" smtClean="0">
                <a:solidFill>
                  <a:srgbClr val="00B050"/>
                </a:solidFill>
              </a:rPr>
              <a:t/>
            </a:r>
            <a:br>
              <a:rPr lang="en-US" sz="5300" b="1" i="1" dirty="0" smtClean="0">
                <a:solidFill>
                  <a:srgbClr val="00B050"/>
                </a:solidFill>
              </a:rPr>
            </a:br>
            <a:endParaRPr lang="ar-IQ" b="1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/>
          </a:bodyPr>
          <a:lstStyle/>
          <a:p>
            <a:pPr rtl="1">
              <a:buNone/>
            </a:pPr>
            <a:r>
              <a:rPr lang="en-US" dirty="0" smtClean="0"/>
              <a:t>is seen a long periphery of the root surface and is often associated with </a:t>
            </a:r>
            <a:r>
              <a:rPr lang="en-US" dirty="0" smtClean="0">
                <a:solidFill>
                  <a:srgbClr val="FF0000"/>
                </a:solidFill>
              </a:rPr>
              <a:t>abnormal mechanical force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trauma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chronic inflammation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reimplanted</a:t>
            </a:r>
            <a:r>
              <a:rPr lang="en-US" dirty="0" smtClean="0">
                <a:solidFill>
                  <a:srgbClr val="FF0000"/>
                </a:solidFill>
              </a:rPr>
              <a:t> teeth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tumors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cysts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impacted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teeth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IQ" dirty="0"/>
          </a:p>
        </p:txBody>
      </p:sp>
      <p:pic>
        <p:nvPicPr>
          <p:cNvPr id="8194" name="Picture 2" descr="C:\Users\ROZH1\Downloads\Outlook (2)\image[1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05200"/>
            <a:ext cx="3048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External </a:t>
            </a:r>
            <a:r>
              <a:rPr lang="en-US" b="1" i="1" dirty="0" err="1" smtClean="0">
                <a:solidFill>
                  <a:srgbClr val="00B050"/>
                </a:solidFill>
              </a:rPr>
              <a:t>Resorption</a:t>
            </a:r>
            <a:r>
              <a:rPr lang="en-US" b="1" i="1" dirty="0" smtClean="0">
                <a:solidFill>
                  <a:srgbClr val="00B050"/>
                </a:solidFill>
              </a:rPr>
              <a:t/>
            </a:r>
            <a:br>
              <a:rPr lang="en-US" b="1" i="1" dirty="0" smtClean="0">
                <a:solidFill>
                  <a:srgbClr val="00B05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pPr rtl="1">
              <a:buNone/>
            </a:pPr>
            <a:r>
              <a:rPr lang="en-US" dirty="0" smtClean="0"/>
              <a:t>- external </a:t>
            </a:r>
            <a:r>
              <a:rPr lang="en-US" dirty="0" err="1" smtClean="0"/>
              <a:t>resorption</a:t>
            </a:r>
            <a:r>
              <a:rPr lang="en-US" dirty="0" smtClean="0"/>
              <a:t> most often affect the </a:t>
            </a:r>
            <a:r>
              <a:rPr lang="en-US" dirty="0" smtClean="0">
                <a:solidFill>
                  <a:srgbClr val="FF0000"/>
                </a:solidFill>
              </a:rPr>
              <a:t>apices of teeth</a:t>
            </a:r>
            <a:r>
              <a:rPr lang="en-US" dirty="0" smtClean="0"/>
              <a:t>, the apical region appear blunted, and the length of the tooth appear shorter than normal.</a:t>
            </a:r>
          </a:p>
          <a:p>
            <a:pPr rtl="1">
              <a:buNone/>
            </a:pPr>
            <a:r>
              <a:rPr lang="en-US" dirty="0" smtClean="0"/>
              <a:t>- its </a:t>
            </a:r>
            <a:r>
              <a:rPr lang="en-US" dirty="0" smtClean="0">
                <a:solidFill>
                  <a:srgbClr val="FF0000"/>
                </a:solidFill>
              </a:rPr>
              <a:t>asymptomatic</a:t>
            </a:r>
            <a:r>
              <a:rPr lang="en-US" dirty="0" smtClean="0"/>
              <a:t> and there is no effective treatment to external </a:t>
            </a:r>
            <a:r>
              <a:rPr lang="en-US" dirty="0" err="1" smtClean="0"/>
              <a:t>resorption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4" name="Picture 2" descr="C:\Users\ROZH1\Downloads\Outlook (2)\image[1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19600"/>
            <a:ext cx="3048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</a:schemeClr>
          </a:solidFill>
          <a:effectLst>
            <a:reflection blurRad="6350" stA="50000" endA="300" endPos="90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Internal </a:t>
            </a:r>
            <a:r>
              <a:rPr lang="en-US" b="1" dirty="0" err="1" smtClean="0">
                <a:solidFill>
                  <a:srgbClr val="FFC000"/>
                </a:solidFill>
              </a:rPr>
              <a:t>resorption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ar-IQ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pPr rtl="1">
              <a:buNone/>
            </a:pPr>
            <a:r>
              <a:rPr lang="en-US" dirty="0" smtClean="0"/>
              <a:t>- occur with in crown or root of tooth and involves the pulp chamber , pulp canal. precipitating factor such as </a:t>
            </a:r>
            <a:r>
              <a:rPr lang="en-US" b="1" dirty="0" smtClean="0"/>
              <a:t>pulp capping</a:t>
            </a:r>
            <a:r>
              <a:rPr lang="en-US" dirty="0" smtClean="0"/>
              <a:t>, </a:t>
            </a:r>
            <a:r>
              <a:rPr lang="en-US" b="1" dirty="0" smtClean="0"/>
              <a:t>trauma</a:t>
            </a:r>
            <a:r>
              <a:rPr lang="en-US" dirty="0" smtClean="0"/>
              <a:t>, and </a:t>
            </a:r>
            <a:r>
              <a:rPr lang="en-US" b="1" dirty="0" smtClean="0"/>
              <a:t>pulp polyps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IQ" dirty="0"/>
          </a:p>
        </p:txBody>
      </p:sp>
      <p:pic>
        <p:nvPicPr>
          <p:cNvPr id="9218" name="Picture 2" descr="C:\Users\ROZH1\Downloads\Outlook (2)\image[2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526" y="3200400"/>
            <a:ext cx="399047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Internal </a:t>
            </a:r>
            <a:r>
              <a:rPr lang="en-US" b="1" dirty="0" err="1" smtClean="0">
                <a:solidFill>
                  <a:srgbClr val="FFC000"/>
                </a:solidFill>
              </a:rPr>
              <a:t>resorption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pPr rtl="1">
              <a:buNone/>
            </a:pPr>
            <a:r>
              <a:rPr lang="en-US" dirty="0" smtClean="0"/>
              <a:t>- internal </a:t>
            </a:r>
            <a:r>
              <a:rPr lang="en-US" dirty="0" err="1" smtClean="0"/>
              <a:t>resorption</a:t>
            </a:r>
            <a:r>
              <a:rPr lang="en-US" dirty="0" smtClean="0"/>
              <a:t> appear as around to ovoid </a:t>
            </a:r>
            <a:r>
              <a:rPr lang="en-US" dirty="0" err="1" smtClean="0"/>
              <a:t>radiolucency</a:t>
            </a:r>
            <a:r>
              <a:rPr lang="en-US" dirty="0" smtClean="0"/>
              <a:t> in the </a:t>
            </a:r>
            <a:r>
              <a:rPr lang="en-US" dirty="0" err="1" smtClean="0"/>
              <a:t>midcrown</a:t>
            </a:r>
            <a:r>
              <a:rPr lang="en-US" dirty="0" smtClean="0"/>
              <a:t> or </a:t>
            </a:r>
            <a:r>
              <a:rPr lang="en-US" dirty="0" err="1" smtClean="0"/>
              <a:t>midroot</a:t>
            </a:r>
            <a:r>
              <a:rPr lang="en-US" dirty="0" smtClean="0"/>
              <a:t> portion of a tooth.</a:t>
            </a:r>
          </a:p>
          <a:p>
            <a:pPr rtl="1">
              <a:buNone/>
            </a:pPr>
            <a:r>
              <a:rPr lang="en-US" dirty="0" smtClean="0"/>
              <a:t>- its asymptomatic, treatment is variable either </a:t>
            </a:r>
            <a:r>
              <a:rPr lang="en-US" dirty="0" err="1" smtClean="0"/>
              <a:t>endodnotic</a:t>
            </a:r>
            <a:r>
              <a:rPr lang="en-US" dirty="0" smtClean="0"/>
              <a:t> therapy or extraction.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10242" name="Picture 2" descr="C:\Users\ROZH1\Downloads\Outlook (3)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4326" y="3835143"/>
            <a:ext cx="3109674" cy="302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rtl="1">
              <a:buNone/>
            </a:pPr>
            <a:r>
              <a:rPr lang="en-US" dirty="0" smtClean="0"/>
              <a:t>1- radiographic changes caused by trauma</a:t>
            </a:r>
          </a:p>
          <a:p>
            <a:pPr rtl="1">
              <a:buNone/>
            </a:pPr>
            <a:r>
              <a:rPr lang="en-US" dirty="0" smtClean="0"/>
              <a:t>2- radiographic changes caused by </a:t>
            </a:r>
            <a:r>
              <a:rPr lang="en-US" dirty="0" err="1" smtClean="0"/>
              <a:t>resorption</a:t>
            </a:r>
            <a:r>
              <a:rPr lang="en-US" dirty="0" smtClean="0"/>
              <a:t>      </a:t>
            </a:r>
          </a:p>
          <a:p>
            <a:pPr rtl="1">
              <a:buNone/>
            </a:pPr>
            <a:r>
              <a:rPr lang="en-US" dirty="0" smtClean="0"/>
              <a:t>3- radiographic features of </a:t>
            </a:r>
            <a:r>
              <a:rPr lang="en-US" dirty="0" err="1" smtClean="0"/>
              <a:t>pulpal</a:t>
            </a:r>
            <a:r>
              <a:rPr lang="en-US" dirty="0" smtClean="0"/>
              <a:t> lesions:</a:t>
            </a:r>
          </a:p>
          <a:p>
            <a:pPr rtl="1">
              <a:buNone/>
            </a:pPr>
            <a:r>
              <a:rPr lang="en-US" dirty="0" smtClean="0"/>
              <a:t> </a:t>
            </a:r>
            <a:r>
              <a:rPr lang="en-US" dirty="0" err="1" smtClean="0"/>
              <a:t>pulpal</a:t>
            </a:r>
            <a:r>
              <a:rPr lang="en-US" dirty="0" smtClean="0"/>
              <a:t> sclerosis</a:t>
            </a:r>
          </a:p>
          <a:p>
            <a:pPr rtl="1">
              <a:buNone/>
            </a:pPr>
            <a:r>
              <a:rPr lang="en-US" dirty="0" err="1" smtClean="0"/>
              <a:t>pulpal</a:t>
            </a:r>
            <a:r>
              <a:rPr lang="en-US" dirty="0" smtClean="0"/>
              <a:t> obliteration</a:t>
            </a:r>
          </a:p>
          <a:p>
            <a:pPr rtl="1">
              <a:buNone/>
            </a:pPr>
            <a:r>
              <a:rPr lang="en-US" dirty="0" smtClean="0"/>
              <a:t>pulp stones</a:t>
            </a:r>
          </a:p>
          <a:p>
            <a:pPr rtl="1">
              <a:buNone/>
            </a:pPr>
            <a:r>
              <a:rPr lang="en-US" dirty="0" smtClean="0"/>
              <a:t>4- radiographic features of </a:t>
            </a:r>
            <a:r>
              <a:rPr lang="en-US" dirty="0" err="1" smtClean="0"/>
              <a:t>periapical</a:t>
            </a:r>
            <a:r>
              <a:rPr lang="en-US" dirty="0" smtClean="0"/>
              <a:t> lesions</a:t>
            </a:r>
          </a:p>
          <a:p>
            <a:pPr rtl="1">
              <a:buNone/>
            </a:pPr>
            <a:r>
              <a:rPr lang="en-US" dirty="0" err="1" smtClean="0"/>
              <a:t>periapical</a:t>
            </a:r>
            <a:r>
              <a:rPr lang="en-US" dirty="0" smtClean="0"/>
              <a:t> </a:t>
            </a:r>
            <a:r>
              <a:rPr lang="en-US" dirty="0" err="1" smtClean="0"/>
              <a:t>radiolucencies</a:t>
            </a:r>
            <a:endParaRPr lang="en-US" dirty="0" smtClean="0"/>
          </a:p>
          <a:p>
            <a:pPr rtl="1">
              <a:buNone/>
            </a:pPr>
            <a:r>
              <a:rPr lang="en-US" dirty="0" err="1" smtClean="0"/>
              <a:t>periapical</a:t>
            </a:r>
            <a:r>
              <a:rPr lang="en-US" dirty="0" smtClean="0"/>
              <a:t> </a:t>
            </a:r>
            <a:r>
              <a:rPr lang="en-US" dirty="0" err="1" smtClean="0"/>
              <a:t>radiopacities</a:t>
            </a:r>
            <a:endParaRPr lang="en-US" dirty="0" smtClean="0"/>
          </a:p>
          <a:p>
            <a:pPr>
              <a:buNone/>
            </a:pP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-4191000" y="228600"/>
            <a:ext cx="1849038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interpretation of trauma,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pulpal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and</a:t>
            </a:r>
          </a:p>
          <a:p>
            <a:pPr algn="ctr"/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periapical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lesion</a:t>
            </a:r>
            <a:endParaRPr lang="ar-IQ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3-RADIOGRAPHIC FEATURE OF PULPAL LESIONS:</a:t>
            </a:r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endParaRPr lang="ar-IQ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rtl="1">
              <a:buNone/>
            </a:pPr>
            <a:r>
              <a:rPr lang="en-US" dirty="0" smtClean="0"/>
              <a:t>1-pulpal sclerosis</a:t>
            </a:r>
          </a:p>
          <a:p>
            <a:pPr rtl="1">
              <a:buNone/>
            </a:pPr>
            <a:r>
              <a:rPr lang="en-US" dirty="0" smtClean="0"/>
              <a:t>2- </a:t>
            </a:r>
            <a:r>
              <a:rPr lang="en-US" dirty="0" err="1" smtClean="0"/>
              <a:t>pulpal</a:t>
            </a:r>
            <a:r>
              <a:rPr lang="en-US" dirty="0" smtClean="0"/>
              <a:t> obliteration</a:t>
            </a:r>
          </a:p>
          <a:p>
            <a:pPr rtl="1">
              <a:buNone/>
            </a:pPr>
            <a:r>
              <a:rPr lang="en-US" dirty="0" smtClean="0"/>
              <a:t>3- pulp stones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Pulpal</a:t>
            </a:r>
            <a:r>
              <a:rPr lang="en-US" b="1" i="1" dirty="0" smtClean="0">
                <a:solidFill>
                  <a:srgbClr val="FF0000"/>
                </a:solidFill>
              </a:rPr>
              <a:t> sclerosis:</a:t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ar-IQ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 lnSpcReduction="10000"/>
          </a:bodyPr>
          <a:lstStyle/>
          <a:p>
            <a:pPr rtl="1">
              <a:buNone/>
            </a:pPr>
            <a:r>
              <a:rPr lang="en-US" dirty="0" smtClean="0"/>
              <a:t>- is a diffuse calcification of pulp chamber and </a:t>
            </a:r>
            <a:r>
              <a:rPr lang="en-US" dirty="0" err="1" smtClean="0"/>
              <a:t>pupl</a:t>
            </a:r>
            <a:r>
              <a:rPr lang="en-US" dirty="0" smtClean="0"/>
              <a:t> canals of teeth that result decreased pulp cavity. its associated with aging. appear on radiograph </a:t>
            </a:r>
            <a:r>
              <a:rPr lang="en-US" dirty="0" smtClean="0">
                <a:solidFill>
                  <a:srgbClr val="FF0000"/>
                </a:solidFill>
              </a:rPr>
              <a:t>incidentally</a:t>
            </a:r>
            <a:r>
              <a:rPr lang="en-US" dirty="0" smtClean="0"/>
              <a:t> and have little clinical significance.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11266" name="Picture 2" descr="C:\Users\ROZH1\Downloads\Outlook (3)\image[1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3828" y="3352800"/>
            <a:ext cx="3280172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Pulpal</a:t>
            </a:r>
            <a:r>
              <a:rPr lang="en-US" b="1" i="1" dirty="0" smtClean="0">
                <a:solidFill>
                  <a:srgbClr val="FF0000"/>
                </a:solidFill>
              </a:rPr>
              <a:t> obliteration:</a:t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ar-IQ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conditions( </a:t>
            </a:r>
            <a:r>
              <a:rPr lang="en-US" dirty="0" err="1" smtClean="0"/>
              <a:t>e.g</a:t>
            </a:r>
            <a:r>
              <a:rPr lang="en-US" dirty="0" smtClean="0"/>
              <a:t>: attrition, abrasion, caries, trauma) may act as irritant to the pulp and stimulate the production of secondary dentin, which results in obliteration of pulp. - </a:t>
            </a:r>
            <a:r>
              <a:rPr lang="en-US" b="1" u="sng" dirty="0" err="1" smtClean="0"/>
              <a:t>radiographically</a:t>
            </a:r>
            <a:r>
              <a:rPr lang="en-US" b="1" u="sng" dirty="0" smtClean="0"/>
              <a:t>:</a:t>
            </a:r>
            <a:r>
              <a:rPr lang="en-US" dirty="0" smtClean="0"/>
              <a:t> tooth with this condition does not appear to have pulp chamber or pulp canals and  </a:t>
            </a:r>
            <a:r>
              <a:rPr lang="en-US" dirty="0" err="1" smtClean="0"/>
              <a:t>nonvital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OZH1\Downloads\Outlook (3)\image[3]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3712205" cy="5181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Pulpal</a:t>
            </a:r>
            <a:r>
              <a:rPr lang="en-US" b="1" i="1" dirty="0" smtClean="0">
                <a:solidFill>
                  <a:srgbClr val="FF0000"/>
                </a:solidFill>
              </a:rPr>
              <a:t> obliteration:</a:t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ar-IQ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pulp stones</a:t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ar-IQ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buNone/>
            </a:pPr>
            <a:r>
              <a:rPr lang="en-US" dirty="0" smtClean="0"/>
              <a:t>- are calcifications that are found in pulp chamber or pulp canal. the cause unknown. </a:t>
            </a:r>
          </a:p>
          <a:p>
            <a:pPr rtl="1">
              <a:buNone/>
            </a:pPr>
            <a:r>
              <a:rPr lang="en-US" dirty="0" smtClean="0"/>
              <a:t>- </a:t>
            </a:r>
            <a:r>
              <a:rPr lang="en-US" b="1" u="sng" dirty="0" smtClean="0"/>
              <a:t>On dental radiograph</a:t>
            </a:r>
            <a:r>
              <a:rPr lang="en-US" dirty="0" smtClean="0"/>
              <a:t>: pulp stone appear as round, ovoid or cylindrical </a:t>
            </a:r>
            <a:r>
              <a:rPr lang="en-US" dirty="0" err="1" smtClean="0"/>
              <a:t>radiopacities</a:t>
            </a:r>
            <a:r>
              <a:rPr lang="en-US" dirty="0" smtClean="0"/>
              <a:t>. do not cause symptoms and do not require treatment.</a:t>
            </a:r>
          </a:p>
          <a:p>
            <a:pPr rtl="1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OZH1\Downloads\Outlook (3)\image[2]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037"/>
            <a:ext cx="3245964" cy="4525963"/>
          </a:xfrm>
          <a:prstGeom prst="rect">
            <a:avLst/>
          </a:prstGeom>
          <a:noFill/>
        </p:spPr>
      </p:pic>
      <p:pic>
        <p:nvPicPr>
          <p:cNvPr id="14339" name="Picture 3" descr="C:\Users\ROZH1\Downloads\Outlook (4)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403" y="2286000"/>
            <a:ext cx="4013597" cy="4572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pulp stones</a:t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ar-IQ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43000" y="2362200"/>
            <a:ext cx="114755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4-RADIOGRAPHIC FEATURES OF PERIAPICAL LESIONS:</a:t>
            </a:r>
            <a:endParaRPr lang="ar-IQ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0207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</a:rPr>
              <a:t>Periapical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radiolucencies</a:t>
            </a:r>
            <a:r>
              <a:rPr lang="en-US" sz="4800" b="1" i="1" dirty="0" smtClean="0">
                <a:solidFill>
                  <a:srgbClr val="FF0000"/>
                </a:solidFill>
              </a:rPr>
              <a:t/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endParaRPr lang="ar-IQ" sz="4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periapical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granulomas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cysts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abscesses</a:t>
            </a:r>
            <a:r>
              <a:rPr lang="en-US" dirty="0" smtClean="0"/>
              <a:t> are common </a:t>
            </a:r>
            <a:r>
              <a:rPr lang="en-US" dirty="0" err="1" smtClean="0"/>
              <a:t>periapical</a:t>
            </a:r>
            <a:r>
              <a:rPr lang="en-US" dirty="0" smtClean="0"/>
              <a:t> </a:t>
            </a:r>
            <a:r>
              <a:rPr lang="en-US" dirty="0" err="1" smtClean="0"/>
              <a:t>radiolucencies</a:t>
            </a:r>
            <a:r>
              <a:rPr lang="en-US" dirty="0" smtClean="0"/>
              <a:t> that can be seen on dental radiographs. these lesions cannot be diagnosed by there radiographic </a:t>
            </a:r>
            <a:r>
              <a:rPr lang="en-US" dirty="0" err="1" smtClean="0"/>
              <a:t>appearences</a:t>
            </a:r>
            <a:r>
              <a:rPr lang="en-US" dirty="0" smtClean="0"/>
              <a:t> alone; </a:t>
            </a:r>
          </a:p>
          <a:p>
            <a:r>
              <a:rPr lang="en-US" dirty="0" smtClean="0"/>
              <a:t>instead diagnosis is based on the </a:t>
            </a:r>
            <a:r>
              <a:rPr lang="en-US" u="sng" dirty="0" smtClean="0"/>
              <a:t>clinical features </a:t>
            </a:r>
            <a:r>
              <a:rPr lang="en-US" dirty="0" smtClean="0"/>
              <a:t>and </a:t>
            </a:r>
            <a:r>
              <a:rPr lang="en-US" u="sng" dirty="0" smtClean="0"/>
              <a:t>radiographic</a:t>
            </a:r>
            <a:r>
              <a:rPr lang="en-US" dirty="0" smtClean="0"/>
              <a:t> and </a:t>
            </a:r>
            <a:r>
              <a:rPr lang="en-US" u="sng" dirty="0" smtClean="0"/>
              <a:t>microscopic </a:t>
            </a:r>
            <a:r>
              <a:rPr lang="en-US" u="sng" dirty="0" err="1" smtClean="0"/>
              <a:t>appearences</a:t>
            </a:r>
            <a:r>
              <a:rPr lang="en-US" dirty="0" smtClean="0"/>
              <a:t>. Because its impossible to distinguish between these three </a:t>
            </a:r>
            <a:r>
              <a:rPr lang="en-US" dirty="0" err="1" smtClean="0"/>
              <a:t>periapical</a:t>
            </a:r>
            <a:r>
              <a:rPr lang="en-US" dirty="0" smtClean="0"/>
              <a:t> lesions based on there radiographic </a:t>
            </a:r>
            <a:r>
              <a:rPr lang="en-US" dirty="0" err="1" smtClean="0"/>
              <a:t>appearence</a:t>
            </a:r>
            <a:r>
              <a:rPr lang="en-US" dirty="0" smtClean="0"/>
              <a:t>, the dental radiographer should refer to these lesions simply as  "</a:t>
            </a:r>
            <a:r>
              <a:rPr lang="en-US" b="1" i="1" u="sng" dirty="0" err="1" smtClean="0">
                <a:latin typeface="Comic Sans MS" pitchFamily="66" charset="0"/>
              </a:rPr>
              <a:t>periapical</a:t>
            </a:r>
            <a:r>
              <a:rPr lang="en-US" b="1" i="1" u="sng" dirty="0" smtClean="0">
                <a:latin typeface="Comic Sans MS" pitchFamily="66" charset="0"/>
              </a:rPr>
              <a:t> </a:t>
            </a:r>
            <a:r>
              <a:rPr lang="en-US" b="1" i="1" u="sng" dirty="0" err="1" smtClean="0">
                <a:latin typeface="Comic Sans MS" pitchFamily="66" charset="0"/>
              </a:rPr>
              <a:t>radiolucencies</a:t>
            </a:r>
            <a:r>
              <a:rPr lang="en-US" dirty="0" smtClean="0"/>
              <a:t>".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PERIAPICAL GRANULOMA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periapical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is a localized mass of chronically </a:t>
            </a:r>
            <a:r>
              <a:rPr lang="en-US" dirty="0" err="1" smtClean="0"/>
              <a:t>inflammed</a:t>
            </a:r>
            <a:r>
              <a:rPr lang="en-US" dirty="0" smtClean="0"/>
              <a:t> granulation tissue at the apex of </a:t>
            </a:r>
            <a:r>
              <a:rPr lang="en-US" dirty="0" smtClean="0">
                <a:solidFill>
                  <a:srgbClr val="FF0000"/>
                </a:solidFill>
              </a:rPr>
              <a:t>a non vital tooth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periapical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results from </a:t>
            </a:r>
            <a:r>
              <a:rPr lang="en-US" dirty="0" err="1" smtClean="0"/>
              <a:t>pulpal</a:t>
            </a:r>
            <a:r>
              <a:rPr lang="en-US" dirty="0" smtClean="0"/>
              <a:t> death and necrosis.</a:t>
            </a:r>
          </a:p>
          <a:p>
            <a:r>
              <a:rPr lang="en-US" dirty="0" smtClean="0"/>
              <a:t> is the </a:t>
            </a:r>
            <a:r>
              <a:rPr lang="en-US" u="sng" dirty="0" smtClean="0"/>
              <a:t>most common </a:t>
            </a:r>
            <a:r>
              <a:rPr lang="en-US" u="sng" dirty="0" err="1" smtClean="0"/>
              <a:t>sequlae</a:t>
            </a:r>
            <a:r>
              <a:rPr lang="en-US" u="sng" dirty="0" smtClean="0"/>
              <a:t> of </a:t>
            </a:r>
            <a:r>
              <a:rPr lang="en-US" u="sng" dirty="0" err="1" smtClean="0"/>
              <a:t>pulpitis</a:t>
            </a:r>
            <a:r>
              <a:rPr lang="en-US" dirty="0" smtClean="0"/>
              <a:t>. A </a:t>
            </a:r>
            <a:r>
              <a:rPr lang="en-US" dirty="0" err="1" smtClean="0"/>
              <a:t>periapical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may give rise to a </a:t>
            </a:r>
            <a:r>
              <a:rPr lang="en-US" dirty="0" err="1" smtClean="0"/>
              <a:t>peiapical</a:t>
            </a:r>
            <a:r>
              <a:rPr lang="en-US" dirty="0" smtClean="0"/>
              <a:t> cyst or </a:t>
            </a:r>
            <a:r>
              <a:rPr lang="en-US" dirty="0" err="1" smtClean="0"/>
              <a:t>periapical</a:t>
            </a:r>
            <a:r>
              <a:rPr lang="en-US" dirty="0" smtClean="0"/>
              <a:t> abscess. A tooth with this condition is typically asymptomatic but has a previous history of prolonged sensitivity to heat or cold.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PERIAPICAL GRANULOMA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ar-IQ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on a dental radiograph</a:t>
            </a:r>
            <a:r>
              <a:rPr lang="en-US" dirty="0" smtClean="0"/>
              <a:t>, a </a:t>
            </a:r>
            <a:r>
              <a:rPr lang="en-US" dirty="0" err="1" smtClean="0"/>
              <a:t>periapical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is initially seen as widened periodontal ligament space at the root apex. with time, the widened periodontal ligament space enlarges and appears as a round or ovoid </a:t>
            </a:r>
            <a:r>
              <a:rPr lang="en-US" dirty="0" err="1" smtClean="0"/>
              <a:t>radiolucency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1-Radiographic changes caused by trauma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ar-IQ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Trauma: </a:t>
            </a:r>
            <a:r>
              <a:rPr lang="en-US" dirty="0" smtClean="0"/>
              <a:t>can be defined as an injury produced by an external force. trauma may affect the crown and roots of teeth as well as alveolar bone. trauma may result in</a:t>
            </a:r>
          </a:p>
          <a:p>
            <a:r>
              <a:rPr lang="en-US" dirty="0" smtClean="0"/>
              <a:t>A- </a:t>
            </a:r>
            <a:r>
              <a:rPr lang="en-US" dirty="0" smtClean="0">
                <a:solidFill>
                  <a:srgbClr val="FF0000"/>
                </a:solidFill>
              </a:rPr>
              <a:t>Fractures</a:t>
            </a:r>
            <a:r>
              <a:rPr lang="en-US" dirty="0" smtClean="0"/>
              <a:t> of teeth and bone and </a:t>
            </a:r>
          </a:p>
          <a:p>
            <a:r>
              <a:rPr lang="en-US" dirty="0" smtClean="0"/>
              <a:t>B-</a:t>
            </a:r>
            <a:r>
              <a:rPr lang="en-US" dirty="0" smtClean="0">
                <a:solidFill>
                  <a:srgbClr val="FF0000"/>
                </a:solidFill>
              </a:rPr>
              <a:t>Injuries</a:t>
            </a:r>
            <a:r>
              <a:rPr lang="en-US" dirty="0" smtClean="0"/>
              <a:t> such as intrusion, extrusion, and avulsion.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PERIAPICAL GRANULOMA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ar-IQ" dirty="0"/>
          </a:p>
        </p:txBody>
      </p:sp>
      <p:pic>
        <p:nvPicPr>
          <p:cNvPr id="4" name="Picture 2" descr="C:\Users\ROZH1\Downloads\Outlook (4)\image[1]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0892"/>
            <a:ext cx="4038600" cy="5267108"/>
          </a:xfrm>
          <a:prstGeom prst="rect">
            <a:avLst/>
          </a:prstGeom>
          <a:noFill/>
        </p:spPr>
      </p:pic>
      <p:pic>
        <p:nvPicPr>
          <p:cNvPr id="5" name="Picture 4" descr="C:\Users\ROZH1\Downloads\Outlook (4)\image[2]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4800600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PERIAPICAL CYST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is a lesion that develops over a prolonged period;</a:t>
            </a:r>
          </a:p>
          <a:p>
            <a:pPr>
              <a:buFontTx/>
              <a:buChar char="-"/>
            </a:pPr>
            <a:r>
              <a:rPr lang="en-US" dirty="0" smtClean="0"/>
              <a:t> cystic degeneration takes place with in a </a:t>
            </a:r>
            <a:r>
              <a:rPr lang="en-US" dirty="0" err="1" smtClean="0"/>
              <a:t>periapical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and results in a </a:t>
            </a:r>
            <a:r>
              <a:rPr lang="en-US" dirty="0" err="1" smtClean="0"/>
              <a:t>periapical</a:t>
            </a:r>
            <a:r>
              <a:rPr lang="en-US" dirty="0" smtClean="0"/>
              <a:t> cyst.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 err="1" smtClean="0"/>
              <a:t>periapical</a:t>
            </a:r>
            <a:r>
              <a:rPr lang="en-US" dirty="0" smtClean="0"/>
              <a:t> cyst are the </a:t>
            </a:r>
            <a:r>
              <a:rPr lang="en-US" u="sng" dirty="0" smtClean="0"/>
              <a:t>most common </a:t>
            </a:r>
            <a:r>
              <a:rPr lang="en-US" dirty="0" smtClean="0"/>
              <a:t>of all tooth-related cyst and comprise 50-70% of all cyst in oral region. they are typically asymptomatic.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PERIAPICAL CYST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on  dental radiograph </a:t>
            </a:r>
            <a:r>
              <a:rPr lang="en-US" dirty="0" smtClean="0"/>
              <a:t>the typical </a:t>
            </a:r>
            <a:r>
              <a:rPr lang="en-US" dirty="0" err="1" smtClean="0"/>
              <a:t>periapical</a:t>
            </a:r>
            <a:r>
              <a:rPr lang="en-US" dirty="0" smtClean="0"/>
              <a:t> cyst appear as a round or ovoid </a:t>
            </a:r>
            <a:r>
              <a:rPr lang="en-US" dirty="0" err="1" smtClean="0"/>
              <a:t>radiolucency</a:t>
            </a:r>
            <a:endParaRPr lang="ar-IQ" dirty="0"/>
          </a:p>
        </p:txBody>
      </p:sp>
      <p:pic>
        <p:nvPicPr>
          <p:cNvPr id="5" name="Picture 2" descr="C:\Users\ROZH1\Downloads\Outlook (4)\image[3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356419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PERIAPICAL ABSCESS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ar-IQ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localized collection of pus in the </a:t>
            </a:r>
            <a:r>
              <a:rPr lang="en-US" dirty="0" err="1" smtClean="0"/>
              <a:t>periapical</a:t>
            </a:r>
            <a:r>
              <a:rPr lang="en-US" dirty="0" smtClean="0"/>
              <a:t> region of a tooth that results from </a:t>
            </a:r>
            <a:r>
              <a:rPr lang="en-US" dirty="0" err="1" smtClean="0"/>
              <a:t>pulpal</a:t>
            </a:r>
            <a:r>
              <a:rPr lang="en-US" dirty="0" smtClean="0"/>
              <a:t> death. </a:t>
            </a:r>
          </a:p>
          <a:p>
            <a:r>
              <a:rPr lang="en-US" dirty="0" err="1" smtClean="0"/>
              <a:t>periapical</a:t>
            </a:r>
            <a:r>
              <a:rPr lang="en-US" dirty="0" smtClean="0"/>
              <a:t> abscesses may be acute or chronic.</a:t>
            </a:r>
          </a:p>
          <a:p>
            <a:r>
              <a:rPr lang="en-US" dirty="0" smtClean="0"/>
              <a:t> An acute </a:t>
            </a:r>
            <a:r>
              <a:rPr lang="en-US" dirty="0" err="1" smtClean="0"/>
              <a:t>periapical</a:t>
            </a:r>
            <a:r>
              <a:rPr lang="en-US" dirty="0" smtClean="0"/>
              <a:t> abscess has features of an acute pus-producing process.</a:t>
            </a:r>
          </a:p>
          <a:p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PERIAPICAL ABSCESS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ar-IQ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acute</a:t>
            </a:r>
            <a:r>
              <a:rPr lang="en-US" dirty="0" smtClean="0"/>
              <a:t> </a:t>
            </a:r>
            <a:r>
              <a:rPr lang="en-US" dirty="0" err="1" smtClean="0"/>
              <a:t>periapical</a:t>
            </a:r>
            <a:r>
              <a:rPr lang="en-US" dirty="0" smtClean="0"/>
              <a:t> abscess is </a:t>
            </a:r>
            <a:r>
              <a:rPr lang="en-US" dirty="0" err="1" smtClean="0"/>
              <a:t>painfull</a:t>
            </a:r>
            <a:r>
              <a:rPr lang="en-US" dirty="0" smtClean="0"/>
              <a:t>; the pain may be intense, throbbing, and constant. the tooth is </a:t>
            </a:r>
            <a:r>
              <a:rPr lang="en-US" dirty="0" err="1" smtClean="0"/>
              <a:t>nonvital</a:t>
            </a:r>
            <a:r>
              <a:rPr lang="en-US" dirty="0" smtClean="0"/>
              <a:t> and is sensitive to pressure, percussions, and heat.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chronic</a:t>
            </a:r>
            <a:r>
              <a:rPr lang="en-US" dirty="0" smtClean="0"/>
              <a:t> </a:t>
            </a:r>
            <a:r>
              <a:rPr lang="en-US" dirty="0" err="1" smtClean="0"/>
              <a:t>periapical</a:t>
            </a:r>
            <a:r>
              <a:rPr lang="en-US" dirty="0" smtClean="0"/>
              <a:t> abscesses are usually asymptomatic because the pus drains through bone or the periodontal ligament space.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PERIAPICAL ABSCESS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ar-IQ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an acute </a:t>
            </a:r>
            <a:r>
              <a:rPr lang="en-US" dirty="0" err="1" smtClean="0"/>
              <a:t>periapical</a:t>
            </a:r>
            <a:r>
              <a:rPr lang="en-US" dirty="0" smtClean="0"/>
              <a:t> abscess</a:t>
            </a:r>
            <a:r>
              <a:rPr lang="en-US" b="1" dirty="0" smtClean="0"/>
              <a:t>, no radiographic change </a:t>
            </a:r>
            <a:r>
              <a:rPr lang="en-US" dirty="0" smtClean="0"/>
              <a:t>maybe evident. early radiographic changes include an increased </a:t>
            </a:r>
            <a:r>
              <a:rPr lang="en-US" dirty="0" err="1" smtClean="0"/>
              <a:t>widenning</a:t>
            </a:r>
            <a:r>
              <a:rPr lang="en-US" dirty="0" smtClean="0"/>
              <a:t> </a:t>
            </a:r>
            <a:r>
              <a:rPr lang="en-US" dirty="0" err="1" smtClean="0"/>
              <a:t>pf</a:t>
            </a:r>
            <a:r>
              <a:rPr lang="en-US" dirty="0" smtClean="0"/>
              <a:t> the periodontal ligament space. A chronic </a:t>
            </a:r>
            <a:r>
              <a:rPr lang="en-US" dirty="0" err="1" smtClean="0"/>
              <a:t>peripacal</a:t>
            </a:r>
            <a:r>
              <a:rPr lang="en-US" dirty="0" smtClean="0"/>
              <a:t> abscess appears as a round or ovoid apical </a:t>
            </a:r>
            <a:r>
              <a:rPr lang="en-US" dirty="0" err="1" smtClean="0"/>
              <a:t>radioloucency</a:t>
            </a:r>
            <a:r>
              <a:rPr lang="en-US" dirty="0" smtClean="0"/>
              <a:t> with poorly defined margins.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PERIAPICAL ABSCESS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ar-IQ" dirty="0"/>
          </a:p>
        </p:txBody>
      </p:sp>
      <p:pic>
        <p:nvPicPr>
          <p:cNvPr id="4" name="Content Placeholder 3" descr="C:\Users\ROZH1\Downloads\Outlook (5)\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850476" cy="4418215"/>
          </a:xfrm>
          <a:prstGeom prst="rect">
            <a:avLst/>
          </a:prstGeom>
          <a:noFill/>
        </p:spPr>
      </p:pic>
      <p:pic>
        <p:nvPicPr>
          <p:cNvPr id="5" name="Picture 2" descr="C:\Users\ROZH1\Downloads\Outlook (5)\image[1]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41910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Fractures:</a:t>
            </a:r>
            <a:b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ar-IQ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buNone/>
            </a:pPr>
            <a:r>
              <a:rPr lang="en-US" dirty="0" smtClean="0"/>
              <a:t>Fractures may affect the crowns and root of teeth or the bones of maxilla and mandible. whenever a fracture is evident or suspected, radiographic examination of the injured area is necessary.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Crown fractures:</a:t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ar-IQ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buNone/>
            </a:pPr>
            <a:r>
              <a:rPr lang="en-US" dirty="0" smtClean="0"/>
              <a:t>Fractures that effect crown most often involve the anterior teeth. Most crown fractures result from an accident involving a fall or a motor vehicle.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1026" name="Picture 2" descr="C:\Users\ROZH1\Downloads\Outlook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0565" y="3124200"/>
            <a:ext cx="317343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731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Root fractures:</a:t>
            </a:r>
            <a:b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ar-IQ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1">
              <a:buNone/>
            </a:pPr>
            <a:r>
              <a:rPr lang="en-US" dirty="0" smtClean="0"/>
              <a:t>- Root fractures are less common than crown fractures.</a:t>
            </a:r>
          </a:p>
          <a:p>
            <a:pPr rtl="1">
              <a:buNone/>
            </a:pPr>
            <a:r>
              <a:rPr lang="en-US" dirty="0" smtClean="0"/>
              <a:t>-  Root fractures occurs most often in the maxillary central incisor region.</a:t>
            </a:r>
          </a:p>
          <a:p>
            <a:pPr rtl="1">
              <a:buNone/>
            </a:pPr>
            <a:r>
              <a:rPr lang="en-US" dirty="0" smtClean="0"/>
              <a:t>-if the x-ray beam is parallel with the plane of the  fracture, the root fracture appear as sharp radiolucent line on a </a:t>
            </a:r>
            <a:r>
              <a:rPr lang="en-US" dirty="0" err="1" smtClean="0"/>
              <a:t>periapical</a:t>
            </a:r>
            <a:r>
              <a:rPr lang="en-US" dirty="0" smtClean="0"/>
              <a:t> radiograph</a:t>
            </a:r>
          </a:p>
          <a:p>
            <a:pPr rtl="1"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ZH1\Downloads\Outlook\image[1]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113925" cy="452596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Root fractures:</a:t>
            </a:r>
            <a:b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ar-IQ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Jaw Fractures</a:t>
            </a:r>
            <a:br>
              <a:rPr lang="en-US" sz="4800" dirty="0" smtClean="0">
                <a:solidFill>
                  <a:schemeClr val="accent2"/>
                </a:solidFill>
              </a:rPr>
            </a:br>
            <a:endParaRPr lang="ar-IQ" sz="4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buNone/>
            </a:pPr>
            <a:r>
              <a:rPr lang="en-US" dirty="0" smtClean="0"/>
              <a:t>Fractures of the mandible occur more often than fractures on any other bone of the face and frequently result from assaults, accidents, and sport injuries.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3074" name="Picture 2" descr="C:\Users\ROZH1\Downloads\Outlook\image[2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6629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chemeClr val="accent3"/>
                </a:solidFill>
              </a:rPr>
              <a:t>Injuries: </a:t>
            </a:r>
            <a:br>
              <a:rPr lang="en-US" sz="6000" b="1" i="1" dirty="0" smtClean="0">
                <a:solidFill>
                  <a:schemeClr val="accent3"/>
                </a:solidFill>
              </a:rPr>
            </a:br>
            <a:endParaRPr lang="ar-IQ" sz="6000" b="1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buNone/>
            </a:pPr>
            <a:r>
              <a:rPr lang="en-US" dirty="0" smtClean="0"/>
              <a:t>in addition to fractures, trauma may result in the displacement of teeth.</a:t>
            </a:r>
          </a:p>
          <a:p>
            <a:pPr rtl="1">
              <a:buNone/>
            </a:pPr>
            <a:r>
              <a:rPr lang="en-US" dirty="0" smtClean="0"/>
              <a:t>- Tooth displacement includes: </a:t>
            </a:r>
          </a:p>
          <a:p>
            <a:pPr rtl="1">
              <a:buNone/>
            </a:pPr>
            <a:r>
              <a:rPr lang="en-US" dirty="0" smtClean="0"/>
              <a:t>1- </a:t>
            </a:r>
            <a:r>
              <a:rPr lang="en-US" dirty="0" err="1" smtClean="0"/>
              <a:t>luxation</a:t>
            </a:r>
            <a:r>
              <a:rPr lang="en-US" dirty="0" smtClean="0"/>
              <a:t>(intrusion or extrusion)</a:t>
            </a:r>
          </a:p>
          <a:p>
            <a:pPr rtl="1">
              <a:buNone/>
            </a:pPr>
            <a:r>
              <a:rPr lang="en-US" dirty="0" smtClean="0"/>
              <a:t>2- avulsion.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1149</Words>
  <Application>Microsoft Office PowerPoint</Application>
  <PresentationFormat>On-screen Show (4:3)</PresentationFormat>
  <Paragraphs>106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Comic Sans MS</vt:lpstr>
      <vt:lpstr>Tahoma</vt:lpstr>
      <vt:lpstr>Times New Roman</vt:lpstr>
      <vt:lpstr>Verdana</vt:lpstr>
      <vt:lpstr>Wingdings 2</vt:lpstr>
      <vt:lpstr>Office Theme</vt:lpstr>
      <vt:lpstr>Aspect</vt:lpstr>
      <vt:lpstr> </vt:lpstr>
      <vt:lpstr>PowerPoint Presentation</vt:lpstr>
      <vt:lpstr>1-Radiographic changes caused by trauma </vt:lpstr>
      <vt:lpstr>Fractures: </vt:lpstr>
      <vt:lpstr>Crown fractures: </vt:lpstr>
      <vt:lpstr>Root fractures: </vt:lpstr>
      <vt:lpstr>Root fractures: </vt:lpstr>
      <vt:lpstr>Jaw Fractures </vt:lpstr>
      <vt:lpstr>Injuries:  </vt:lpstr>
      <vt:lpstr>Luxation</vt:lpstr>
      <vt:lpstr>Extrusion </vt:lpstr>
      <vt:lpstr>AVULSION </vt:lpstr>
      <vt:lpstr>AVULSION </vt:lpstr>
      <vt:lpstr>2-Radiographic changes caused by Resorption </vt:lpstr>
      <vt:lpstr>2-Pathologic resorption: </vt:lpstr>
      <vt:lpstr>External Resorption </vt:lpstr>
      <vt:lpstr>External Resorption </vt:lpstr>
      <vt:lpstr>Internal resorption: </vt:lpstr>
      <vt:lpstr>Internal resorption: </vt:lpstr>
      <vt:lpstr>3-RADIOGRAPHIC FEATURE OF PULPAL LESIONS: </vt:lpstr>
      <vt:lpstr>Pulpal sclerosis: </vt:lpstr>
      <vt:lpstr>Pulpal obliteration: </vt:lpstr>
      <vt:lpstr>Pulpal obliteration: </vt:lpstr>
      <vt:lpstr>pulp stones </vt:lpstr>
      <vt:lpstr>pulp stones </vt:lpstr>
      <vt:lpstr>PowerPoint Presentation</vt:lpstr>
      <vt:lpstr>Periapical radiolucencies </vt:lpstr>
      <vt:lpstr>PERIAPICAL GRANULOMA </vt:lpstr>
      <vt:lpstr>PERIAPICAL GRANULOMA </vt:lpstr>
      <vt:lpstr>PERIAPICAL GRANULOMA </vt:lpstr>
      <vt:lpstr>PERIAPICAL CYST </vt:lpstr>
      <vt:lpstr>PERIAPICAL CYST </vt:lpstr>
      <vt:lpstr>PERIAPICAL ABSCESS </vt:lpstr>
      <vt:lpstr>PERIAPICAL ABSCESS </vt:lpstr>
      <vt:lpstr>PERIAPICAL ABSCESS </vt:lpstr>
      <vt:lpstr>PERIAPICAL ABSCESS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 of trauma, pulpal and periapical lesion </dc:title>
  <dc:creator>rebuar dereyi</dc:creator>
  <cp:lastModifiedBy>Rebuar Fadhil</cp:lastModifiedBy>
  <cp:revision>75</cp:revision>
  <dcterms:created xsi:type="dcterms:W3CDTF">2006-08-16T00:00:00Z</dcterms:created>
  <dcterms:modified xsi:type="dcterms:W3CDTF">2016-12-12T06:56:06Z</dcterms:modified>
</cp:coreProperties>
</file>