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1" r:id="rId3"/>
    <p:sldId id="257" r:id="rId4"/>
    <p:sldId id="258" r:id="rId5"/>
    <p:sldId id="273" r:id="rId6"/>
    <p:sldId id="259" r:id="rId7"/>
    <p:sldId id="260" r:id="rId8"/>
    <p:sldId id="262" r:id="rId9"/>
    <p:sldId id="269" r:id="rId10"/>
    <p:sldId id="264" r:id="rId11"/>
    <p:sldId id="265" r:id="rId12"/>
    <p:sldId id="266" r:id="rId13"/>
    <p:sldId id="280" r:id="rId14"/>
    <p:sldId id="267" r:id="rId15"/>
    <p:sldId id="268" r:id="rId16"/>
    <p:sldId id="270" r:id="rId17"/>
    <p:sldId id="271" r:id="rId18"/>
    <p:sldId id="281" r:id="rId19"/>
    <p:sldId id="272" r:id="rId20"/>
    <p:sldId id="276" r:id="rId21"/>
    <p:sldId id="277" r:id="rId22"/>
    <p:sldId id="278" r:id="rId23"/>
    <p:sldId id="282" r:id="rId24"/>
    <p:sldId id="279"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590" autoAdjust="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12" y="37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t>09/08/1435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09/08/1435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09/08/1435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09/08/1435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09/08/1435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09/08/1435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09/08/1435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09/08/1435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09/08/1435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09/08/1435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09/08/1435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ABB09-4A1D-463E-8065-109CC2B7EFAA}" type="datetimeFigureOut">
              <a:rPr lang="ar-SA" smtClean="0"/>
              <a:t>09/08/1435</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endParaRPr lang="en-US" sz="3600" b="1" dirty="0" smtClean="0">
              <a:solidFill>
                <a:srgbClr val="FF0000"/>
              </a:solidFill>
              <a:latin typeface="Aharoni" pitchFamily="2" charset="-79"/>
              <a:cs typeface="Aharoni" pitchFamily="2" charset="-79"/>
            </a:endParaRPr>
          </a:p>
          <a:p>
            <a:endParaRPr lang="en-US" sz="4000" b="1" dirty="0" smtClean="0">
              <a:solidFill>
                <a:srgbClr val="FF0000"/>
              </a:solidFill>
              <a:latin typeface="Aharoni" pitchFamily="2" charset="-79"/>
              <a:cs typeface="Aharoni" pitchFamily="2" charset="-79"/>
            </a:endParaRPr>
          </a:p>
          <a:p>
            <a:endParaRPr lang="en-US" sz="4000" b="1" dirty="0">
              <a:solidFill>
                <a:srgbClr val="FF0000"/>
              </a:solidFill>
              <a:latin typeface="Aharoni" pitchFamily="2" charset="-79"/>
              <a:cs typeface="Aharoni" pitchFamily="2" charset="-79"/>
            </a:endParaRPr>
          </a:p>
          <a:p>
            <a:r>
              <a:rPr lang="en-US" sz="4000" b="1" dirty="0" smtClean="0">
                <a:solidFill>
                  <a:srgbClr val="FFFF00"/>
                </a:solidFill>
                <a:latin typeface="Cooper Black" pitchFamily="18" charset="0"/>
                <a:cs typeface="Aharoni" pitchFamily="2" charset="-79"/>
              </a:rPr>
              <a:t>DIAGNOSIS OF TB</a:t>
            </a:r>
          </a:p>
          <a:p>
            <a:pPr algn="l"/>
            <a:r>
              <a:rPr lang="en-US" sz="24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t>
            </a:r>
            <a:r>
              <a:rPr lang="en-US" sz="3200" b="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Dr.Redha</a:t>
            </a:r>
            <a:r>
              <a:rPr lang="en-US" sz="2000" b="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 </a:t>
            </a:r>
            <a:r>
              <a:rPr lang="en-US" sz="3600" b="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2013</a:t>
            </a:r>
            <a:endParaRPr lang="en-US" b="1" dirty="0" smtClean="0">
              <a:solidFill>
                <a:srgbClr val="FFC000"/>
              </a:solidFill>
              <a:effectLst>
                <a:outerShdw blurRad="38100" dist="38100" dir="2700000" algn="tl">
                  <a:srgbClr val="000000">
                    <a:alpha val="43137"/>
                  </a:srgbClr>
                </a:outerShdw>
              </a:effectLst>
              <a:latin typeface="Aharoni" pitchFamily="2" charset="-79"/>
              <a:cs typeface="Aharoni" pitchFamily="2" charset="-79"/>
            </a:endParaRPr>
          </a:p>
          <a:p>
            <a:pPr algn="l"/>
            <a:r>
              <a:rPr lang="en-US" sz="2000" b="1" dirty="0" smtClean="0">
                <a:solidFill>
                  <a:srgbClr val="C00000"/>
                </a:solidFill>
                <a:latin typeface="Aharoni" pitchFamily="2" charset="-79"/>
              </a:rPr>
              <a:t>     </a:t>
            </a:r>
            <a:endParaRPr lang="ar-SA" sz="1800" b="1" dirty="0">
              <a:solidFill>
                <a:srgbClr val="C00000"/>
              </a:solidFill>
              <a:latin typeface="Aharoni" pitchFamily="2" charset="-79"/>
            </a:endParaRPr>
          </a:p>
        </p:txBody>
      </p:sp>
    </p:spTree>
    <p:extLst>
      <p:ext uri="{BB962C8B-B14F-4D97-AF65-F5344CB8AC3E}">
        <p14:creationId xmlns:p14="http://schemas.microsoft.com/office/powerpoint/2010/main" val="3788682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lvl="0" algn="l" rtl="0">
              <a:lnSpc>
                <a:spcPct val="115000"/>
              </a:lnSpc>
              <a:spcAft>
                <a:spcPts val="1000"/>
              </a:spcAft>
              <a:buClr>
                <a:srgbClr val="FF0000"/>
              </a:buClr>
              <a:buSzPts val="1000"/>
              <a:tabLst>
                <a:tab pos="457200" algn="l"/>
              </a:tabLst>
            </a:pP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rgbClr val="FFC000"/>
                </a:solidFill>
                <a:latin typeface="Arial Black" pitchFamily="34" charset="0"/>
              </a:rPr>
              <a:t>Six</a:t>
            </a:r>
            <a:r>
              <a:rPr lang="en-US" sz="1400" b="1" dirty="0" smtClean="0">
                <a:solidFill>
                  <a:schemeClr val="tx1"/>
                </a:solidFill>
                <a:latin typeface="Arial Black" pitchFamily="34" charset="0"/>
              </a:rPr>
              <a:t> </a:t>
            </a:r>
            <a:r>
              <a:rPr lang="en-US" sz="1400" b="1" dirty="0">
                <a:solidFill>
                  <a:schemeClr val="tx1"/>
                </a:solidFill>
                <a:latin typeface="Arial Black" pitchFamily="34" charset="0"/>
              </a:rPr>
              <a:t>months of therapy is appropriate for all patients with new-onset, uncomplicated pulmonary disease. </a:t>
            </a: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However</a:t>
            </a:r>
            <a:r>
              <a:rPr lang="en-US" sz="1400" b="1" dirty="0">
                <a:solidFill>
                  <a:schemeClr val="tx1"/>
                </a:solidFill>
                <a:latin typeface="Arial Black" pitchFamily="34" charset="0"/>
              </a:rPr>
              <a:t>, </a:t>
            </a:r>
            <a:r>
              <a:rPr lang="en-US" sz="1400" b="1" dirty="0">
                <a:solidFill>
                  <a:srgbClr val="FFC000"/>
                </a:solidFill>
                <a:latin typeface="Arial Black" pitchFamily="34" charset="0"/>
              </a:rPr>
              <a:t>9-12 months</a:t>
            </a:r>
            <a:r>
              <a:rPr lang="en-US" sz="1400" b="1" dirty="0">
                <a:solidFill>
                  <a:srgbClr val="C00000"/>
                </a:solidFill>
                <a:latin typeface="Arial Black" pitchFamily="34" charset="0"/>
              </a:rPr>
              <a:t> </a:t>
            </a:r>
            <a:r>
              <a:rPr lang="en-US" sz="1400" b="1" dirty="0">
                <a:solidFill>
                  <a:schemeClr val="tx1"/>
                </a:solidFill>
                <a:latin typeface="Arial Black" pitchFamily="34" charset="0"/>
              </a:rPr>
              <a:t>of therapy should be considered if the patient is HIV-positive, or if drug intolerance occurs and a second-line agent is substituted. </a:t>
            </a: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Meningitis </a:t>
            </a:r>
            <a:r>
              <a:rPr lang="en-US" sz="1400" b="1" dirty="0">
                <a:solidFill>
                  <a:schemeClr val="tx1"/>
                </a:solidFill>
                <a:latin typeface="Arial Black" pitchFamily="34" charset="0"/>
              </a:rPr>
              <a:t>should be treated for a minimum of </a:t>
            </a:r>
            <a:r>
              <a:rPr lang="en-US" sz="1400" b="1" dirty="0">
                <a:solidFill>
                  <a:srgbClr val="FFC000"/>
                </a:solidFill>
                <a:latin typeface="Arial Black" pitchFamily="34" charset="0"/>
              </a:rPr>
              <a:t>12 months. </a:t>
            </a:r>
            <a:endParaRPr lang="en-US" sz="1400" b="1" dirty="0" smtClean="0">
              <a:solidFill>
                <a:srgbClr val="FFC000"/>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Pyridoxine </a:t>
            </a:r>
            <a:r>
              <a:rPr lang="en-US" sz="1400" b="1" dirty="0">
                <a:solidFill>
                  <a:schemeClr val="tx1"/>
                </a:solidFill>
                <a:latin typeface="Arial Black" pitchFamily="34" charset="0"/>
              </a:rPr>
              <a:t>should be prescribed in pregnant women and malnourished patients to reduce the risk of peripheral neuropathy with isoniazid. </a:t>
            </a: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Where </a:t>
            </a:r>
            <a:r>
              <a:rPr lang="en-US" sz="1400" b="1" dirty="0">
                <a:solidFill>
                  <a:schemeClr val="tx1"/>
                </a:solidFill>
                <a:latin typeface="Arial Black" pitchFamily="34" charset="0"/>
              </a:rPr>
              <a:t>drug resistance is not anticipated, patients can be assumed to be non-infectious after 2 weeks of appropriate therapy. </a:t>
            </a: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a:solidFill>
                  <a:schemeClr val="tx1"/>
                </a:solidFill>
                <a:latin typeface="Arial Black" pitchFamily="34" charset="0"/>
              </a:rPr>
              <a:t>Most patients can be treated at home. </a:t>
            </a:r>
            <a:endParaRPr lang="en-US" sz="1400" b="1" dirty="0" smtClean="0">
              <a:solidFill>
                <a:schemeClr val="tx1"/>
              </a:solidFill>
              <a:latin typeface="Arial Black" pitchFamily="34" charset="0"/>
            </a:endParaRPr>
          </a:p>
          <a:p>
            <a:pPr marL="285750" lvl="0" indent="-285750" algn="l" rtl="0">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Admission </a:t>
            </a:r>
            <a:r>
              <a:rPr lang="en-US" sz="1400" b="1" dirty="0">
                <a:solidFill>
                  <a:schemeClr val="tx1"/>
                </a:solidFill>
                <a:latin typeface="Arial Black" pitchFamily="34" charset="0"/>
              </a:rPr>
              <a:t>to a hospital unit with appropriate isolation facilities should be considered where there is </a:t>
            </a:r>
            <a:r>
              <a:rPr lang="en-US" sz="1400" b="1" dirty="0" smtClean="0">
                <a:solidFill>
                  <a:schemeClr val="tx1"/>
                </a:solidFill>
                <a:latin typeface="Arial Black" pitchFamily="34" charset="0"/>
              </a:rPr>
              <a:t>:</a:t>
            </a:r>
          </a:p>
          <a:p>
            <a:pPr marL="285750" lvl="0" indent="-28575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uncertainty </a:t>
            </a:r>
            <a:r>
              <a:rPr lang="en-US" sz="1400" b="1" dirty="0">
                <a:solidFill>
                  <a:schemeClr val="tx1"/>
                </a:solidFill>
                <a:latin typeface="Arial Black" pitchFamily="34" charset="0"/>
              </a:rPr>
              <a:t>about the diagnosis, </a:t>
            </a:r>
            <a:endParaRPr lang="en-US" sz="14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intolerance </a:t>
            </a:r>
            <a:r>
              <a:rPr lang="en-US" sz="1400" b="1" dirty="0">
                <a:solidFill>
                  <a:schemeClr val="tx1"/>
                </a:solidFill>
                <a:latin typeface="Arial Black" pitchFamily="34" charset="0"/>
              </a:rPr>
              <a:t>of medication, </a:t>
            </a:r>
            <a:endParaRPr lang="en-US" sz="14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questionable </a:t>
            </a:r>
            <a:r>
              <a:rPr lang="en-US" sz="1400" b="1" dirty="0">
                <a:solidFill>
                  <a:schemeClr val="tx1"/>
                </a:solidFill>
                <a:latin typeface="Arial Black" pitchFamily="34" charset="0"/>
              </a:rPr>
              <a:t>compliance, </a:t>
            </a:r>
            <a:endParaRPr lang="en-US" sz="14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adverse </a:t>
            </a:r>
            <a:r>
              <a:rPr lang="en-US" sz="1400" b="1" dirty="0">
                <a:solidFill>
                  <a:schemeClr val="tx1"/>
                </a:solidFill>
                <a:latin typeface="Arial Black" pitchFamily="34" charset="0"/>
              </a:rPr>
              <a:t>social conditions or </a:t>
            </a:r>
            <a:endParaRPr lang="en-US" sz="14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a </a:t>
            </a:r>
            <a:r>
              <a:rPr lang="en-US" sz="1400" b="1" dirty="0">
                <a:solidFill>
                  <a:schemeClr val="tx1"/>
                </a:solidFill>
                <a:latin typeface="Arial Black" pitchFamily="34" charset="0"/>
              </a:rPr>
              <a:t>significant risk of multidrug-resistant TB (MDR-TB: culture-positive after 2 months on treatment, or contact with known MDR-TB).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369623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lvl="0" algn="l" rtl="0">
              <a:lnSpc>
                <a:spcPct val="115000"/>
              </a:lnSpc>
              <a:spcAft>
                <a:spcPts val="1000"/>
              </a:spcAft>
              <a:buClr>
                <a:srgbClr val="FF0000"/>
              </a:buClr>
              <a:buSzPts val="1000"/>
              <a:tabLst>
                <a:tab pos="457200" algn="l"/>
              </a:tabLst>
            </a:pP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In </a:t>
            </a:r>
            <a:r>
              <a:rPr lang="en-US" sz="1800" b="1" dirty="0">
                <a:solidFill>
                  <a:schemeClr val="tx1"/>
                </a:solidFill>
                <a:latin typeface="Arial Black" pitchFamily="34" charset="0"/>
              </a:rPr>
              <a:t>choosing a suitable drug regimen, underlying comorbidity (renal and hepatic dysfunction, eye disease, peripheral neuropathy and HIV status), as well as the potential for drug interactions, must be considered.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Baseline </a:t>
            </a:r>
            <a:r>
              <a:rPr lang="en-US" sz="1800" b="1" dirty="0">
                <a:solidFill>
                  <a:schemeClr val="tx1"/>
                </a:solidFill>
                <a:latin typeface="Arial Black" pitchFamily="34" charset="0"/>
              </a:rPr>
              <a:t>liver function and regular monitoring are important for patients treated with standard therapy including rifampicin, isoniazid and pyrazinamide, as all of these agents are potentially hepatotoxic.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Mild </a:t>
            </a:r>
            <a:r>
              <a:rPr lang="en-US" sz="1800" b="1" dirty="0">
                <a:solidFill>
                  <a:schemeClr val="tx1"/>
                </a:solidFill>
                <a:latin typeface="Arial Black" pitchFamily="34" charset="0"/>
              </a:rPr>
              <a:t>asymptomatic increases in transaminases are common but serious liver damage is rare.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err="1" smtClean="0">
                <a:solidFill>
                  <a:schemeClr val="tx1"/>
                </a:solidFill>
                <a:latin typeface="Arial Black" pitchFamily="34" charset="0"/>
              </a:rPr>
              <a:t>Ethambutol</a:t>
            </a:r>
            <a:r>
              <a:rPr lang="en-US" sz="1800" b="1" dirty="0" smtClean="0">
                <a:solidFill>
                  <a:schemeClr val="tx1"/>
                </a:solidFill>
                <a:latin typeface="Arial Black" pitchFamily="34" charset="0"/>
              </a:rPr>
              <a:t> </a:t>
            </a:r>
            <a:r>
              <a:rPr lang="en-US" sz="1800" b="1" dirty="0">
                <a:solidFill>
                  <a:schemeClr val="tx1"/>
                </a:solidFill>
                <a:latin typeface="Arial Black" pitchFamily="34" charset="0"/>
              </a:rPr>
              <a:t>should be used with caution in patients with renal failure, with appropriate dose reduction and monitoring of drug levels.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Adverse </a:t>
            </a:r>
            <a:r>
              <a:rPr lang="en-US" sz="1800" b="1" dirty="0">
                <a:solidFill>
                  <a:schemeClr val="tx1"/>
                </a:solidFill>
                <a:latin typeface="Arial Black" pitchFamily="34" charset="0"/>
              </a:rPr>
              <a:t>drug reactions occur in about 10% of patients, but are significantly more common in the presence of HIV co-infection (Box </a:t>
            </a:r>
            <a:r>
              <a:rPr lang="en-US" sz="1800" b="1" dirty="0" smtClean="0">
                <a:solidFill>
                  <a:schemeClr val="tx1"/>
                </a:solidFill>
                <a:latin typeface="Arial Black" pitchFamily="34" charset="0"/>
              </a:rPr>
              <a:t>Below). </a:t>
            </a:r>
            <a:endParaRPr lang="ar-SA" sz="1800" b="1" dirty="0">
              <a:solidFill>
                <a:schemeClr val="tx1"/>
              </a:solidFill>
              <a:latin typeface="Arial Black" pitchFamily="34" charset="0"/>
            </a:endParaRPr>
          </a:p>
        </p:txBody>
      </p:sp>
    </p:spTree>
    <p:extLst>
      <p:ext uri="{BB962C8B-B14F-4D97-AF65-F5344CB8AC3E}">
        <p14:creationId xmlns:p14="http://schemas.microsoft.com/office/powerpoint/2010/main" val="2778409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rgbClr val="C00000"/>
              </a:solidFill>
              <a:latin typeface="Arial Black" pitchFamily="34" charset="0"/>
            </a:endParaRPr>
          </a:p>
          <a:p>
            <a:pPr lvl="0" algn="l" rtl="0">
              <a:lnSpc>
                <a:spcPct val="115000"/>
              </a:lnSpc>
              <a:spcAft>
                <a:spcPts val="1000"/>
              </a:spcAft>
              <a:buClr>
                <a:srgbClr val="FF0000"/>
              </a:buClr>
              <a:buSzPts val="1000"/>
              <a:tabLst>
                <a:tab pos="457200" algn="l"/>
              </a:tabLst>
            </a:pPr>
            <a:endParaRPr lang="en-US" sz="1400" b="1" dirty="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800" b="1" dirty="0" smtClean="0">
              <a:solidFill>
                <a:srgbClr val="FFC000"/>
              </a:solidFill>
              <a:latin typeface="Arial Black" pitchFamily="34" charset="0"/>
            </a:endParaRPr>
          </a:p>
          <a:p>
            <a:pPr lvl="0" algn="l" rtl="0">
              <a:lnSpc>
                <a:spcPct val="115000"/>
              </a:lnSpc>
              <a:spcAft>
                <a:spcPts val="1000"/>
              </a:spcAft>
              <a:buClr>
                <a:srgbClr val="FF0000"/>
              </a:buClr>
              <a:buSzPts val="1000"/>
              <a:tabLst>
                <a:tab pos="457200" algn="l"/>
              </a:tabLst>
            </a:pPr>
            <a:r>
              <a:rPr lang="en-US" sz="2000" b="1" dirty="0" smtClean="0">
                <a:solidFill>
                  <a:srgbClr val="FFFF00"/>
                </a:solidFill>
                <a:latin typeface="Arial Black" pitchFamily="34" charset="0"/>
              </a:rPr>
              <a:t>  Corticosteroids</a:t>
            </a:r>
            <a:r>
              <a:rPr lang="en-US" sz="1600" b="1" dirty="0" smtClean="0">
                <a:solidFill>
                  <a:srgbClr val="FFFF00"/>
                </a:solidFill>
                <a:latin typeface="Arial Black" pitchFamily="34" charset="0"/>
              </a:rPr>
              <a:t> </a:t>
            </a:r>
            <a:r>
              <a:rPr lang="en-US" sz="1600" b="1" dirty="0" smtClean="0">
                <a:solidFill>
                  <a:schemeClr val="tx1"/>
                </a:solidFill>
                <a:latin typeface="Arial Black" pitchFamily="34" charset="0"/>
              </a:rPr>
              <a:t>: reduce </a:t>
            </a:r>
            <a:r>
              <a:rPr lang="en-US" sz="1600" b="1" dirty="0">
                <a:solidFill>
                  <a:schemeClr val="tx1"/>
                </a:solidFill>
                <a:latin typeface="Arial Black" pitchFamily="34" charset="0"/>
              </a:rPr>
              <a:t>inflammation and limit tissue damage, and are currently recommended when treating </a:t>
            </a:r>
            <a:r>
              <a:rPr lang="en-US" sz="1600" b="1" dirty="0" smtClean="0">
                <a:solidFill>
                  <a:schemeClr val="tx1"/>
                </a:solidFill>
                <a:latin typeface="Arial Black" pitchFamily="34" charset="0"/>
              </a:rPr>
              <a:t>:</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Pericardial</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Meningeal disease</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Children </a:t>
            </a:r>
            <a:r>
              <a:rPr lang="en-US" sz="1600" b="1" dirty="0">
                <a:solidFill>
                  <a:srgbClr val="FFC000"/>
                </a:solidFill>
                <a:latin typeface="Arial Black" pitchFamily="34" charset="0"/>
              </a:rPr>
              <a:t>with endobronchial disease. </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TB </a:t>
            </a:r>
            <a:r>
              <a:rPr lang="en-US" sz="1600" b="1" dirty="0">
                <a:solidFill>
                  <a:srgbClr val="FFC000"/>
                </a:solidFill>
                <a:latin typeface="Arial Black" pitchFamily="34" charset="0"/>
              </a:rPr>
              <a:t>of the </a:t>
            </a:r>
            <a:r>
              <a:rPr lang="en-US" sz="1600" b="1" dirty="0" smtClean="0">
                <a:solidFill>
                  <a:srgbClr val="FFC000"/>
                </a:solidFill>
                <a:latin typeface="Arial Black" pitchFamily="34" charset="0"/>
              </a:rPr>
              <a:t>ureter</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Pleural </a:t>
            </a:r>
            <a:r>
              <a:rPr lang="en-US" sz="1600" b="1" dirty="0">
                <a:solidFill>
                  <a:srgbClr val="FFC000"/>
                </a:solidFill>
                <a:latin typeface="Arial Black" pitchFamily="34" charset="0"/>
              </a:rPr>
              <a:t>effusions and </a:t>
            </a:r>
            <a:endParaRPr lang="en-US" sz="1600" b="1" dirty="0" smtClean="0">
              <a:solidFill>
                <a:srgbClr val="FFC000"/>
              </a:solidFill>
              <a:latin typeface="Arial Black" pitchFamily="34" charset="0"/>
            </a:endParaRP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Extensive </a:t>
            </a:r>
            <a:r>
              <a:rPr lang="en-US" sz="1600" b="1" dirty="0">
                <a:solidFill>
                  <a:srgbClr val="FFC000"/>
                </a:solidFill>
                <a:latin typeface="Arial Black" pitchFamily="34" charset="0"/>
              </a:rPr>
              <a:t>pulmonary disease, </a:t>
            </a:r>
            <a:r>
              <a:rPr lang="en-US" sz="1600" b="1" dirty="0" smtClean="0">
                <a:solidFill>
                  <a:srgbClr val="FFC000"/>
                </a:solidFill>
                <a:latin typeface="Arial Black" pitchFamily="34" charset="0"/>
              </a:rPr>
              <a:t>and</a:t>
            </a:r>
          </a:p>
          <a:p>
            <a:pPr marL="285750" lvl="0" indent="-285750" algn="l" rtl="0">
              <a:spcAft>
                <a:spcPts val="1000"/>
              </a:spcAft>
              <a:buClr>
                <a:srgbClr val="FF0000"/>
              </a:buClr>
              <a:buSzPts val="1000"/>
              <a:buFont typeface="Wingdings" pitchFamily="2" charset="2"/>
              <a:buChar char="v"/>
              <a:tabLst>
                <a:tab pos="457200" algn="l"/>
              </a:tabLst>
            </a:pPr>
            <a:r>
              <a:rPr lang="en-US" sz="1600" b="1" dirty="0" smtClean="0">
                <a:solidFill>
                  <a:srgbClr val="FFC000"/>
                </a:solidFill>
                <a:latin typeface="Arial Black" pitchFamily="34" charset="0"/>
              </a:rPr>
              <a:t>Can </a:t>
            </a:r>
            <a:r>
              <a:rPr lang="en-US" sz="1600" b="1" dirty="0">
                <a:solidFill>
                  <a:srgbClr val="FFC000"/>
                </a:solidFill>
                <a:latin typeface="Arial Black" pitchFamily="34" charset="0"/>
              </a:rPr>
              <a:t>suppress hypersensitivity drug reactions. </a:t>
            </a:r>
            <a:endParaRPr lang="en-US" sz="1600" b="1" dirty="0" smtClean="0">
              <a:solidFill>
                <a:srgbClr val="FFC000"/>
              </a:solidFill>
              <a:latin typeface="Arial Black" pitchFamily="34" charset="0"/>
            </a:endParaRPr>
          </a:p>
        </p:txBody>
      </p:sp>
    </p:spTree>
    <p:extLst>
      <p:ext uri="{BB962C8B-B14F-4D97-AF65-F5344CB8AC3E}">
        <p14:creationId xmlns:p14="http://schemas.microsoft.com/office/powerpoint/2010/main" val="226841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rgbClr val="C00000"/>
              </a:solidFill>
              <a:latin typeface="Arial Black" pitchFamily="34" charset="0"/>
            </a:endParaRPr>
          </a:p>
          <a:p>
            <a:pPr lvl="0" algn="l" rtl="0">
              <a:lnSpc>
                <a:spcPct val="115000"/>
              </a:lnSpc>
              <a:spcAft>
                <a:spcPts val="1000"/>
              </a:spcAft>
              <a:buClr>
                <a:srgbClr val="FF0000"/>
              </a:buClr>
              <a:buSzPts val="1000"/>
              <a:tabLst>
                <a:tab pos="457200" algn="l"/>
              </a:tabLst>
            </a:pPr>
            <a:endParaRPr lang="en-US" sz="1400" b="1" dirty="0">
              <a:solidFill>
                <a:srgbClr val="C00000"/>
              </a:solidFill>
              <a:latin typeface="Arial Black" pitchFamily="34" charset="0"/>
            </a:endParaRPr>
          </a:p>
          <a:p>
            <a:pPr lvl="0" algn="l" rtl="0">
              <a:lnSpc>
                <a:spcPct val="115000"/>
              </a:lnSpc>
              <a:spcAft>
                <a:spcPts val="1000"/>
              </a:spcAft>
              <a:buClr>
                <a:srgbClr val="FF0000"/>
              </a:buClr>
              <a:buSzPts val="1000"/>
              <a:tabLst>
                <a:tab pos="457200" algn="l"/>
              </a:tabLst>
            </a:pPr>
            <a:r>
              <a:rPr lang="en-US" sz="2000" b="1" dirty="0" smtClean="0">
                <a:solidFill>
                  <a:srgbClr val="FFC000"/>
                </a:solidFill>
                <a:latin typeface="Arial Black" pitchFamily="34" charset="0"/>
              </a:rPr>
              <a:t>      Surgery</a:t>
            </a:r>
            <a:r>
              <a:rPr lang="en-US" sz="1800" b="1" dirty="0" smtClean="0">
                <a:solidFill>
                  <a:srgbClr val="FFC000"/>
                </a:solidFill>
                <a:latin typeface="Arial Black" pitchFamily="34" charset="0"/>
              </a:rPr>
              <a:t> :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Is </a:t>
            </a:r>
            <a:r>
              <a:rPr lang="en-US" sz="1600" b="1" dirty="0">
                <a:solidFill>
                  <a:schemeClr val="tx1"/>
                </a:solidFill>
                <a:latin typeface="Arial Black" pitchFamily="34" charset="0"/>
              </a:rPr>
              <a:t>still occasionally required (e.g. for massive </a:t>
            </a:r>
            <a:r>
              <a:rPr lang="en-US" sz="1600" b="1" dirty="0" err="1">
                <a:solidFill>
                  <a:schemeClr val="tx1"/>
                </a:solidFill>
                <a:latin typeface="Arial Black" pitchFamily="34" charset="0"/>
              </a:rPr>
              <a:t>haemoptysis</a:t>
            </a:r>
            <a:r>
              <a:rPr lang="en-US" sz="1600" b="1" dirty="0">
                <a:solidFill>
                  <a:schemeClr val="tx1"/>
                </a:solidFill>
                <a:latin typeface="Arial Black" pitchFamily="34" charset="0"/>
              </a:rPr>
              <a:t>, </a:t>
            </a:r>
            <a:r>
              <a:rPr lang="en-US" sz="1600" b="1" dirty="0" err="1">
                <a:solidFill>
                  <a:schemeClr val="tx1"/>
                </a:solidFill>
                <a:latin typeface="Arial Black" pitchFamily="34" charset="0"/>
              </a:rPr>
              <a:t>loculated</a:t>
            </a:r>
            <a:r>
              <a:rPr lang="en-US" sz="1600" b="1" dirty="0">
                <a:solidFill>
                  <a:schemeClr val="tx1"/>
                </a:solidFill>
                <a:latin typeface="Arial Black" pitchFamily="34" charset="0"/>
              </a:rPr>
              <a:t> empyema, constrictive pericarditis, lymph node suppuration, spinal disease with cord compression), but usually only after a full course of </a:t>
            </a:r>
            <a:r>
              <a:rPr lang="en-US" sz="1600" b="1" dirty="0" err="1">
                <a:solidFill>
                  <a:schemeClr val="tx1"/>
                </a:solidFill>
                <a:latin typeface="Arial Black" pitchFamily="34" charset="0"/>
              </a:rPr>
              <a:t>antituberculosis</a:t>
            </a:r>
            <a:r>
              <a:rPr lang="en-US" sz="1600" b="1" dirty="0">
                <a:solidFill>
                  <a:schemeClr val="tx1"/>
                </a:solidFill>
                <a:latin typeface="Arial Black" pitchFamily="34" charset="0"/>
              </a:rPr>
              <a:t> treatment.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The effectiveness of therapy for pulmonary TB may be judged by a further sputum smear at 2 months and at 5 months.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A </a:t>
            </a:r>
            <a:r>
              <a:rPr lang="en-US" sz="1600" b="1" dirty="0">
                <a:solidFill>
                  <a:schemeClr val="tx1"/>
                </a:solidFill>
                <a:latin typeface="Arial Black" pitchFamily="34" charset="0"/>
              </a:rPr>
              <a:t>positive sputum smear at 5 months defines treatment failure.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Extrapulmonary </a:t>
            </a:r>
            <a:r>
              <a:rPr lang="en-US" sz="1600" b="1" dirty="0">
                <a:solidFill>
                  <a:schemeClr val="tx1"/>
                </a:solidFill>
                <a:latin typeface="Arial Black" pitchFamily="34" charset="0"/>
              </a:rPr>
              <a:t>TB must be assessed clinically or </a:t>
            </a:r>
            <a:r>
              <a:rPr lang="en-US" sz="1600" b="1" dirty="0" err="1">
                <a:solidFill>
                  <a:schemeClr val="tx1"/>
                </a:solidFill>
                <a:latin typeface="Arial Black" pitchFamily="34" charset="0"/>
              </a:rPr>
              <a:t>radiographically</a:t>
            </a:r>
            <a:r>
              <a:rPr lang="en-US" sz="1600" b="1" dirty="0">
                <a:solidFill>
                  <a:schemeClr val="tx1"/>
                </a:solidFill>
                <a:latin typeface="Arial Black" pitchFamily="34" charset="0"/>
              </a:rPr>
              <a:t> as appropriate</a:t>
            </a:r>
            <a:r>
              <a:rPr lang="en-US" sz="1400" b="1" dirty="0">
                <a:solidFill>
                  <a:schemeClr val="tx1"/>
                </a:solidFill>
                <a:latin typeface="Arial Black" pitchFamily="34" charset="0"/>
              </a:rPr>
              <a:t>. </a:t>
            </a: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165325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30832"/>
            <a:ext cx="8964488" cy="400110"/>
          </a:xfrm>
          <a:prstGeom prst="rect">
            <a:avLst/>
          </a:prstGeom>
        </p:spPr>
        <p:txBody>
          <a:bodyPr wrap="square">
            <a:spAutoFit/>
          </a:bodyPr>
          <a:lstStyle/>
          <a:p>
            <a:pPr algn="ctr"/>
            <a:r>
              <a:rPr lang="en-US" sz="2000" b="1" dirty="0" smtClean="0">
                <a:solidFill>
                  <a:srgbClr val="FFC000"/>
                </a:solidFill>
                <a:latin typeface="Arial Black" pitchFamily="34" charset="0"/>
              </a:rPr>
              <a:t>Main </a:t>
            </a:r>
            <a:r>
              <a:rPr lang="en-US" sz="2000" b="1" dirty="0">
                <a:solidFill>
                  <a:srgbClr val="FFC000"/>
                </a:solidFill>
                <a:latin typeface="Arial Black" pitchFamily="34" charset="0"/>
              </a:rPr>
              <a:t>adverse reactions of first-line </a:t>
            </a:r>
            <a:r>
              <a:rPr lang="en-US" sz="2000" b="1" dirty="0" err="1">
                <a:solidFill>
                  <a:srgbClr val="FFC000"/>
                </a:solidFill>
                <a:latin typeface="Arial Black" pitchFamily="34" charset="0"/>
              </a:rPr>
              <a:t>antituberculous</a:t>
            </a:r>
            <a:r>
              <a:rPr lang="en-US" sz="2000" b="1" dirty="0">
                <a:solidFill>
                  <a:srgbClr val="FFC000"/>
                </a:solidFill>
                <a:latin typeface="Arial Black" pitchFamily="34" charset="0"/>
              </a:rPr>
              <a:t> dru</a:t>
            </a:r>
            <a:r>
              <a:rPr lang="en-US" b="1" dirty="0">
                <a:solidFill>
                  <a:srgbClr val="FFC000"/>
                </a:solidFill>
                <a:latin typeface="Arial Black" pitchFamily="34" charset="0"/>
              </a:rPr>
              <a:t>gs</a:t>
            </a:r>
            <a:endParaRPr lang="ar-SA" sz="2400" b="1" dirty="0">
              <a:solidFill>
                <a:srgbClr val="FFC000"/>
              </a:solidFill>
              <a:latin typeface="Arial Black"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786641523"/>
              </p:ext>
            </p:extLst>
          </p:nvPr>
        </p:nvGraphicFramePr>
        <p:xfrm>
          <a:off x="169168" y="630942"/>
          <a:ext cx="8856984" cy="5159016"/>
        </p:xfrm>
        <a:graphic>
          <a:graphicData uri="http://schemas.openxmlformats.org/drawingml/2006/table">
            <a:tbl>
              <a:tblPr firstRow="1" firstCol="1" bandRow="1">
                <a:tableStyleId>{5C22544A-7EE6-4342-B048-85BDC9FD1C3A}</a:tableStyleId>
              </a:tblPr>
              <a:tblGrid>
                <a:gridCol w="1278949"/>
                <a:gridCol w="1457355"/>
                <a:gridCol w="1573859"/>
                <a:gridCol w="1594493"/>
                <a:gridCol w="1656184"/>
                <a:gridCol w="1296144"/>
              </a:tblGrid>
              <a:tr h="567011">
                <a:tc>
                  <a:txBody>
                    <a:bodyPr/>
                    <a:lstStyle/>
                    <a:p>
                      <a:pPr>
                        <a:lnSpc>
                          <a:spcPct val="115000"/>
                        </a:lnSpc>
                      </a:pPr>
                      <a:endParaRPr lang="en-US" sz="2800" b="1" dirty="0">
                        <a:effectLst/>
                        <a:latin typeface="Calibri"/>
                        <a:cs typeface="Arial"/>
                      </a:endParaRPr>
                    </a:p>
                  </a:txBody>
                  <a:tcPr marL="9525" marR="9525" marT="9525" marB="9525" anchor="b"/>
                </a:tc>
                <a:tc>
                  <a:txBody>
                    <a:bodyPr/>
                    <a:lstStyle/>
                    <a:p>
                      <a:pPr algn="ctr" rtl="0">
                        <a:lnSpc>
                          <a:spcPct val="115000"/>
                        </a:lnSpc>
                        <a:spcAft>
                          <a:spcPts val="0"/>
                        </a:spcAft>
                      </a:pPr>
                      <a:r>
                        <a:rPr lang="en-US" sz="2000" b="1" dirty="0">
                          <a:effectLst/>
                        </a:rPr>
                        <a:t>Isoniazid</a:t>
                      </a:r>
                      <a:endParaRPr lang="en-US" sz="2800" b="1" dirty="0">
                        <a:effectLst/>
                        <a:latin typeface="Calibri"/>
                        <a:ea typeface="Calibri"/>
                        <a:cs typeface="Arial"/>
                      </a:endParaRPr>
                    </a:p>
                  </a:txBody>
                  <a:tcPr marL="9525" marR="9525" marT="9525" marB="9525" anchor="b"/>
                </a:tc>
                <a:tc>
                  <a:txBody>
                    <a:bodyPr/>
                    <a:lstStyle/>
                    <a:p>
                      <a:pPr algn="ctr" rtl="0">
                        <a:lnSpc>
                          <a:spcPct val="115000"/>
                        </a:lnSpc>
                        <a:spcAft>
                          <a:spcPts val="0"/>
                        </a:spcAft>
                      </a:pPr>
                      <a:r>
                        <a:rPr lang="en-US" sz="2000" b="1" dirty="0">
                          <a:effectLst/>
                        </a:rPr>
                        <a:t>Rifampicin</a:t>
                      </a:r>
                      <a:endParaRPr lang="en-US" sz="2800" b="1" dirty="0">
                        <a:effectLst/>
                        <a:latin typeface="Calibri"/>
                        <a:ea typeface="Calibri"/>
                        <a:cs typeface="Arial"/>
                      </a:endParaRPr>
                    </a:p>
                  </a:txBody>
                  <a:tcPr marL="9525" marR="9525" marT="9525" marB="9525" anchor="b"/>
                </a:tc>
                <a:tc>
                  <a:txBody>
                    <a:bodyPr/>
                    <a:lstStyle/>
                    <a:p>
                      <a:pPr algn="ctr" rtl="0">
                        <a:lnSpc>
                          <a:spcPct val="115000"/>
                        </a:lnSpc>
                        <a:spcAft>
                          <a:spcPts val="0"/>
                        </a:spcAft>
                      </a:pPr>
                      <a:r>
                        <a:rPr lang="en-US" sz="2000" b="1" dirty="0">
                          <a:effectLst/>
                        </a:rPr>
                        <a:t>Pyrazinamide</a:t>
                      </a:r>
                      <a:endParaRPr lang="en-US" sz="2800" b="1" dirty="0">
                        <a:effectLst/>
                        <a:latin typeface="Calibri"/>
                        <a:ea typeface="Calibri"/>
                        <a:cs typeface="Arial"/>
                      </a:endParaRPr>
                    </a:p>
                  </a:txBody>
                  <a:tcPr marL="9525" marR="9525" marT="9525" marB="9525" anchor="b"/>
                </a:tc>
                <a:tc>
                  <a:txBody>
                    <a:bodyPr/>
                    <a:lstStyle/>
                    <a:p>
                      <a:pPr algn="ctr" rtl="0">
                        <a:lnSpc>
                          <a:spcPct val="115000"/>
                        </a:lnSpc>
                        <a:spcAft>
                          <a:spcPts val="0"/>
                        </a:spcAft>
                      </a:pPr>
                      <a:r>
                        <a:rPr lang="en-US" sz="2000" b="1" dirty="0">
                          <a:effectLst/>
                        </a:rPr>
                        <a:t>Streptomycin</a:t>
                      </a:r>
                      <a:endParaRPr lang="en-US" sz="2800" b="1" dirty="0">
                        <a:effectLst/>
                        <a:latin typeface="Calibri"/>
                        <a:ea typeface="Calibri"/>
                        <a:cs typeface="Arial"/>
                      </a:endParaRPr>
                    </a:p>
                  </a:txBody>
                  <a:tcPr marL="9525" marR="9525" marT="9525" marB="9525" anchor="b"/>
                </a:tc>
                <a:tc>
                  <a:txBody>
                    <a:bodyPr/>
                    <a:lstStyle/>
                    <a:p>
                      <a:pPr algn="ctr" rtl="0">
                        <a:lnSpc>
                          <a:spcPct val="115000"/>
                        </a:lnSpc>
                        <a:spcAft>
                          <a:spcPts val="0"/>
                        </a:spcAft>
                      </a:pPr>
                      <a:r>
                        <a:rPr lang="en-US" sz="2000" b="1" dirty="0" err="1">
                          <a:effectLst/>
                        </a:rPr>
                        <a:t>Ethambutol</a:t>
                      </a:r>
                      <a:endParaRPr lang="en-US" sz="2800" b="1" dirty="0">
                        <a:effectLst/>
                        <a:latin typeface="Calibri"/>
                        <a:ea typeface="Calibri"/>
                        <a:cs typeface="Arial"/>
                      </a:endParaRPr>
                    </a:p>
                  </a:txBody>
                  <a:tcPr marL="9525" marR="9525" marT="9525" marB="9525" anchor="b"/>
                </a:tc>
              </a:tr>
              <a:tr h="722170">
                <a:tc>
                  <a:txBody>
                    <a:bodyPr/>
                    <a:lstStyle/>
                    <a:p>
                      <a:pPr algn="l" rtl="0">
                        <a:lnSpc>
                          <a:spcPct val="115000"/>
                        </a:lnSpc>
                        <a:spcAft>
                          <a:spcPts val="0"/>
                        </a:spcAft>
                      </a:pPr>
                      <a:r>
                        <a:rPr lang="en-US" sz="2000" b="1" dirty="0">
                          <a:effectLst/>
                        </a:rPr>
                        <a:t>Mode of action</a:t>
                      </a:r>
                      <a:endParaRPr lang="en-US" sz="36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Cell wall synthesis</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DNA transcription</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Unknown</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Protein synthesis</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a:effectLst/>
                        </a:rPr>
                        <a:t>Cell wall synthesis</a:t>
                      </a:r>
                      <a:endParaRPr lang="en-US" sz="3200" b="1">
                        <a:effectLst/>
                        <a:latin typeface="Calibri"/>
                        <a:ea typeface="Calibri"/>
                        <a:cs typeface="Arial"/>
                      </a:endParaRPr>
                    </a:p>
                  </a:txBody>
                  <a:tcPr marL="19050" marR="19050" marT="19050" marB="19050"/>
                </a:tc>
              </a:tr>
              <a:tr h="1921957">
                <a:tc>
                  <a:txBody>
                    <a:bodyPr/>
                    <a:lstStyle/>
                    <a:p>
                      <a:pPr algn="l" rtl="0">
                        <a:lnSpc>
                          <a:spcPct val="115000"/>
                        </a:lnSpc>
                        <a:spcAft>
                          <a:spcPts val="0"/>
                        </a:spcAft>
                      </a:pPr>
                      <a:r>
                        <a:rPr lang="en-US" sz="2000" b="1" dirty="0">
                          <a:effectLst/>
                        </a:rPr>
                        <a:t>Major adverse reactions</a:t>
                      </a:r>
                      <a:endParaRPr lang="en-US" sz="36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a:effectLst/>
                        </a:rPr>
                        <a:t>Peripheral neuropathy</a:t>
                      </a:r>
                      <a:r>
                        <a:rPr lang="en-US" sz="1800" b="1" baseline="30000">
                          <a:effectLst/>
                        </a:rPr>
                        <a:t>1</a:t>
                      </a:r>
                      <a:r>
                        <a:rPr lang="en-US" sz="1800" b="1">
                          <a:effectLst/>
                        </a:rPr>
                        <a:t/>
                      </a:r>
                      <a:br>
                        <a:rPr lang="en-US" sz="1800" b="1">
                          <a:effectLst/>
                        </a:rPr>
                      </a:br>
                      <a:r>
                        <a:rPr lang="en-US" sz="1800" b="1">
                          <a:effectLst/>
                        </a:rPr>
                        <a:t>Hepatitis</a:t>
                      </a:r>
                      <a:r>
                        <a:rPr lang="en-US" sz="1800" b="1" baseline="30000">
                          <a:effectLst/>
                        </a:rPr>
                        <a:t>2</a:t>
                      </a:r>
                      <a:r>
                        <a:rPr lang="en-US" sz="1800" b="1">
                          <a:effectLst/>
                        </a:rPr>
                        <a:t/>
                      </a:r>
                      <a:br>
                        <a:rPr lang="en-US" sz="1800" b="1">
                          <a:effectLst/>
                        </a:rPr>
                      </a:br>
                      <a:r>
                        <a:rPr lang="en-US" sz="1800" b="1">
                          <a:effectLst/>
                        </a:rPr>
                        <a:t>Rash</a:t>
                      </a:r>
                      <a:endParaRPr lang="en-US" sz="3200" b="1">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a:effectLst/>
                        </a:rPr>
                        <a:t>Febrile reactions</a:t>
                      </a:r>
                      <a:br>
                        <a:rPr lang="en-US" sz="1800" b="1">
                          <a:effectLst/>
                        </a:rPr>
                      </a:br>
                      <a:r>
                        <a:rPr lang="en-US" sz="1800" b="1">
                          <a:effectLst/>
                        </a:rPr>
                        <a:t>Hepatitis</a:t>
                      </a:r>
                      <a:br>
                        <a:rPr lang="en-US" sz="1800" b="1">
                          <a:effectLst/>
                        </a:rPr>
                      </a:br>
                      <a:r>
                        <a:rPr lang="en-US" sz="1800" b="1">
                          <a:effectLst/>
                        </a:rPr>
                        <a:t>Rash</a:t>
                      </a:r>
                      <a:br>
                        <a:rPr lang="en-US" sz="1800" b="1">
                          <a:effectLst/>
                        </a:rPr>
                      </a:br>
                      <a:r>
                        <a:rPr lang="en-US" sz="1800" b="1">
                          <a:effectLst/>
                        </a:rPr>
                        <a:t>Gastrointestinal disturbance</a:t>
                      </a:r>
                      <a:endParaRPr lang="en-US" sz="3200" b="1">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Hepatitis</a:t>
                      </a:r>
                      <a:br>
                        <a:rPr lang="en-US" sz="1800" b="1" dirty="0">
                          <a:effectLst/>
                        </a:rPr>
                      </a:br>
                      <a:r>
                        <a:rPr lang="en-US" sz="1800" b="1" dirty="0">
                          <a:effectLst/>
                        </a:rPr>
                        <a:t>Gastrointestinal disturbance</a:t>
                      </a:r>
                      <a:br>
                        <a:rPr lang="en-US" sz="1800" b="1" dirty="0">
                          <a:effectLst/>
                        </a:rPr>
                      </a:br>
                      <a:r>
                        <a:rPr lang="en-US" sz="1800" b="1" dirty="0" err="1">
                          <a:effectLst/>
                        </a:rPr>
                        <a:t>Hyperuricaemia</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8th nerve damage</a:t>
                      </a:r>
                      <a:br>
                        <a:rPr lang="en-US" sz="1800" b="1" dirty="0">
                          <a:effectLst/>
                        </a:rPr>
                      </a:br>
                      <a:r>
                        <a:rPr lang="en-US" sz="1800" b="1" dirty="0">
                          <a:effectLst/>
                        </a:rPr>
                        <a:t>Rash</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err="1">
                          <a:effectLst/>
                        </a:rPr>
                        <a:t>Retrobulbar</a:t>
                      </a:r>
                      <a:r>
                        <a:rPr lang="en-US" sz="1800" b="1" dirty="0">
                          <a:effectLst/>
                        </a:rPr>
                        <a:t> neuritis</a:t>
                      </a:r>
                      <a:r>
                        <a:rPr lang="en-US" sz="1800" b="1" baseline="30000" dirty="0">
                          <a:effectLst/>
                        </a:rPr>
                        <a:t>3</a:t>
                      </a:r>
                      <a:r>
                        <a:rPr lang="en-US" sz="1800" b="1" dirty="0">
                          <a:effectLst/>
                        </a:rPr>
                        <a:t/>
                      </a:r>
                      <a:br>
                        <a:rPr lang="en-US" sz="1800" b="1" dirty="0">
                          <a:effectLst/>
                        </a:rPr>
                      </a:br>
                      <a:r>
                        <a:rPr lang="en-US" sz="1800" b="1" dirty="0">
                          <a:effectLst/>
                        </a:rPr>
                        <a:t>Arthralgia</a:t>
                      </a:r>
                      <a:endParaRPr lang="en-US" sz="3200" b="1" dirty="0">
                        <a:effectLst/>
                        <a:latin typeface="Calibri"/>
                        <a:ea typeface="Calibri"/>
                        <a:cs typeface="Arial"/>
                      </a:endParaRPr>
                    </a:p>
                  </a:txBody>
                  <a:tcPr marL="19050" marR="19050" marT="19050" marB="19050"/>
                </a:tc>
              </a:tr>
              <a:tr h="1921957">
                <a:tc>
                  <a:txBody>
                    <a:bodyPr/>
                    <a:lstStyle/>
                    <a:p>
                      <a:pPr algn="l" rtl="0">
                        <a:lnSpc>
                          <a:spcPct val="115000"/>
                        </a:lnSpc>
                        <a:spcAft>
                          <a:spcPts val="0"/>
                        </a:spcAft>
                      </a:pPr>
                      <a:r>
                        <a:rPr lang="en-US" sz="2000" b="1" dirty="0">
                          <a:effectLst/>
                        </a:rPr>
                        <a:t>Less common adverse reactions</a:t>
                      </a:r>
                      <a:endParaRPr lang="en-US" sz="36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a:effectLst/>
                        </a:rPr>
                        <a:t>Lupoid reactions</a:t>
                      </a:r>
                      <a:br>
                        <a:rPr lang="en-US" sz="1800" b="1">
                          <a:effectLst/>
                        </a:rPr>
                      </a:br>
                      <a:r>
                        <a:rPr lang="en-US" sz="1800" b="1">
                          <a:effectLst/>
                        </a:rPr>
                        <a:t>Seizures</a:t>
                      </a:r>
                      <a:br>
                        <a:rPr lang="en-US" sz="1800" b="1">
                          <a:effectLst/>
                        </a:rPr>
                      </a:br>
                      <a:r>
                        <a:rPr lang="en-US" sz="1800" b="1">
                          <a:effectLst/>
                        </a:rPr>
                        <a:t>Psychoses</a:t>
                      </a:r>
                      <a:endParaRPr lang="en-US" sz="3200" b="1">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Interstitial nephritis</a:t>
                      </a:r>
                      <a:br>
                        <a:rPr lang="en-US" sz="1800" b="1" dirty="0">
                          <a:effectLst/>
                        </a:rPr>
                      </a:br>
                      <a:r>
                        <a:rPr lang="en-US" sz="1800" b="1" dirty="0">
                          <a:effectLst/>
                        </a:rPr>
                        <a:t>Thrombocytopenia</a:t>
                      </a:r>
                      <a:br>
                        <a:rPr lang="en-US" sz="1800" b="1" dirty="0">
                          <a:effectLst/>
                        </a:rPr>
                      </a:br>
                      <a:r>
                        <a:rPr lang="en-US" sz="1800" b="1" dirty="0" err="1">
                          <a:effectLst/>
                        </a:rPr>
                        <a:t>Haemolytic</a:t>
                      </a:r>
                      <a:r>
                        <a:rPr lang="en-US" sz="1800" b="1" dirty="0">
                          <a:effectLst/>
                        </a:rPr>
                        <a:t> </a:t>
                      </a:r>
                      <a:r>
                        <a:rPr lang="en-US" sz="1800" b="1" dirty="0" err="1">
                          <a:effectLst/>
                        </a:rPr>
                        <a:t>anaemia</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a:effectLst/>
                        </a:rPr>
                        <a:t>Rash</a:t>
                      </a:r>
                      <a:br>
                        <a:rPr lang="en-US" sz="1800" b="1">
                          <a:effectLst/>
                        </a:rPr>
                      </a:br>
                      <a:r>
                        <a:rPr lang="en-US" sz="1800" b="1">
                          <a:effectLst/>
                        </a:rPr>
                        <a:t>Photosensitisation</a:t>
                      </a:r>
                      <a:br>
                        <a:rPr lang="en-US" sz="1800" b="1">
                          <a:effectLst/>
                        </a:rPr>
                      </a:br>
                      <a:r>
                        <a:rPr lang="en-US" sz="1800" b="1">
                          <a:effectLst/>
                        </a:rPr>
                        <a:t>Gout</a:t>
                      </a:r>
                      <a:endParaRPr lang="en-US" sz="3200" b="1">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Nephrotoxicity</a:t>
                      </a:r>
                      <a:br>
                        <a:rPr lang="en-US" sz="1800" b="1" dirty="0">
                          <a:effectLst/>
                        </a:rPr>
                      </a:br>
                      <a:r>
                        <a:rPr lang="en-US" sz="1800" b="1" dirty="0" err="1">
                          <a:effectLst/>
                        </a:rPr>
                        <a:t>Agranulocytosis</a:t>
                      </a:r>
                      <a:endParaRPr lang="en-US" sz="3200" b="1" dirty="0">
                        <a:effectLst/>
                        <a:latin typeface="Calibri"/>
                        <a:ea typeface="Calibri"/>
                        <a:cs typeface="Arial"/>
                      </a:endParaRPr>
                    </a:p>
                  </a:txBody>
                  <a:tcPr marL="19050" marR="19050" marT="19050" marB="19050"/>
                </a:tc>
                <a:tc>
                  <a:txBody>
                    <a:bodyPr/>
                    <a:lstStyle/>
                    <a:p>
                      <a:pPr algn="l" rtl="0">
                        <a:lnSpc>
                          <a:spcPct val="115000"/>
                        </a:lnSpc>
                        <a:spcAft>
                          <a:spcPts val="0"/>
                        </a:spcAft>
                      </a:pPr>
                      <a:r>
                        <a:rPr lang="en-US" sz="1800" b="1" dirty="0">
                          <a:effectLst/>
                        </a:rPr>
                        <a:t>Peripheral neuropathy</a:t>
                      </a:r>
                      <a:br>
                        <a:rPr lang="en-US" sz="1800" b="1" dirty="0">
                          <a:effectLst/>
                        </a:rPr>
                      </a:br>
                      <a:r>
                        <a:rPr lang="en-US" sz="1800" b="1" dirty="0">
                          <a:effectLst/>
                        </a:rPr>
                        <a:t>Rash</a:t>
                      </a:r>
                      <a:endParaRPr lang="en-US" sz="3200" b="1" dirty="0">
                        <a:effectLst/>
                        <a:latin typeface="Calibri"/>
                        <a:ea typeface="Calibri"/>
                        <a:cs typeface="Arial"/>
                      </a:endParaRPr>
                    </a:p>
                  </a:txBody>
                  <a:tcPr marL="19050" marR="19050" marT="19050" marB="19050"/>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4063715091"/>
              </p:ext>
            </p:extLst>
          </p:nvPr>
        </p:nvGraphicFramePr>
        <p:xfrm>
          <a:off x="179512" y="5733256"/>
          <a:ext cx="8856984" cy="1121664"/>
        </p:xfrm>
        <a:graphic>
          <a:graphicData uri="http://schemas.openxmlformats.org/drawingml/2006/table">
            <a:tbl>
              <a:tblPr firstRow="1" firstCol="1" bandRow="1">
                <a:tableStyleId>{5C22544A-7EE6-4342-B048-85BDC9FD1C3A}</a:tableStyleId>
              </a:tblPr>
              <a:tblGrid>
                <a:gridCol w="8856984"/>
              </a:tblGrid>
              <a:tr h="936104">
                <a:tc>
                  <a:txBody>
                    <a:bodyPr/>
                    <a:lstStyle/>
                    <a:p>
                      <a:pPr algn="l" rtl="0">
                        <a:lnSpc>
                          <a:spcPct val="115000"/>
                        </a:lnSpc>
                        <a:spcAft>
                          <a:spcPts val="0"/>
                        </a:spcAft>
                      </a:pPr>
                      <a:r>
                        <a:rPr lang="en-US" sz="1600" dirty="0">
                          <a:solidFill>
                            <a:schemeClr val="tx1"/>
                          </a:solidFill>
                          <a:effectLst/>
                        </a:rPr>
                        <a:t/>
                      </a:r>
                      <a:br>
                        <a:rPr lang="en-US" sz="1600" dirty="0">
                          <a:solidFill>
                            <a:schemeClr val="tx1"/>
                          </a:solidFill>
                          <a:effectLst/>
                        </a:rPr>
                      </a:br>
                      <a:r>
                        <a:rPr lang="en-US" sz="1600" baseline="30000" dirty="0">
                          <a:solidFill>
                            <a:srgbClr val="FFFF00"/>
                          </a:solidFill>
                          <a:effectLst/>
                        </a:rPr>
                        <a:t>1</a:t>
                      </a:r>
                      <a:r>
                        <a:rPr lang="en-US" sz="1600" dirty="0">
                          <a:solidFill>
                            <a:srgbClr val="FFFF00"/>
                          </a:solidFill>
                          <a:effectLst/>
                        </a:rPr>
                        <a:t>The risk of peripheral neuropathy may be reduced by prescribing pyridoxine.</a:t>
                      </a:r>
                      <a:br>
                        <a:rPr lang="en-US" sz="1600" dirty="0">
                          <a:solidFill>
                            <a:srgbClr val="FFFF00"/>
                          </a:solidFill>
                          <a:effectLst/>
                        </a:rPr>
                      </a:br>
                      <a:r>
                        <a:rPr lang="en-US" sz="1600" baseline="30000" dirty="0">
                          <a:solidFill>
                            <a:srgbClr val="FFFF00"/>
                          </a:solidFill>
                          <a:effectLst/>
                        </a:rPr>
                        <a:t>2</a:t>
                      </a:r>
                      <a:r>
                        <a:rPr lang="en-US" sz="1600" dirty="0">
                          <a:solidFill>
                            <a:srgbClr val="FFFF00"/>
                          </a:solidFill>
                          <a:effectLst/>
                        </a:rPr>
                        <a:t>Hepatitis is more common in patients with a slow </a:t>
                      </a:r>
                      <a:r>
                        <a:rPr lang="en-US" sz="1600" dirty="0" err="1">
                          <a:solidFill>
                            <a:srgbClr val="FFFF00"/>
                          </a:solidFill>
                          <a:effectLst/>
                        </a:rPr>
                        <a:t>acetylator</a:t>
                      </a:r>
                      <a:r>
                        <a:rPr lang="en-US" sz="1600" dirty="0">
                          <a:solidFill>
                            <a:srgbClr val="FFFF00"/>
                          </a:solidFill>
                          <a:effectLst/>
                        </a:rPr>
                        <a:t> status and in alcoholics.</a:t>
                      </a:r>
                      <a:br>
                        <a:rPr lang="en-US" sz="1600" dirty="0">
                          <a:solidFill>
                            <a:srgbClr val="FFFF00"/>
                          </a:solidFill>
                          <a:effectLst/>
                        </a:rPr>
                      </a:br>
                      <a:r>
                        <a:rPr lang="en-US" sz="1600" baseline="30000" dirty="0">
                          <a:solidFill>
                            <a:srgbClr val="FFFF00"/>
                          </a:solidFill>
                          <a:effectLst/>
                        </a:rPr>
                        <a:t>3</a:t>
                      </a:r>
                      <a:r>
                        <a:rPr lang="en-US" sz="1600" dirty="0">
                          <a:solidFill>
                            <a:srgbClr val="FFFF00"/>
                          </a:solidFill>
                          <a:effectLst/>
                        </a:rPr>
                        <a:t>Reduced visual acuity and </a:t>
                      </a:r>
                      <a:r>
                        <a:rPr lang="en-US" sz="1600" dirty="0" err="1">
                          <a:solidFill>
                            <a:srgbClr val="FFFF00"/>
                          </a:solidFill>
                          <a:effectLst/>
                        </a:rPr>
                        <a:t>colour</a:t>
                      </a:r>
                      <a:r>
                        <a:rPr lang="en-US" sz="1600" dirty="0">
                          <a:solidFill>
                            <a:srgbClr val="FFFF00"/>
                          </a:solidFill>
                          <a:effectLst/>
                        </a:rPr>
                        <a:t> vision may be reported with higher doses and are usually reversible</a:t>
                      </a:r>
                      <a:r>
                        <a:rPr lang="en-US" sz="1600" dirty="0">
                          <a:solidFill>
                            <a:schemeClr val="tx1"/>
                          </a:solidFill>
                          <a:effectLst/>
                        </a:rPr>
                        <a:t>. </a:t>
                      </a:r>
                      <a:endParaRPr lang="en-US" sz="3200" dirty="0">
                        <a:solidFill>
                          <a:schemeClr val="tx1"/>
                        </a:solidFill>
                        <a:effectLst/>
                        <a:latin typeface="Calibri"/>
                        <a:ea typeface="Calibri"/>
                        <a:cs typeface="Arial"/>
                      </a:endParaRPr>
                    </a:p>
                  </a:txBody>
                  <a:tcPr marL="0" marR="0" marT="0" marB="0" anchor="ctr"/>
                </a:tc>
              </a:tr>
            </a:tbl>
          </a:graphicData>
        </a:graphic>
      </p:graphicFrame>
      <p:sp>
        <p:nvSpPr>
          <p:cNvPr id="6" name="Rectangle 1"/>
          <p:cNvSpPr>
            <a:spLocks noChangeArrowheads="1"/>
          </p:cNvSpPr>
          <p:nvPr/>
        </p:nvSpPr>
        <p:spPr bwMode="auto">
          <a:xfrm>
            <a:off x="868363" y="3617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04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lvl="0" algn="l" rtl="0">
              <a:lnSpc>
                <a:spcPct val="115000"/>
              </a:lnSpc>
              <a:spcAft>
                <a:spcPts val="1000"/>
              </a:spcAft>
              <a:buClr>
                <a:srgbClr val="FF0000"/>
              </a:buClr>
              <a:buSzPts val="1000"/>
              <a:tabLst>
                <a:tab pos="457200" algn="l"/>
              </a:tabLst>
            </a:pPr>
            <a:endParaRPr lang="en-US" sz="1800" b="1" dirty="0" smtClean="0">
              <a:solidFill>
                <a:srgbClr val="FF0000"/>
              </a:solidFill>
              <a:latin typeface="Arial Black" pitchFamily="34" charset="0"/>
            </a:endParaRPr>
          </a:p>
          <a:p>
            <a:pPr lvl="0" algn="l" rtl="0">
              <a:lnSpc>
                <a:spcPct val="115000"/>
              </a:lnSpc>
              <a:spcAft>
                <a:spcPts val="1000"/>
              </a:spcAft>
              <a:buClr>
                <a:srgbClr val="FF0000"/>
              </a:buClr>
              <a:buSzPts val="1000"/>
              <a:tabLst>
                <a:tab pos="457200" algn="l"/>
              </a:tabLst>
            </a:pPr>
            <a:r>
              <a:rPr lang="en-US" sz="1800" b="1" dirty="0">
                <a:solidFill>
                  <a:srgbClr val="FF0000"/>
                </a:solidFill>
                <a:latin typeface="Arial Black" pitchFamily="34" charset="0"/>
              </a:rPr>
              <a:t>	</a:t>
            </a:r>
            <a:endParaRPr lang="en-US" sz="1800" b="1" dirty="0" smtClean="0">
              <a:solidFill>
                <a:srgbClr val="FF0000"/>
              </a:solidFill>
              <a:latin typeface="Arial Black" pitchFamily="34" charset="0"/>
            </a:endParaRPr>
          </a:p>
          <a:p>
            <a:pPr lvl="0" rtl="0">
              <a:lnSpc>
                <a:spcPct val="115000"/>
              </a:lnSpc>
              <a:spcAft>
                <a:spcPts val="1000"/>
              </a:spcAft>
              <a:buClr>
                <a:srgbClr val="FF0000"/>
              </a:buClr>
              <a:buSzPts val="1000"/>
              <a:tabLst>
                <a:tab pos="457200" algn="l"/>
              </a:tabLst>
            </a:pPr>
            <a:r>
              <a:rPr lang="en-US" sz="1800" b="1" dirty="0" smtClean="0">
                <a:solidFill>
                  <a:srgbClr val="FF0000"/>
                </a:solidFill>
                <a:latin typeface="Arial Black" pitchFamily="34" charset="0"/>
              </a:rPr>
              <a:t>	</a:t>
            </a:r>
            <a:r>
              <a:rPr lang="en-US" sz="2800" b="1" dirty="0" smtClean="0">
                <a:solidFill>
                  <a:srgbClr val="FFC000"/>
                </a:solidFill>
                <a:latin typeface="Arial Black" pitchFamily="34" charset="0"/>
              </a:rPr>
              <a:t>Control </a:t>
            </a:r>
            <a:r>
              <a:rPr lang="en-US" sz="2800" b="1" dirty="0">
                <a:solidFill>
                  <a:srgbClr val="FFC000"/>
                </a:solidFill>
                <a:latin typeface="Arial Black" pitchFamily="34" charset="0"/>
              </a:rPr>
              <a:t>and prevention</a:t>
            </a:r>
            <a:r>
              <a:rPr lang="en-US" sz="2000" b="1" dirty="0">
                <a:solidFill>
                  <a:srgbClr val="FF0000"/>
                </a:solidFill>
                <a:latin typeface="Arial Black" pitchFamily="34" charset="0"/>
              </a:rPr>
              <a:t> </a:t>
            </a:r>
            <a:endParaRPr lang="en-US" sz="16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The WHO is committed to reducing the incidence of TB by 2015.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Important </a:t>
            </a:r>
            <a:r>
              <a:rPr lang="en-US" sz="1600" b="1" dirty="0">
                <a:solidFill>
                  <a:schemeClr val="tx1"/>
                </a:solidFill>
                <a:latin typeface="Arial Black" pitchFamily="34" charset="0"/>
              </a:rPr>
              <a:t>components of this goal include supporting the development of laboratory and health-care services to improve detection and treatment of active and latent TB. </a:t>
            </a:r>
          </a:p>
          <a:p>
            <a:pPr lvl="0" algn="l" rtl="0">
              <a:lnSpc>
                <a:spcPct val="115000"/>
              </a:lnSpc>
              <a:spcAft>
                <a:spcPts val="1000"/>
              </a:spcAft>
              <a:buClr>
                <a:srgbClr val="FF0000"/>
              </a:buClr>
              <a:buSzPts val="1000"/>
              <a:tabLst>
                <a:tab pos="457200" algn="l"/>
              </a:tabLst>
            </a:pPr>
            <a:r>
              <a:rPr lang="en-US" sz="1600" b="1" dirty="0">
                <a:solidFill>
                  <a:schemeClr val="tx1"/>
                </a:solidFill>
                <a:latin typeface="Arial Black" pitchFamily="34" charset="0"/>
              </a:rPr>
              <a:t>	</a:t>
            </a:r>
            <a:r>
              <a:rPr lang="en-US" sz="1600" b="1" dirty="0" smtClean="0">
                <a:solidFill>
                  <a:schemeClr val="tx1"/>
                </a:solidFill>
                <a:latin typeface="Arial Black" pitchFamily="34" charset="0"/>
              </a:rPr>
              <a:t>	</a:t>
            </a:r>
            <a:r>
              <a:rPr lang="en-US" sz="2400" b="1" dirty="0" smtClean="0">
                <a:solidFill>
                  <a:srgbClr val="FFC000"/>
                </a:solidFill>
                <a:latin typeface="Arial Black" pitchFamily="34" charset="0"/>
              </a:rPr>
              <a:t>Detection </a:t>
            </a:r>
            <a:r>
              <a:rPr lang="en-US" sz="2400" b="1" dirty="0">
                <a:solidFill>
                  <a:srgbClr val="FFC000"/>
                </a:solidFill>
                <a:latin typeface="Arial Black" pitchFamily="34" charset="0"/>
              </a:rPr>
              <a:t>of latent TB</a:t>
            </a:r>
            <a:r>
              <a:rPr lang="en-US" sz="1800" b="1" dirty="0">
                <a:solidFill>
                  <a:srgbClr val="C00000"/>
                </a:solidFill>
                <a:latin typeface="Arial Black" pitchFamily="34" charset="0"/>
              </a:rPr>
              <a:t> </a:t>
            </a:r>
            <a:endParaRPr lang="en-US" sz="1400" b="1" dirty="0">
              <a:solidFill>
                <a:srgbClr val="C00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Contact tracing is a legal requirement in many countries.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It </a:t>
            </a:r>
            <a:r>
              <a:rPr lang="en-US" sz="1600" b="1" dirty="0">
                <a:solidFill>
                  <a:schemeClr val="tx1"/>
                </a:solidFill>
                <a:latin typeface="Arial Black" pitchFamily="34" charset="0"/>
              </a:rPr>
              <a:t>has the potential to identify the probable index case, other cases infected by the same index patient (with or without evidence of disease), and close contacts who should receive BCG vaccination (see below) or chemotherapy.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Approximately </a:t>
            </a:r>
            <a:r>
              <a:rPr lang="en-US" sz="1600" b="1" dirty="0">
                <a:solidFill>
                  <a:srgbClr val="FFC000"/>
                </a:solidFill>
                <a:latin typeface="Arial Black" pitchFamily="34" charset="0"/>
              </a:rPr>
              <a:t>10-20%</a:t>
            </a:r>
            <a:r>
              <a:rPr lang="en-US" sz="1600" b="1" dirty="0">
                <a:solidFill>
                  <a:schemeClr val="tx1"/>
                </a:solidFill>
                <a:latin typeface="Arial Black" pitchFamily="34" charset="0"/>
              </a:rPr>
              <a:t> of close contacts of patients with smear-positive pulmonary TB and </a:t>
            </a:r>
            <a:r>
              <a:rPr lang="en-US" sz="1600" b="1" dirty="0">
                <a:solidFill>
                  <a:srgbClr val="FFC000"/>
                </a:solidFill>
                <a:latin typeface="Arial Black" pitchFamily="34" charset="0"/>
              </a:rPr>
              <a:t>2-5% </a:t>
            </a:r>
            <a:r>
              <a:rPr lang="en-US" sz="1600" b="1" dirty="0">
                <a:solidFill>
                  <a:schemeClr val="tx1"/>
                </a:solidFill>
                <a:latin typeface="Arial Black" pitchFamily="34" charset="0"/>
              </a:rPr>
              <a:t>of those with smear-negative, culture-positive disease have evidence of TB infection. </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1888254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fontScale="85000" lnSpcReduction="20000"/>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Cases </a:t>
            </a:r>
            <a:r>
              <a:rPr lang="en-US" sz="1400" b="1" dirty="0">
                <a:solidFill>
                  <a:schemeClr val="tx1"/>
                </a:solidFill>
                <a:latin typeface="Arial Black" pitchFamily="34" charset="0"/>
              </a:rPr>
              <a:t>are commonly identified using the tuberculin skin test (Box </a:t>
            </a:r>
            <a:r>
              <a:rPr lang="en-US" sz="1400" b="1" dirty="0" smtClean="0">
                <a:solidFill>
                  <a:schemeClr val="tx1"/>
                </a:solidFill>
                <a:latin typeface="Arial Black" pitchFamily="34" charset="0"/>
              </a:rPr>
              <a:t>and </a:t>
            </a:r>
            <a:r>
              <a:rPr lang="en-US" sz="1400" b="1" dirty="0">
                <a:solidFill>
                  <a:schemeClr val="tx1"/>
                </a:solidFill>
                <a:latin typeface="Arial Black" pitchFamily="34" charset="0"/>
              </a:rPr>
              <a:t>Fig</a:t>
            </a:r>
            <a:r>
              <a:rPr lang="en-US" sz="1400" b="1" dirty="0" smtClean="0">
                <a:solidFill>
                  <a:schemeClr val="tx1"/>
                </a:solidFill>
                <a:latin typeface="Arial Black" pitchFamily="34" charset="0"/>
              </a:rPr>
              <a:t>.).</a:t>
            </a:r>
          </a:p>
          <a:p>
            <a:pPr lvl="0" algn="l" rtl="0">
              <a:lnSpc>
                <a:spcPct val="115000"/>
              </a:lnSpc>
              <a:spcAft>
                <a:spcPts val="1000"/>
              </a:spcAft>
              <a:buClr>
                <a:srgbClr val="FF0000"/>
              </a:buClr>
              <a:buSzPts val="1000"/>
              <a:tabLst>
                <a:tab pos="457200" algn="l"/>
              </a:tabLst>
            </a:pPr>
            <a:r>
              <a:rPr lang="en-US" sz="1400" b="1" dirty="0" smtClean="0">
                <a:solidFill>
                  <a:srgbClr val="C00000"/>
                </a:solidFill>
                <a:latin typeface="Arial Black" pitchFamily="34" charset="0"/>
              </a:rPr>
              <a:t>         </a:t>
            </a:r>
            <a:r>
              <a:rPr lang="en-US" sz="2100" b="1" dirty="0" err="1">
                <a:solidFill>
                  <a:srgbClr val="FFC000"/>
                </a:solidFill>
                <a:latin typeface="Arial Black" pitchFamily="34" charset="0"/>
              </a:rPr>
              <a:t>Heaf</a:t>
            </a:r>
            <a:r>
              <a:rPr lang="en-US" sz="2100" b="1" dirty="0">
                <a:solidFill>
                  <a:srgbClr val="FFC000"/>
                </a:solidFill>
                <a:latin typeface="Arial Black" pitchFamily="34" charset="0"/>
              </a:rPr>
              <a:t> </a:t>
            </a:r>
            <a:r>
              <a:rPr lang="en-US" sz="2100" b="1" dirty="0" smtClean="0">
                <a:solidFill>
                  <a:srgbClr val="FFC000"/>
                </a:solidFill>
                <a:latin typeface="Arial Black" pitchFamily="34" charset="0"/>
              </a:rPr>
              <a:t>test</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Read </a:t>
            </a:r>
            <a:r>
              <a:rPr lang="en-US" sz="1400" b="1" dirty="0">
                <a:solidFill>
                  <a:schemeClr val="tx1"/>
                </a:solidFill>
                <a:latin typeface="Arial Black" pitchFamily="34" charset="0"/>
              </a:rPr>
              <a:t>at 3-7 days</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a:t>
            </a:r>
            <a:r>
              <a:rPr lang="en-US" sz="1400" b="1" dirty="0" err="1">
                <a:solidFill>
                  <a:schemeClr val="tx1"/>
                </a:solidFill>
                <a:latin typeface="Arial Black" pitchFamily="34" charset="0"/>
              </a:rPr>
              <a:t>Multipuncture</a:t>
            </a:r>
            <a:r>
              <a:rPr lang="en-US" sz="1400" b="1" dirty="0">
                <a:solidFill>
                  <a:schemeClr val="tx1"/>
                </a:solidFill>
                <a:latin typeface="Arial Black" pitchFamily="34" charset="0"/>
              </a:rPr>
              <a:t> method</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o</a:t>
            </a:r>
            <a:r>
              <a:rPr lang="en-US" sz="1400" b="1" dirty="0">
                <a:solidFill>
                  <a:schemeClr val="tx1"/>
                </a:solidFill>
                <a:latin typeface="Arial Black" pitchFamily="34" charset="0"/>
              </a:rPr>
              <a:t>	Grade 1: 4-6 papules</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o</a:t>
            </a:r>
            <a:r>
              <a:rPr lang="en-US" sz="1400" b="1" dirty="0">
                <a:solidFill>
                  <a:schemeClr val="tx1"/>
                </a:solidFill>
                <a:latin typeface="Arial Black" pitchFamily="34" charset="0"/>
              </a:rPr>
              <a:t>	Grade 2: Confluent papules forming ring</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o</a:t>
            </a:r>
            <a:r>
              <a:rPr lang="en-US" sz="1400" b="1" dirty="0">
                <a:solidFill>
                  <a:schemeClr val="tx1"/>
                </a:solidFill>
                <a:latin typeface="Arial Black" pitchFamily="34" charset="0"/>
              </a:rPr>
              <a:t>	Grade 3: Central induration</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o</a:t>
            </a:r>
            <a:r>
              <a:rPr lang="en-US" sz="1400" b="1" dirty="0">
                <a:solidFill>
                  <a:schemeClr val="tx1"/>
                </a:solidFill>
                <a:latin typeface="Arial Black" pitchFamily="34" charset="0"/>
              </a:rPr>
              <a:t>	Grade 4: &gt; </a:t>
            </a:r>
            <a:r>
              <a:rPr lang="en-US" sz="1400" b="1" dirty="0">
                <a:solidFill>
                  <a:srgbClr val="FFC000"/>
                </a:solidFill>
                <a:latin typeface="Arial Black" pitchFamily="34" charset="0"/>
              </a:rPr>
              <a:t>10 mm </a:t>
            </a:r>
            <a:r>
              <a:rPr lang="en-US" sz="1400" b="1" dirty="0" smtClean="0">
                <a:solidFill>
                  <a:srgbClr val="FFC000"/>
                </a:solidFill>
                <a:latin typeface="Arial Black" pitchFamily="34" charset="0"/>
              </a:rPr>
              <a:t>induration</a:t>
            </a:r>
          </a:p>
          <a:p>
            <a:pPr lvl="0" algn="l" rtl="0">
              <a:lnSpc>
                <a:spcPct val="115000"/>
              </a:lnSpc>
              <a:spcAft>
                <a:spcPts val="1000"/>
              </a:spcAft>
              <a:buClr>
                <a:srgbClr val="FF0000"/>
              </a:buClr>
              <a:buSzPts val="1000"/>
              <a:tabLst>
                <a:tab pos="457200" algn="l"/>
              </a:tabLst>
            </a:pPr>
            <a:r>
              <a:rPr lang="en-US" sz="1400" b="1" dirty="0" smtClean="0">
                <a:solidFill>
                  <a:srgbClr val="FFC000"/>
                </a:solidFill>
                <a:latin typeface="Arial Black" pitchFamily="34" charset="0"/>
              </a:rPr>
              <a:t>	</a:t>
            </a:r>
            <a:r>
              <a:rPr lang="en-US" sz="2100" b="1" dirty="0" err="1" smtClean="0">
                <a:solidFill>
                  <a:srgbClr val="FFC000"/>
                </a:solidFill>
                <a:latin typeface="Arial Black" pitchFamily="34" charset="0"/>
              </a:rPr>
              <a:t>Mantoux</a:t>
            </a:r>
            <a:r>
              <a:rPr lang="en-US" sz="2100" b="1" dirty="0" smtClean="0">
                <a:solidFill>
                  <a:srgbClr val="FFC000"/>
                </a:solidFill>
                <a:latin typeface="Arial Black" pitchFamily="34" charset="0"/>
              </a:rPr>
              <a:t> </a:t>
            </a:r>
            <a:r>
              <a:rPr lang="en-US" sz="2100" b="1" dirty="0">
                <a:solidFill>
                  <a:srgbClr val="FFC000"/>
                </a:solidFill>
                <a:latin typeface="Arial Black" pitchFamily="34" charset="0"/>
              </a:rPr>
              <a:t>test </a:t>
            </a:r>
            <a:endParaRPr lang="en-US" sz="1600" b="1" dirty="0">
              <a:solidFill>
                <a:srgbClr val="FFC000"/>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a:t>
            </a:r>
            <a:r>
              <a:rPr lang="en-US" sz="1400" b="1" dirty="0" smtClean="0">
                <a:solidFill>
                  <a:schemeClr val="tx1"/>
                </a:solidFill>
                <a:latin typeface="Arial Black" pitchFamily="34" charset="0"/>
              </a:rPr>
              <a:t>Read </a:t>
            </a:r>
            <a:r>
              <a:rPr lang="en-US" sz="1400" b="1" dirty="0">
                <a:solidFill>
                  <a:schemeClr val="tx1"/>
                </a:solidFill>
                <a:latin typeface="Arial Black" pitchFamily="34" charset="0"/>
              </a:rPr>
              <a:t>at 2-4 days</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Using 10 tuberculin units</a:t>
            </a: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o</a:t>
            </a:r>
            <a:r>
              <a:rPr lang="en-US" sz="1400" b="1" dirty="0">
                <a:solidFill>
                  <a:schemeClr val="tx1"/>
                </a:solidFill>
                <a:latin typeface="Arial Black" pitchFamily="34" charset="0"/>
              </a:rPr>
              <a:t>	Positive when induration 5-14 mm (equivalent to </a:t>
            </a:r>
            <a:r>
              <a:rPr lang="en-US" sz="1400" b="1" dirty="0" err="1">
                <a:solidFill>
                  <a:schemeClr val="tx1"/>
                </a:solidFill>
                <a:latin typeface="Arial Black" pitchFamily="34" charset="0"/>
              </a:rPr>
              <a:t>Heaf</a:t>
            </a:r>
            <a:r>
              <a:rPr lang="en-US" sz="1400" b="1" dirty="0">
                <a:solidFill>
                  <a:schemeClr val="tx1"/>
                </a:solidFill>
                <a:latin typeface="Arial Black" pitchFamily="34" charset="0"/>
              </a:rPr>
              <a:t> grade 2) and &gt; 15 mm (</a:t>
            </a:r>
            <a:r>
              <a:rPr lang="en-US" sz="1400" b="1" dirty="0" err="1">
                <a:solidFill>
                  <a:schemeClr val="tx1"/>
                </a:solidFill>
                <a:latin typeface="Arial Black" pitchFamily="34" charset="0"/>
              </a:rPr>
              <a:t>Heaf</a:t>
            </a:r>
            <a:r>
              <a:rPr lang="en-US" sz="1400" b="1" dirty="0">
                <a:solidFill>
                  <a:schemeClr val="tx1"/>
                </a:solidFill>
                <a:latin typeface="Arial Black" pitchFamily="34" charset="0"/>
              </a:rPr>
              <a:t> grade </a:t>
            </a:r>
            <a:endParaRPr lang="en-US" sz="1400" b="1" dirty="0" smtClean="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a:t>
            </a:r>
            <a:r>
              <a:rPr lang="en-US" sz="1400" b="1" dirty="0" smtClean="0">
                <a:solidFill>
                  <a:schemeClr val="tx1"/>
                </a:solidFill>
                <a:latin typeface="Arial Black" pitchFamily="34" charset="0"/>
              </a:rPr>
              <a:t>                    3-4)</a:t>
            </a: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a:t>
            </a:r>
            <a:r>
              <a:rPr lang="en-US" sz="1600" b="1" dirty="0" smtClean="0">
                <a:solidFill>
                  <a:srgbClr val="FFC000"/>
                </a:solidFill>
                <a:latin typeface="Arial Black" pitchFamily="34" charset="0"/>
              </a:rPr>
              <a:t>False </a:t>
            </a:r>
            <a:r>
              <a:rPr lang="en-US" sz="1600" b="1" dirty="0">
                <a:solidFill>
                  <a:srgbClr val="FFC000"/>
                </a:solidFill>
                <a:latin typeface="Arial Black" pitchFamily="34" charset="0"/>
              </a:rPr>
              <a:t>negatives </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Severe TB (25% of cases negative)</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Newborn and elderly</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HIV (if CD4 count &lt; 200 cells/mL)</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Malnutrition</a:t>
            </a:r>
          </a:p>
          <a:p>
            <a:pPr lvl="0" algn="l" rtl="0">
              <a:lnSpc>
                <a:spcPct val="115000"/>
              </a:lnSpc>
              <a:spcAft>
                <a:spcPts val="1000"/>
              </a:spcAft>
              <a:buClr>
                <a:srgbClr val="FF0000"/>
              </a:buClr>
              <a:buSzPts val="1000"/>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endParaRPr lang="ar-SA" sz="1400" b="1" dirty="0">
              <a:solidFill>
                <a:srgbClr val="C00000"/>
              </a:solidFill>
              <a:latin typeface="Arial Black" pitchFamily="34" charset="0"/>
            </a:endParaRPr>
          </a:p>
        </p:txBody>
      </p:sp>
    </p:spTree>
    <p:extLst>
      <p:ext uri="{BB962C8B-B14F-4D97-AF65-F5344CB8AC3E}">
        <p14:creationId xmlns:p14="http://schemas.microsoft.com/office/powerpoint/2010/main" val="993519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Recent infection (e.g. measles) or </a:t>
            </a:r>
            <a:r>
              <a:rPr lang="en-US" sz="1400" b="1" dirty="0" smtClean="0">
                <a:solidFill>
                  <a:schemeClr val="tx1"/>
                </a:solidFill>
                <a:latin typeface="Arial Black" pitchFamily="34" charset="0"/>
              </a:rPr>
              <a:t>immunization</a:t>
            </a: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Immunosuppressive drugs</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Malignancy</a:t>
            </a:r>
          </a:p>
          <a:p>
            <a:pPr lvl="0" algn="l" rtl="0">
              <a:lnSpc>
                <a:spcPct val="115000"/>
              </a:lnSpc>
              <a:spcAft>
                <a:spcPts val="1000"/>
              </a:spcAft>
              <a:buClr>
                <a:srgbClr val="FF0000"/>
              </a:buClr>
              <a:buSzPts val="1000"/>
              <a:tabLst>
                <a:tab pos="457200" algn="l"/>
              </a:tabLst>
            </a:pPr>
            <a:r>
              <a:rPr lang="en-US" sz="1400" b="1" dirty="0">
                <a:solidFill>
                  <a:schemeClr val="tx1"/>
                </a:solidFill>
                <a:latin typeface="Arial Black" pitchFamily="34" charset="0"/>
              </a:rPr>
              <a:t>•	Sarcoidosis</a:t>
            </a:r>
          </a:p>
          <a:p>
            <a:pPr lvl="0" algn="l" rtl="0">
              <a:lnSpc>
                <a:spcPct val="115000"/>
              </a:lnSpc>
              <a:spcAft>
                <a:spcPts val="1000"/>
              </a:spcAft>
              <a:buClr>
                <a:srgbClr val="FF0000"/>
              </a:buClr>
              <a:buSzPts val="1000"/>
              <a:tabLst>
                <a:tab pos="457200" algn="l"/>
              </a:tabLst>
            </a:pPr>
            <a:endParaRPr lang="en-US" sz="14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An otherwise asymptomatic contact with a positive tuberculin skin test but a normal chest X-ray may be treated with chemoprophylaxis to prevent infection progressing to clinical disease.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Chemoprophylaxis is also recommended for </a:t>
            </a:r>
            <a:r>
              <a:rPr lang="en-US" sz="1600" b="1" dirty="0" smtClean="0">
                <a:solidFill>
                  <a:srgbClr val="FFC000"/>
                </a:solidFill>
                <a:latin typeface="Arial Black" pitchFamily="34" charset="0"/>
              </a:rPr>
              <a:t>children aged less than 16 years identified during contact tracing to have a strongly positive tuberculin test, children aged less than 2 years in close contact with smear-positive pulmonary disease, those in whom recent tuberculin conversion has been confirmed, and babies of mothers with pulmonary TB.</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 It should also be considered for </a:t>
            </a:r>
            <a:r>
              <a:rPr lang="en-US" sz="1400" b="1" dirty="0" smtClean="0">
                <a:solidFill>
                  <a:srgbClr val="FFC000"/>
                </a:solidFill>
                <a:latin typeface="Arial Black" pitchFamily="34" charset="0"/>
              </a:rPr>
              <a:t>HIV-infected close contacts of a patient with smear-positive disease.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Rifampicin plus isoniazid for 3 months or isoniazid for 6 months is effective. </a:t>
            </a:r>
            <a:endParaRPr lang="ar-SA" sz="1400" b="1" dirty="0">
              <a:solidFill>
                <a:schemeClr val="tx1"/>
              </a:solidFill>
              <a:latin typeface="Arial Black" pitchFamily="34" charset="0"/>
            </a:endParaRPr>
          </a:p>
        </p:txBody>
      </p:sp>
      <p:sp>
        <p:nvSpPr>
          <p:cNvPr id="4" name="Down Arrow 3"/>
          <p:cNvSpPr/>
          <p:nvPr/>
        </p:nvSpPr>
        <p:spPr>
          <a:xfrm>
            <a:off x="8100392" y="5486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05064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lvl="0" rtl="0">
              <a:lnSpc>
                <a:spcPct val="115000"/>
              </a:lnSpc>
              <a:spcAft>
                <a:spcPts val="1000"/>
              </a:spcAft>
              <a:buClr>
                <a:srgbClr val="FF0000"/>
              </a:buClr>
              <a:buSzPts val="1000"/>
              <a:tabLst>
                <a:tab pos="457200" algn="l"/>
              </a:tabLst>
            </a:pPr>
            <a:r>
              <a:rPr lang="en-US" sz="1400" b="1" dirty="0" err="1">
                <a:solidFill>
                  <a:srgbClr val="FFC000"/>
                </a:solidFill>
                <a:latin typeface="Arial Black" pitchFamily="34" charset="0"/>
              </a:rPr>
              <a:t>Gradings</a:t>
            </a:r>
            <a:r>
              <a:rPr lang="en-US" sz="1400" b="1" dirty="0">
                <a:solidFill>
                  <a:srgbClr val="FFC000"/>
                </a:solidFill>
                <a:latin typeface="Arial Black" pitchFamily="34" charset="0"/>
              </a:rPr>
              <a:t> of the </a:t>
            </a:r>
            <a:r>
              <a:rPr lang="en-US" sz="1400" b="1" dirty="0" err="1">
                <a:solidFill>
                  <a:srgbClr val="FFC000"/>
                </a:solidFill>
                <a:latin typeface="Arial Black" pitchFamily="34" charset="0"/>
              </a:rPr>
              <a:t>Heaf</a:t>
            </a:r>
            <a:r>
              <a:rPr lang="en-US" sz="1400" b="1" dirty="0">
                <a:solidFill>
                  <a:srgbClr val="FFC000"/>
                </a:solidFill>
                <a:latin typeface="Arial Black" pitchFamily="34" charset="0"/>
              </a:rPr>
              <a:t> test response</a:t>
            </a:r>
            <a:r>
              <a:rPr lang="en-US" sz="1600" b="1" dirty="0">
                <a:solidFill>
                  <a:srgbClr val="FFC000"/>
                </a:solidFill>
                <a:latin typeface="Arial Black" pitchFamily="34" charset="0"/>
              </a:rPr>
              <a:t>. </a:t>
            </a:r>
          </a:p>
          <a:p>
            <a:pPr marL="342900" lvl="0" indent="-342900" rtl="0">
              <a:lnSpc>
                <a:spcPct val="115000"/>
              </a:lnSpc>
              <a:spcAft>
                <a:spcPts val="1000"/>
              </a:spcAft>
              <a:buClr>
                <a:srgbClr val="FF0000"/>
              </a:buClr>
              <a:buSzPts val="1000"/>
              <a:buFont typeface="+mj-lt"/>
              <a:buAutoNum type="alphaUcPeriod"/>
              <a:tabLst>
                <a:tab pos="457200" algn="l"/>
              </a:tabLst>
            </a:pPr>
            <a:r>
              <a:rPr lang="en-US" sz="1100" b="1" dirty="0">
                <a:solidFill>
                  <a:srgbClr val="FFC000"/>
                </a:solidFill>
                <a:latin typeface="Arial Black" pitchFamily="34" charset="0"/>
              </a:rPr>
              <a:t>Negative. </a:t>
            </a:r>
          </a:p>
          <a:p>
            <a:pPr marL="342900" lvl="0" indent="-342900" rtl="0">
              <a:lnSpc>
                <a:spcPct val="115000"/>
              </a:lnSpc>
              <a:spcAft>
                <a:spcPts val="1000"/>
              </a:spcAft>
              <a:buClr>
                <a:srgbClr val="FF0000"/>
              </a:buClr>
              <a:buSzPts val="1000"/>
              <a:buFont typeface="+mj-lt"/>
              <a:buAutoNum type="alphaUcPeriod"/>
              <a:tabLst>
                <a:tab pos="457200" algn="l"/>
              </a:tabLst>
            </a:pPr>
            <a:r>
              <a:rPr lang="en-US" sz="1100" b="1" dirty="0">
                <a:solidFill>
                  <a:srgbClr val="FFC000"/>
                </a:solidFill>
                <a:latin typeface="Arial Black" pitchFamily="34" charset="0"/>
              </a:rPr>
              <a:t>Grade 1. </a:t>
            </a:r>
          </a:p>
          <a:p>
            <a:pPr marL="342900" lvl="0" indent="-342900" rtl="0">
              <a:lnSpc>
                <a:spcPct val="115000"/>
              </a:lnSpc>
              <a:spcAft>
                <a:spcPts val="1000"/>
              </a:spcAft>
              <a:buClr>
                <a:srgbClr val="FF0000"/>
              </a:buClr>
              <a:buSzPts val="1000"/>
              <a:buFont typeface="+mj-lt"/>
              <a:buAutoNum type="alphaUcPeriod"/>
              <a:tabLst>
                <a:tab pos="457200" algn="l"/>
              </a:tabLst>
            </a:pPr>
            <a:r>
              <a:rPr lang="en-US" sz="1100" b="1" dirty="0">
                <a:solidFill>
                  <a:srgbClr val="FFC000"/>
                </a:solidFill>
                <a:latin typeface="Arial Black" pitchFamily="34" charset="0"/>
              </a:rPr>
              <a:t>Grade 2. </a:t>
            </a:r>
          </a:p>
          <a:p>
            <a:pPr marL="342900" lvl="0" indent="-342900" rtl="0">
              <a:lnSpc>
                <a:spcPct val="115000"/>
              </a:lnSpc>
              <a:spcAft>
                <a:spcPts val="1000"/>
              </a:spcAft>
              <a:buClr>
                <a:srgbClr val="FF0000"/>
              </a:buClr>
              <a:buSzPts val="1000"/>
              <a:buFont typeface="+mj-lt"/>
              <a:buAutoNum type="alphaUcPeriod"/>
              <a:tabLst>
                <a:tab pos="457200" algn="l"/>
              </a:tabLst>
            </a:pPr>
            <a:r>
              <a:rPr lang="en-US" sz="1100" b="1" dirty="0" smtClean="0">
                <a:solidFill>
                  <a:srgbClr val="FFC000"/>
                </a:solidFill>
                <a:latin typeface="Arial Black" pitchFamily="34" charset="0"/>
              </a:rPr>
              <a:t>Grade </a:t>
            </a:r>
            <a:r>
              <a:rPr lang="en-US" sz="1100" b="1" dirty="0">
                <a:solidFill>
                  <a:srgbClr val="FFC000"/>
                </a:solidFill>
                <a:latin typeface="Arial Black" pitchFamily="34" charset="0"/>
              </a:rPr>
              <a:t>3. </a:t>
            </a:r>
            <a:endParaRPr lang="en-US" sz="1050" b="1" dirty="0">
              <a:solidFill>
                <a:srgbClr val="FFC000"/>
              </a:solidFill>
              <a:latin typeface="Arial Black" pitchFamily="34" charset="0"/>
            </a:endParaRPr>
          </a:p>
          <a:p>
            <a:pPr marL="342900" lvl="0" indent="-342900" rtl="0">
              <a:lnSpc>
                <a:spcPct val="115000"/>
              </a:lnSpc>
              <a:spcAft>
                <a:spcPts val="1000"/>
              </a:spcAft>
              <a:buClr>
                <a:srgbClr val="FF0000"/>
              </a:buClr>
              <a:buSzPts val="1000"/>
              <a:buFont typeface="+mj-lt"/>
              <a:buAutoNum type="alphaUcPeriod"/>
              <a:tabLst>
                <a:tab pos="457200" algn="l"/>
              </a:tabLst>
            </a:pPr>
            <a:r>
              <a:rPr lang="en-US" sz="1050" b="1" dirty="0">
                <a:solidFill>
                  <a:srgbClr val="FFC000"/>
                </a:solidFill>
                <a:latin typeface="Arial Black" pitchFamily="34" charset="0"/>
              </a:rPr>
              <a:t>Grade 4.</a:t>
            </a:r>
            <a:endParaRPr lang="ar-SA" sz="1050" b="1" dirty="0">
              <a:solidFill>
                <a:srgbClr val="FFC00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060848"/>
            <a:ext cx="705678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849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Autofit/>
          </a:bodyPr>
          <a:lstStyle/>
          <a:p>
            <a:pPr lvl="0" algn="l" rtl="0">
              <a:lnSpc>
                <a:spcPct val="115000"/>
              </a:lnSpc>
              <a:spcAft>
                <a:spcPts val="1000"/>
              </a:spcAft>
              <a:buClr>
                <a:srgbClr val="FF0000"/>
              </a:buClr>
              <a:buSzPts val="1000"/>
              <a:tabLst>
                <a:tab pos="457200" algn="l"/>
              </a:tabLst>
            </a:pPr>
            <a:endParaRPr lang="en-US" sz="16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Tuberculin </a:t>
            </a:r>
            <a:r>
              <a:rPr lang="en-US" sz="1800" b="1" dirty="0">
                <a:solidFill>
                  <a:schemeClr val="tx1"/>
                </a:solidFill>
                <a:latin typeface="Arial Black" pitchFamily="34" charset="0"/>
              </a:rPr>
              <a:t>skin testing may be associated with false-positive reactions in those who have had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Ø"/>
              <a:tabLst>
                <a:tab pos="457200" algn="l"/>
              </a:tabLst>
            </a:pPr>
            <a:r>
              <a:rPr lang="en-US" sz="1600" b="1" dirty="0" smtClean="0">
                <a:solidFill>
                  <a:schemeClr val="tx1"/>
                </a:solidFill>
                <a:latin typeface="Arial Black" pitchFamily="34" charset="0"/>
              </a:rPr>
              <a:t>A </a:t>
            </a:r>
            <a:r>
              <a:rPr lang="en-US" sz="1400" b="1" dirty="0">
                <a:solidFill>
                  <a:schemeClr val="tx1"/>
                </a:solidFill>
                <a:latin typeface="Arial Black" pitchFamily="34" charset="0"/>
              </a:rPr>
              <a:t>BCG vaccination and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Ø"/>
              <a:tabLst>
                <a:tab pos="457200" algn="l"/>
              </a:tabLst>
            </a:pPr>
            <a:r>
              <a:rPr lang="en-US" sz="1400" b="1" dirty="0" smtClean="0">
                <a:solidFill>
                  <a:schemeClr val="tx1"/>
                </a:solidFill>
                <a:latin typeface="Arial Black" pitchFamily="34" charset="0"/>
              </a:rPr>
              <a:t>In </a:t>
            </a:r>
            <a:r>
              <a:rPr lang="en-US" sz="1400" b="1" dirty="0">
                <a:solidFill>
                  <a:schemeClr val="tx1"/>
                </a:solidFill>
                <a:latin typeface="Arial Black" pitchFamily="34" charset="0"/>
              </a:rPr>
              <a:t>areas where exposure to non-tuberculous mycobacteria is high.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These </a:t>
            </a:r>
            <a:r>
              <a:rPr lang="en-US" sz="1800" b="1" dirty="0">
                <a:solidFill>
                  <a:schemeClr val="tx1"/>
                </a:solidFill>
                <a:latin typeface="Arial Black" pitchFamily="34" charset="0"/>
              </a:rPr>
              <a:t>limitations may be overcome by employing interferon-gamma release assays (IGRAs).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These </a:t>
            </a:r>
            <a:r>
              <a:rPr lang="en-US" sz="1800" b="1" dirty="0">
                <a:solidFill>
                  <a:schemeClr val="tx1"/>
                </a:solidFill>
                <a:latin typeface="Arial Black" pitchFamily="34" charset="0"/>
              </a:rPr>
              <a:t>tests measure the release of IFN-γ from </a:t>
            </a:r>
            <a:r>
              <a:rPr lang="en-US" sz="1800" b="1" dirty="0" err="1">
                <a:solidFill>
                  <a:schemeClr val="tx1"/>
                </a:solidFill>
                <a:latin typeface="Arial Black" pitchFamily="34" charset="0"/>
              </a:rPr>
              <a:t>sensitised</a:t>
            </a:r>
            <a:r>
              <a:rPr lang="en-US" sz="1800" b="1" dirty="0">
                <a:solidFill>
                  <a:schemeClr val="tx1"/>
                </a:solidFill>
                <a:latin typeface="Arial Black" pitchFamily="34" charset="0"/>
              </a:rPr>
              <a:t> T cells in response to antigens such as early secreted antigenic target (ESAT)-6 or culture filtrate protein (CFP)-10 that are encoded by genes specific to the MTB and are not shared with BCG or opportunistic mycobacteria.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greater specificity of these tests, combined with the logistical convenience of one blood test, as opposed to two visits for skin testing, suggests that IGRAs will replace the tuberculin skin test in low-incidence, high-income countries. </a:t>
            </a:r>
            <a:endParaRPr lang="ar-SA" sz="1800" b="1" dirty="0">
              <a:solidFill>
                <a:schemeClr val="tx1"/>
              </a:solidFill>
              <a:latin typeface="Arial Black" pitchFamily="34" charset="0"/>
            </a:endParaRPr>
          </a:p>
        </p:txBody>
      </p:sp>
    </p:spTree>
    <p:extLst>
      <p:ext uri="{BB962C8B-B14F-4D97-AF65-F5344CB8AC3E}">
        <p14:creationId xmlns:p14="http://schemas.microsoft.com/office/powerpoint/2010/main" val="159992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endParaRPr lang="en-US" b="1" dirty="0" smtClean="0">
              <a:solidFill>
                <a:schemeClr val="tx1"/>
              </a:solidFill>
              <a:latin typeface="Arial Black" pitchFamily="34" charset="0"/>
              <a:cs typeface="Aharoni" pitchFamily="2" charset="-79"/>
            </a:endParaRPr>
          </a:p>
          <a:p>
            <a:r>
              <a:rPr lang="en-US" sz="2400" b="1" dirty="0" smtClean="0">
                <a:solidFill>
                  <a:srgbClr val="FFC000"/>
                </a:solidFill>
                <a:latin typeface="Arial Black" pitchFamily="34" charset="0"/>
              </a:rPr>
              <a:t>Specimens required</a:t>
            </a:r>
            <a:endParaRPr lang="en-US" sz="2400" b="1" dirty="0" smtClean="0">
              <a:solidFill>
                <a:schemeClr val="tx1"/>
              </a:solidFill>
              <a:latin typeface="Arial Black" pitchFamily="34" charset="0"/>
            </a:endParaRPr>
          </a:p>
          <a:p>
            <a:pPr algn="l"/>
            <a:r>
              <a:rPr lang="en-US" sz="2000" b="1" dirty="0" smtClean="0">
                <a:solidFill>
                  <a:srgbClr val="FFC000"/>
                </a:solidFill>
                <a:latin typeface="Arial Black" pitchFamily="34" charset="0"/>
              </a:rPr>
              <a:t>           Pulmonary</a:t>
            </a:r>
            <a:r>
              <a:rPr lang="en-US" sz="2400" b="1" dirty="0" smtClean="0">
                <a:solidFill>
                  <a:srgbClr val="FFC000"/>
                </a:solidFill>
                <a:latin typeface="Arial Black" pitchFamily="34" charset="0"/>
              </a:rPr>
              <a:t>    </a:t>
            </a:r>
            <a:endParaRPr lang="en-US" sz="2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Symbol"/>
              <a:buChar char=""/>
              <a:tabLst>
                <a:tab pos="457200" algn="l"/>
              </a:tabLst>
            </a:pPr>
            <a:r>
              <a:rPr lang="en-US" sz="2000" b="1" dirty="0" smtClean="0">
                <a:solidFill>
                  <a:schemeClr val="tx1"/>
                </a:solidFill>
                <a:latin typeface="Arial Black" pitchFamily="34" charset="0"/>
                <a:ea typeface="Times New Roman"/>
                <a:cs typeface="Arial"/>
              </a:rPr>
              <a:t>Sputum</a:t>
            </a:r>
            <a:r>
              <a:rPr lang="en-US" sz="2000" b="1" dirty="0">
                <a:solidFill>
                  <a:schemeClr val="tx1"/>
                </a:solidFill>
                <a:latin typeface="Arial Black" pitchFamily="34" charset="0"/>
                <a:ea typeface="Times New Roman"/>
                <a:cs typeface="Arial"/>
              </a:rPr>
              <a:t>* (induced with </a:t>
            </a:r>
            <a:r>
              <a:rPr lang="en-US" sz="2000" b="1" dirty="0" smtClean="0">
                <a:solidFill>
                  <a:schemeClr val="tx1"/>
                </a:solidFill>
                <a:latin typeface="Arial Black" pitchFamily="34" charset="0"/>
                <a:ea typeface="Times New Roman"/>
                <a:cs typeface="Arial"/>
              </a:rPr>
              <a:t>nebulized </a:t>
            </a:r>
            <a:r>
              <a:rPr lang="en-US" sz="2000" b="1" dirty="0">
                <a:solidFill>
                  <a:schemeClr val="tx1"/>
                </a:solidFill>
                <a:latin typeface="Arial Black" pitchFamily="34" charset="0"/>
                <a:ea typeface="Times New Roman"/>
                <a:cs typeface="Arial"/>
              </a:rPr>
              <a:t>hypertonic saline if not expectorating)</a:t>
            </a:r>
            <a:endParaRPr lang="en-US" sz="2800" b="1" dirty="0">
              <a:solidFill>
                <a:schemeClr val="tx1"/>
              </a:solidFill>
              <a:latin typeface="Arial Black" pitchFamily="34" charset="0"/>
              <a:ea typeface="Calibri"/>
              <a:cs typeface="Arial"/>
            </a:endParaRPr>
          </a:p>
          <a:p>
            <a:pPr marL="342900" lvl="0" indent="-342900" algn="l" rtl="0">
              <a:lnSpc>
                <a:spcPct val="115000"/>
              </a:lnSpc>
              <a:spcAft>
                <a:spcPts val="1000"/>
              </a:spcAft>
              <a:buClr>
                <a:srgbClr val="FF0000"/>
              </a:buClr>
              <a:buSzPts val="1000"/>
              <a:buFont typeface="Symbol"/>
              <a:buChar char=""/>
              <a:tabLst>
                <a:tab pos="457200" algn="l"/>
              </a:tabLst>
            </a:pPr>
            <a:r>
              <a:rPr lang="en-US" sz="2000" b="1" dirty="0">
                <a:solidFill>
                  <a:schemeClr val="tx1"/>
                </a:solidFill>
                <a:latin typeface="Arial Black" pitchFamily="34" charset="0"/>
                <a:ea typeface="Times New Roman"/>
                <a:cs typeface="Arial"/>
              </a:rPr>
              <a:t>Bronchoscopy with washings or </a:t>
            </a:r>
            <a:r>
              <a:rPr lang="en-US" sz="2000" b="1" dirty="0" smtClean="0">
                <a:solidFill>
                  <a:schemeClr val="tx1"/>
                </a:solidFill>
                <a:latin typeface="Arial Black" pitchFamily="34" charset="0"/>
                <a:ea typeface="Times New Roman"/>
                <a:cs typeface="Arial"/>
              </a:rPr>
              <a:t>BAL</a:t>
            </a:r>
          </a:p>
          <a:p>
            <a:pPr marL="342900" lvl="0" indent="-342900" algn="l" rtl="0">
              <a:lnSpc>
                <a:spcPct val="115000"/>
              </a:lnSpc>
              <a:spcAft>
                <a:spcPts val="1000"/>
              </a:spcAft>
              <a:buClr>
                <a:srgbClr val="FF0000"/>
              </a:buClr>
              <a:buSzPts val="1000"/>
              <a:buFont typeface="Symbol"/>
              <a:buChar char=""/>
              <a:tabLst>
                <a:tab pos="457200" algn="l"/>
              </a:tabLst>
            </a:pPr>
            <a:r>
              <a:rPr lang="en-US" sz="2000" b="1" dirty="0" smtClean="0">
                <a:solidFill>
                  <a:schemeClr val="tx1"/>
                </a:solidFill>
                <a:latin typeface="Arial Black" pitchFamily="34" charset="0"/>
                <a:ea typeface="Times New Roman"/>
              </a:rPr>
              <a:t>Gastric washing</a:t>
            </a:r>
            <a:r>
              <a:rPr lang="en-US" sz="2000" b="1" dirty="0">
                <a:solidFill>
                  <a:schemeClr val="tx1"/>
                </a:solidFill>
                <a:latin typeface="Arial Black" pitchFamily="34" charset="0"/>
                <a:ea typeface="Times New Roman"/>
              </a:rPr>
              <a:t>* (mainly used for children</a:t>
            </a:r>
            <a:r>
              <a:rPr lang="en-US" sz="2800" dirty="0" smtClean="0">
                <a:solidFill>
                  <a:schemeClr val="tx1"/>
                </a:solidFill>
                <a:latin typeface="Arial Black" pitchFamily="34" charset="0"/>
                <a:ea typeface="Times New Roman"/>
              </a:rPr>
              <a:t>) </a:t>
            </a:r>
          </a:p>
          <a:p>
            <a:pPr lvl="0" algn="l" rtl="0">
              <a:lnSpc>
                <a:spcPct val="115000"/>
              </a:lnSpc>
              <a:spcAft>
                <a:spcPts val="1000"/>
              </a:spcAft>
              <a:buClr>
                <a:srgbClr val="FF0000"/>
              </a:buClr>
              <a:buSzPts val="1000"/>
              <a:tabLst>
                <a:tab pos="457200" algn="l"/>
              </a:tabLst>
            </a:pPr>
            <a:r>
              <a:rPr lang="en-US" sz="2400" dirty="0">
                <a:solidFill>
                  <a:srgbClr val="FFC000"/>
                </a:solidFill>
                <a:latin typeface="Arial Black" pitchFamily="34" charset="0"/>
                <a:ea typeface="Times New Roman"/>
              </a:rPr>
              <a:t> </a:t>
            </a:r>
            <a:r>
              <a:rPr lang="en-US" sz="2400" dirty="0" smtClean="0">
                <a:solidFill>
                  <a:srgbClr val="FFC000"/>
                </a:solidFill>
                <a:latin typeface="Arial Black" pitchFamily="34" charset="0"/>
                <a:ea typeface="Times New Roman"/>
              </a:rPr>
              <a:t>         </a:t>
            </a:r>
            <a:r>
              <a:rPr lang="en-US" sz="2000" b="1" dirty="0" smtClean="0">
                <a:solidFill>
                  <a:srgbClr val="FFC000"/>
                </a:solidFill>
                <a:latin typeface="Arial Black" pitchFamily="34" charset="0"/>
                <a:ea typeface="Times New Roman"/>
                <a:cs typeface="Aharoni" pitchFamily="2" charset="-79"/>
              </a:rPr>
              <a:t>Extrapulmonary</a:t>
            </a:r>
            <a:endParaRPr lang="en-US" sz="2000" b="1" dirty="0">
              <a:solidFill>
                <a:srgbClr val="FFC000"/>
              </a:solidFill>
              <a:latin typeface="Arial Black" pitchFamily="34" charset="0"/>
              <a:ea typeface="Times New Roman"/>
              <a:cs typeface="Aharoni" pitchFamily="2" charset="-79"/>
            </a:endParaRPr>
          </a:p>
          <a:p>
            <a:pPr lvl="0" algn="l" rtl="0">
              <a:lnSpc>
                <a:spcPct val="115000"/>
              </a:lnSpc>
              <a:spcAft>
                <a:spcPts val="1000"/>
              </a:spcAft>
              <a:buClr>
                <a:srgbClr val="FF0000"/>
              </a:buClr>
              <a:buSzPts val="1000"/>
              <a:tabLst>
                <a:tab pos="457200" algn="l"/>
              </a:tabLst>
            </a:pPr>
            <a:r>
              <a:rPr lang="en-US" sz="2400" dirty="0">
                <a:solidFill>
                  <a:schemeClr val="tx1"/>
                </a:solidFill>
                <a:latin typeface="Arial Black" pitchFamily="34" charset="0"/>
                <a:ea typeface="Times New Roman"/>
              </a:rPr>
              <a:t>•	</a:t>
            </a:r>
            <a:r>
              <a:rPr lang="en-US" sz="2000" b="1" dirty="0">
                <a:solidFill>
                  <a:schemeClr val="tx1"/>
                </a:solidFill>
                <a:latin typeface="Arial Black" pitchFamily="34" charset="0"/>
                <a:ea typeface="Times New Roman"/>
              </a:rPr>
              <a:t>Fluid examination (cerebrospinal, </a:t>
            </a:r>
            <a:r>
              <a:rPr lang="en-US" sz="2000" b="1" dirty="0" err="1">
                <a:solidFill>
                  <a:schemeClr val="tx1"/>
                </a:solidFill>
                <a:latin typeface="Arial Black" pitchFamily="34" charset="0"/>
                <a:ea typeface="Times New Roman"/>
              </a:rPr>
              <a:t>ascitic</a:t>
            </a:r>
            <a:r>
              <a:rPr lang="en-US" sz="2000" b="1" dirty="0">
                <a:solidFill>
                  <a:schemeClr val="tx1"/>
                </a:solidFill>
                <a:latin typeface="Arial Black" pitchFamily="34" charset="0"/>
                <a:ea typeface="Times New Roman"/>
              </a:rPr>
              <a:t>, pleural, </a:t>
            </a:r>
            <a:endParaRPr lang="en-US" sz="2000" b="1" dirty="0" smtClean="0">
              <a:solidFill>
                <a:schemeClr val="tx1"/>
              </a:solidFill>
              <a:latin typeface="Arial Black" pitchFamily="34" charset="0"/>
              <a:ea typeface="Times New Roman"/>
            </a:endParaRPr>
          </a:p>
          <a:p>
            <a:pPr lvl="0" algn="l" rtl="0">
              <a:lnSpc>
                <a:spcPct val="115000"/>
              </a:lnSpc>
              <a:spcAft>
                <a:spcPts val="1000"/>
              </a:spcAft>
              <a:buClr>
                <a:srgbClr val="FF0000"/>
              </a:buClr>
              <a:buSzPts val="1000"/>
              <a:tabLst>
                <a:tab pos="457200" algn="l"/>
              </a:tabLst>
            </a:pPr>
            <a:r>
              <a:rPr lang="en-US" sz="2000" b="1" dirty="0">
                <a:solidFill>
                  <a:schemeClr val="tx1"/>
                </a:solidFill>
                <a:latin typeface="Arial Black" pitchFamily="34" charset="0"/>
                <a:ea typeface="Times New Roman"/>
              </a:rPr>
              <a:t> </a:t>
            </a:r>
            <a:r>
              <a:rPr lang="en-US" sz="2000" b="1" dirty="0" smtClean="0">
                <a:solidFill>
                  <a:schemeClr val="tx1"/>
                </a:solidFill>
                <a:latin typeface="Arial Black" pitchFamily="34" charset="0"/>
                <a:ea typeface="Times New Roman"/>
              </a:rPr>
              <a:t>     pericardial</a:t>
            </a:r>
            <a:r>
              <a:rPr lang="en-US" sz="2000" b="1" dirty="0">
                <a:solidFill>
                  <a:schemeClr val="tx1"/>
                </a:solidFill>
                <a:latin typeface="Arial Black" pitchFamily="34" charset="0"/>
                <a:ea typeface="Times New Roman"/>
              </a:rPr>
              <a:t>, </a:t>
            </a:r>
            <a:r>
              <a:rPr lang="en-US" sz="2000" b="1" dirty="0" smtClean="0">
                <a:solidFill>
                  <a:schemeClr val="tx1"/>
                </a:solidFill>
                <a:latin typeface="Arial Black" pitchFamily="34" charset="0"/>
                <a:ea typeface="Times New Roman"/>
              </a:rPr>
              <a:t>joint</a:t>
            </a:r>
            <a:r>
              <a:rPr lang="en-US" sz="2000" b="1" dirty="0">
                <a:solidFill>
                  <a:schemeClr val="tx1"/>
                </a:solidFill>
                <a:latin typeface="Arial Black" pitchFamily="34" charset="0"/>
                <a:ea typeface="Times New Roman"/>
              </a:rPr>
              <a:t>): yield </a:t>
            </a:r>
            <a:r>
              <a:rPr lang="en-US" sz="2000" b="1" dirty="0" smtClean="0">
                <a:solidFill>
                  <a:schemeClr val="tx1"/>
                </a:solidFill>
                <a:latin typeface="Arial Black" pitchFamily="34" charset="0"/>
                <a:ea typeface="Times New Roman"/>
              </a:rPr>
              <a:t>classically </a:t>
            </a:r>
            <a:r>
              <a:rPr lang="en-US" sz="2000" b="1" dirty="0">
                <a:solidFill>
                  <a:schemeClr val="tx1"/>
                </a:solidFill>
                <a:latin typeface="Arial Black" pitchFamily="34" charset="0"/>
                <a:ea typeface="Times New Roman"/>
              </a:rPr>
              <a:t>very low</a:t>
            </a:r>
          </a:p>
          <a:p>
            <a:pPr lvl="0" algn="l" rtl="0">
              <a:lnSpc>
                <a:spcPct val="115000"/>
              </a:lnSpc>
              <a:spcAft>
                <a:spcPts val="1000"/>
              </a:spcAft>
              <a:buClr>
                <a:srgbClr val="FF0000"/>
              </a:buClr>
              <a:buSzPts val="1000"/>
              <a:tabLst>
                <a:tab pos="457200" algn="l"/>
              </a:tabLst>
            </a:pPr>
            <a:r>
              <a:rPr lang="en-US" sz="2000" b="1" dirty="0">
                <a:solidFill>
                  <a:schemeClr val="tx1"/>
                </a:solidFill>
                <a:latin typeface="Arial Black" pitchFamily="34" charset="0"/>
                <a:ea typeface="Times New Roman"/>
              </a:rPr>
              <a:t>•	Tissue biopsy (from affected site); also bone marrow/liver </a:t>
            </a:r>
            <a:r>
              <a:rPr lang="en-US" sz="2000" b="1" dirty="0" smtClean="0">
                <a:solidFill>
                  <a:schemeClr val="tx1"/>
                </a:solidFill>
                <a:latin typeface="Arial Black" pitchFamily="34" charset="0"/>
                <a:ea typeface="Times New Roman"/>
              </a:rPr>
              <a:t>  </a:t>
            </a:r>
          </a:p>
          <a:p>
            <a:pPr lvl="0" algn="l" rtl="0">
              <a:lnSpc>
                <a:spcPct val="115000"/>
              </a:lnSpc>
              <a:spcAft>
                <a:spcPts val="1000"/>
              </a:spcAft>
              <a:buClr>
                <a:srgbClr val="FF0000"/>
              </a:buClr>
              <a:buSzPts val="1000"/>
              <a:tabLst>
                <a:tab pos="457200" algn="l"/>
              </a:tabLst>
            </a:pPr>
            <a:r>
              <a:rPr lang="en-US" sz="2000" b="1" dirty="0" smtClean="0">
                <a:solidFill>
                  <a:schemeClr val="tx1"/>
                </a:solidFill>
                <a:latin typeface="Arial Black" pitchFamily="34" charset="0"/>
                <a:ea typeface="Times New Roman"/>
              </a:rPr>
              <a:t>     may be diagnostic in </a:t>
            </a:r>
            <a:r>
              <a:rPr lang="en-US" sz="2000" b="1" dirty="0">
                <a:solidFill>
                  <a:schemeClr val="tx1"/>
                </a:solidFill>
                <a:latin typeface="Arial Black" pitchFamily="34" charset="0"/>
                <a:ea typeface="Times New Roman"/>
              </a:rPr>
              <a:t>patients with disseminated disease</a:t>
            </a:r>
          </a:p>
          <a:p>
            <a:pPr lvl="0" algn="l" rtl="0">
              <a:lnSpc>
                <a:spcPct val="115000"/>
              </a:lnSpc>
              <a:spcAft>
                <a:spcPts val="1000"/>
              </a:spcAft>
              <a:buClr>
                <a:srgbClr val="FF0000"/>
              </a:buClr>
              <a:buSzPts val="1000"/>
              <a:tabLst>
                <a:tab pos="457200" algn="l"/>
              </a:tabLst>
            </a:pPr>
            <a:endParaRPr lang="ar-SA" sz="1600" b="1" dirty="0">
              <a:solidFill>
                <a:schemeClr val="tx1"/>
              </a:solidFill>
              <a:latin typeface="Arial Black" pitchFamily="34" charset="0"/>
            </a:endParaRPr>
          </a:p>
        </p:txBody>
      </p:sp>
    </p:spTree>
    <p:extLst>
      <p:ext uri="{BB962C8B-B14F-4D97-AF65-F5344CB8AC3E}">
        <p14:creationId xmlns:p14="http://schemas.microsoft.com/office/powerpoint/2010/main" val="204507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600" b="1" dirty="0" smtClean="0">
                <a:solidFill>
                  <a:srgbClr val="C00000"/>
                </a:solidFill>
                <a:latin typeface="Arial Black" pitchFamily="34" charset="0"/>
              </a:rPr>
              <a:t>	</a:t>
            </a:r>
            <a:r>
              <a:rPr lang="en-US" sz="1800" b="1" dirty="0" smtClean="0">
                <a:solidFill>
                  <a:srgbClr val="FFC000"/>
                </a:solidFill>
                <a:latin typeface="Arial Black" pitchFamily="34" charset="0"/>
              </a:rPr>
              <a:t>Directly </a:t>
            </a:r>
            <a:r>
              <a:rPr lang="en-US" sz="1800" b="1" dirty="0">
                <a:solidFill>
                  <a:srgbClr val="FFC000"/>
                </a:solidFill>
                <a:latin typeface="Arial Black" pitchFamily="34" charset="0"/>
              </a:rPr>
              <a:t>observed therapy (DOT</a:t>
            </a:r>
            <a:r>
              <a:rPr lang="en-US" sz="1600" b="1" dirty="0">
                <a:solidFill>
                  <a:srgbClr val="FFC000"/>
                </a:solidFill>
                <a:latin typeface="Arial Black" pitchFamily="34" charset="0"/>
              </a:rPr>
              <a:t>)</a:t>
            </a:r>
            <a:r>
              <a:rPr lang="en-US" sz="1600" b="1" dirty="0">
                <a:solidFill>
                  <a:srgbClr val="C00000"/>
                </a:solidFill>
                <a:latin typeface="Arial Black" pitchFamily="34" charset="0"/>
              </a:rPr>
              <a:t>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a:solidFill>
                  <a:schemeClr val="tx1"/>
                </a:solidFill>
                <a:latin typeface="Arial Black" pitchFamily="34" charset="0"/>
              </a:rPr>
              <a:t>Poor adherence to therapy is a major factor in prolonged infectious illness, risk of relapse and the emergence of drug resistance.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DOT </a:t>
            </a:r>
            <a:r>
              <a:rPr lang="en-US" sz="1400" b="1" dirty="0">
                <a:solidFill>
                  <a:schemeClr val="tx1"/>
                </a:solidFill>
                <a:latin typeface="Arial Black" pitchFamily="34" charset="0"/>
              </a:rPr>
              <a:t>involves the supervised administration of therapy thrice weekly and improves adherence.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It </a:t>
            </a:r>
            <a:r>
              <a:rPr lang="en-US" sz="1400" b="1" dirty="0">
                <a:solidFill>
                  <a:schemeClr val="tx1"/>
                </a:solidFill>
                <a:latin typeface="Arial Black" pitchFamily="34" charset="0"/>
              </a:rPr>
              <a:t>has become an important control strategy in resource-poor nations.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In </a:t>
            </a:r>
            <a:r>
              <a:rPr lang="en-US" sz="1400" b="1" dirty="0">
                <a:solidFill>
                  <a:schemeClr val="tx1"/>
                </a:solidFill>
                <a:latin typeface="Arial Black" pitchFamily="34" charset="0"/>
              </a:rPr>
              <a:t>the UK, it is currently only recommended for patients thought </a:t>
            </a:r>
            <a:r>
              <a:rPr lang="en-US" sz="1400" b="1" dirty="0">
                <a:solidFill>
                  <a:srgbClr val="FFC000"/>
                </a:solidFill>
                <a:latin typeface="Arial Black" pitchFamily="34" charset="0"/>
              </a:rPr>
              <a:t>unlikely to be adherent to therapy: those who are homeless, alcohol or drug users, drifters, those with serious mental illness and those with a history of non-compliance. </a:t>
            </a:r>
          </a:p>
          <a:p>
            <a:pPr lvl="0" algn="l" rtl="0">
              <a:lnSpc>
                <a:spcPct val="115000"/>
              </a:lnSpc>
              <a:spcAft>
                <a:spcPts val="1000"/>
              </a:spcAft>
              <a:buClr>
                <a:srgbClr val="FF0000"/>
              </a:buClr>
              <a:buSzPts val="1000"/>
              <a:tabLst>
                <a:tab pos="457200" algn="l"/>
              </a:tabLst>
            </a:pPr>
            <a:r>
              <a:rPr lang="en-US" sz="1400" b="1" dirty="0" smtClean="0">
                <a:solidFill>
                  <a:srgbClr val="FFC000"/>
                </a:solidFill>
                <a:latin typeface="Arial Black" pitchFamily="34" charset="0"/>
              </a:rPr>
              <a:t>	</a:t>
            </a:r>
            <a:r>
              <a:rPr lang="en-US" sz="1500" b="1" dirty="0" smtClean="0">
                <a:solidFill>
                  <a:srgbClr val="FFC000"/>
                </a:solidFill>
                <a:latin typeface="Arial Black" pitchFamily="34" charset="0"/>
              </a:rPr>
              <a:t>TB </a:t>
            </a:r>
            <a:r>
              <a:rPr lang="en-US" sz="1500" b="1" dirty="0">
                <a:solidFill>
                  <a:srgbClr val="FFC000"/>
                </a:solidFill>
                <a:latin typeface="Arial Black" pitchFamily="34" charset="0"/>
              </a:rPr>
              <a:t>and HIV/AIDS </a:t>
            </a:r>
            <a:endParaRPr lang="en-US" sz="1400" b="1" dirty="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a:solidFill>
                  <a:schemeClr val="tx1"/>
                </a:solidFill>
                <a:latin typeface="Arial Black" pitchFamily="34" charset="0"/>
              </a:rPr>
              <a:t>The close links between HIV and TB, particularly in sub-Saharan Africa, and the potential for both diseases to overwhelm health-care funding in resource-poor nations have been </a:t>
            </a:r>
            <a:r>
              <a:rPr lang="en-US" sz="1400" b="1" dirty="0" err="1">
                <a:solidFill>
                  <a:schemeClr val="tx1"/>
                </a:solidFill>
                <a:latin typeface="Arial Black" pitchFamily="34" charset="0"/>
              </a:rPr>
              <a:t>recognised</a:t>
            </a:r>
            <a:r>
              <a:rPr lang="en-US" sz="1400" b="1" dirty="0">
                <a:solidFill>
                  <a:schemeClr val="tx1"/>
                </a:solidFill>
                <a:latin typeface="Arial Black" pitchFamily="34" charset="0"/>
              </a:rPr>
              <a:t> with the promotion of programmes that link detection and treatment of TB with detection and treatment of HIV.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It </a:t>
            </a:r>
            <a:r>
              <a:rPr lang="en-US" sz="1400" b="1" dirty="0">
                <a:solidFill>
                  <a:schemeClr val="tx1"/>
                </a:solidFill>
                <a:latin typeface="Arial Black" pitchFamily="34" charset="0"/>
              </a:rPr>
              <a:t>is recommended that all patients with TB should be </a:t>
            </a:r>
            <a:r>
              <a:rPr lang="en-US" sz="1400" b="1" dirty="0" err="1">
                <a:solidFill>
                  <a:schemeClr val="tx1"/>
                </a:solidFill>
                <a:latin typeface="Arial Black" pitchFamily="34" charset="0"/>
              </a:rPr>
              <a:t>counselled</a:t>
            </a:r>
            <a:r>
              <a:rPr lang="en-US" sz="1400" b="1" dirty="0">
                <a:solidFill>
                  <a:schemeClr val="tx1"/>
                </a:solidFill>
                <a:latin typeface="Arial Black" pitchFamily="34" charset="0"/>
              </a:rPr>
              <a:t> and tested for HIV disease</a:t>
            </a:r>
            <a:r>
              <a:rPr lang="en-US" sz="1400" b="1" dirty="0" smtClean="0">
                <a:solidFill>
                  <a:schemeClr val="tx1"/>
                </a:solidFill>
                <a:latin typeface="Arial Black" pitchFamily="34" charset="0"/>
              </a:rPr>
              <a:t>.</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 </a:t>
            </a:r>
            <a:r>
              <a:rPr lang="en-US" sz="1400" b="1" dirty="0">
                <a:solidFill>
                  <a:schemeClr val="tx1"/>
                </a:solidFill>
                <a:latin typeface="Arial Black" pitchFamily="34" charset="0"/>
              </a:rPr>
              <a:t>Mortality is high and TB is a leading cause of death in HIV patients.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
        <p:nvSpPr>
          <p:cNvPr id="4" name="Down Arrow 3"/>
          <p:cNvSpPr/>
          <p:nvPr/>
        </p:nvSpPr>
        <p:spPr>
          <a:xfrm>
            <a:off x="8100392" y="5486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621187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700" b="1" dirty="0" smtClean="0">
                <a:solidFill>
                  <a:srgbClr val="C00000"/>
                </a:solidFill>
                <a:latin typeface="Arial Black" pitchFamily="34" charset="0"/>
              </a:rPr>
              <a:t>	     </a:t>
            </a:r>
            <a:r>
              <a:rPr lang="en-US" sz="2000" b="1" dirty="0" smtClean="0">
                <a:solidFill>
                  <a:srgbClr val="FFC000"/>
                </a:solidFill>
                <a:latin typeface="Arial Black" pitchFamily="34" charset="0"/>
              </a:rPr>
              <a:t>Drug-resistant </a:t>
            </a:r>
            <a:r>
              <a:rPr lang="en-US" sz="2000" b="1" dirty="0">
                <a:solidFill>
                  <a:srgbClr val="FFC000"/>
                </a:solidFill>
                <a:latin typeface="Arial Black" pitchFamily="34" charset="0"/>
              </a:rPr>
              <a:t>TB </a:t>
            </a:r>
            <a:endParaRPr lang="en-US" sz="1800" b="1" dirty="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a:solidFill>
                  <a:schemeClr val="tx1"/>
                </a:solidFill>
                <a:latin typeface="Arial Black" pitchFamily="34" charset="0"/>
              </a:rPr>
              <a:t>Drug-resistant TB is defined by the presence of resistance to any first-line agent. Multidrug-resistant (MDR) TB is defined by resistance to at least rifampicin and isoniazid, with or without other drug resistance.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Extensively </a:t>
            </a:r>
            <a:r>
              <a:rPr lang="en-US" sz="1400" b="1" dirty="0">
                <a:solidFill>
                  <a:schemeClr val="tx1"/>
                </a:solidFill>
                <a:latin typeface="Arial Black" pitchFamily="34" charset="0"/>
              </a:rPr>
              <a:t>drug-resistant (XDR) TB is defined by resistance to at least rifampicin and isoniazid, in addition to any quinolone and at least one injectable second-line agent.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The </a:t>
            </a:r>
            <a:r>
              <a:rPr lang="en-US" sz="1400" b="1" dirty="0">
                <a:solidFill>
                  <a:schemeClr val="tx1"/>
                </a:solidFill>
                <a:latin typeface="Arial Black" pitchFamily="34" charset="0"/>
              </a:rPr>
              <a:t>prevalence of MDR-TB is rising, particularly in the former Soviet Union, Central Asia and Africa.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It </a:t>
            </a:r>
            <a:r>
              <a:rPr lang="en-US" sz="1400" b="1" dirty="0">
                <a:solidFill>
                  <a:schemeClr val="tx1"/>
                </a:solidFill>
                <a:latin typeface="Arial Black" pitchFamily="34" charset="0"/>
              </a:rPr>
              <a:t>is more common in those with a prior history of TB, particularly if treatment has been inadequate, and those with HIV infection (Box 19.64).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Diagnosis </a:t>
            </a:r>
            <a:r>
              <a:rPr lang="en-US" sz="1400" b="1" dirty="0">
                <a:solidFill>
                  <a:schemeClr val="tx1"/>
                </a:solidFill>
                <a:latin typeface="Arial Black" pitchFamily="34" charset="0"/>
              </a:rPr>
              <a:t>is challenging, especially in developing countries, and although cure may be possible, it requires prolonged treatment with less effective, more toxic and more expensive therapies. </a:t>
            </a: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400" b="1" dirty="0" smtClean="0">
                <a:solidFill>
                  <a:schemeClr val="tx1"/>
                </a:solidFill>
                <a:latin typeface="Arial Black" pitchFamily="34" charset="0"/>
              </a:rPr>
              <a:t>Mortality </a:t>
            </a:r>
            <a:r>
              <a:rPr lang="en-US" sz="1400" b="1" dirty="0">
                <a:solidFill>
                  <a:schemeClr val="tx1"/>
                </a:solidFill>
                <a:latin typeface="Arial Black" pitchFamily="34" charset="0"/>
              </a:rPr>
              <a:t>rate from MDR-TB is high and that from XDR-TB higher still. </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1729780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a:t>
            </a:r>
          </a:p>
          <a:p>
            <a:pPr lvl="0" algn="l" rtl="0">
              <a:lnSpc>
                <a:spcPct val="115000"/>
              </a:lnSpc>
              <a:spcAft>
                <a:spcPts val="1000"/>
              </a:spcAft>
              <a:buClr>
                <a:srgbClr val="FF0000"/>
              </a:buClr>
              <a:buSzPts val="1000"/>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a:t>
            </a:r>
            <a:r>
              <a:rPr lang="en-US" sz="2000" b="1" dirty="0" smtClean="0">
                <a:solidFill>
                  <a:srgbClr val="FFC000"/>
                </a:solidFill>
                <a:latin typeface="Arial Black" pitchFamily="34" charset="0"/>
              </a:rPr>
              <a:t>Factors </a:t>
            </a:r>
            <a:r>
              <a:rPr lang="en-US" sz="2000" b="1" dirty="0">
                <a:solidFill>
                  <a:srgbClr val="FFC000"/>
                </a:solidFill>
                <a:latin typeface="Arial Black" pitchFamily="34" charset="0"/>
              </a:rPr>
              <a:t>contributing to emergence of drug-resistant </a:t>
            </a:r>
            <a:r>
              <a:rPr lang="en-US" sz="2000" b="1" dirty="0" smtClean="0">
                <a:solidFill>
                  <a:srgbClr val="FFC000"/>
                </a:solidFill>
                <a:latin typeface="Arial Black" pitchFamily="34" charset="0"/>
              </a:rPr>
              <a:t>TB</a:t>
            </a:r>
            <a:endParaRPr lang="en-US" sz="1800" b="1" dirty="0">
              <a:solidFill>
                <a:srgbClr val="FFC000"/>
              </a:solidFill>
              <a:latin typeface="Arial Black" pitchFamily="34" charset="0"/>
            </a:endParaRPr>
          </a:p>
          <a:p>
            <a:pPr lvl="0" algn="l" rtl="0">
              <a:lnSpc>
                <a:spcPct val="115000"/>
              </a:lnSpc>
              <a:spcAft>
                <a:spcPts val="1000"/>
              </a:spcAft>
              <a:buClr>
                <a:srgbClr val="FF0000"/>
              </a:buClr>
              <a:buSzPts val="1000"/>
              <a:tabLst>
                <a:tab pos="457200" algn="l"/>
              </a:tabLst>
            </a:pPr>
            <a:r>
              <a:rPr lang="en-US" sz="1600" b="1" dirty="0">
                <a:solidFill>
                  <a:schemeClr val="tx1"/>
                </a:solidFill>
                <a:latin typeface="Arial Black" pitchFamily="34" charset="0"/>
              </a:rPr>
              <a:t> </a:t>
            </a:r>
            <a:r>
              <a:rPr lang="en-US" sz="1600" b="1" dirty="0" smtClean="0">
                <a:solidFill>
                  <a:schemeClr val="tx1"/>
                </a:solidFill>
                <a:latin typeface="Arial Black" pitchFamily="34" charset="0"/>
              </a:rPr>
              <a:t>          • </a:t>
            </a:r>
            <a:r>
              <a:rPr lang="en-US" sz="1800" b="1" dirty="0" smtClean="0">
                <a:solidFill>
                  <a:schemeClr val="tx1"/>
                </a:solidFill>
                <a:latin typeface="Arial Black" pitchFamily="34" charset="0"/>
              </a:rPr>
              <a:t>Drug </a:t>
            </a:r>
            <a:r>
              <a:rPr lang="en-US" sz="1800" b="1" dirty="0">
                <a:solidFill>
                  <a:schemeClr val="tx1"/>
                </a:solidFill>
                <a:latin typeface="Arial Black" pitchFamily="34" charset="0"/>
              </a:rPr>
              <a:t>shortages</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 Poor-quality </a:t>
            </a:r>
            <a:r>
              <a:rPr lang="en-US" sz="1800" b="1" dirty="0">
                <a:solidFill>
                  <a:schemeClr val="tx1"/>
                </a:solidFill>
                <a:latin typeface="Arial Black" pitchFamily="34" charset="0"/>
              </a:rPr>
              <a:t>drugs</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 Lack </a:t>
            </a:r>
            <a:r>
              <a:rPr lang="en-US" sz="1800" b="1" dirty="0">
                <a:solidFill>
                  <a:schemeClr val="tx1"/>
                </a:solidFill>
                <a:latin typeface="Arial Black" pitchFamily="34" charset="0"/>
              </a:rPr>
              <a:t>of appropriate supervision</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 Transmission </a:t>
            </a:r>
            <a:r>
              <a:rPr lang="en-US" sz="1800" b="1" dirty="0">
                <a:solidFill>
                  <a:schemeClr val="tx1"/>
                </a:solidFill>
                <a:latin typeface="Arial Black" pitchFamily="34" charset="0"/>
              </a:rPr>
              <a:t>of drug-resistant strains</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 Prior </a:t>
            </a:r>
            <a:r>
              <a:rPr lang="en-US" sz="1800" b="1" dirty="0">
                <a:solidFill>
                  <a:schemeClr val="tx1"/>
                </a:solidFill>
                <a:latin typeface="Arial Black" pitchFamily="34" charset="0"/>
              </a:rPr>
              <a:t>anti-tuberculosis treatment</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 Treatment </a:t>
            </a:r>
            <a:r>
              <a:rPr lang="en-US" sz="1800" b="1" dirty="0">
                <a:solidFill>
                  <a:schemeClr val="tx1"/>
                </a:solidFill>
                <a:latin typeface="Arial Black" pitchFamily="34" charset="0"/>
              </a:rPr>
              <a:t>failure (smear-positive at 5 months</a:t>
            </a:r>
            <a:r>
              <a:rPr lang="en-US" sz="1600" b="1" dirty="0" smtClean="0">
                <a:solidFill>
                  <a:schemeClr val="tx1"/>
                </a:solidFill>
                <a:latin typeface="Arial Black" pitchFamily="34" charset="0"/>
              </a:rPr>
              <a:t>)</a:t>
            </a:r>
            <a:endParaRPr lang="en-US" sz="16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600" b="1" dirty="0" smtClean="0">
                <a:solidFill>
                  <a:schemeClr val="tx1"/>
                </a:solidFill>
                <a:latin typeface="Arial Black" pitchFamily="34" charset="0"/>
              </a:rPr>
              <a:t>	</a:t>
            </a:r>
            <a:endParaRPr lang="ar-SA" sz="1600" b="1" dirty="0">
              <a:solidFill>
                <a:schemeClr val="tx1"/>
              </a:solidFill>
              <a:latin typeface="Arial Black" pitchFamily="34" charset="0"/>
            </a:endParaRPr>
          </a:p>
        </p:txBody>
      </p:sp>
      <p:sp>
        <p:nvSpPr>
          <p:cNvPr id="4" name="Down Arrow 3"/>
          <p:cNvSpPr/>
          <p:nvPr/>
        </p:nvSpPr>
        <p:spPr>
          <a:xfrm>
            <a:off x="8100392" y="5486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324703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a:t>
            </a:r>
            <a:r>
              <a:rPr lang="en-US" sz="1600" b="1" dirty="0" smtClean="0">
                <a:solidFill>
                  <a:schemeClr val="tx1"/>
                </a:solidFill>
                <a:latin typeface="Arial Black" pitchFamily="34" charset="0"/>
              </a:rPr>
              <a:t> </a:t>
            </a:r>
          </a:p>
          <a:p>
            <a:pPr lvl="0" algn="l" rtl="0">
              <a:lnSpc>
                <a:spcPct val="115000"/>
              </a:lnSpc>
              <a:spcAft>
                <a:spcPts val="1000"/>
              </a:spcAft>
              <a:buClr>
                <a:srgbClr val="FF0000"/>
              </a:buClr>
              <a:buSzPts val="1000"/>
              <a:tabLst>
                <a:tab pos="457200" algn="l"/>
              </a:tabLst>
            </a:pPr>
            <a:r>
              <a:rPr lang="en-US" sz="1600" b="1" dirty="0">
                <a:solidFill>
                  <a:schemeClr val="tx1"/>
                </a:solidFill>
                <a:latin typeface="Arial Black" pitchFamily="34" charset="0"/>
              </a:rPr>
              <a:t> </a:t>
            </a:r>
            <a:r>
              <a:rPr lang="en-US" sz="1600" b="1" dirty="0" smtClean="0">
                <a:solidFill>
                  <a:schemeClr val="tx1"/>
                </a:solidFill>
                <a:latin typeface="Arial Black" pitchFamily="34" charset="0"/>
              </a:rPr>
              <a:t>                   </a:t>
            </a:r>
            <a:r>
              <a:rPr lang="en-US" sz="1800" b="1" dirty="0" smtClean="0">
                <a:solidFill>
                  <a:srgbClr val="FFC000"/>
                </a:solidFill>
                <a:latin typeface="Arial Black" pitchFamily="34" charset="0"/>
              </a:rPr>
              <a:t>Vaccines</a:t>
            </a:r>
          </a:p>
          <a:p>
            <a:pPr marL="285750" lvl="0" indent="-285750" algn="l" rtl="0">
              <a:lnSpc>
                <a:spcPct val="115000"/>
              </a:lnSpc>
              <a:spcAft>
                <a:spcPts val="1000"/>
              </a:spcAft>
              <a:buClr>
                <a:srgbClr val="FF0000"/>
              </a:buClr>
              <a:buSzPts val="1000"/>
              <a:buFont typeface="Wingdings" pitchFamily="2" charset="2"/>
              <a:buChar char="§"/>
              <a:tabLst>
                <a:tab pos="457200" algn="l"/>
              </a:tabLst>
            </a:pPr>
            <a:r>
              <a:rPr lang="en-US" sz="1800" b="1" dirty="0">
                <a:solidFill>
                  <a:srgbClr val="C00000"/>
                </a:solidFill>
                <a:latin typeface="Arial Black" pitchFamily="34" charset="0"/>
              </a:rPr>
              <a:t> </a:t>
            </a:r>
            <a:r>
              <a:rPr lang="en-US" sz="1600" b="1" dirty="0">
                <a:solidFill>
                  <a:srgbClr val="FFC000"/>
                </a:solidFill>
                <a:latin typeface="Arial Black" pitchFamily="34" charset="0"/>
              </a:rPr>
              <a:t>BCG </a:t>
            </a:r>
            <a:r>
              <a:rPr lang="en-US" sz="1600" b="1" dirty="0">
                <a:solidFill>
                  <a:schemeClr val="tx1"/>
                </a:solidFill>
                <a:latin typeface="Arial Black" pitchFamily="34" charset="0"/>
              </a:rPr>
              <a:t>(the </a:t>
            </a:r>
            <a:r>
              <a:rPr lang="en-US" sz="1600" b="1" dirty="0" err="1">
                <a:solidFill>
                  <a:schemeClr val="tx1"/>
                </a:solidFill>
                <a:latin typeface="Arial Black" pitchFamily="34" charset="0"/>
              </a:rPr>
              <a:t>Calmette-Guérin</a:t>
            </a:r>
            <a:r>
              <a:rPr lang="en-US" sz="1600" b="1" dirty="0">
                <a:solidFill>
                  <a:schemeClr val="tx1"/>
                </a:solidFill>
                <a:latin typeface="Arial Black" pitchFamily="34" charset="0"/>
              </a:rPr>
              <a:t> bacillus), a live attenuated vaccine derived from M. </a:t>
            </a:r>
            <a:r>
              <a:rPr lang="en-US" sz="1600" b="1" dirty="0" err="1">
                <a:solidFill>
                  <a:schemeClr val="tx1"/>
                </a:solidFill>
                <a:latin typeface="Arial Black" pitchFamily="34" charset="0"/>
              </a:rPr>
              <a:t>bovis</a:t>
            </a:r>
            <a:r>
              <a:rPr lang="en-US" sz="1600" b="1" dirty="0">
                <a:solidFill>
                  <a:schemeClr val="tx1"/>
                </a:solidFill>
                <a:latin typeface="Arial Black" pitchFamily="34" charset="0"/>
              </a:rPr>
              <a:t>, is the most established TB vaccine. </a:t>
            </a:r>
            <a:endParaRPr lang="en-US" sz="16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It </a:t>
            </a:r>
            <a:r>
              <a:rPr lang="en-US" sz="1600" b="1" dirty="0">
                <a:solidFill>
                  <a:schemeClr val="tx1"/>
                </a:solidFill>
                <a:latin typeface="Arial Black" pitchFamily="34" charset="0"/>
              </a:rPr>
              <a:t>is administered by intradermal injection and is highly immunogenic. BCG appears to be effective in </a:t>
            </a:r>
            <a:r>
              <a:rPr lang="en-US" sz="1600" b="1" dirty="0">
                <a:solidFill>
                  <a:srgbClr val="FFC000"/>
                </a:solidFill>
                <a:latin typeface="Arial Black" pitchFamily="34" charset="0"/>
              </a:rPr>
              <a:t>preventing disseminated disease, including tuberculous meningitis, in children</a:t>
            </a:r>
            <a:r>
              <a:rPr lang="en-US" sz="1600" b="1" dirty="0">
                <a:solidFill>
                  <a:srgbClr val="C00000"/>
                </a:solidFill>
                <a:latin typeface="Arial Black" pitchFamily="34" charset="0"/>
              </a:rPr>
              <a:t>,</a:t>
            </a:r>
            <a:r>
              <a:rPr lang="en-US" sz="1600" b="1" dirty="0">
                <a:solidFill>
                  <a:schemeClr val="tx1"/>
                </a:solidFill>
                <a:latin typeface="Arial Black" pitchFamily="34" charset="0"/>
              </a:rPr>
              <a:t> but its efficacy in adults is inconsistent and new vaccines are urgently needed. </a:t>
            </a:r>
            <a:endParaRPr lang="en-US" sz="16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Current </a:t>
            </a:r>
            <a:r>
              <a:rPr lang="en-US" sz="1600" b="1" dirty="0">
                <a:solidFill>
                  <a:schemeClr val="tx1"/>
                </a:solidFill>
                <a:latin typeface="Arial Black" pitchFamily="34" charset="0"/>
              </a:rPr>
              <a:t>vaccination policies vary world-wide according to incidence and health-care resources, but usually target children and other high-risk individuals. </a:t>
            </a:r>
            <a:endParaRPr lang="en-US" sz="16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BCG </a:t>
            </a:r>
            <a:r>
              <a:rPr lang="en-US" sz="1600" b="1" dirty="0">
                <a:solidFill>
                  <a:schemeClr val="tx1"/>
                </a:solidFill>
                <a:latin typeface="Arial Black" pitchFamily="34" charset="0"/>
              </a:rPr>
              <a:t>is very safe with the occasional complication of local abscess formation. </a:t>
            </a:r>
            <a:endParaRPr lang="en-US" sz="1600" b="1" dirty="0" smtClean="0">
              <a:solidFill>
                <a:schemeClr val="tx1"/>
              </a:solidFill>
              <a:latin typeface="Arial Black" pitchFamily="34" charset="0"/>
            </a:endParaRPr>
          </a:p>
          <a:p>
            <a:pPr marL="285750" lvl="0" indent="-28575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It </a:t>
            </a:r>
            <a:r>
              <a:rPr lang="en-US" sz="1600" b="1" dirty="0">
                <a:solidFill>
                  <a:schemeClr val="tx1"/>
                </a:solidFill>
                <a:latin typeface="Arial Black" pitchFamily="34" charset="0"/>
              </a:rPr>
              <a:t>should not be administered to those who are </a:t>
            </a:r>
            <a:r>
              <a:rPr lang="en-US" sz="1600" b="1" dirty="0">
                <a:solidFill>
                  <a:srgbClr val="FFC000"/>
                </a:solidFill>
                <a:latin typeface="Arial Black" pitchFamily="34" charset="0"/>
              </a:rPr>
              <a:t>immunocompromised (e.g. by HIV) or pregnant. </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600" b="1" dirty="0">
              <a:solidFill>
                <a:schemeClr val="tx1"/>
              </a:solidFill>
              <a:latin typeface="Arial Black" pitchFamily="34" charset="0"/>
            </a:endParaRPr>
          </a:p>
        </p:txBody>
      </p:sp>
    </p:spTree>
    <p:extLst>
      <p:ext uri="{BB962C8B-B14F-4D97-AF65-F5344CB8AC3E}">
        <p14:creationId xmlns:p14="http://schemas.microsoft.com/office/powerpoint/2010/main" val="2102485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400" b="1" dirty="0" smtClean="0">
                <a:solidFill>
                  <a:schemeClr val="tx1"/>
                </a:solidFill>
                <a:latin typeface="Arial Black" pitchFamily="34" charset="0"/>
              </a:rPr>
              <a:t>															</a:t>
            </a:r>
            <a:r>
              <a:rPr lang="en-US" sz="2400" b="1" dirty="0" smtClean="0">
                <a:solidFill>
                  <a:srgbClr val="FFC000"/>
                </a:solidFill>
                <a:latin typeface="Arial Black" pitchFamily="34" charset="0"/>
              </a:rPr>
              <a:t>Prognosis</a:t>
            </a:r>
            <a:r>
              <a:rPr lang="en-US" sz="2400" b="1" dirty="0" smtClean="0">
                <a:solidFill>
                  <a:srgbClr val="FF0000"/>
                </a:solidFill>
                <a:latin typeface="Arial Black" pitchFamily="34" charset="0"/>
              </a:rPr>
              <a:t> </a:t>
            </a:r>
            <a:endParaRPr lang="en-US" sz="2400" b="1" dirty="0">
              <a:solidFill>
                <a:srgbClr val="FF0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Following successful completion of chemotherapy, cure should be anticipated in the majority of patients.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There </a:t>
            </a:r>
            <a:r>
              <a:rPr lang="en-US" sz="1600" b="1" dirty="0">
                <a:solidFill>
                  <a:schemeClr val="tx1"/>
                </a:solidFill>
                <a:latin typeface="Arial Black" pitchFamily="34" charset="0"/>
              </a:rPr>
              <a:t>is a small </a:t>
            </a:r>
            <a:r>
              <a:rPr lang="en-US" sz="1600" b="1" dirty="0">
                <a:solidFill>
                  <a:srgbClr val="FFC000"/>
                </a:solidFill>
                <a:latin typeface="Arial Black" pitchFamily="34" charset="0"/>
              </a:rPr>
              <a:t>(&lt; 5%) </a:t>
            </a:r>
            <a:r>
              <a:rPr lang="en-US" sz="1600" b="1" dirty="0">
                <a:solidFill>
                  <a:schemeClr val="tx1"/>
                </a:solidFill>
                <a:latin typeface="Arial Black" pitchFamily="34" charset="0"/>
              </a:rPr>
              <a:t>and unavoidable risk of relapse, which usually occurs within 5 months and has the same drug susceptibility.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In </a:t>
            </a:r>
            <a:r>
              <a:rPr lang="en-US" sz="1600" b="1" dirty="0">
                <a:solidFill>
                  <a:schemeClr val="tx1"/>
                </a:solidFill>
                <a:latin typeface="Arial Black" pitchFamily="34" charset="0"/>
              </a:rPr>
              <a:t>the absence of treatment, a patient with smear-positive TB will remain infectious for an average of </a:t>
            </a:r>
            <a:r>
              <a:rPr lang="en-US" sz="1600" b="1" dirty="0">
                <a:solidFill>
                  <a:srgbClr val="FFC000"/>
                </a:solidFill>
                <a:latin typeface="Arial Black" pitchFamily="34" charset="0"/>
              </a:rPr>
              <a:t>2 years</a:t>
            </a:r>
            <a:r>
              <a:rPr lang="en-US" sz="1600" b="1" dirty="0">
                <a:solidFill>
                  <a:schemeClr val="tx1"/>
                </a:solidFill>
                <a:latin typeface="Arial Black" pitchFamily="34" charset="0"/>
              </a:rPr>
              <a:t>; in </a:t>
            </a:r>
            <a:r>
              <a:rPr lang="en-US" sz="1600" b="1" dirty="0">
                <a:solidFill>
                  <a:srgbClr val="FFC000"/>
                </a:solidFill>
                <a:latin typeface="Arial Black" pitchFamily="34" charset="0"/>
              </a:rPr>
              <a:t>1 year, 25% of untreated cases will die. </a:t>
            </a:r>
            <a:endParaRPr lang="en-US" sz="1600" b="1" dirty="0" smtClean="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Death </a:t>
            </a:r>
            <a:r>
              <a:rPr lang="en-US" sz="1600" b="1" dirty="0">
                <a:solidFill>
                  <a:schemeClr val="tx1"/>
                </a:solidFill>
                <a:latin typeface="Arial Black" pitchFamily="34" charset="0"/>
              </a:rPr>
              <a:t>is more likely in those who are smear-positive and those who smoke.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A </a:t>
            </a:r>
            <a:r>
              <a:rPr lang="en-US" sz="1600" b="1" dirty="0">
                <a:solidFill>
                  <a:schemeClr val="tx1"/>
                </a:solidFill>
                <a:latin typeface="Arial Black" pitchFamily="34" charset="0"/>
              </a:rPr>
              <a:t>few patients die unexpectedly soon after commencing therapy and it is possible that some have subclinical </a:t>
            </a:r>
            <a:r>
              <a:rPr lang="en-US" sz="1600" b="1" dirty="0" err="1">
                <a:solidFill>
                  <a:srgbClr val="FFC000"/>
                </a:solidFill>
                <a:latin typeface="Arial Black" pitchFamily="34" charset="0"/>
              </a:rPr>
              <a:t>hypoadrenalism</a:t>
            </a:r>
            <a:r>
              <a:rPr lang="en-US" sz="1600" b="1" dirty="0">
                <a:solidFill>
                  <a:schemeClr val="tx1"/>
                </a:solidFill>
                <a:latin typeface="Arial Black" pitchFamily="34" charset="0"/>
              </a:rPr>
              <a:t> that is unmasked by a rifampicin-induced increase in steroid metabolism.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HIV-positive </a:t>
            </a:r>
            <a:r>
              <a:rPr lang="en-US" sz="1600" b="1" dirty="0">
                <a:solidFill>
                  <a:schemeClr val="tx1"/>
                </a:solidFill>
                <a:latin typeface="Arial Black" pitchFamily="34" charset="0"/>
              </a:rPr>
              <a:t>patients have higher mortality rates and a modestly increased risk of relapse.</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600" b="1" dirty="0">
              <a:solidFill>
                <a:schemeClr val="tx1"/>
              </a:solidFill>
              <a:latin typeface="Arial Black" pitchFamily="34" charset="0"/>
            </a:endParaRPr>
          </a:p>
        </p:txBody>
      </p:sp>
    </p:spTree>
    <p:extLst>
      <p:ext uri="{BB962C8B-B14F-4D97-AF65-F5344CB8AC3E}">
        <p14:creationId xmlns:p14="http://schemas.microsoft.com/office/powerpoint/2010/main" val="342571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lnSpcReduction="10000"/>
          </a:bodyPr>
          <a:lstStyle/>
          <a:p>
            <a:pPr lvl="0" rtl="0">
              <a:lnSpc>
                <a:spcPct val="115000"/>
              </a:lnSpc>
              <a:spcAft>
                <a:spcPts val="1000"/>
              </a:spcAft>
              <a:buClr>
                <a:srgbClr val="FF0000"/>
              </a:buClr>
              <a:buSzPts val="1000"/>
              <a:tabLst>
                <a:tab pos="457200" algn="l"/>
              </a:tabLst>
            </a:pPr>
            <a:endParaRPr lang="en-US" sz="2000" b="1" dirty="0" smtClean="0">
              <a:solidFill>
                <a:srgbClr val="C00000"/>
              </a:solidFill>
              <a:latin typeface="Aharoni" pitchFamily="2" charset="-79"/>
            </a:endParaRPr>
          </a:p>
          <a:p>
            <a:pPr lvl="0" rtl="0">
              <a:lnSpc>
                <a:spcPct val="115000"/>
              </a:lnSpc>
              <a:spcAft>
                <a:spcPts val="1000"/>
              </a:spcAft>
              <a:buClr>
                <a:srgbClr val="FF0000"/>
              </a:buClr>
              <a:buSzPts val="1000"/>
              <a:tabLst>
                <a:tab pos="457200" algn="l"/>
              </a:tabLst>
            </a:pPr>
            <a:r>
              <a:rPr lang="en-US" sz="3100" b="1" dirty="0" smtClean="0">
                <a:solidFill>
                  <a:srgbClr val="C00000"/>
                </a:solidFill>
                <a:latin typeface="Aharoni" pitchFamily="2" charset="-79"/>
              </a:rPr>
              <a:t> </a:t>
            </a:r>
            <a:r>
              <a:rPr lang="en-US" sz="3200" b="1" dirty="0" smtClean="0">
                <a:solidFill>
                  <a:srgbClr val="FFC000"/>
                </a:solidFill>
                <a:latin typeface="Aharoni" pitchFamily="2" charset="-79"/>
              </a:rPr>
              <a:t>Diagnostic </a:t>
            </a:r>
            <a:r>
              <a:rPr lang="en-US" sz="3200" b="1" dirty="0">
                <a:solidFill>
                  <a:srgbClr val="FFC000"/>
                </a:solidFill>
                <a:latin typeface="Aharoni" pitchFamily="2" charset="-79"/>
              </a:rPr>
              <a:t>tests </a:t>
            </a:r>
            <a:endParaRPr lang="en-US" sz="4000" b="1" dirty="0">
              <a:solidFill>
                <a:srgbClr val="FFC000"/>
              </a:solidFill>
              <a:latin typeface="Aharoni" pitchFamily="2" charset="-79"/>
            </a:endParaRPr>
          </a:p>
          <a:p>
            <a:pPr algn="l" rtl="0">
              <a:lnSpc>
                <a:spcPct val="115000"/>
              </a:lnSpc>
              <a:spcAft>
                <a:spcPts val="1000"/>
              </a:spcAft>
              <a:buClr>
                <a:srgbClr val="FF0000"/>
              </a:buClr>
              <a:buSzPts val="1000"/>
              <a:tabLst>
                <a:tab pos="457200" algn="l"/>
              </a:tabLst>
            </a:pPr>
            <a:r>
              <a:rPr lang="en-US" sz="2400" b="1" dirty="0">
                <a:solidFill>
                  <a:schemeClr val="tx1"/>
                </a:solidFill>
                <a:latin typeface="Aharoni" pitchFamily="2" charset="-79"/>
              </a:rPr>
              <a:t>•</a:t>
            </a:r>
            <a:r>
              <a:rPr lang="en-US" sz="1800" b="1" dirty="0">
                <a:solidFill>
                  <a:srgbClr val="C00000"/>
                </a:solidFill>
                <a:latin typeface="Aharoni" pitchFamily="2" charset="-79"/>
              </a:rPr>
              <a:t>	</a:t>
            </a:r>
            <a:r>
              <a:rPr lang="en-US" sz="1800" b="1" dirty="0">
                <a:solidFill>
                  <a:schemeClr val="tx1"/>
                </a:solidFill>
                <a:latin typeface="Arial Black" pitchFamily="34" charset="0"/>
              </a:rPr>
              <a:t>Circumstantial (ESR, CRP, </a:t>
            </a:r>
            <a:r>
              <a:rPr lang="en-US" sz="1800" b="1" dirty="0" err="1">
                <a:solidFill>
                  <a:schemeClr val="tx1"/>
                </a:solidFill>
                <a:latin typeface="Arial Black" pitchFamily="34" charset="0"/>
              </a:rPr>
              <a:t>anaemia</a:t>
            </a:r>
            <a:r>
              <a:rPr lang="en-US" sz="1800" b="1" dirty="0">
                <a:solidFill>
                  <a:schemeClr val="tx1"/>
                </a:solidFill>
                <a:latin typeface="Arial Black" pitchFamily="34" charset="0"/>
              </a:rPr>
              <a:t> etc.)</a:t>
            </a:r>
          </a:p>
          <a:p>
            <a:pPr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Tuberculin skin test (low sensitivity/specificity; useful only </a:t>
            </a:r>
            <a:r>
              <a:rPr lang="en-US" sz="1800" b="1" dirty="0" smtClean="0">
                <a:solidFill>
                  <a:schemeClr val="tx1"/>
                </a:solidFill>
                <a:latin typeface="Arial Black" pitchFamily="34" charset="0"/>
              </a:rPr>
              <a:t>in </a:t>
            </a:r>
            <a:r>
              <a:rPr lang="en-US" sz="1800" b="1" dirty="0">
                <a:solidFill>
                  <a:schemeClr val="tx1"/>
                </a:solidFill>
                <a:latin typeface="Arial Black" pitchFamily="34" charset="0"/>
              </a:rPr>
              <a:t> </a:t>
            </a:r>
            <a:r>
              <a:rPr lang="en-US" sz="1800" b="1" dirty="0" smtClean="0">
                <a:solidFill>
                  <a:schemeClr val="tx1"/>
                </a:solidFill>
                <a:latin typeface="Arial Black" pitchFamily="34" charset="0"/>
              </a:rPr>
              <a:t>       </a:t>
            </a:r>
          </a:p>
          <a:p>
            <a:pPr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a:t>
            </a:r>
            <a:r>
              <a:rPr lang="en-US" sz="1800" b="1" dirty="0" smtClean="0">
                <a:solidFill>
                  <a:schemeClr val="tx1"/>
                </a:solidFill>
                <a:latin typeface="Arial Black" pitchFamily="34" charset="0"/>
              </a:rPr>
              <a:t>     primary </a:t>
            </a:r>
            <a:r>
              <a:rPr lang="en-US" sz="1800" b="1" dirty="0">
                <a:solidFill>
                  <a:schemeClr val="tx1"/>
                </a:solidFill>
                <a:latin typeface="Arial Black" pitchFamily="34" charset="0"/>
              </a:rPr>
              <a:t>or </a:t>
            </a:r>
            <a:r>
              <a:rPr lang="en-US" sz="1800" b="1" dirty="0" smtClean="0">
                <a:solidFill>
                  <a:schemeClr val="tx1"/>
                </a:solidFill>
                <a:latin typeface="Arial Black" pitchFamily="34" charset="0"/>
              </a:rPr>
              <a:t>deep- seated  infection</a:t>
            </a:r>
            <a:r>
              <a:rPr lang="en-US" sz="1800" b="1" dirty="0">
                <a:solidFill>
                  <a:schemeClr val="tx1"/>
                </a:solidFill>
                <a:latin typeface="Arial Black" pitchFamily="34" charset="0"/>
              </a:rPr>
              <a:t>)</a:t>
            </a:r>
          </a:p>
          <a:p>
            <a:pPr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Stain</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o</a:t>
            </a:r>
            <a:r>
              <a:rPr lang="en-US" sz="1800" b="1" dirty="0">
                <a:solidFill>
                  <a:schemeClr val="tx1"/>
                </a:solidFill>
                <a:latin typeface="Arial Black" pitchFamily="34" charset="0"/>
              </a:rPr>
              <a:t>	</a:t>
            </a:r>
            <a:r>
              <a:rPr lang="en-US" sz="1800" b="1" dirty="0" err="1">
                <a:solidFill>
                  <a:schemeClr val="tx1"/>
                </a:solidFill>
                <a:latin typeface="Arial Black" pitchFamily="34" charset="0"/>
              </a:rPr>
              <a:t>Ziehl-Neelsen</a:t>
            </a:r>
            <a:endParaRPr lang="en-US" sz="1800" b="1" dirty="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o</a:t>
            </a:r>
            <a:r>
              <a:rPr lang="en-US" sz="1800" b="1" dirty="0">
                <a:solidFill>
                  <a:schemeClr val="tx1"/>
                </a:solidFill>
                <a:latin typeface="Arial Black" pitchFamily="34" charset="0"/>
              </a:rPr>
              <a:t>	</a:t>
            </a:r>
            <a:r>
              <a:rPr lang="en-US" sz="1800" b="1" dirty="0" err="1">
                <a:solidFill>
                  <a:schemeClr val="tx1"/>
                </a:solidFill>
                <a:latin typeface="Arial Black" pitchFamily="34" charset="0"/>
              </a:rPr>
              <a:t>Auramine</a:t>
            </a:r>
            <a:r>
              <a:rPr lang="en-US" sz="1800" b="1" dirty="0">
                <a:solidFill>
                  <a:schemeClr val="tx1"/>
                </a:solidFill>
                <a:latin typeface="Arial Black" pitchFamily="34" charset="0"/>
              </a:rPr>
              <a:t> fluorescence</a:t>
            </a:r>
          </a:p>
          <a:p>
            <a:pPr lvl="0"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Nucleic acid amplification</a:t>
            </a:r>
          </a:p>
          <a:p>
            <a:pPr lvl="0"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Culture</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o Solid </a:t>
            </a:r>
            <a:r>
              <a:rPr lang="en-US" sz="1800" b="1" dirty="0">
                <a:solidFill>
                  <a:schemeClr val="tx1"/>
                </a:solidFill>
                <a:latin typeface="Arial Black" pitchFamily="34" charset="0"/>
              </a:rPr>
              <a:t>media (</a:t>
            </a:r>
            <a:r>
              <a:rPr lang="en-US" sz="1800" b="1" dirty="0" err="1">
                <a:solidFill>
                  <a:schemeClr val="tx1"/>
                </a:solidFill>
                <a:latin typeface="Arial Black" pitchFamily="34" charset="0"/>
              </a:rPr>
              <a:t>Löwenstein</a:t>
            </a:r>
            <a:r>
              <a:rPr lang="en-US" sz="1800" b="1" dirty="0">
                <a:solidFill>
                  <a:schemeClr val="tx1"/>
                </a:solidFill>
                <a:latin typeface="Arial Black" pitchFamily="34" charset="0"/>
              </a:rPr>
              <a:t>-Jensen, </a:t>
            </a:r>
            <a:r>
              <a:rPr lang="en-US" sz="1800" b="1" dirty="0" err="1">
                <a:solidFill>
                  <a:schemeClr val="tx1"/>
                </a:solidFill>
                <a:latin typeface="Arial Black" pitchFamily="34" charset="0"/>
              </a:rPr>
              <a:t>Middlebrook</a:t>
            </a:r>
            <a:r>
              <a:rPr lang="en-US" sz="1800" b="1" dirty="0">
                <a:solidFill>
                  <a:schemeClr val="tx1"/>
                </a:solidFill>
                <a:latin typeface="Arial Black" pitchFamily="34" charset="0"/>
              </a:rPr>
              <a:t>)</a:t>
            </a:r>
          </a:p>
          <a:p>
            <a:pPr lvl="0" algn="l" rtl="0">
              <a:lnSpc>
                <a:spcPct val="115000"/>
              </a:lnSpc>
              <a:spcAft>
                <a:spcPts val="1000"/>
              </a:spcAft>
              <a:buClr>
                <a:srgbClr val="FF0000"/>
              </a:buClr>
              <a:buSzPts val="1000"/>
              <a:tabLst>
                <a:tab pos="457200" algn="l"/>
              </a:tabLst>
            </a:pPr>
            <a:r>
              <a:rPr lang="en-US" sz="1800" b="1" dirty="0" smtClean="0">
                <a:solidFill>
                  <a:schemeClr val="tx1"/>
                </a:solidFill>
                <a:latin typeface="Arial Black" pitchFamily="34" charset="0"/>
              </a:rPr>
              <a:t>          o Liquid </a:t>
            </a:r>
            <a:r>
              <a:rPr lang="en-US" sz="1800" b="1" dirty="0">
                <a:solidFill>
                  <a:schemeClr val="tx1"/>
                </a:solidFill>
                <a:latin typeface="Arial Black" pitchFamily="34" charset="0"/>
              </a:rPr>
              <a:t>media (e.g. BACTEC or MGIT)</a:t>
            </a:r>
          </a:p>
          <a:p>
            <a:pPr lvl="0" algn="l" rtl="0">
              <a:lnSpc>
                <a:spcPct val="115000"/>
              </a:lnSpc>
              <a:spcAft>
                <a:spcPts val="1000"/>
              </a:spcAft>
              <a:buClr>
                <a:srgbClr val="FF0000"/>
              </a:buClr>
              <a:buSzPts val="1000"/>
              <a:tabLst>
                <a:tab pos="457200" algn="l"/>
              </a:tabLst>
            </a:pPr>
            <a:r>
              <a:rPr lang="en-US" sz="1800" b="1" dirty="0">
                <a:solidFill>
                  <a:schemeClr val="tx1"/>
                </a:solidFill>
                <a:latin typeface="Arial Black" pitchFamily="34" charset="0"/>
              </a:rPr>
              <a:t>•	Response to empirical </a:t>
            </a:r>
            <a:r>
              <a:rPr lang="en-US" sz="1800" b="1" dirty="0" err="1">
                <a:solidFill>
                  <a:schemeClr val="tx1"/>
                </a:solidFill>
                <a:latin typeface="Arial Black" pitchFamily="34" charset="0"/>
              </a:rPr>
              <a:t>antituberculous</a:t>
            </a:r>
            <a:r>
              <a:rPr lang="en-US" sz="1800" b="1" dirty="0">
                <a:solidFill>
                  <a:schemeClr val="tx1"/>
                </a:solidFill>
                <a:latin typeface="Arial Black" pitchFamily="34" charset="0"/>
              </a:rPr>
              <a:t> drugs (usually seen after </a:t>
            </a:r>
            <a:r>
              <a:rPr lang="en-US" sz="1800" b="1" dirty="0" smtClean="0">
                <a:solidFill>
                  <a:schemeClr val="tx1"/>
                </a:solidFill>
                <a:latin typeface="Arial Black" pitchFamily="34" charset="0"/>
              </a:rPr>
              <a:t>5-10 </a:t>
            </a:r>
            <a:r>
              <a:rPr lang="en-US" sz="1800" b="1" dirty="0">
                <a:solidFill>
                  <a:schemeClr val="tx1"/>
                </a:solidFill>
                <a:latin typeface="Arial Black" pitchFamily="34" charset="0"/>
              </a:rPr>
              <a:t>days)</a:t>
            </a:r>
          </a:p>
          <a:p>
            <a:pPr lvl="0" algn="l" rtl="0">
              <a:lnSpc>
                <a:spcPct val="115000"/>
              </a:lnSpc>
              <a:spcAft>
                <a:spcPts val="1000"/>
              </a:spcAft>
              <a:buClr>
                <a:srgbClr val="FF0000"/>
              </a:buClr>
              <a:buSzPts val="1000"/>
              <a:tabLst>
                <a:tab pos="457200" algn="l"/>
              </a:tabLst>
            </a:pPr>
            <a:endParaRPr lang="ar-SA" sz="2000" b="1" dirty="0">
              <a:solidFill>
                <a:schemeClr val="tx1"/>
              </a:solidFill>
              <a:latin typeface="+mj-lt"/>
            </a:endParaRPr>
          </a:p>
        </p:txBody>
      </p:sp>
    </p:spTree>
    <p:extLst>
      <p:ext uri="{BB962C8B-B14F-4D97-AF65-F5344CB8AC3E}">
        <p14:creationId xmlns:p14="http://schemas.microsoft.com/office/powerpoint/2010/main" val="102044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lnSpcReduction="10000"/>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endParaRPr lang="en-US" sz="1400" b="1" dirty="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presence of an otherwise </a:t>
            </a:r>
            <a:r>
              <a:rPr lang="en-US" sz="1800" b="1" dirty="0">
                <a:solidFill>
                  <a:srgbClr val="FFC000"/>
                </a:solidFill>
                <a:latin typeface="Arial Black" pitchFamily="34" charset="0"/>
              </a:rPr>
              <a:t>unexplained cough for more than 2-3 weeks</a:t>
            </a:r>
            <a:r>
              <a:rPr lang="en-US" sz="1800" b="1" dirty="0">
                <a:solidFill>
                  <a:schemeClr val="tx1"/>
                </a:solidFill>
                <a:latin typeface="Arial Black" pitchFamily="34" charset="0"/>
              </a:rPr>
              <a:t>, particularly in an area where TB is highly prevalent, or typical chest X-ray changes should prompt further </a:t>
            </a:r>
            <a:r>
              <a:rPr lang="en-US" sz="1800" b="1" dirty="0" smtClean="0">
                <a:solidFill>
                  <a:schemeClr val="tx1"/>
                </a:solidFill>
                <a:latin typeface="Arial Black" pitchFamily="34" charset="0"/>
              </a:rPr>
              <a:t>investigation Box above).</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 </a:t>
            </a:r>
            <a:r>
              <a:rPr lang="en-US" sz="1800" b="1" dirty="0">
                <a:solidFill>
                  <a:schemeClr val="tx1"/>
                </a:solidFill>
                <a:latin typeface="Arial Black" pitchFamily="34" charset="0"/>
              </a:rPr>
              <a:t>Direct microscopy of sputum is the most important first step.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probability of detecting acid-fast bacilli is proportional to the bacillary burden in the sputum (typically positive when </a:t>
            </a:r>
            <a:r>
              <a:rPr lang="en-US" sz="1800" b="1" dirty="0">
                <a:solidFill>
                  <a:srgbClr val="FFC000"/>
                </a:solidFill>
                <a:latin typeface="Arial Black" pitchFamily="34" charset="0"/>
              </a:rPr>
              <a:t>5000-10 000 </a:t>
            </a:r>
            <a:r>
              <a:rPr lang="en-US" sz="1800" b="1" dirty="0">
                <a:solidFill>
                  <a:schemeClr val="tx1"/>
                </a:solidFill>
                <a:latin typeface="Arial Black" pitchFamily="34" charset="0"/>
              </a:rPr>
              <a:t>organisms are present</a:t>
            </a:r>
            <a:r>
              <a:rPr lang="en-US" sz="1800" b="1" dirty="0" smtClean="0">
                <a:solidFill>
                  <a:schemeClr val="tx1"/>
                </a:solidFill>
                <a:latin typeface="Arial Black" pitchFamily="34" charset="0"/>
              </a:rPr>
              <a:t>).</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 </a:t>
            </a:r>
            <a:r>
              <a:rPr lang="en-US" sz="1800" b="1" dirty="0">
                <a:solidFill>
                  <a:schemeClr val="tx1"/>
                </a:solidFill>
                <a:latin typeface="Arial Black" pitchFamily="34" charset="0"/>
              </a:rPr>
              <a:t>By virtue of their substantial lipid-rich wall, tuberculous bacilli are difficult to stain.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most effective techniques are the </a:t>
            </a:r>
            <a:r>
              <a:rPr lang="en-US" sz="1800" b="1" dirty="0" err="1">
                <a:solidFill>
                  <a:srgbClr val="FFC000"/>
                </a:solidFill>
                <a:latin typeface="Arial Black" pitchFamily="34" charset="0"/>
              </a:rPr>
              <a:t>Ziehl-Neelsen</a:t>
            </a:r>
            <a:r>
              <a:rPr lang="en-US" sz="1800" b="1" dirty="0">
                <a:solidFill>
                  <a:srgbClr val="FFC000"/>
                </a:solidFill>
                <a:latin typeface="Arial Black" pitchFamily="34" charset="0"/>
              </a:rPr>
              <a:t> and </a:t>
            </a:r>
            <a:r>
              <a:rPr lang="en-US" sz="1800" b="1" dirty="0" err="1">
                <a:solidFill>
                  <a:srgbClr val="FFC000"/>
                </a:solidFill>
                <a:latin typeface="Arial Black" pitchFamily="34" charset="0"/>
              </a:rPr>
              <a:t>rhodamine-auramine</a:t>
            </a:r>
            <a:r>
              <a:rPr lang="en-US" sz="1800" b="1" dirty="0">
                <a:solidFill>
                  <a:srgbClr val="FFC000"/>
                </a:solidFill>
                <a:latin typeface="Arial Black" pitchFamily="34" charset="0"/>
              </a:rPr>
              <a:t> </a:t>
            </a:r>
            <a:r>
              <a:rPr lang="en-US" sz="1800" b="1" dirty="0">
                <a:solidFill>
                  <a:schemeClr val="tx1"/>
                </a:solidFill>
                <a:latin typeface="Arial Black" pitchFamily="34" charset="0"/>
              </a:rPr>
              <a:t>(Fig</a:t>
            </a:r>
            <a:r>
              <a:rPr lang="en-US" sz="1800" b="1" dirty="0" smtClean="0">
                <a:solidFill>
                  <a:schemeClr val="tx1"/>
                </a:solidFill>
                <a:latin typeface="Arial Black" pitchFamily="34" charset="0"/>
              </a:rPr>
              <a:t>.) </a:t>
            </a:r>
            <a:r>
              <a:rPr lang="en-US" sz="1800" b="1" dirty="0">
                <a:solidFill>
                  <a:srgbClr val="FFC000"/>
                </a:solidFill>
                <a:latin typeface="Arial Black" pitchFamily="34" charset="0"/>
              </a:rPr>
              <a:t>stains</a:t>
            </a:r>
            <a:r>
              <a:rPr lang="en-US" sz="1800" b="1" dirty="0">
                <a:solidFill>
                  <a:schemeClr val="tx1"/>
                </a:solidFill>
                <a:latin typeface="Arial Black" pitchFamily="34" charset="0"/>
              </a:rPr>
              <a:t>.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latter causes the tuberculous bacilli to fluoresce against a dark background and is easier to use when numerous specimens need to be examined; however, it is more complex and expensive, limiting applicability in resource-poor regions. </a:t>
            </a:r>
            <a:endParaRPr lang="ar-SA" sz="1800" b="1" dirty="0">
              <a:solidFill>
                <a:schemeClr val="tx1"/>
              </a:solidFill>
              <a:latin typeface="Arial Black" pitchFamily="34" charset="0"/>
            </a:endParaRPr>
          </a:p>
        </p:txBody>
      </p:sp>
    </p:spTree>
    <p:extLst>
      <p:ext uri="{BB962C8B-B14F-4D97-AF65-F5344CB8AC3E}">
        <p14:creationId xmlns:p14="http://schemas.microsoft.com/office/powerpoint/2010/main" val="31171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409575"/>
            <a:ext cx="7629525"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12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A </a:t>
            </a:r>
            <a:r>
              <a:rPr lang="en-US" sz="1800" b="1" dirty="0">
                <a:solidFill>
                  <a:schemeClr val="tx1"/>
                </a:solidFill>
                <a:latin typeface="Arial Black" pitchFamily="34" charset="0"/>
              </a:rPr>
              <a:t>positive smear is sufficient for the presumptive diagnosis of TB but definitive diagnosis requires culture.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Smear-negative </a:t>
            </a:r>
            <a:r>
              <a:rPr lang="en-US" sz="1800" b="1" dirty="0">
                <a:solidFill>
                  <a:schemeClr val="tx1"/>
                </a:solidFill>
                <a:latin typeface="Arial Black" pitchFamily="34" charset="0"/>
              </a:rPr>
              <a:t>sputum should also be cultured, as only 10-100 viable organisms are required for sputum to be culture-positive.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A </a:t>
            </a:r>
            <a:r>
              <a:rPr lang="en-US" sz="1800" b="1" dirty="0">
                <a:solidFill>
                  <a:schemeClr val="tx1"/>
                </a:solidFill>
                <a:latin typeface="Arial Black" pitchFamily="34" charset="0"/>
              </a:rPr>
              <a:t>diagnosis of smear-negative TB may be made in advance of culture if the chest X-ray appearances are typical of TB and there is no response to a broad-spectrum antibiotic.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a:solidFill>
                  <a:schemeClr val="tx1"/>
                </a:solidFill>
                <a:latin typeface="Arial Black" pitchFamily="34" charset="0"/>
              </a:rPr>
              <a:t>MTB grows slowly and may take between 4 and 6 weeks to appear on solid medium such as </a:t>
            </a:r>
            <a:r>
              <a:rPr lang="en-US" sz="1800" b="1" dirty="0" err="1">
                <a:solidFill>
                  <a:srgbClr val="FFC000"/>
                </a:solidFill>
                <a:latin typeface="Arial Black" pitchFamily="34" charset="0"/>
              </a:rPr>
              <a:t>Löwenstein</a:t>
            </a:r>
            <a:r>
              <a:rPr lang="en-US" sz="1800" b="1" dirty="0">
                <a:solidFill>
                  <a:srgbClr val="FFC000"/>
                </a:solidFill>
                <a:latin typeface="Arial Black" pitchFamily="34" charset="0"/>
              </a:rPr>
              <a:t>-Jensen or </a:t>
            </a:r>
            <a:r>
              <a:rPr lang="en-US" sz="1800" b="1" dirty="0" err="1">
                <a:solidFill>
                  <a:srgbClr val="FFC000"/>
                </a:solidFill>
                <a:latin typeface="Arial Black" pitchFamily="34" charset="0"/>
              </a:rPr>
              <a:t>Middlebrook</a:t>
            </a:r>
            <a:r>
              <a:rPr lang="en-US" sz="1800" b="1" dirty="0">
                <a:solidFill>
                  <a:srgbClr val="C00000"/>
                </a:solidFill>
                <a:latin typeface="Arial Black" pitchFamily="34" charset="0"/>
              </a:rPr>
              <a:t>. </a:t>
            </a:r>
            <a:endParaRPr lang="en-US" sz="1800" b="1" dirty="0" smtClean="0">
              <a:solidFill>
                <a:srgbClr val="C00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Faster </a:t>
            </a:r>
            <a:r>
              <a:rPr lang="en-US" sz="1800" b="1" dirty="0">
                <a:solidFill>
                  <a:schemeClr val="tx1"/>
                </a:solidFill>
                <a:latin typeface="Arial Black" pitchFamily="34" charset="0"/>
              </a:rPr>
              <a:t>growth (1-3 weeks) occurs in </a:t>
            </a:r>
            <a:r>
              <a:rPr lang="en-US" sz="1800" b="1" dirty="0">
                <a:solidFill>
                  <a:srgbClr val="FFC000"/>
                </a:solidFill>
                <a:latin typeface="Arial Black" pitchFamily="34" charset="0"/>
              </a:rPr>
              <a:t>liquid media such as the radioac</a:t>
            </a:r>
            <a:r>
              <a:rPr lang="en-US" sz="1800" b="1" dirty="0">
                <a:solidFill>
                  <a:srgbClr val="C00000"/>
                </a:solidFill>
                <a:latin typeface="Arial Black" pitchFamily="34" charset="0"/>
              </a:rPr>
              <a:t>tive </a:t>
            </a:r>
            <a:r>
              <a:rPr lang="en-US" sz="1800" b="1" dirty="0">
                <a:solidFill>
                  <a:srgbClr val="FFC000"/>
                </a:solidFill>
                <a:latin typeface="Arial Black" pitchFamily="34" charset="0"/>
              </a:rPr>
              <a:t>BACTEC</a:t>
            </a:r>
            <a:r>
              <a:rPr lang="en-US" sz="1800" b="1" dirty="0">
                <a:solidFill>
                  <a:schemeClr val="tx1"/>
                </a:solidFill>
                <a:latin typeface="Arial Black" pitchFamily="34" charset="0"/>
              </a:rPr>
              <a:t> system or the non-radiometric </a:t>
            </a:r>
            <a:r>
              <a:rPr lang="en-US" sz="1800" b="1" dirty="0">
                <a:solidFill>
                  <a:srgbClr val="FFC000"/>
                </a:solidFill>
                <a:latin typeface="Arial Black" pitchFamily="34" charset="0"/>
              </a:rPr>
              <a:t>mycobacteria growth indicator tube (MGIT). </a:t>
            </a:r>
            <a:endParaRPr lang="en-US" sz="1800" b="1" dirty="0" smtClean="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 </a:t>
            </a:r>
            <a:r>
              <a:rPr lang="en-US" sz="1800" b="1" dirty="0">
                <a:solidFill>
                  <a:schemeClr val="tx1"/>
                </a:solidFill>
                <a:latin typeface="Arial Black" pitchFamily="34" charset="0"/>
              </a:rPr>
              <a:t>BACTEC method is commonly used in developed nations and detects mycobacterial growth by </a:t>
            </a:r>
            <a:r>
              <a:rPr lang="en-US" sz="1800" b="1" dirty="0">
                <a:solidFill>
                  <a:srgbClr val="FFC000"/>
                </a:solidFill>
                <a:latin typeface="Arial Black" pitchFamily="34" charset="0"/>
              </a:rPr>
              <a:t>measuring the liberation of 14CO2, following metabolism of 14C-labelled substrate present in the medium.</a:t>
            </a:r>
            <a:r>
              <a:rPr lang="en-US" sz="1600" b="1" dirty="0">
                <a:solidFill>
                  <a:srgbClr val="FFC000"/>
                </a:solidFill>
                <a:latin typeface="Arial Black" pitchFamily="34" charset="0"/>
              </a:rPr>
              <a:t> </a:t>
            </a:r>
            <a:endParaRPr lang="en-US" sz="1600" b="1" dirty="0" smtClean="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2712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a:bodyPr>
          <a:lstStyle/>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en-US" sz="14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New strategies for the rapid confirmation of TB at low cost are being developed; these include the </a:t>
            </a:r>
            <a:r>
              <a:rPr lang="en-US" sz="1600" b="1" dirty="0">
                <a:solidFill>
                  <a:srgbClr val="FFC000"/>
                </a:solidFill>
                <a:latin typeface="Arial Black" pitchFamily="34" charset="0"/>
              </a:rPr>
              <a:t>nucleic acid amplification test (NAT), </a:t>
            </a:r>
            <a:r>
              <a:rPr lang="en-US" sz="1600" b="1" dirty="0">
                <a:solidFill>
                  <a:schemeClr val="tx1"/>
                </a:solidFill>
                <a:latin typeface="Arial Black" pitchFamily="34" charset="0"/>
              </a:rPr>
              <a:t>designed to amplify nucleic acid regions specific to MTB such as </a:t>
            </a:r>
            <a:r>
              <a:rPr lang="en-US" sz="1600" b="1" dirty="0">
                <a:solidFill>
                  <a:srgbClr val="FFC000"/>
                </a:solidFill>
                <a:latin typeface="Arial Black" pitchFamily="34" charset="0"/>
              </a:rPr>
              <a:t>IS6110</a:t>
            </a:r>
            <a:r>
              <a:rPr lang="en-US" sz="1600" b="1" dirty="0">
                <a:solidFill>
                  <a:schemeClr val="tx1"/>
                </a:solidFill>
                <a:latin typeface="Arial Black" pitchFamily="34" charset="0"/>
              </a:rPr>
              <a:t>, and the </a:t>
            </a:r>
            <a:r>
              <a:rPr lang="en-US" sz="1600" b="1" dirty="0">
                <a:solidFill>
                  <a:srgbClr val="FFC000"/>
                </a:solidFill>
                <a:latin typeface="Arial Black" pitchFamily="34" charset="0"/>
              </a:rPr>
              <a:t>MPB64</a:t>
            </a:r>
            <a:r>
              <a:rPr lang="en-US" sz="1600" b="1" dirty="0">
                <a:solidFill>
                  <a:schemeClr val="tx1"/>
                </a:solidFill>
                <a:latin typeface="Arial Black" pitchFamily="34" charset="0"/>
              </a:rPr>
              <a:t> skin patch test, in which immunogenic antigen detects active but not latent TB, and has the potential to provide a simple, non-invasive test which does not require a laboratory or highly skilled personnel.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Drug </a:t>
            </a:r>
            <a:r>
              <a:rPr lang="en-US" sz="1600" b="1" dirty="0">
                <a:solidFill>
                  <a:schemeClr val="tx1"/>
                </a:solidFill>
                <a:latin typeface="Arial Black" pitchFamily="34" charset="0"/>
              </a:rPr>
              <a:t>sensitivity testing is particularly important </a:t>
            </a:r>
            <a:r>
              <a:rPr lang="en-US" sz="1600" b="1" dirty="0" smtClean="0">
                <a:solidFill>
                  <a:schemeClr val="tx1"/>
                </a:solidFill>
                <a:latin typeface="Arial Black" pitchFamily="34" charset="0"/>
              </a:rPr>
              <a:t>.</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If </a:t>
            </a:r>
            <a:r>
              <a:rPr lang="en-US" sz="1600" b="1" dirty="0">
                <a:solidFill>
                  <a:schemeClr val="tx1"/>
                </a:solidFill>
                <a:latin typeface="Arial Black" pitchFamily="34" charset="0"/>
              </a:rPr>
              <a:t>a cluster of cases suggests a common source, confirmation may be sought by fingerprinting of isolates with restriction-fragment length </a:t>
            </a:r>
            <a:r>
              <a:rPr lang="en-US" sz="1600" b="1" dirty="0">
                <a:solidFill>
                  <a:srgbClr val="FFC000"/>
                </a:solidFill>
                <a:latin typeface="Arial Black" pitchFamily="34" charset="0"/>
              </a:rPr>
              <a:t>polymorphism (RFLP) or DNA amplification</a:t>
            </a:r>
            <a:r>
              <a:rPr lang="en-US" sz="1600" b="1" dirty="0">
                <a:solidFill>
                  <a:schemeClr val="tx1"/>
                </a:solidFill>
                <a:latin typeface="Arial Black" pitchFamily="34" charset="0"/>
              </a:rPr>
              <a:t>. </a:t>
            </a: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The diagnosis of extrapulmonary TB can be more challenging.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There </a:t>
            </a:r>
            <a:r>
              <a:rPr lang="en-US" sz="1600" b="1" dirty="0">
                <a:solidFill>
                  <a:schemeClr val="tx1"/>
                </a:solidFill>
                <a:latin typeface="Arial Black" pitchFamily="34" charset="0"/>
              </a:rPr>
              <a:t>are generally fewer organisms (particularly in meningeal or pleural fluid), so culture or </a:t>
            </a:r>
            <a:r>
              <a:rPr lang="en-US" sz="1600" b="1" dirty="0" err="1">
                <a:solidFill>
                  <a:schemeClr val="tx1"/>
                </a:solidFill>
                <a:latin typeface="Arial Black" pitchFamily="34" charset="0"/>
              </a:rPr>
              <a:t>histopathological</a:t>
            </a:r>
            <a:r>
              <a:rPr lang="en-US" sz="1600" b="1" dirty="0">
                <a:solidFill>
                  <a:schemeClr val="tx1"/>
                </a:solidFill>
                <a:latin typeface="Arial Black" pitchFamily="34" charset="0"/>
              </a:rPr>
              <a:t> examination of tissue is more important.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In </a:t>
            </a:r>
            <a:r>
              <a:rPr lang="en-US" sz="1600" b="1" dirty="0">
                <a:solidFill>
                  <a:schemeClr val="tx1"/>
                </a:solidFill>
                <a:latin typeface="Arial Black" pitchFamily="34" charset="0"/>
              </a:rPr>
              <a:t>the presence of HIV, however, examination of sputum may still be useful, as subclinical pulmonary disease is common. </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400" b="1" dirty="0">
              <a:solidFill>
                <a:schemeClr val="tx1"/>
              </a:solidFill>
              <a:latin typeface="Arial Black" pitchFamily="34" charset="0"/>
            </a:endParaRPr>
          </a:p>
        </p:txBody>
      </p:sp>
    </p:spTree>
    <p:extLst>
      <p:ext uri="{BB962C8B-B14F-4D97-AF65-F5344CB8AC3E}">
        <p14:creationId xmlns:p14="http://schemas.microsoft.com/office/powerpoint/2010/main" val="312000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lnSpcReduction="10000"/>
          </a:bodyPr>
          <a:lstStyle/>
          <a:p>
            <a:pPr lvl="0" algn="l" rtl="0">
              <a:lnSpc>
                <a:spcPct val="115000"/>
              </a:lnSpc>
              <a:spcAft>
                <a:spcPts val="1000"/>
              </a:spcAft>
              <a:buClr>
                <a:srgbClr val="FF0000"/>
              </a:buClr>
              <a:buSzPts val="1000"/>
              <a:tabLst>
                <a:tab pos="457200" algn="l"/>
              </a:tabLst>
            </a:pPr>
            <a:endParaRPr lang="en-US" sz="1400" b="1" dirty="0" smtClean="0">
              <a:solidFill>
                <a:schemeClr val="tx1"/>
              </a:solidFill>
              <a:latin typeface="Arial Black" pitchFamily="34" charset="0"/>
            </a:endParaRPr>
          </a:p>
          <a:p>
            <a:pPr lvl="0" algn="l" rtl="0">
              <a:lnSpc>
                <a:spcPct val="115000"/>
              </a:lnSpc>
              <a:spcAft>
                <a:spcPts val="1000"/>
              </a:spcAft>
              <a:buClr>
                <a:srgbClr val="FF0000"/>
              </a:buClr>
              <a:buSzPts val="1000"/>
              <a:tabLst>
                <a:tab pos="457200" algn="l"/>
              </a:tabLst>
            </a:pPr>
            <a:r>
              <a:rPr lang="en-US" sz="1600" b="1" dirty="0">
                <a:solidFill>
                  <a:schemeClr val="tx1"/>
                </a:solidFill>
                <a:latin typeface="Arial Black" pitchFamily="34" charset="0"/>
              </a:rPr>
              <a:t> </a:t>
            </a:r>
            <a:r>
              <a:rPr lang="en-US" sz="1600" b="1" dirty="0" smtClean="0">
                <a:solidFill>
                  <a:schemeClr val="tx1"/>
                </a:solidFill>
                <a:latin typeface="Arial Black" pitchFamily="34" charset="0"/>
              </a:rPr>
              <a:t>                    </a:t>
            </a:r>
            <a:r>
              <a:rPr lang="en-US" sz="2000" b="1" dirty="0" smtClean="0">
                <a:solidFill>
                  <a:srgbClr val="FFC000"/>
                </a:solidFill>
                <a:latin typeface="Arial Black" pitchFamily="34" charset="0"/>
              </a:rPr>
              <a:t>Management </a:t>
            </a:r>
            <a:endParaRPr lang="en-US" sz="2000" b="1" dirty="0">
              <a:solidFill>
                <a:srgbClr val="FFC000"/>
              </a:solidFill>
              <a:latin typeface="Arial Black" pitchFamily="34" charset="0"/>
            </a:endParaRPr>
          </a:p>
          <a:p>
            <a:pPr lvl="0" algn="l" rtl="0">
              <a:lnSpc>
                <a:spcPct val="115000"/>
              </a:lnSpc>
              <a:spcAft>
                <a:spcPts val="1000"/>
              </a:spcAft>
              <a:buClr>
                <a:srgbClr val="FF0000"/>
              </a:buClr>
              <a:buSzPts val="1000"/>
              <a:tabLst>
                <a:tab pos="457200" algn="l"/>
              </a:tabLst>
            </a:pPr>
            <a:r>
              <a:rPr lang="en-US" sz="1600" b="1" dirty="0" smtClean="0">
                <a:solidFill>
                  <a:srgbClr val="FFC000"/>
                </a:solidFill>
                <a:latin typeface="Arial Black" pitchFamily="34" charset="0"/>
              </a:rPr>
              <a:t>          </a:t>
            </a:r>
            <a:r>
              <a:rPr lang="en-US" sz="1800" b="1" dirty="0" smtClean="0">
                <a:solidFill>
                  <a:srgbClr val="FFC000"/>
                </a:solidFill>
                <a:latin typeface="Arial Black" pitchFamily="34" charset="0"/>
              </a:rPr>
              <a:t>Chemotherapy </a:t>
            </a:r>
            <a:endParaRPr lang="en-US" sz="1600" b="1" dirty="0">
              <a:solidFill>
                <a:srgbClr val="FFC000"/>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a:solidFill>
                  <a:schemeClr val="tx1"/>
                </a:solidFill>
                <a:latin typeface="Arial Black" pitchFamily="34" charset="0"/>
              </a:rPr>
              <a:t>A variety of highly effective short-course regimens are available; choice depends on local health resources and infrastructure (Box 19.61).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They </a:t>
            </a:r>
            <a:r>
              <a:rPr lang="en-US" sz="1800" b="1" dirty="0">
                <a:solidFill>
                  <a:schemeClr val="tx1"/>
                </a:solidFill>
                <a:latin typeface="Arial Black" pitchFamily="34" charset="0"/>
              </a:rPr>
              <a:t>are based on the principle of an initial intensive phase (which rapidly reduces the bacterial population), followed by a continuation phase to destroy any remaining bacteria. </a:t>
            </a:r>
            <a:endParaRPr lang="en-US" sz="18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800" b="1" dirty="0" smtClean="0">
                <a:solidFill>
                  <a:schemeClr val="tx1"/>
                </a:solidFill>
                <a:latin typeface="Arial Black" pitchFamily="34" charset="0"/>
              </a:rPr>
              <a:t>Treatment </a:t>
            </a:r>
            <a:r>
              <a:rPr lang="en-US" sz="1800" b="1" dirty="0">
                <a:solidFill>
                  <a:schemeClr val="tx1"/>
                </a:solidFill>
                <a:latin typeface="Arial Black" pitchFamily="34" charset="0"/>
              </a:rPr>
              <a:t>should be commenced immediately in any patient who is</a:t>
            </a:r>
            <a:r>
              <a:rPr lang="en-US" sz="1600" b="1" dirty="0">
                <a:solidFill>
                  <a:schemeClr val="tx1"/>
                </a:solidFill>
                <a:latin typeface="Arial Black" pitchFamily="34" charset="0"/>
              </a:rPr>
              <a:t> </a:t>
            </a:r>
            <a:r>
              <a:rPr lang="en-US" sz="1600" b="1" dirty="0">
                <a:solidFill>
                  <a:srgbClr val="FFC000"/>
                </a:solidFill>
                <a:latin typeface="Arial Black" pitchFamily="34" charset="0"/>
              </a:rPr>
              <a:t>smear-positive,</a:t>
            </a:r>
            <a:r>
              <a:rPr lang="en-US" sz="1600" b="1" dirty="0">
                <a:solidFill>
                  <a:schemeClr val="tx1"/>
                </a:solidFill>
                <a:latin typeface="Arial Black" pitchFamily="34" charset="0"/>
              </a:rPr>
              <a:t> or who is </a:t>
            </a:r>
            <a:r>
              <a:rPr lang="en-US" sz="1600" b="1" dirty="0">
                <a:solidFill>
                  <a:srgbClr val="FFC000"/>
                </a:solidFill>
                <a:latin typeface="Arial Black" pitchFamily="34" charset="0"/>
              </a:rPr>
              <a:t>smear-negative but with typical chest </a:t>
            </a:r>
            <a:r>
              <a:rPr lang="en-US" sz="1400" b="1" dirty="0">
                <a:solidFill>
                  <a:srgbClr val="FFC000"/>
                </a:solidFill>
                <a:latin typeface="Arial Black" pitchFamily="34" charset="0"/>
              </a:rPr>
              <a:t>X</a:t>
            </a:r>
            <a:r>
              <a:rPr lang="en-US" sz="1600" b="1" dirty="0">
                <a:solidFill>
                  <a:srgbClr val="FFC000"/>
                </a:solidFill>
                <a:latin typeface="Arial Black" pitchFamily="34" charset="0"/>
              </a:rPr>
              <a:t>-ray changes</a:t>
            </a:r>
            <a:r>
              <a:rPr lang="en-US" sz="1600" b="1" dirty="0">
                <a:solidFill>
                  <a:srgbClr val="C00000"/>
                </a:solidFill>
                <a:latin typeface="Arial Black" pitchFamily="34" charset="0"/>
              </a:rPr>
              <a:t> </a:t>
            </a:r>
            <a:r>
              <a:rPr lang="en-US" sz="1600" b="1" dirty="0">
                <a:solidFill>
                  <a:schemeClr val="tx1"/>
                </a:solidFill>
                <a:latin typeface="Arial Black" pitchFamily="34" charset="0"/>
              </a:rPr>
              <a:t>and no response to standard antibiotics.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a:solidFill>
                  <a:schemeClr val="tx1"/>
                </a:solidFill>
                <a:latin typeface="Arial Black" pitchFamily="34" charset="0"/>
              </a:rPr>
              <a:t>Quadruple therapy has become standard in the UK, although </a:t>
            </a:r>
            <a:r>
              <a:rPr lang="en-US" sz="1600" b="1" dirty="0" err="1">
                <a:solidFill>
                  <a:schemeClr val="tx1"/>
                </a:solidFill>
                <a:latin typeface="Arial Black" pitchFamily="34" charset="0"/>
              </a:rPr>
              <a:t>ethambutol</a:t>
            </a:r>
            <a:r>
              <a:rPr lang="en-US" sz="1600" b="1" dirty="0">
                <a:solidFill>
                  <a:schemeClr val="tx1"/>
                </a:solidFill>
                <a:latin typeface="Arial Black" pitchFamily="34" charset="0"/>
              </a:rPr>
              <a:t> may be omitted under certain circumstances.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Fixed-dose </a:t>
            </a:r>
            <a:r>
              <a:rPr lang="en-US" sz="1600" b="1" dirty="0">
                <a:solidFill>
                  <a:schemeClr val="tx1"/>
                </a:solidFill>
                <a:latin typeface="Arial Black" pitchFamily="34" charset="0"/>
              </a:rPr>
              <a:t>tablets combining two or three drugs are generally </a:t>
            </a:r>
            <a:r>
              <a:rPr lang="en-US" sz="1600" b="1" dirty="0" err="1">
                <a:solidFill>
                  <a:schemeClr val="tx1"/>
                </a:solidFill>
                <a:latin typeface="Arial Black" pitchFamily="34" charset="0"/>
              </a:rPr>
              <a:t>favoured</a:t>
            </a:r>
            <a:r>
              <a:rPr lang="en-US" sz="1600" b="1" dirty="0">
                <a:solidFill>
                  <a:schemeClr val="tx1"/>
                </a:solidFill>
                <a:latin typeface="Arial Black" pitchFamily="34" charset="0"/>
              </a:rPr>
              <a:t>: for example, </a:t>
            </a:r>
            <a:r>
              <a:rPr lang="en-US" sz="1600" b="1" dirty="0" err="1">
                <a:solidFill>
                  <a:schemeClr val="tx1"/>
                </a:solidFill>
                <a:latin typeface="Arial Black" pitchFamily="34" charset="0"/>
              </a:rPr>
              <a:t>Rifater</a:t>
            </a:r>
            <a:r>
              <a:rPr lang="en-US" sz="1600" b="1" dirty="0">
                <a:solidFill>
                  <a:schemeClr val="tx1"/>
                </a:solidFill>
                <a:latin typeface="Arial Black" pitchFamily="34" charset="0"/>
              </a:rPr>
              <a:t> (rifampicin, isoniazid and pyrazinamide) daily for 2 months, followed by 4 months of </a:t>
            </a:r>
            <a:r>
              <a:rPr lang="en-US" sz="1600" b="1" dirty="0" err="1">
                <a:solidFill>
                  <a:schemeClr val="tx1"/>
                </a:solidFill>
                <a:latin typeface="Arial Black" pitchFamily="34" charset="0"/>
              </a:rPr>
              <a:t>Rifinah</a:t>
            </a:r>
            <a:r>
              <a:rPr lang="en-US" sz="1600" b="1" dirty="0">
                <a:solidFill>
                  <a:schemeClr val="tx1"/>
                </a:solidFill>
                <a:latin typeface="Arial Black" pitchFamily="34" charset="0"/>
              </a:rPr>
              <a:t> (rifampicin and isoniazid). </a:t>
            </a:r>
            <a:endParaRPr lang="en-US" sz="1600" b="1" dirty="0" smtClean="0">
              <a:solidFill>
                <a:schemeClr val="tx1"/>
              </a:solidFill>
              <a:latin typeface="Arial Black" pitchFamily="34" charset="0"/>
            </a:endParaRPr>
          </a:p>
          <a:p>
            <a:pPr marL="342900" lvl="0" indent="-342900" algn="l" rtl="0">
              <a:lnSpc>
                <a:spcPct val="115000"/>
              </a:lnSpc>
              <a:spcAft>
                <a:spcPts val="1000"/>
              </a:spcAft>
              <a:buClr>
                <a:srgbClr val="FF0000"/>
              </a:buClr>
              <a:buSzPts val="1000"/>
              <a:buFont typeface="Wingdings" pitchFamily="2" charset="2"/>
              <a:buChar char="§"/>
              <a:tabLst>
                <a:tab pos="457200" algn="l"/>
              </a:tabLst>
            </a:pPr>
            <a:r>
              <a:rPr lang="en-US" sz="1600" b="1" dirty="0" smtClean="0">
                <a:solidFill>
                  <a:schemeClr val="tx1"/>
                </a:solidFill>
                <a:latin typeface="Arial Black" pitchFamily="34" charset="0"/>
              </a:rPr>
              <a:t>Streptomycin is </a:t>
            </a:r>
            <a:r>
              <a:rPr lang="en-US" sz="1600" b="1" dirty="0">
                <a:solidFill>
                  <a:schemeClr val="tx1"/>
                </a:solidFill>
                <a:latin typeface="Arial Black" pitchFamily="34" charset="0"/>
              </a:rPr>
              <a:t>an important component of short-course treatment regimens in developing nations. </a:t>
            </a:r>
          </a:p>
          <a:p>
            <a:pPr marL="342900" lvl="0" indent="-342900" algn="l" rtl="0">
              <a:lnSpc>
                <a:spcPct val="115000"/>
              </a:lnSpc>
              <a:spcAft>
                <a:spcPts val="1000"/>
              </a:spcAft>
              <a:buClr>
                <a:srgbClr val="FF0000"/>
              </a:buClr>
              <a:buSzPts val="1000"/>
              <a:buFont typeface="Wingdings" pitchFamily="2" charset="2"/>
              <a:buChar char="§"/>
              <a:tabLst>
                <a:tab pos="457200" algn="l"/>
              </a:tabLst>
            </a:pPr>
            <a:endParaRPr lang="ar-SA" sz="1600" b="1" dirty="0">
              <a:solidFill>
                <a:schemeClr val="tx1"/>
              </a:solidFill>
              <a:latin typeface="Arial Black" pitchFamily="34" charset="0"/>
            </a:endParaRPr>
          </a:p>
        </p:txBody>
      </p:sp>
    </p:spTree>
    <p:extLst>
      <p:ext uri="{BB962C8B-B14F-4D97-AF65-F5344CB8AC3E}">
        <p14:creationId xmlns:p14="http://schemas.microsoft.com/office/powerpoint/2010/main" val="36250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067229735"/>
              </p:ext>
            </p:extLst>
          </p:nvPr>
        </p:nvGraphicFramePr>
        <p:xfrm>
          <a:off x="251520" y="188641"/>
          <a:ext cx="8712968" cy="504056"/>
        </p:xfrm>
        <a:graphic>
          <a:graphicData uri="http://schemas.openxmlformats.org/drawingml/2006/table">
            <a:tbl>
              <a:tblPr firstRow="1" firstCol="1" bandRow="1"/>
              <a:tblGrid>
                <a:gridCol w="8712968"/>
              </a:tblGrid>
              <a:tr h="504056">
                <a:tc>
                  <a:txBody>
                    <a:bodyPr/>
                    <a:lstStyle/>
                    <a:p>
                      <a:pPr algn="ctr" rtl="0">
                        <a:lnSpc>
                          <a:spcPct val="115000"/>
                        </a:lnSpc>
                        <a:spcAft>
                          <a:spcPts val="0"/>
                        </a:spcAft>
                      </a:pPr>
                      <a:r>
                        <a:rPr lang="en-US" sz="1800" b="1" dirty="0" smtClean="0">
                          <a:solidFill>
                            <a:srgbClr val="000000"/>
                          </a:solidFill>
                          <a:effectLst/>
                          <a:latin typeface="Arial"/>
                          <a:ea typeface="Times New Roman"/>
                          <a:cs typeface="Arial"/>
                        </a:rPr>
                        <a:t>Treatment </a:t>
                      </a:r>
                      <a:r>
                        <a:rPr lang="en-US" sz="1800" b="1" dirty="0">
                          <a:solidFill>
                            <a:srgbClr val="000000"/>
                          </a:solidFill>
                          <a:effectLst/>
                          <a:latin typeface="Arial"/>
                          <a:ea typeface="Times New Roman"/>
                          <a:cs typeface="Arial"/>
                        </a:rPr>
                        <a:t>of TB (World Health Organization recommendations)</a:t>
                      </a:r>
                      <a:endParaRPr lang="en-US" sz="2400" dirty="0">
                        <a:effectLst/>
                        <a:latin typeface="Calibri"/>
                        <a:ea typeface="Calibri"/>
                        <a:cs typeface="Arial"/>
                      </a:endParaRPr>
                    </a:p>
                  </a:txBody>
                  <a:tcPr marL="63500" marR="38100" marT="63500" marB="0" anchor="ctr">
                    <a:lnL>
                      <a:noFill/>
                    </a:lnL>
                    <a:lnR>
                      <a:noFill/>
                    </a:lnR>
                    <a:lnT>
                      <a:noFill/>
                    </a:lnT>
                    <a:lnB>
                      <a:noFill/>
                    </a:lnB>
                    <a:solidFill>
                      <a:srgbClr val="EEEEEE"/>
                    </a:solidFill>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3027820555"/>
              </p:ext>
            </p:extLst>
          </p:nvPr>
        </p:nvGraphicFramePr>
        <p:xfrm>
          <a:off x="179512" y="908721"/>
          <a:ext cx="8856984" cy="5908781"/>
        </p:xfrm>
        <a:graphic>
          <a:graphicData uri="http://schemas.openxmlformats.org/drawingml/2006/table">
            <a:tbl>
              <a:tblPr firstRow="1" firstCol="1" bandRow="1">
                <a:tableStyleId>{5C22544A-7EE6-4342-B048-85BDC9FD1C3A}</a:tableStyleId>
              </a:tblPr>
              <a:tblGrid>
                <a:gridCol w="288032"/>
                <a:gridCol w="2808312"/>
                <a:gridCol w="2952328"/>
                <a:gridCol w="2808312"/>
              </a:tblGrid>
              <a:tr h="543564">
                <a:tc>
                  <a:txBody>
                    <a:bodyPr/>
                    <a:lstStyle/>
                    <a:p>
                      <a:pPr algn="l" rtl="0">
                        <a:lnSpc>
                          <a:spcPct val="115000"/>
                        </a:lnSpc>
                        <a:spcAft>
                          <a:spcPts val="0"/>
                        </a:spcAft>
                      </a:pPr>
                      <a:r>
                        <a:rPr lang="en-US" sz="2400" b="1" dirty="0">
                          <a:solidFill>
                            <a:srgbClr val="FFFF00"/>
                          </a:solidFill>
                          <a:effectLst/>
                        </a:rPr>
                        <a:t>1</a:t>
                      </a:r>
                      <a:endParaRPr lang="en-US" sz="3200" b="1" dirty="0">
                        <a:solidFill>
                          <a:srgbClr val="FFFF00"/>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rgbClr val="FFFF00"/>
                          </a:solidFill>
                          <a:effectLst/>
                        </a:rPr>
                        <a:t>New cases of smear-positive pulmonary TB</a:t>
                      </a:r>
                      <a:endParaRPr lang="en-US" sz="2400" b="1" dirty="0">
                        <a:solidFill>
                          <a:srgbClr val="FFFF00"/>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rgbClr val="FFFF00"/>
                          </a:solidFill>
                          <a:effectLst/>
                        </a:rPr>
                        <a:t>2 months H</a:t>
                      </a:r>
                      <a:r>
                        <a:rPr lang="en-US" sz="1800" b="1" baseline="-25000" dirty="0">
                          <a:solidFill>
                            <a:srgbClr val="FFFF00"/>
                          </a:solidFill>
                          <a:effectLst/>
                        </a:rPr>
                        <a:t>3</a:t>
                      </a:r>
                      <a:r>
                        <a:rPr lang="en-US" sz="1800" b="1" dirty="0">
                          <a:solidFill>
                            <a:srgbClr val="FFFF00"/>
                          </a:solidFill>
                          <a:effectLst/>
                        </a:rPr>
                        <a:t>R</a:t>
                      </a:r>
                      <a:r>
                        <a:rPr lang="en-US" sz="1800" b="1" baseline="-25000" dirty="0">
                          <a:solidFill>
                            <a:srgbClr val="FFFF00"/>
                          </a:solidFill>
                          <a:effectLst/>
                        </a:rPr>
                        <a:t>3</a:t>
                      </a:r>
                      <a:r>
                        <a:rPr lang="en-US" sz="1800" b="1" dirty="0">
                          <a:solidFill>
                            <a:srgbClr val="FFFF00"/>
                          </a:solidFill>
                          <a:effectLst/>
                        </a:rPr>
                        <a:t>Z</a:t>
                      </a:r>
                      <a:r>
                        <a:rPr lang="en-US" sz="1800" b="1" baseline="-25000" dirty="0">
                          <a:solidFill>
                            <a:srgbClr val="FFFF00"/>
                          </a:solidFill>
                          <a:effectLst/>
                        </a:rPr>
                        <a:t>3</a:t>
                      </a:r>
                      <a:r>
                        <a:rPr lang="en-US" sz="1800" b="1" dirty="0">
                          <a:solidFill>
                            <a:srgbClr val="FFFF00"/>
                          </a:solidFill>
                          <a:effectLst/>
                        </a:rPr>
                        <a:t>E</a:t>
                      </a:r>
                      <a:r>
                        <a:rPr lang="en-US" sz="1800" b="1" baseline="-25000" dirty="0">
                          <a:solidFill>
                            <a:srgbClr val="FFFF00"/>
                          </a:solidFill>
                          <a:effectLst/>
                        </a:rPr>
                        <a:t>3</a:t>
                      </a:r>
                      <a:r>
                        <a:rPr lang="en-US" sz="1800" b="1" dirty="0">
                          <a:solidFill>
                            <a:srgbClr val="FFFF00"/>
                          </a:solidFill>
                          <a:effectLst/>
                        </a:rPr>
                        <a:t> or 2 months H</a:t>
                      </a:r>
                      <a:r>
                        <a:rPr lang="en-US" sz="1800" b="1" baseline="-25000" dirty="0">
                          <a:solidFill>
                            <a:srgbClr val="FFFF00"/>
                          </a:solidFill>
                          <a:effectLst/>
                        </a:rPr>
                        <a:t>3</a:t>
                      </a:r>
                      <a:r>
                        <a:rPr lang="en-US" sz="1800" b="1" dirty="0">
                          <a:solidFill>
                            <a:srgbClr val="FFFF00"/>
                          </a:solidFill>
                          <a:effectLst/>
                        </a:rPr>
                        <a:t>R</a:t>
                      </a:r>
                      <a:r>
                        <a:rPr lang="en-US" sz="1800" b="1" baseline="-25000" dirty="0">
                          <a:solidFill>
                            <a:srgbClr val="FFFF00"/>
                          </a:solidFill>
                          <a:effectLst/>
                        </a:rPr>
                        <a:t>3</a:t>
                      </a:r>
                      <a:r>
                        <a:rPr lang="en-US" sz="1800" b="1" dirty="0">
                          <a:solidFill>
                            <a:srgbClr val="FFFF00"/>
                          </a:solidFill>
                          <a:effectLst/>
                        </a:rPr>
                        <a:t>Z</a:t>
                      </a:r>
                      <a:r>
                        <a:rPr lang="en-US" sz="1800" b="1" baseline="-25000" dirty="0">
                          <a:solidFill>
                            <a:srgbClr val="FFFF00"/>
                          </a:solidFill>
                          <a:effectLst/>
                        </a:rPr>
                        <a:t>3</a:t>
                      </a:r>
                      <a:r>
                        <a:rPr lang="en-US" sz="1800" b="1" dirty="0">
                          <a:solidFill>
                            <a:srgbClr val="FFFF00"/>
                          </a:solidFill>
                          <a:effectLst/>
                        </a:rPr>
                        <a:t>S</a:t>
                      </a:r>
                      <a:r>
                        <a:rPr lang="en-US" sz="1800" b="1" baseline="-25000" dirty="0">
                          <a:solidFill>
                            <a:srgbClr val="FFFF00"/>
                          </a:solidFill>
                          <a:effectLst/>
                        </a:rPr>
                        <a:t>3</a:t>
                      </a:r>
                      <a:endParaRPr lang="en-US" sz="2400" b="1" dirty="0">
                        <a:solidFill>
                          <a:srgbClr val="FFFF00"/>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rgbClr val="FFFF00"/>
                          </a:solidFill>
                          <a:effectLst/>
                        </a:rPr>
                        <a:t>4 months H</a:t>
                      </a:r>
                      <a:r>
                        <a:rPr lang="en-US" sz="1800" b="1" baseline="-25000" dirty="0">
                          <a:solidFill>
                            <a:srgbClr val="FFFF00"/>
                          </a:solidFill>
                          <a:effectLst/>
                        </a:rPr>
                        <a:t>3</a:t>
                      </a:r>
                      <a:r>
                        <a:rPr lang="en-US" sz="1800" b="1" dirty="0">
                          <a:solidFill>
                            <a:srgbClr val="FFFF00"/>
                          </a:solidFill>
                          <a:effectLst/>
                        </a:rPr>
                        <a:t>R</a:t>
                      </a:r>
                      <a:r>
                        <a:rPr lang="en-US" sz="1800" b="1" baseline="-25000" dirty="0">
                          <a:solidFill>
                            <a:srgbClr val="FFFF00"/>
                          </a:solidFill>
                          <a:effectLst/>
                        </a:rPr>
                        <a:t>3</a:t>
                      </a:r>
                      <a:endParaRPr lang="en-US" sz="2400" b="1" dirty="0">
                        <a:solidFill>
                          <a:srgbClr val="FFFF00"/>
                        </a:solidFill>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Severe extrapulmonary TB</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a:effectLst/>
                        </a:rPr>
                        <a:t>2 months HRZE or 2 months HRZS</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dirty="0">
                          <a:effectLst/>
                        </a:rPr>
                        <a:t>4 months HR</a:t>
                      </a:r>
                      <a:endParaRPr lang="en-US" sz="2000" b="1" dirty="0">
                        <a:effectLst/>
                        <a:latin typeface="Calibri"/>
                        <a:ea typeface="Calibri"/>
                        <a:cs typeface="Arial"/>
                      </a:endParaRPr>
                    </a:p>
                  </a:txBody>
                  <a:tcPr marL="15515" marR="15515" marT="15515" marB="15515"/>
                </a:tc>
              </a:tr>
              <a:tr h="543564">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Severe smear-negative pulmonary TB</a:t>
                      </a:r>
                      <a:endParaRPr lang="en-US" sz="2000" b="1">
                        <a:effectLst/>
                        <a:latin typeface="Calibri"/>
                        <a:ea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6 months HE</a:t>
                      </a:r>
                      <a:r>
                        <a:rPr lang="en-US" sz="1600" b="1" baseline="30000">
                          <a:effectLst/>
                        </a:rPr>
                        <a:t>†</a:t>
                      </a:r>
                      <a:endParaRPr lang="en-US" sz="2000" b="1">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Severe concomitant HIV disease</a:t>
                      </a:r>
                      <a:endParaRPr lang="en-US" sz="2000" b="1">
                        <a:effectLst/>
                        <a:latin typeface="Calibri"/>
                        <a:ea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r>
              <a:tr h="678621">
                <a:tc>
                  <a:txBody>
                    <a:bodyPr/>
                    <a:lstStyle/>
                    <a:p>
                      <a:pPr algn="l" rtl="0">
                        <a:lnSpc>
                          <a:spcPct val="115000"/>
                        </a:lnSpc>
                        <a:spcAft>
                          <a:spcPts val="0"/>
                        </a:spcAft>
                      </a:pPr>
                      <a:r>
                        <a:rPr lang="en-US" sz="2000" b="1" dirty="0">
                          <a:effectLst/>
                        </a:rPr>
                        <a:t>2</a:t>
                      </a:r>
                      <a:r>
                        <a:rPr lang="en-US" sz="1600" b="1" baseline="30000" dirty="0">
                          <a:effectLst/>
                        </a:rPr>
                        <a:t>§</a:t>
                      </a:r>
                      <a:endParaRPr lang="en-US" sz="2000" b="1" dirty="0">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chemeClr val="bg1"/>
                          </a:solidFill>
                          <a:effectLst/>
                        </a:rPr>
                        <a:t>Previously treated smear-positive pulmonary TB</a:t>
                      </a:r>
                      <a:endParaRPr lang="en-US" sz="2400" b="1" dirty="0">
                        <a:solidFill>
                          <a:schemeClr val="bg1"/>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chemeClr val="bg1"/>
                          </a:solidFill>
                          <a:effectLst/>
                        </a:rPr>
                        <a:t>2 months H</a:t>
                      </a:r>
                      <a:r>
                        <a:rPr lang="en-US" sz="1800" b="1" baseline="-25000" dirty="0">
                          <a:solidFill>
                            <a:schemeClr val="bg1"/>
                          </a:solidFill>
                          <a:effectLst/>
                        </a:rPr>
                        <a:t>3</a:t>
                      </a:r>
                      <a:r>
                        <a:rPr lang="en-US" sz="1800" b="1" dirty="0">
                          <a:solidFill>
                            <a:schemeClr val="bg1"/>
                          </a:solidFill>
                          <a:effectLst/>
                        </a:rPr>
                        <a:t>R</a:t>
                      </a:r>
                      <a:r>
                        <a:rPr lang="en-US" sz="1800" b="1" baseline="-25000" dirty="0">
                          <a:solidFill>
                            <a:schemeClr val="bg1"/>
                          </a:solidFill>
                          <a:effectLst/>
                        </a:rPr>
                        <a:t>3</a:t>
                      </a:r>
                      <a:r>
                        <a:rPr lang="en-US" sz="1800" b="1" dirty="0">
                          <a:solidFill>
                            <a:schemeClr val="bg1"/>
                          </a:solidFill>
                          <a:effectLst/>
                        </a:rPr>
                        <a:t>Z</a:t>
                      </a:r>
                      <a:r>
                        <a:rPr lang="en-US" sz="1800" b="1" baseline="-25000" dirty="0">
                          <a:solidFill>
                            <a:schemeClr val="bg1"/>
                          </a:solidFill>
                          <a:effectLst/>
                        </a:rPr>
                        <a:t>3</a:t>
                      </a:r>
                      <a:r>
                        <a:rPr lang="en-US" sz="1800" b="1" dirty="0">
                          <a:solidFill>
                            <a:schemeClr val="bg1"/>
                          </a:solidFill>
                          <a:effectLst/>
                        </a:rPr>
                        <a:t>E</a:t>
                      </a:r>
                      <a:r>
                        <a:rPr lang="en-US" sz="1800" b="1" baseline="-25000" dirty="0">
                          <a:solidFill>
                            <a:schemeClr val="bg1"/>
                          </a:solidFill>
                          <a:effectLst/>
                        </a:rPr>
                        <a:t>3</a:t>
                      </a:r>
                      <a:r>
                        <a:rPr lang="en-US" sz="1800" b="1" dirty="0">
                          <a:solidFill>
                            <a:schemeClr val="bg1"/>
                          </a:solidFill>
                          <a:effectLst/>
                        </a:rPr>
                        <a:t> or 1 month H</a:t>
                      </a:r>
                      <a:r>
                        <a:rPr lang="en-US" sz="1800" b="1" baseline="-25000" dirty="0">
                          <a:solidFill>
                            <a:schemeClr val="bg1"/>
                          </a:solidFill>
                          <a:effectLst/>
                        </a:rPr>
                        <a:t>3</a:t>
                      </a:r>
                      <a:r>
                        <a:rPr lang="en-US" sz="1800" b="1" dirty="0">
                          <a:solidFill>
                            <a:schemeClr val="bg1"/>
                          </a:solidFill>
                          <a:effectLst/>
                        </a:rPr>
                        <a:t>R</a:t>
                      </a:r>
                      <a:r>
                        <a:rPr lang="en-US" sz="1800" b="1" baseline="-25000" dirty="0">
                          <a:solidFill>
                            <a:schemeClr val="bg1"/>
                          </a:solidFill>
                          <a:effectLst/>
                        </a:rPr>
                        <a:t>3</a:t>
                      </a:r>
                      <a:r>
                        <a:rPr lang="en-US" sz="1800" b="1" dirty="0">
                          <a:solidFill>
                            <a:schemeClr val="bg1"/>
                          </a:solidFill>
                          <a:effectLst/>
                        </a:rPr>
                        <a:t>Z</a:t>
                      </a:r>
                      <a:r>
                        <a:rPr lang="en-US" sz="1800" b="1" baseline="-25000" dirty="0">
                          <a:solidFill>
                            <a:schemeClr val="bg1"/>
                          </a:solidFill>
                          <a:effectLst/>
                        </a:rPr>
                        <a:t>3</a:t>
                      </a:r>
                      <a:r>
                        <a:rPr lang="en-US" sz="1800" b="1" dirty="0">
                          <a:solidFill>
                            <a:schemeClr val="bg1"/>
                          </a:solidFill>
                          <a:effectLst/>
                        </a:rPr>
                        <a:t>E</a:t>
                      </a:r>
                      <a:endParaRPr lang="en-US" sz="2400" b="1" dirty="0">
                        <a:solidFill>
                          <a:schemeClr val="bg1"/>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800" b="1" dirty="0">
                          <a:solidFill>
                            <a:schemeClr val="bg1"/>
                          </a:solidFill>
                          <a:effectLst/>
                        </a:rPr>
                        <a:t>5 months H</a:t>
                      </a:r>
                      <a:r>
                        <a:rPr lang="en-US" sz="1800" b="1" baseline="-25000" dirty="0">
                          <a:solidFill>
                            <a:schemeClr val="bg1"/>
                          </a:solidFill>
                          <a:effectLst/>
                        </a:rPr>
                        <a:t>3</a:t>
                      </a:r>
                      <a:r>
                        <a:rPr lang="en-US" sz="1800" b="1" dirty="0">
                          <a:solidFill>
                            <a:schemeClr val="bg1"/>
                          </a:solidFill>
                          <a:effectLst/>
                        </a:rPr>
                        <a:t>R</a:t>
                      </a:r>
                      <a:r>
                        <a:rPr lang="en-US" sz="1800" b="1" baseline="-25000" dirty="0">
                          <a:solidFill>
                            <a:schemeClr val="bg1"/>
                          </a:solidFill>
                          <a:effectLst/>
                        </a:rPr>
                        <a:t>3</a:t>
                      </a:r>
                      <a:r>
                        <a:rPr lang="en-US" sz="1800" b="1" dirty="0">
                          <a:solidFill>
                            <a:schemeClr val="bg1"/>
                          </a:solidFill>
                          <a:effectLst/>
                        </a:rPr>
                        <a:t>E</a:t>
                      </a:r>
                      <a:r>
                        <a:rPr lang="en-US" sz="1800" b="1" baseline="-25000" dirty="0">
                          <a:solidFill>
                            <a:schemeClr val="bg1"/>
                          </a:solidFill>
                          <a:effectLst/>
                        </a:rPr>
                        <a:t>3</a:t>
                      </a:r>
                      <a:endParaRPr lang="en-US" sz="2400" b="1" dirty="0">
                        <a:solidFill>
                          <a:schemeClr val="bg1"/>
                        </a:solidFill>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Relapse</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a:effectLst/>
                        </a:rPr>
                        <a:t>2 months HRZES or 1 month HRZE</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a:effectLst/>
                        </a:rPr>
                        <a:t>5 months HRE</a:t>
                      </a:r>
                      <a:endParaRPr lang="en-US" sz="2000" b="1">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Treatment failure</a:t>
                      </a:r>
                      <a:endParaRPr lang="en-US" sz="2000" b="1">
                        <a:effectLst/>
                        <a:latin typeface="Calibri"/>
                        <a:ea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nSpc>
                          <a:spcPct val="115000"/>
                        </a:lnSpc>
                      </a:pPr>
                      <a:endParaRPr lang="en-US" sz="2000" b="1" dirty="0">
                        <a:effectLst/>
                        <a:latin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Treatment after default</a:t>
                      </a:r>
                      <a:endParaRPr lang="en-US" sz="2000" b="1">
                        <a:effectLst/>
                        <a:latin typeface="Calibri"/>
                        <a:ea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r>
              <a:tr h="678621">
                <a:tc>
                  <a:txBody>
                    <a:bodyPr/>
                    <a:lstStyle/>
                    <a:p>
                      <a:pPr algn="l" rtl="0">
                        <a:lnSpc>
                          <a:spcPct val="115000"/>
                        </a:lnSpc>
                        <a:spcAft>
                          <a:spcPts val="0"/>
                        </a:spcAft>
                      </a:pPr>
                      <a:r>
                        <a:rPr lang="en-US" sz="2400" b="1" dirty="0">
                          <a:effectLst/>
                        </a:rPr>
                        <a:t>3</a:t>
                      </a:r>
                      <a:r>
                        <a:rPr lang="en-US" sz="2400" b="1" baseline="30000" dirty="0">
                          <a:effectLst/>
                        </a:rPr>
                        <a:t>‡</a:t>
                      </a:r>
                      <a:endParaRPr lang="en-US" sz="3200" b="1" dirty="0">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2000" b="1" dirty="0">
                          <a:solidFill>
                            <a:schemeClr val="bg1"/>
                          </a:solidFill>
                          <a:effectLst/>
                        </a:rPr>
                        <a:t>New cases of smear-negative pulmonary TB</a:t>
                      </a:r>
                      <a:endParaRPr lang="en-US" sz="2800" b="1" dirty="0">
                        <a:solidFill>
                          <a:schemeClr val="bg1"/>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2000" b="1" dirty="0">
                          <a:solidFill>
                            <a:schemeClr val="bg1"/>
                          </a:solidFill>
                          <a:effectLst/>
                        </a:rPr>
                        <a:t>2 months H</a:t>
                      </a:r>
                      <a:r>
                        <a:rPr lang="en-US" sz="2000" b="1" baseline="-25000" dirty="0">
                          <a:solidFill>
                            <a:schemeClr val="bg1"/>
                          </a:solidFill>
                          <a:effectLst/>
                        </a:rPr>
                        <a:t>3</a:t>
                      </a:r>
                      <a:r>
                        <a:rPr lang="en-US" sz="2000" b="1" dirty="0">
                          <a:solidFill>
                            <a:schemeClr val="bg1"/>
                          </a:solidFill>
                          <a:effectLst/>
                        </a:rPr>
                        <a:t>R</a:t>
                      </a:r>
                      <a:r>
                        <a:rPr lang="en-US" sz="2000" b="1" baseline="-25000" dirty="0">
                          <a:solidFill>
                            <a:schemeClr val="bg1"/>
                          </a:solidFill>
                          <a:effectLst/>
                        </a:rPr>
                        <a:t>3</a:t>
                      </a:r>
                      <a:r>
                        <a:rPr lang="en-US" sz="2000" b="1" dirty="0">
                          <a:solidFill>
                            <a:schemeClr val="bg1"/>
                          </a:solidFill>
                          <a:effectLst/>
                        </a:rPr>
                        <a:t>Z</a:t>
                      </a:r>
                      <a:r>
                        <a:rPr lang="en-US" sz="2000" b="1" baseline="-25000" dirty="0">
                          <a:solidFill>
                            <a:schemeClr val="bg1"/>
                          </a:solidFill>
                          <a:effectLst/>
                        </a:rPr>
                        <a:t>3</a:t>
                      </a:r>
                      <a:r>
                        <a:rPr lang="en-US" sz="2000" b="1" dirty="0">
                          <a:solidFill>
                            <a:schemeClr val="bg1"/>
                          </a:solidFill>
                          <a:effectLst/>
                        </a:rPr>
                        <a:t>E</a:t>
                      </a:r>
                      <a:r>
                        <a:rPr lang="en-US" sz="2000" b="1" baseline="-25000" dirty="0">
                          <a:solidFill>
                            <a:schemeClr val="bg1"/>
                          </a:solidFill>
                          <a:effectLst/>
                        </a:rPr>
                        <a:t>3</a:t>
                      </a:r>
                      <a:endParaRPr lang="en-US" sz="2800" b="1" dirty="0">
                        <a:solidFill>
                          <a:schemeClr val="bg1"/>
                        </a:solidFill>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2000" b="1" dirty="0">
                          <a:solidFill>
                            <a:schemeClr val="bg1"/>
                          </a:solidFill>
                          <a:effectLst/>
                        </a:rPr>
                        <a:t>4 months H</a:t>
                      </a:r>
                      <a:r>
                        <a:rPr lang="en-US" sz="2000" b="1" baseline="-25000" dirty="0">
                          <a:solidFill>
                            <a:schemeClr val="bg1"/>
                          </a:solidFill>
                          <a:effectLst/>
                        </a:rPr>
                        <a:t>3</a:t>
                      </a:r>
                      <a:r>
                        <a:rPr lang="en-US" sz="2000" b="1" dirty="0">
                          <a:solidFill>
                            <a:schemeClr val="bg1"/>
                          </a:solidFill>
                          <a:effectLst/>
                        </a:rPr>
                        <a:t>R</a:t>
                      </a:r>
                      <a:r>
                        <a:rPr lang="en-US" sz="2000" b="1" baseline="-25000" dirty="0">
                          <a:solidFill>
                            <a:schemeClr val="bg1"/>
                          </a:solidFill>
                          <a:effectLst/>
                        </a:rPr>
                        <a:t>3</a:t>
                      </a:r>
                      <a:endParaRPr lang="en-US" sz="2800" b="1" dirty="0">
                        <a:solidFill>
                          <a:schemeClr val="bg1"/>
                        </a:solidFill>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a:effectLst/>
                        </a:rPr>
                        <a:t>Less severe extrapulmonary TB</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a:effectLst/>
                        </a:rPr>
                        <a:t>2 months HRZE</a:t>
                      </a:r>
                      <a:endParaRPr lang="en-US" sz="2000" b="1">
                        <a:effectLst/>
                        <a:latin typeface="Calibri"/>
                        <a:ea typeface="Calibri"/>
                        <a:cs typeface="Arial"/>
                      </a:endParaRPr>
                    </a:p>
                  </a:txBody>
                  <a:tcPr marL="15515" marR="15515" marT="15515" marB="15515"/>
                </a:tc>
                <a:tc>
                  <a:txBody>
                    <a:bodyPr/>
                    <a:lstStyle/>
                    <a:p>
                      <a:pPr algn="l" rtl="0">
                        <a:lnSpc>
                          <a:spcPct val="115000"/>
                        </a:lnSpc>
                        <a:spcAft>
                          <a:spcPts val="0"/>
                        </a:spcAft>
                      </a:pPr>
                      <a:r>
                        <a:rPr lang="en-US" sz="1600" b="1">
                          <a:effectLst/>
                        </a:rPr>
                        <a:t>4 months HR</a:t>
                      </a:r>
                      <a:endParaRPr lang="en-US" sz="2000" b="1">
                        <a:effectLst/>
                        <a:latin typeface="Calibri"/>
                        <a:ea typeface="Calibri"/>
                        <a:cs typeface="Arial"/>
                      </a:endParaRPr>
                    </a:p>
                  </a:txBody>
                  <a:tcPr marL="15515" marR="15515" marT="15515" marB="15515"/>
                </a:tc>
              </a:tr>
              <a:tr h="463466">
                <a:tc>
                  <a:txBody>
                    <a:bodyPr/>
                    <a:lstStyle/>
                    <a:p>
                      <a:pPr>
                        <a:lnSpc>
                          <a:spcPct val="115000"/>
                        </a:lnSpc>
                      </a:pPr>
                      <a:endParaRPr lang="en-US" sz="2000" b="1">
                        <a:effectLst/>
                        <a:latin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nSpc>
                          <a:spcPct val="115000"/>
                        </a:lnSpc>
                      </a:pPr>
                      <a:endParaRPr lang="en-US" sz="2000" b="1">
                        <a:effectLst/>
                        <a:latin typeface="Calibri"/>
                        <a:cs typeface="Arial"/>
                      </a:endParaRPr>
                    </a:p>
                  </a:txBody>
                  <a:tcPr marL="15515" marR="15515" marT="15515" marB="15515"/>
                </a:tc>
                <a:tc>
                  <a:txBody>
                    <a:bodyPr/>
                    <a:lstStyle/>
                    <a:p>
                      <a:pPr algn="l" rtl="0">
                        <a:lnSpc>
                          <a:spcPct val="115000"/>
                        </a:lnSpc>
                        <a:spcAft>
                          <a:spcPts val="0"/>
                        </a:spcAft>
                      </a:pPr>
                      <a:r>
                        <a:rPr lang="en-US" sz="1600" b="1" dirty="0">
                          <a:effectLst/>
                        </a:rPr>
                        <a:t>6 months HE</a:t>
                      </a:r>
                      <a:r>
                        <a:rPr lang="en-US" sz="1600" b="1" baseline="30000" dirty="0">
                          <a:effectLst/>
                        </a:rPr>
                        <a:t>†</a:t>
                      </a:r>
                      <a:endParaRPr lang="en-US" sz="2000" b="1" dirty="0">
                        <a:effectLst/>
                        <a:latin typeface="Calibri"/>
                        <a:ea typeface="Calibri"/>
                        <a:cs typeface="Arial"/>
                      </a:endParaRPr>
                    </a:p>
                  </a:txBody>
                  <a:tcPr marL="15515" marR="15515" marT="15515" marB="15515"/>
                </a:tc>
              </a:tr>
            </a:tbl>
          </a:graphicData>
        </a:graphic>
      </p:graphicFrame>
    </p:spTree>
    <p:extLst>
      <p:ext uri="{BB962C8B-B14F-4D97-AF65-F5344CB8AC3E}">
        <p14:creationId xmlns:p14="http://schemas.microsoft.com/office/powerpoint/2010/main" val="2212734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400</TotalTime>
  <Words>1409</Words>
  <Application>Microsoft Office PowerPoint</Application>
  <PresentationFormat>On-screen Show (4:3)</PresentationFormat>
  <Paragraphs>247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Aharoni</vt:lpstr>
      <vt:lpstr>Arial</vt:lpstr>
      <vt:lpstr>Arial Black</vt:lpstr>
      <vt:lpstr>Arial Narrow</vt:lpstr>
      <vt:lpstr>Calibri</vt:lpstr>
      <vt:lpstr>Cooper Black</vt:lpstr>
      <vt:lpstr>Symbol</vt:lpstr>
      <vt:lpstr>Times New Roman</vt:lpstr>
      <vt:lpstr>Wingdings</vt:lpstr>
      <vt:lpstr>أفق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I.D</dc:creator>
  <cp:lastModifiedBy>ameer</cp:lastModifiedBy>
  <cp:revision>62</cp:revision>
  <dcterms:created xsi:type="dcterms:W3CDTF">2011-11-12T20:36:12Z</dcterms:created>
  <dcterms:modified xsi:type="dcterms:W3CDTF">2014-06-07T16:51:55Z</dcterms:modified>
</cp:coreProperties>
</file>