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</p:sldMasterIdLst>
  <p:notesMasterIdLst>
    <p:notesMasterId r:id="rId36"/>
  </p:notesMasterIdLst>
  <p:sldIdLst>
    <p:sldId id="271" r:id="rId4"/>
    <p:sldId id="320" r:id="rId5"/>
    <p:sldId id="317" r:id="rId6"/>
    <p:sldId id="368" r:id="rId7"/>
    <p:sldId id="356" r:id="rId8"/>
    <p:sldId id="364" r:id="rId9"/>
    <p:sldId id="355" r:id="rId10"/>
    <p:sldId id="370" r:id="rId11"/>
    <p:sldId id="330" r:id="rId12"/>
    <p:sldId id="256" r:id="rId13"/>
    <p:sldId id="331" r:id="rId14"/>
    <p:sldId id="357" r:id="rId15"/>
    <p:sldId id="358" r:id="rId16"/>
    <p:sldId id="359" r:id="rId17"/>
    <p:sldId id="339" r:id="rId18"/>
    <p:sldId id="360" r:id="rId19"/>
    <p:sldId id="337" r:id="rId20"/>
    <p:sldId id="361" r:id="rId21"/>
    <p:sldId id="362" r:id="rId22"/>
    <p:sldId id="363" r:id="rId23"/>
    <p:sldId id="371" r:id="rId24"/>
    <p:sldId id="365" r:id="rId25"/>
    <p:sldId id="372" r:id="rId26"/>
    <p:sldId id="367" r:id="rId27"/>
    <p:sldId id="373" r:id="rId28"/>
    <p:sldId id="342" r:id="rId29"/>
    <p:sldId id="374" r:id="rId30"/>
    <p:sldId id="369" r:id="rId31"/>
    <p:sldId id="375" r:id="rId32"/>
    <p:sldId id="346" r:id="rId33"/>
    <p:sldId id="376" r:id="rId34"/>
    <p:sldId id="26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WjN8hXDvYvRLzymfwEev+A==" hashData="vxy1+aLt/eZuZ8NdrMWBLGCMirk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00"/>
    <a:srgbClr val="FFFF99"/>
    <a:srgbClr val="52144F"/>
    <a:srgbClr val="FFFF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3428" autoAdjust="0"/>
  </p:normalViewPr>
  <p:slideViewPr>
    <p:cSldViewPr>
      <p:cViewPr>
        <p:scale>
          <a:sx n="68" d="100"/>
          <a:sy n="68" d="100"/>
        </p:scale>
        <p:origin x="-136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33FC29F-2E59-41D1-B984-9E4A657C270D}" type="datetimeFigureOut">
              <a:rPr lang="ar-IQ" smtClean="0"/>
              <a:pPr/>
              <a:t>27/03/1438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51EE2CD-DD87-46CA-9C17-06CE8135D16D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5840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53D0A3-B836-4EDD-BAE6-4AFE8E0EB671}" type="slidenum">
              <a:rPr lang="en-GB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53D0A3-B836-4EDD-BAE6-4AFE8E0EB671}" type="slidenum">
              <a:rPr lang="en-GB">
                <a:solidFill>
                  <a:prstClr val="black"/>
                </a:solidFill>
              </a:rPr>
              <a:pPr/>
              <a:t>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53D0A3-B836-4EDD-BAE6-4AFE8E0EB671}" type="slidenum">
              <a:rPr lang="en-GB">
                <a:solidFill>
                  <a:prstClr val="black"/>
                </a:solidFill>
              </a:rPr>
              <a:pPr/>
              <a:t>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53D0A3-B836-4EDD-BAE6-4AFE8E0EB671}" type="slidenum">
              <a:rPr lang="en-GB">
                <a:solidFill>
                  <a:prstClr val="black"/>
                </a:solidFill>
              </a:rPr>
              <a:pPr/>
              <a:t>17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53D0A3-B836-4EDD-BAE6-4AFE8E0EB671}" type="slidenum">
              <a:rPr lang="en-GB">
                <a:solidFill>
                  <a:prstClr val="black"/>
                </a:solidFill>
              </a:rPr>
              <a:pPr/>
              <a:t>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53D0A3-B836-4EDD-BAE6-4AFE8E0EB671}" type="slidenum">
              <a:rPr lang="en-GB">
                <a:solidFill>
                  <a:prstClr val="black"/>
                </a:solidFill>
              </a:rPr>
              <a:pPr/>
              <a:t>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53D0A3-B836-4EDD-BAE6-4AFE8E0EB671}" type="slidenum">
              <a:rPr lang="en-GB">
                <a:solidFill>
                  <a:prstClr val="black"/>
                </a:solidFill>
              </a:rPr>
              <a:pPr/>
              <a:t>20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53D0A3-B836-4EDD-BAE6-4AFE8E0EB671}" type="slidenum">
              <a:rPr lang="en-GB">
                <a:solidFill>
                  <a:prstClr val="black"/>
                </a:solidFill>
              </a:rPr>
              <a:pPr/>
              <a:t>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53D0A3-B836-4EDD-BAE6-4AFE8E0EB671}" type="slidenum">
              <a:rPr lang="en-GB">
                <a:solidFill>
                  <a:prstClr val="black"/>
                </a:solidFill>
              </a:rPr>
              <a:pPr/>
              <a:t>22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53D0A3-B836-4EDD-BAE6-4AFE8E0EB671}" type="slidenum">
              <a:rPr lang="en-GB">
                <a:solidFill>
                  <a:prstClr val="black"/>
                </a:solidFill>
              </a:rPr>
              <a:pPr/>
              <a:t>23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53D0A3-B836-4EDD-BAE6-4AFE8E0EB671}" type="slidenum">
              <a:rPr lang="en-GB">
                <a:solidFill>
                  <a:prstClr val="black"/>
                </a:solidFill>
              </a:rPr>
              <a:pPr/>
              <a:t>24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53D0A3-B836-4EDD-BAE6-4AFE8E0EB671}" type="slidenum">
              <a:rPr lang="en-GB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53D0A3-B836-4EDD-BAE6-4AFE8E0EB671}" type="slidenum">
              <a:rPr lang="en-GB">
                <a:solidFill>
                  <a:prstClr val="black"/>
                </a:solidFill>
              </a:rPr>
              <a:pPr/>
              <a:t>26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53D0A3-B836-4EDD-BAE6-4AFE8E0EB671}" type="slidenum">
              <a:rPr lang="en-GB">
                <a:solidFill>
                  <a:prstClr val="black"/>
                </a:solidFill>
              </a:rPr>
              <a:pPr/>
              <a:t>27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53D0A3-B836-4EDD-BAE6-4AFE8E0EB671}" type="slidenum">
              <a:rPr lang="en-GB">
                <a:solidFill>
                  <a:prstClr val="black"/>
                </a:solidFill>
              </a:rPr>
              <a:pPr/>
              <a:t>28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53D0A3-B836-4EDD-BAE6-4AFE8E0EB671}" type="slidenum">
              <a:rPr lang="en-GB">
                <a:solidFill>
                  <a:prstClr val="black"/>
                </a:solidFill>
              </a:rPr>
              <a:pPr/>
              <a:t>29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53D0A3-B836-4EDD-BAE6-4AFE8E0EB671}" type="slidenum">
              <a:rPr lang="en-GB">
                <a:solidFill>
                  <a:prstClr val="black"/>
                </a:solidFill>
              </a:rPr>
              <a:pPr/>
              <a:t>30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53D0A3-B836-4EDD-BAE6-4AFE8E0EB671}" type="slidenum">
              <a:rPr lang="en-GB">
                <a:solidFill>
                  <a:prstClr val="black"/>
                </a:solidFill>
              </a:rPr>
              <a:pPr/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53D0A3-B836-4EDD-BAE6-4AFE8E0EB671}" type="slidenum">
              <a:rPr lang="en-GB">
                <a:solidFill>
                  <a:prstClr val="black"/>
                </a:solidFill>
              </a:rPr>
              <a:pPr/>
              <a:t>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53D0A3-B836-4EDD-BAE6-4AFE8E0EB671}" type="slidenum">
              <a:rPr lang="en-GB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53D0A3-B836-4EDD-BAE6-4AFE8E0EB671}" type="slidenum">
              <a:rPr lang="en-GB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53D0A3-B836-4EDD-BAE6-4AFE8E0EB671}" type="slidenum">
              <a:rPr lang="en-GB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53D0A3-B836-4EDD-BAE6-4AFE8E0EB671}" type="slidenum">
              <a:rPr lang="en-GB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53D0A3-B836-4EDD-BAE6-4AFE8E0EB671}" type="slidenum">
              <a:rPr lang="en-GB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1" name="Freeform 45"/>
          <p:cNvSpPr>
            <a:spLocks/>
          </p:cNvSpPr>
          <p:nvPr/>
        </p:nvSpPr>
        <p:spPr bwMode="auto">
          <a:xfrm>
            <a:off x="-14288" y="2395538"/>
            <a:ext cx="7947026" cy="2363787"/>
          </a:xfrm>
          <a:custGeom>
            <a:avLst/>
            <a:gdLst>
              <a:gd name="T0" fmla="*/ 5006 w 5006"/>
              <a:gd name="T1" fmla="*/ 601 h 1489"/>
              <a:gd name="T2" fmla="*/ 4305 w 5006"/>
              <a:gd name="T3" fmla="*/ 0 h 1489"/>
              <a:gd name="T4" fmla="*/ 4271 w 5006"/>
              <a:gd name="T5" fmla="*/ 353 h 1489"/>
              <a:gd name="T6" fmla="*/ 3557 w 5006"/>
              <a:gd name="T7" fmla="*/ 367 h 1489"/>
              <a:gd name="T8" fmla="*/ 2632 w 5006"/>
              <a:gd name="T9" fmla="*/ 1258 h 1489"/>
              <a:gd name="T10" fmla="*/ 0 w 5006"/>
              <a:gd name="T11" fmla="*/ 1258 h 1489"/>
              <a:gd name="T12" fmla="*/ 0 w 5006"/>
              <a:gd name="T13" fmla="*/ 1258 h 1489"/>
              <a:gd name="T14" fmla="*/ 0 w 5006"/>
              <a:gd name="T15" fmla="*/ 1489 h 1489"/>
              <a:gd name="T16" fmla="*/ 2639 w 5006"/>
              <a:gd name="T17" fmla="*/ 1489 h 1489"/>
              <a:gd name="T18" fmla="*/ 3659 w 5006"/>
              <a:gd name="T19" fmla="*/ 693 h 1489"/>
              <a:gd name="T20" fmla="*/ 4244 w 5006"/>
              <a:gd name="T21" fmla="*/ 782 h 1489"/>
              <a:gd name="T22" fmla="*/ 4217 w 5006"/>
              <a:gd name="T23" fmla="*/ 1108 h 1489"/>
              <a:gd name="T24" fmla="*/ 5006 w 5006"/>
              <a:gd name="T25" fmla="*/ 601 h 1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006" h="1489">
                <a:moveTo>
                  <a:pt x="5006" y="601"/>
                </a:moveTo>
                <a:lnTo>
                  <a:pt x="4305" y="0"/>
                </a:lnTo>
                <a:lnTo>
                  <a:pt x="4271" y="353"/>
                </a:lnTo>
                <a:lnTo>
                  <a:pt x="3557" y="367"/>
                </a:lnTo>
                <a:lnTo>
                  <a:pt x="2632" y="1258"/>
                </a:lnTo>
                <a:lnTo>
                  <a:pt x="0" y="1258"/>
                </a:lnTo>
                <a:lnTo>
                  <a:pt x="0" y="1258"/>
                </a:lnTo>
                <a:lnTo>
                  <a:pt x="0" y="1489"/>
                </a:lnTo>
                <a:lnTo>
                  <a:pt x="2639" y="1489"/>
                </a:lnTo>
                <a:lnTo>
                  <a:pt x="3659" y="693"/>
                </a:lnTo>
                <a:lnTo>
                  <a:pt x="4244" y="782"/>
                </a:lnTo>
                <a:lnTo>
                  <a:pt x="4217" y="1108"/>
                </a:lnTo>
                <a:lnTo>
                  <a:pt x="5006" y="6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IQ">
              <a:solidFill>
                <a:srgbClr val="FFFFFF"/>
              </a:solidFill>
            </a:endParaRPr>
          </a:p>
        </p:txBody>
      </p:sp>
      <p:sp>
        <p:nvSpPr>
          <p:cNvPr id="4144" name="Freeform 48"/>
          <p:cNvSpPr>
            <a:spLocks/>
          </p:cNvSpPr>
          <p:nvPr/>
        </p:nvSpPr>
        <p:spPr bwMode="auto">
          <a:xfrm>
            <a:off x="0" y="3735388"/>
            <a:ext cx="8307388" cy="1284287"/>
          </a:xfrm>
          <a:custGeom>
            <a:avLst/>
            <a:gdLst>
              <a:gd name="T0" fmla="*/ 4754 w 5233"/>
              <a:gd name="T1" fmla="*/ 139 h 809"/>
              <a:gd name="T2" fmla="*/ 4879 w 5233"/>
              <a:gd name="T3" fmla="*/ 236 h 809"/>
              <a:gd name="T4" fmla="*/ 4475 w 5233"/>
              <a:gd name="T5" fmla="*/ 666 h 809"/>
              <a:gd name="T6" fmla="*/ 3206 w 5233"/>
              <a:gd name="T7" fmla="*/ 215 h 809"/>
              <a:gd name="T8" fmla="*/ 0 w 5233"/>
              <a:gd name="T9" fmla="*/ 217 h 809"/>
              <a:gd name="T10" fmla="*/ 0 w 5233"/>
              <a:gd name="T11" fmla="*/ 217 h 809"/>
              <a:gd name="T12" fmla="*/ 0 w 5233"/>
              <a:gd name="T13" fmla="*/ 340 h 809"/>
              <a:gd name="T14" fmla="*/ 3220 w 5233"/>
              <a:gd name="T15" fmla="*/ 333 h 809"/>
              <a:gd name="T16" fmla="*/ 4482 w 5233"/>
              <a:gd name="T17" fmla="*/ 809 h 809"/>
              <a:gd name="T18" fmla="*/ 5073 w 5233"/>
              <a:gd name="T19" fmla="*/ 431 h 809"/>
              <a:gd name="T20" fmla="*/ 5212 w 5233"/>
              <a:gd name="T21" fmla="*/ 528 h 809"/>
              <a:gd name="T22" fmla="*/ 5233 w 5233"/>
              <a:gd name="T23" fmla="*/ 0 h 809"/>
              <a:gd name="T24" fmla="*/ 4754 w 5233"/>
              <a:gd name="T25" fmla="*/ 139 h 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33" h="809">
                <a:moveTo>
                  <a:pt x="4754" y="139"/>
                </a:moveTo>
                <a:lnTo>
                  <a:pt x="4879" y="236"/>
                </a:lnTo>
                <a:lnTo>
                  <a:pt x="4475" y="666"/>
                </a:lnTo>
                <a:lnTo>
                  <a:pt x="3206" y="215"/>
                </a:lnTo>
                <a:lnTo>
                  <a:pt x="0" y="217"/>
                </a:lnTo>
                <a:lnTo>
                  <a:pt x="0" y="217"/>
                </a:lnTo>
                <a:lnTo>
                  <a:pt x="0" y="340"/>
                </a:lnTo>
                <a:lnTo>
                  <a:pt x="3220" y="333"/>
                </a:lnTo>
                <a:lnTo>
                  <a:pt x="4482" y="809"/>
                </a:lnTo>
                <a:lnTo>
                  <a:pt x="5073" y="431"/>
                </a:lnTo>
                <a:lnTo>
                  <a:pt x="5212" y="528"/>
                </a:lnTo>
                <a:lnTo>
                  <a:pt x="5233" y="0"/>
                </a:lnTo>
                <a:lnTo>
                  <a:pt x="4754" y="13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IQ">
              <a:solidFill>
                <a:srgbClr val="FFFFFF"/>
              </a:solidFill>
            </a:endParaRPr>
          </a:p>
        </p:txBody>
      </p:sp>
      <p:sp>
        <p:nvSpPr>
          <p:cNvPr id="4145" name="Freeform 49"/>
          <p:cNvSpPr>
            <a:spLocks/>
          </p:cNvSpPr>
          <p:nvPr/>
        </p:nvSpPr>
        <p:spPr bwMode="auto">
          <a:xfrm>
            <a:off x="-14288" y="4402138"/>
            <a:ext cx="8993188" cy="993775"/>
          </a:xfrm>
          <a:custGeom>
            <a:avLst/>
            <a:gdLst>
              <a:gd name="T0" fmla="*/ 5448 w 5665"/>
              <a:gd name="T1" fmla="*/ 0 h 626"/>
              <a:gd name="T2" fmla="*/ 5475 w 5665"/>
              <a:gd name="T3" fmla="*/ 96 h 626"/>
              <a:gd name="T4" fmla="*/ 3618 w 5665"/>
              <a:gd name="T5" fmla="*/ 524 h 626"/>
              <a:gd name="T6" fmla="*/ 0 w 5665"/>
              <a:gd name="T7" fmla="*/ 524 h 626"/>
              <a:gd name="T8" fmla="*/ 0 w 5665"/>
              <a:gd name="T9" fmla="*/ 524 h 626"/>
              <a:gd name="T10" fmla="*/ 0 w 5665"/>
              <a:gd name="T11" fmla="*/ 626 h 626"/>
              <a:gd name="T12" fmla="*/ 3632 w 5665"/>
              <a:gd name="T13" fmla="*/ 626 h 626"/>
              <a:gd name="T14" fmla="*/ 5509 w 5665"/>
              <a:gd name="T15" fmla="*/ 238 h 626"/>
              <a:gd name="T16" fmla="*/ 5529 w 5665"/>
              <a:gd name="T17" fmla="*/ 347 h 626"/>
              <a:gd name="T18" fmla="*/ 5665 w 5665"/>
              <a:gd name="T19" fmla="*/ 130 h 626"/>
              <a:gd name="T20" fmla="*/ 5448 w 5665"/>
              <a:gd name="T21" fmla="*/ 0 h 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665" h="626">
                <a:moveTo>
                  <a:pt x="5448" y="0"/>
                </a:moveTo>
                <a:lnTo>
                  <a:pt x="5475" y="96"/>
                </a:lnTo>
                <a:lnTo>
                  <a:pt x="3618" y="524"/>
                </a:lnTo>
                <a:lnTo>
                  <a:pt x="0" y="524"/>
                </a:lnTo>
                <a:lnTo>
                  <a:pt x="0" y="524"/>
                </a:lnTo>
                <a:lnTo>
                  <a:pt x="0" y="626"/>
                </a:lnTo>
                <a:lnTo>
                  <a:pt x="3632" y="626"/>
                </a:lnTo>
                <a:lnTo>
                  <a:pt x="5509" y="238"/>
                </a:lnTo>
                <a:lnTo>
                  <a:pt x="5529" y="347"/>
                </a:lnTo>
                <a:lnTo>
                  <a:pt x="5665" y="130"/>
                </a:lnTo>
                <a:lnTo>
                  <a:pt x="5448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IQ">
              <a:solidFill>
                <a:srgbClr val="FFFFFF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468313" y="1519238"/>
            <a:ext cx="6983412" cy="16557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68313" y="3224213"/>
            <a:ext cx="4498975" cy="17526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605588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05588"/>
            <a:ext cx="2895600" cy="2794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605588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fld id="{1A7FAAB5-88C1-4CE3-B52A-D03374F2D9B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142" name="Freeform 46"/>
          <p:cNvSpPr>
            <a:spLocks/>
          </p:cNvSpPr>
          <p:nvPr/>
        </p:nvSpPr>
        <p:spPr bwMode="auto">
          <a:xfrm>
            <a:off x="0" y="3690938"/>
            <a:ext cx="7848600" cy="422275"/>
          </a:xfrm>
          <a:custGeom>
            <a:avLst/>
            <a:gdLst>
              <a:gd name="T0" fmla="*/ 4686 w 4686"/>
              <a:gd name="T1" fmla="*/ 7 h 266"/>
              <a:gd name="T2" fmla="*/ 4502 w 4686"/>
              <a:gd name="T3" fmla="*/ 0 h 266"/>
              <a:gd name="T4" fmla="*/ 4536 w 4686"/>
              <a:gd name="T5" fmla="*/ 41 h 266"/>
              <a:gd name="T6" fmla="*/ 4339 w 4686"/>
              <a:gd name="T7" fmla="*/ 218 h 266"/>
              <a:gd name="T8" fmla="*/ 0 w 4686"/>
              <a:gd name="T9" fmla="*/ 218 h 266"/>
              <a:gd name="T10" fmla="*/ 0 w 4686"/>
              <a:gd name="T11" fmla="*/ 218 h 266"/>
              <a:gd name="T12" fmla="*/ 0 w 4686"/>
              <a:gd name="T13" fmla="*/ 266 h 266"/>
              <a:gd name="T14" fmla="*/ 4339 w 4686"/>
              <a:gd name="T15" fmla="*/ 266 h 266"/>
              <a:gd name="T16" fmla="*/ 4632 w 4686"/>
              <a:gd name="T17" fmla="*/ 150 h 266"/>
              <a:gd name="T18" fmla="*/ 4632 w 4686"/>
              <a:gd name="T19" fmla="*/ 150 h 266"/>
              <a:gd name="T20" fmla="*/ 4638 w 4686"/>
              <a:gd name="T21" fmla="*/ 150 h 266"/>
              <a:gd name="T22" fmla="*/ 4632 w 4686"/>
              <a:gd name="T23" fmla="*/ 150 h 266"/>
              <a:gd name="T24" fmla="*/ 4679 w 4686"/>
              <a:gd name="T25" fmla="*/ 198 h 266"/>
              <a:gd name="T26" fmla="*/ 4686 w 4686"/>
              <a:gd name="T27" fmla="*/ 7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686" h="266">
                <a:moveTo>
                  <a:pt x="4686" y="7"/>
                </a:moveTo>
                <a:lnTo>
                  <a:pt x="4502" y="0"/>
                </a:lnTo>
                <a:lnTo>
                  <a:pt x="4536" y="41"/>
                </a:lnTo>
                <a:lnTo>
                  <a:pt x="4339" y="218"/>
                </a:lnTo>
                <a:lnTo>
                  <a:pt x="0" y="218"/>
                </a:lnTo>
                <a:lnTo>
                  <a:pt x="0" y="218"/>
                </a:lnTo>
                <a:lnTo>
                  <a:pt x="0" y="266"/>
                </a:lnTo>
                <a:lnTo>
                  <a:pt x="4339" y="266"/>
                </a:lnTo>
                <a:lnTo>
                  <a:pt x="4632" y="150"/>
                </a:lnTo>
                <a:lnTo>
                  <a:pt x="4632" y="150"/>
                </a:lnTo>
                <a:lnTo>
                  <a:pt x="4638" y="150"/>
                </a:lnTo>
                <a:lnTo>
                  <a:pt x="4632" y="150"/>
                </a:lnTo>
                <a:lnTo>
                  <a:pt x="4679" y="198"/>
                </a:lnTo>
                <a:lnTo>
                  <a:pt x="4686" y="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IQ">
              <a:solidFill>
                <a:srgbClr val="FFFFFF"/>
              </a:solidFill>
            </a:endParaRPr>
          </a:p>
        </p:txBody>
      </p:sp>
      <p:sp>
        <p:nvSpPr>
          <p:cNvPr id="4143" name="Freeform 47"/>
          <p:cNvSpPr>
            <a:spLocks/>
          </p:cNvSpPr>
          <p:nvPr/>
        </p:nvSpPr>
        <p:spPr bwMode="auto">
          <a:xfrm>
            <a:off x="7339013" y="3629025"/>
            <a:ext cx="9525" cy="1588"/>
          </a:xfrm>
          <a:custGeom>
            <a:avLst/>
            <a:gdLst>
              <a:gd name="T0" fmla="*/ 0 w 6"/>
              <a:gd name="T1" fmla="*/ 0 w 6"/>
              <a:gd name="T2" fmla="*/ 6 w 6"/>
              <a:gd name="T3" fmla="*/ 0 w 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6">
                <a:moveTo>
                  <a:pt x="0" y="0"/>
                </a:moveTo>
                <a:lnTo>
                  <a:pt x="0" y="0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4409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IQ">
              <a:solidFill>
                <a:srgbClr val="FFFFFF"/>
              </a:solidFill>
            </a:endParaRPr>
          </a:p>
        </p:txBody>
      </p:sp>
      <p:sp>
        <p:nvSpPr>
          <p:cNvPr id="4146" name="Freeform 50"/>
          <p:cNvSpPr>
            <a:spLocks/>
          </p:cNvSpPr>
          <p:nvPr userDrawn="1"/>
        </p:nvSpPr>
        <p:spPr bwMode="auto">
          <a:xfrm>
            <a:off x="-11113" y="4329113"/>
            <a:ext cx="7053263" cy="1866900"/>
          </a:xfrm>
          <a:custGeom>
            <a:avLst/>
            <a:gdLst>
              <a:gd name="T0" fmla="*/ 4443 w 4443"/>
              <a:gd name="T1" fmla="*/ 122 h 1176"/>
              <a:gd name="T2" fmla="*/ 4321 w 4443"/>
              <a:gd name="T3" fmla="*/ 850 h 1176"/>
              <a:gd name="T4" fmla="*/ 4205 w 4443"/>
              <a:gd name="T5" fmla="*/ 693 h 1176"/>
              <a:gd name="T6" fmla="*/ 2831 w 4443"/>
              <a:gd name="T7" fmla="*/ 1176 h 1176"/>
              <a:gd name="T8" fmla="*/ 2280 w 4443"/>
              <a:gd name="T9" fmla="*/ 945 h 1176"/>
              <a:gd name="T10" fmla="*/ 7 w 4443"/>
              <a:gd name="T11" fmla="*/ 931 h 1176"/>
              <a:gd name="T12" fmla="*/ 0 w 4443"/>
              <a:gd name="T13" fmla="*/ 796 h 1176"/>
              <a:gd name="T14" fmla="*/ 2294 w 4443"/>
              <a:gd name="T15" fmla="*/ 795 h 1176"/>
              <a:gd name="T16" fmla="*/ 2824 w 4443"/>
              <a:gd name="T17" fmla="*/ 1006 h 1176"/>
              <a:gd name="T18" fmla="*/ 3892 w 4443"/>
              <a:gd name="T19" fmla="*/ 251 h 1176"/>
              <a:gd name="T20" fmla="*/ 3715 w 4443"/>
              <a:gd name="T21" fmla="*/ 0 h 1176"/>
              <a:gd name="T22" fmla="*/ 4443 w 4443"/>
              <a:gd name="T23" fmla="*/ 122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443" h="1176">
                <a:moveTo>
                  <a:pt x="4443" y="122"/>
                </a:moveTo>
                <a:lnTo>
                  <a:pt x="4321" y="850"/>
                </a:lnTo>
                <a:lnTo>
                  <a:pt x="4205" y="693"/>
                </a:lnTo>
                <a:lnTo>
                  <a:pt x="2831" y="1176"/>
                </a:lnTo>
                <a:lnTo>
                  <a:pt x="2280" y="945"/>
                </a:lnTo>
                <a:lnTo>
                  <a:pt x="7" y="931"/>
                </a:lnTo>
                <a:lnTo>
                  <a:pt x="0" y="796"/>
                </a:lnTo>
                <a:lnTo>
                  <a:pt x="2294" y="795"/>
                </a:lnTo>
                <a:lnTo>
                  <a:pt x="2824" y="1006"/>
                </a:lnTo>
                <a:lnTo>
                  <a:pt x="3892" y="251"/>
                </a:lnTo>
                <a:lnTo>
                  <a:pt x="3715" y="0"/>
                </a:lnTo>
                <a:lnTo>
                  <a:pt x="4443" y="122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IQ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95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F58B8-2884-4158-9EE8-7DB672089AD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83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8364B-3F61-442F-BA1E-3751B2D9C37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95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3488"/>
            <a:ext cx="3816350" cy="4211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5950" y="1233488"/>
            <a:ext cx="3817938" cy="4211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D1043-E496-426D-A4FA-9493CD29322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66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3D2E6-C9BB-470C-A28B-3B35BD63BAC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59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638905-6511-4A23-B029-1635D90706F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30005-6A34-4421-A0D7-3D3438D7EF1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65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181E1-B348-45BE-8A80-A55ABB807EF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82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220EC-B5CB-4D0A-8F2D-61B969FD4BB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58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2C60A-ED19-4F29-9608-8EBF91F324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29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7025" y="260350"/>
            <a:ext cx="2071688" cy="51847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67425" cy="51847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DCCDF-6C1E-45A1-8343-32AC3D36B4D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66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91513" cy="576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33488"/>
            <a:ext cx="7786688" cy="4211637"/>
          </a:xfrm>
        </p:spPr>
        <p:txBody>
          <a:bodyPr/>
          <a:lstStyle/>
          <a:p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7813" y="6426200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44813" y="6426200"/>
            <a:ext cx="2895600" cy="2794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73813" y="6426200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fld id="{F6A5097D-0110-418C-B41B-65283AF674A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62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91513" cy="576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233488"/>
            <a:ext cx="7786688" cy="4211637"/>
          </a:xfrm>
        </p:spPr>
        <p:txBody>
          <a:bodyPr/>
          <a:lstStyle/>
          <a:p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7813" y="6426200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44813" y="6426200"/>
            <a:ext cx="2895600" cy="2794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73813" y="6426200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fld id="{5923FEE2-0E30-4EEF-B43B-8D680BE00A6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83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91513" cy="576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33488"/>
            <a:ext cx="3816350" cy="4211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5950" y="1233488"/>
            <a:ext cx="3817938" cy="4211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77813" y="6426200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44813" y="6426200"/>
            <a:ext cx="2895600" cy="2794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73813" y="6426200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fld id="{222CC9B9-1BCB-423A-A86D-2605ED31517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5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0DC28-1CBC-4F34-BDDA-B213C9331902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394062"/>
      </p:ext>
    </p:extLst>
  </p:cSld>
  <p:clrMapOvr>
    <a:masterClrMapping/>
  </p:clrMapOvr>
  <p:transition spd="slow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327E7-627F-4E26-ABCC-95937A3CE65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71114"/>
      </p:ext>
    </p:extLst>
  </p:cSld>
  <p:clrMapOvr>
    <a:masterClrMapping/>
  </p:clrMapOvr>
  <p:transition spd="slow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827F7-D4A4-42BE-8647-4A44B3A28F4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828631"/>
      </p:ext>
    </p:extLst>
  </p:cSld>
  <p:clrMapOvr>
    <a:masterClrMapping/>
  </p:clrMapOvr>
  <p:transition spd="slow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A4B7E-4D5B-46EC-AA6E-830D5BC84E1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931279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46153-8F4B-44B4-A27E-1C8125AD808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703220"/>
      </p:ext>
    </p:extLst>
  </p:cSld>
  <p:clrMapOvr>
    <a:masterClrMapping/>
  </p:clrMapOvr>
  <p:transition spd="slow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1FCC6-E0D4-4425-AB35-E43A50F770C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250418"/>
      </p:ext>
    </p:extLst>
  </p:cSld>
  <p:clrMapOvr>
    <a:masterClrMapping/>
  </p:clrMapOvr>
  <p:transition spd="slow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9A21E-ABF0-4472-92DC-4458B8F5B17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436897"/>
      </p:ext>
    </p:extLst>
  </p:cSld>
  <p:clrMapOvr>
    <a:masterClrMapping/>
  </p:clrMapOvr>
  <p:transition spd="slow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7EF5F-E531-4DB6-9B1B-1788724219B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084671"/>
      </p:ext>
    </p:extLst>
  </p:cSld>
  <p:clrMapOvr>
    <a:masterClrMapping/>
  </p:clrMapOvr>
  <p:transition spd="slow"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IQ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39C35-2634-4BD1-8893-EAC89D791B9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129074"/>
      </p:ext>
    </p:extLst>
  </p:cSld>
  <p:clrMapOvr>
    <a:masterClrMapping/>
  </p:clrMapOvr>
  <p:transition spd="slow"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33C32-CFA4-4806-9025-E767EC49CB3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100025"/>
      </p:ext>
    </p:extLst>
  </p:cSld>
  <p:clrMapOvr>
    <a:masterClrMapping/>
  </p:clrMapOvr>
  <p:transition spd="slow">
    <p:pul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850F2-DE6A-48A9-8247-691D484AE46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694375"/>
      </p:ext>
    </p:extLst>
  </p:cSld>
  <p:clrMapOvr>
    <a:masterClrMapping/>
  </p:clrMapOvr>
  <p:transition spd="slow">
    <p:pull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60419-1DAD-497E-95F8-FA44DBC6B96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948971"/>
      </p:ext>
    </p:extLst>
  </p:cSld>
  <p:clrMapOvr>
    <a:masterClrMapping/>
  </p:clrMapOvr>
  <p:transition spd="slow">
    <p:pul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7A8B3-9832-4A7C-8042-780D0F3E275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878174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33488"/>
            <a:ext cx="7786688" cy="421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05" name="Freeform 81"/>
          <p:cNvSpPr>
            <a:spLocks/>
          </p:cNvSpPr>
          <p:nvPr/>
        </p:nvSpPr>
        <p:spPr bwMode="auto">
          <a:xfrm>
            <a:off x="0" y="5157788"/>
            <a:ext cx="8240713" cy="968375"/>
          </a:xfrm>
          <a:custGeom>
            <a:avLst/>
            <a:gdLst>
              <a:gd name="T0" fmla="*/ 0 w 5191"/>
              <a:gd name="T1" fmla="*/ 515 h 610"/>
              <a:gd name="T2" fmla="*/ 4240 w 5191"/>
              <a:gd name="T3" fmla="*/ 515 h 610"/>
              <a:gd name="T4" fmla="*/ 4586 w 5191"/>
              <a:gd name="T5" fmla="*/ 150 h 610"/>
              <a:gd name="T6" fmla="*/ 4853 w 5191"/>
              <a:gd name="T7" fmla="*/ 145 h 610"/>
              <a:gd name="T8" fmla="*/ 4866 w 5191"/>
              <a:gd name="T9" fmla="*/ 0 h 610"/>
              <a:gd name="T10" fmla="*/ 5191 w 5191"/>
              <a:gd name="T11" fmla="*/ 242 h 610"/>
              <a:gd name="T12" fmla="*/ 4833 w 5191"/>
              <a:gd name="T13" fmla="*/ 454 h 610"/>
              <a:gd name="T14" fmla="*/ 4843 w 5191"/>
              <a:gd name="T15" fmla="*/ 320 h 610"/>
              <a:gd name="T16" fmla="*/ 4625 w 5191"/>
              <a:gd name="T17" fmla="*/ 284 h 610"/>
              <a:gd name="T18" fmla="*/ 4243 w 5191"/>
              <a:gd name="T19" fmla="*/ 610 h 610"/>
              <a:gd name="T20" fmla="*/ 0 w 5191"/>
              <a:gd name="T21" fmla="*/ 610 h 610"/>
              <a:gd name="T22" fmla="*/ 0 w 5191"/>
              <a:gd name="T23" fmla="*/ 515 h 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191" h="610">
                <a:moveTo>
                  <a:pt x="0" y="515"/>
                </a:moveTo>
                <a:lnTo>
                  <a:pt x="4240" y="515"/>
                </a:lnTo>
                <a:lnTo>
                  <a:pt x="4586" y="150"/>
                </a:lnTo>
                <a:lnTo>
                  <a:pt x="4853" y="145"/>
                </a:lnTo>
                <a:lnTo>
                  <a:pt x="4866" y="0"/>
                </a:lnTo>
                <a:lnTo>
                  <a:pt x="5191" y="242"/>
                </a:lnTo>
                <a:lnTo>
                  <a:pt x="4833" y="454"/>
                </a:lnTo>
                <a:lnTo>
                  <a:pt x="4843" y="320"/>
                </a:lnTo>
                <a:lnTo>
                  <a:pt x="4625" y="284"/>
                </a:lnTo>
                <a:lnTo>
                  <a:pt x="4243" y="610"/>
                </a:lnTo>
                <a:lnTo>
                  <a:pt x="0" y="610"/>
                </a:lnTo>
                <a:lnTo>
                  <a:pt x="0" y="51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IQ">
              <a:solidFill>
                <a:srgbClr val="FFFFFF"/>
              </a:solidFill>
            </a:endParaRPr>
          </a:p>
        </p:txBody>
      </p:sp>
      <p:sp>
        <p:nvSpPr>
          <p:cNvPr id="1106" name="Freeform 82"/>
          <p:cNvSpPr>
            <a:spLocks/>
          </p:cNvSpPr>
          <p:nvPr/>
        </p:nvSpPr>
        <p:spPr bwMode="auto">
          <a:xfrm>
            <a:off x="0" y="5811838"/>
            <a:ext cx="7951788" cy="173037"/>
          </a:xfrm>
          <a:custGeom>
            <a:avLst/>
            <a:gdLst>
              <a:gd name="T0" fmla="*/ 0 w 3938"/>
              <a:gd name="T1" fmla="*/ 64 h 78"/>
              <a:gd name="T2" fmla="*/ 3836 w 3938"/>
              <a:gd name="T3" fmla="*/ 64 h 78"/>
              <a:gd name="T4" fmla="*/ 3894 w 3938"/>
              <a:gd name="T5" fmla="*/ 12 h 78"/>
              <a:gd name="T6" fmla="*/ 3884 w 3938"/>
              <a:gd name="T7" fmla="*/ 0 h 78"/>
              <a:gd name="T8" fmla="*/ 3938 w 3938"/>
              <a:gd name="T9" fmla="*/ 2 h 78"/>
              <a:gd name="T10" fmla="*/ 3936 w 3938"/>
              <a:gd name="T11" fmla="*/ 58 h 78"/>
              <a:gd name="T12" fmla="*/ 3922 w 3938"/>
              <a:gd name="T13" fmla="*/ 44 h 78"/>
              <a:gd name="T14" fmla="*/ 3924 w 3938"/>
              <a:gd name="T15" fmla="*/ 44 h 78"/>
              <a:gd name="T16" fmla="*/ 3836 w 3938"/>
              <a:gd name="T17" fmla="*/ 78 h 78"/>
              <a:gd name="T18" fmla="*/ 0 w 3938"/>
              <a:gd name="T19" fmla="*/ 78 h 78"/>
              <a:gd name="T20" fmla="*/ 0 w 3938"/>
              <a:gd name="T21" fmla="*/ 64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938" h="78">
                <a:moveTo>
                  <a:pt x="0" y="64"/>
                </a:moveTo>
                <a:lnTo>
                  <a:pt x="3836" y="64"/>
                </a:lnTo>
                <a:lnTo>
                  <a:pt x="3894" y="12"/>
                </a:lnTo>
                <a:lnTo>
                  <a:pt x="3884" y="0"/>
                </a:lnTo>
                <a:lnTo>
                  <a:pt x="3938" y="2"/>
                </a:lnTo>
                <a:lnTo>
                  <a:pt x="3936" y="58"/>
                </a:lnTo>
                <a:lnTo>
                  <a:pt x="3922" y="44"/>
                </a:lnTo>
                <a:lnTo>
                  <a:pt x="3924" y="44"/>
                </a:lnTo>
                <a:lnTo>
                  <a:pt x="3836" y="78"/>
                </a:lnTo>
                <a:lnTo>
                  <a:pt x="0" y="78"/>
                </a:lnTo>
                <a:lnTo>
                  <a:pt x="0" y="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IQ">
              <a:solidFill>
                <a:srgbClr val="FFFFFF"/>
              </a:solidFill>
            </a:endParaRPr>
          </a:p>
        </p:txBody>
      </p:sp>
      <p:sp>
        <p:nvSpPr>
          <p:cNvPr id="1107" name="Freeform 83"/>
          <p:cNvSpPr>
            <a:spLocks/>
          </p:cNvSpPr>
          <p:nvPr/>
        </p:nvSpPr>
        <p:spPr bwMode="auto">
          <a:xfrm>
            <a:off x="0" y="5707063"/>
            <a:ext cx="8307388" cy="415925"/>
          </a:xfrm>
          <a:custGeom>
            <a:avLst/>
            <a:gdLst>
              <a:gd name="T0" fmla="*/ 0 w 4114"/>
              <a:gd name="T1" fmla="*/ 14 h 188"/>
              <a:gd name="T2" fmla="*/ 3672 w 4114"/>
              <a:gd name="T3" fmla="*/ 14 h 188"/>
              <a:gd name="T4" fmla="*/ 3876 w 4114"/>
              <a:gd name="T5" fmla="*/ 146 h 188"/>
              <a:gd name="T6" fmla="*/ 4006 w 4114"/>
              <a:gd name="T7" fmla="*/ 28 h 188"/>
              <a:gd name="T8" fmla="*/ 3978 w 4114"/>
              <a:gd name="T9" fmla="*/ 0 h 188"/>
              <a:gd name="T10" fmla="*/ 4114 w 4114"/>
              <a:gd name="T11" fmla="*/ 4 h 188"/>
              <a:gd name="T12" fmla="*/ 4108 w 4114"/>
              <a:gd name="T13" fmla="*/ 140 h 188"/>
              <a:gd name="T14" fmla="*/ 4078 w 4114"/>
              <a:gd name="T15" fmla="*/ 108 h 188"/>
              <a:gd name="T16" fmla="*/ 3878 w 4114"/>
              <a:gd name="T17" fmla="*/ 188 h 188"/>
              <a:gd name="T18" fmla="*/ 3670 w 4114"/>
              <a:gd name="T19" fmla="*/ 50 h 188"/>
              <a:gd name="T20" fmla="*/ 0 w 4114"/>
              <a:gd name="T21" fmla="*/ 50 h 188"/>
              <a:gd name="T22" fmla="*/ 0 w 4114"/>
              <a:gd name="T23" fmla="*/ 14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14" h="188">
                <a:moveTo>
                  <a:pt x="0" y="14"/>
                </a:moveTo>
                <a:lnTo>
                  <a:pt x="3672" y="14"/>
                </a:lnTo>
                <a:lnTo>
                  <a:pt x="3876" y="146"/>
                </a:lnTo>
                <a:lnTo>
                  <a:pt x="4006" y="28"/>
                </a:lnTo>
                <a:lnTo>
                  <a:pt x="3978" y="0"/>
                </a:lnTo>
                <a:lnTo>
                  <a:pt x="4114" y="4"/>
                </a:lnTo>
                <a:lnTo>
                  <a:pt x="4108" y="140"/>
                </a:lnTo>
                <a:lnTo>
                  <a:pt x="4078" y="108"/>
                </a:lnTo>
                <a:lnTo>
                  <a:pt x="3878" y="188"/>
                </a:lnTo>
                <a:lnTo>
                  <a:pt x="3670" y="50"/>
                </a:lnTo>
                <a:lnTo>
                  <a:pt x="0" y="50"/>
                </a:lnTo>
                <a:lnTo>
                  <a:pt x="0" y="1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IQ">
              <a:solidFill>
                <a:srgbClr val="FFFFFF"/>
              </a:solidFill>
            </a:endParaRPr>
          </a:p>
        </p:txBody>
      </p:sp>
      <p:sp>
        <p:nvSpPr>
          <p:cNvPr id="1108" name="Freeform 84"/>
          <p:cNvSpPr>
            <a:spLocks/>
          </p:cNvSpPr>
          <p:nvPr/>
        </p:nvSpPr>
        <p:spPr bwMode="auto">
          <a:xfrm>
            <a:off x="0" y="5980113"/>
            <a:ext cx="8702675" cy="407987"/>
          </a:xfrm>
          <a:custGeom>
            <a:avLst/>
            <a:gdLst>
              <a:gd name="T0" fmla="*/ 0 w 5482"/>
              <a:gd name="T1" fmla="*/ 215 h 257"/>
              <a:gd name="T2" fmla="*/ 4609 w 5482"/>
              <a:gd name="T3" fmla="*/ 215 h 257"/>
              <a:gd name="T4" fmla="*/ 5304 w 5482"/>
              <a:gd name="T5" fmla="*/ 39 h 257"/>
              <a:gd name="T6" fmla="*/ 5294 w 5482"/>
              <a:gd name="T7" fmla="*/ 0 h 257"/>
              <a:gd name="T8" fmla="*/ 5482 w 5482"/>
              <a:gd name="T9" fmla="*/ 29 h 257"/>
              <a:gd name="T10" fmla="*/ 5324 w 5482"/>
              <a:gd name="T11" fmla="*/ 142 h 257"/>
              <a:gd name="T12" fmla="*/ 5316 w 5482"/>
              <a:gd name="T13" fmla="*/ 98 h 257"/>
              <a:gd name="T14" fmla="*/ 4614 w 5482"/>
              <a:gd name="T15" fmla="*/ 257 h 257"/>
              <a:gd name="T16" fmla="*/ 0 w 5482"/>
              <a:gd name="T17" fmla="*/ 257 h 257"/>
              <a:gd name="T18" fmla="*/ 0 w 5482"/>
              <a:gd name="T19" fmla="*/ 215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482" h="257">
                <a:moveTo>
                  <a:pt x="0" y="215"/>
                </a:moveTo>
                <a:lnTo>
                  <a:pt x="4609" y="215"/>
                </a:lnTo>
                <a:lnTo>
                  <a:pt x="5304" y="39"/>
                </a:lnTo>
                <a:lnTo>
                  <a:pt x="5294" y="0"/>
                </a:lnTo>
                <a:lnTo>
                  <a:pt x="5482" y="29"/>
                </a:lnTo>
                <a:lnTo>
                  <a:pt x="5324" y="142"/>
                </a:lnTo>
                <a:lnTo>
                  <a:pt x="5316" y="98"/>
                </a:lnTo>
                <a:lnTo>
                  <a:pt x="4614" y="257"/>
                </a:lnTo>
                <a:lnTo>
                  <a:pt x="0" y="257"/>
                </a:lnTo>
                <a:lnTo>
                  <a:pt x="0" y="21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IQ">
              <a:solidFill>
                <a:srgbClr val="FFFFFF"/>
              </a:solidFill>
            </a:endParaRPr>
          </a:p>
        </p:txBody>
      </p:sp>
      <p:sp>
        <p:nvSpPr>
          <p:cNvPr id="1109" name="Freeform 85"/>
          <p:cNvSpPr>
            <a:spLocks/>
          </p:cNvSpPr>
          <p:nvPr/>
        </p:nvSpPr>
        <p:spPr bwMode="auto">
          <a:xfrm>
            <a:off x="-73025" y="5588000"/>
            <a:ext cx="6254750" cy="757238"/>
          </a:xfrm>
          <a:custGeom>
            <a:avLst/>
            <a:gdLst>
              <a:gd name="T0" fmla="*/ 15 w 3940"/>
              <a:gd name="T1" fmla="*/ 343 h 477"/>
              <a:gd name="T2" fmla="*/ 3126 w 3940"/>
              <a:gd name="T3" fmla="*/ 379 h 477"/>
              <a:gd name="T4" fmla="*/ 3331 w 3940"/>
              <a:gd name="T5" fmla="*/ 477 h 477"/>
              <a:gd name="T6" fmla="*/ 3848 w 3940"/>
              <a:gd name="T7" fmla="*/ 287 h 477"/>
              <a:gd name="T8" fmla="*/ 3890 w 3940"/>
              <a:gd name="T9" fmla="*/ 352 h 477"/>
              <a:gd name="T10" fmla="*/ 3940 w 3940"/>
              <a:gd name="T11" fmla="*/ 54 h 477"/>
              <a:gd name="T12" fmla="*/ 3669 w 3940"/>
              <a:gd name="T13" fmla="*/ 0 h 477"/>
              <a:gd name="T14" fmla="*/ 3733 w 3940"/>
              <a:gd name="T15" fmla="*/ 104 h 477"/>
              <a:gd name="T16" fmla="*/ 3330 w 3940"/>
              <a:gd name="T17" fmla="*/ 407 h 477"/>
              <a:gd name="T18" fmla="*/ 3132 w 3940"/>
              <a:gd name="T19" fmla="*/ 318 h 477"/>
              <a:gd name="T20" fmla="*/ 0 w 3940"/>
              <a:gd name="T21" fmla="*/ 283 h 477"/>
              <a:gd name="T22" fmla="*/ 15 w 3940"/>
              <a:gd name="T23" fmla="*/ 343 h 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940" h="477">
                <a:moveTo>
                  <a:pt x="15" y="343"/>
                </a:moveTo>
                <a:lnTo>
                  <a:pt x="3126" y="379"/>
                </a:lnTo>
                <a:lnTo>
                  <a:pt x="3331" y="477"/>
                </a:lnTo>
                <a:lnTo>
                  <a:pt x="3848" y="287"/>
                </a:lnTo>
                <a:lnTo>
                  <a:pt x="3890" y="352"/>
                </a:lnTo>
                <a:lnTo>
                  <a:pt x="3940" y="54"/>
                </a:lnTo>
                <a:lnTo>
                  <a:pt x="3669" y="0"/>
                </a:lnTo>
                <a:lnTo>
                  <a:pt x="3733" y="104"/>
                </a:lnTo>
                <a:lnTo>
                  <a:pt x="3330" y="407"/>
                </a:lnTo>
                <a:lnTo>
                  <a:pt x="3132" y="318"/>
                </a:lnTo>
                <a:lnTo>
                  <a:pt x="0" y="283"/>
                </a:lnTo>
                <a:lnTo>
                  <a:pt x="15" y="343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IQ">
              <a:solidFill>
                <a:srgbClr val="FFFFFF"/>
              </a:solidFill>
            </a:endParaRPr>
          </a:p>
        </p:txBody>
      </p:sp>
      <p:sp>
        <p:nvSpPr>
          <p:cNvPr id="1102" name="Freeform 78"/>
          <p:cNvSpPr>
            <a:spLocks/>
          </p:cNvSpPr>
          <p:nvPr/>
        </p:nvSpPr>
        <p:spPr bwMode="auto">
          <a:xfrm>
            <a:off x="0" y="363538"/>
            <a:ext cx="8901113" cy="727075"/>
          </a:xfrm>
          <a:custGeom>
            <a:avLst/>
            <a:gdLst>
              <a:gd name="T0" fmla="*/ 0 w 5607"/>
              <a:gd name="T1" fmla="*/ 455 h 458"/>
              <a:gd name="T2" fmla="*/ 4448 w 5607"/>
              <a:gd name="T3" fmla="*/ 396 h 458"/>
              <a:gd name="T4" fmla="*/ 4920 w 5607"/>
              <a:gd name="T5" fmla="*/ 458 h 458"/>
              <a:gd name="T6" fmla="*/ 5392 w 5607"/>
              <a:gd name="T7" fmla="*/ 271 h 458"/>
              <a:gd name="T8" fmla="*/ 5496 w 5607"/>
              <a:gd name="T9" fmla="*/ 430 h 458"/>
              <a:gd name="T10" fmla="*/ 5607 w 5607"/>
              <a:gd name="T11" fmla="*/ 28 h 458"/>
              <a:gd name="T12" fmla="*/ 5240 w 5607"/>
              <a:gd name="T13" fmla="*/ 0 h 458"/>
              <a:gd name="T14" fmla="*/ 5337 w 5607"/>
              <a:gd name="T15" fmla="*/ 153 h 458"/>
              <a:gd name="T16" fmla="*/ 4913 w 5607"/>
              <a:gd name="T17" fmla="*/ 389 h 458"/>
              <a:gd name="T18" fmla="*/ 4462 w 5607"/>
              <a:gd name="T19" fmla="*/ 326 h 458"/>
              <a:gd name="T20" fmla="*/ 0 w 5607"/>
              <a:gd name="T21" fmla="*/ 376 h 458"/>
              <a:gd name="T22" fmla="*/ 0 w 5607"/>
              <a:gd name="T23" fmla="*/ 455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607" h="458">
                <a:moveTo>
                  <a:pt x="0" y="455"/>
                </a:moveTo>
                <a:lnTo>
                  <a:pt x="4448" y="396"/>
                </a:lnTo>
                <a:lnTo>
                  <a:pt x="4920" y="458"/>
                </a:lnTo>
                <a:lnTo>
                  <a:pt x="5392" y="271"/>
                </a:lnTo>
                <a:lnTo>
                  <a:pt x="5496" y="430"/>
                </a:lnTo>
                <a:lnTo>
                  <a:pt x="5607" y="28"/>
                </a:lnTo>
                <a:lnTo>
                  <a:pt x="5240" y="0"/>
                </a:lnTo>
                <a:lnTo>
                  <a:pt x="5337" y="153"/>
                </a:lnTo>
                <a:lnTo>
                  <a:pt x="4913" y="389"/>
                </a:lnTo>
                <a:lnTo>
                  <a:pt x="4462" y="326"/>
                </a:lnTo>
                <a:lnTo>
                  <a:pt x="0" y="376"/>
                </a:lnTo>
                <a:lnTo>
                  <a:pt x="0" y="4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IQ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0350"/>
            <a:ext cx="829151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7813" y="6426200"/>
            <a:ext cx="21336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44813" y="6426200"/>
            <a:ext cx="28956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73813" y="6426200"/>
            <a:ext cx="21336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B73491-8E0A-4C83-A44B-A2BE8744DE06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24162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58371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IQ">
                <a:solidFill>
                  <a:srgbClr val="000000"/>
                </a:solidFill>
              </a:endParaRPr>
            </a:p>
          </p:txBody>
        </p:sp>
        <p:pic>
          <p:nvPicPr>
            <p:cNvPr id="1033" name="Picture 4" descr="slidemaster_med3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837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837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837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681C80-8412-4423-9B16-0F2CC22EAB8B}" type="slidenum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85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ransition spd="slow">
    <p:pull/>
  </p:transition>
  <p:txStyles>
    <p:titleStyle>
      <a:lvl1pPr algn="l" rtl="1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8541544" cy="2286000"/>
          </a:xfrm>
          <a:effectLst/>
        </p:spPr>
        <p:txBody>
          <a:bodyPr/>
          <a:lstStyle/>
          <a:p>
            <a:pPr algn="just">
              <a:buSzPct val="136000"/>
              <a:buBlip>
                <a:blip r:embed="rId3"/>
              </a:buBlip>
              <a:defRPr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effectLst>
                  <a:glow rad="533400">
                    <a:srgbClr val="FFFF00">
                      <a:alpha val="46000"/>
                    </a:srgbClr>
                  </a:glow>
                </a:effectLst>
              </a:rPr>
              <a:t>Open bite malocclusion.</a:t>
            </a:r>
          </a:p>
          <a:p>
            <a:pPr algn="just">
              <a:buSzPct val="136000"/>
              <a:buBlip>
                <a:blip r:embed="rId3"/>
              </a:buBlip>
              <a:defRPr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effectLst>
                  <a:glow rad="533400">
                    <a:srgbClr val="FFFF00">
                      <a:alpha val="46000"/>
                    </a:srgbClr>
                  </a:glow>
                </a:effectLst>
              </a:rPr>
              <a:t>Deep bite malocclusion.</a:t>
            </a:r>
          </a:p>
          <a:p>
            <a:pPr marL="0" indent="0" algn="just">
              <a:buSzPct val="136000"/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  <a:effectLst/>
              </a:rPr>
              <a:t>Deep bites are more prevalent than open bites and can be managed well with comprehensive orthodontic treatment. </a:t>
            </a:r>
            <a:endParaRPr lang="en-US" sz="2800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91513" cy="17526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b="1" kern="120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ckwell"/>
              </a:rPr>
              <a:t>Vertical orthodontic problems</a:t>
            </a:r>
            <a:endParaRPr lang="en-US" sz="4800" b="1" kern="120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2549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6934200" cy="457199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400" b="1" kern="1200" dirty="0" smtClean="0"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  <a:latin typeface="Rockwell"/>
              </a:rPr>
              <a:t>Treatment plan</a:t>
            </a:r>
            <a:endParaRPr lang="en-US" sz="4400" b="1" kern="1200" dirty="0">
              <a:solidFill>
                <a:srgbClr val="FFFF00"/>
              </a:solidFill>
              <a:effectLst>
                <a:reflection blurRad="6350" stA="60000" endA="900" endPos="58000" dir="5400000" sy="-100000" algn="bl" rotWithShape="0"/>
              </a:effectLst>
              <a:latin typeface="Rockwell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278837" cy="44196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pPr marL="0" indent="0" algn="just">
              <a:buSzPct val="142000"/>
              <a:buNone/>
              <a:defRPr/>
            </a:pPr>
            <a:r>
              <a:rPr lang="en-US" sz="2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Deep bite may result from: </a:t>
            </a:r>
          </a:p>
          <a:p>
            <a:pPr algn="just">
              <a:buSzPct val="142000"/>
              <a:buBlip>
                <a:blip r:embed="rId3"/>
              </a:buBlip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Footlight MT Light" pitchFamily="18" charset="0"/>
              </a:rPr>
              <a:t>Reduced lower face height (skeletal problem) which can be treated with growth modification in preadolescent children (mixed dentition).</a:t>
            </a:r>
          </a:p>
          <a:p>
            <a:pPr algn="just">
              <a:buSzPct val="142000"/>
              <a:buBlip>
                <a:blip r:embed="rId3"/>
              </a:buBlip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Footlight MT Light" pitchFamily="18" charset="0"/>
              </a:rPr>
              <a:t>Lack of eruption of posterior teeth or </a:t>
            </a:r>
            <a:r>
              <a:rPr lang="en-US" sz="2800" b="1" dirty="0" err="1" smtClean="0">
                <a:solidFill>
                  <a:srgbClr val="FFFF00"/>
                </a:solidFill>
                <a:latin typeface="Footlight MT Light" pitchFamily="18" charset="0"/>
              </a:rPr>
              <a:t>Overeruption</a:t>
            </a:r>
            <a:r>
              <a:rPr lang="en-US" sz="2800" b="1" dirty="0" smtClean="0">
                <a:solidFill>
                  <a:srgbClr val="FFFF00"/>
                </a:solidFill>
                <a:latin typeface="Footlight MT Light" pitchFamily="18" charset="0"/>
              </a:rPr>
              <a:t> of anterior teeth. Both are complex </a:t>
            </a:r>
            <a:r>
              <a:rPr lang="en-US" sz="2800" b="1" dirty="0">
                <a:solidFill>
                  <a:srgbClr val="FFFF00"/>
                </a:solidFill>
                <a:latin typeface="Footlight MT Light" pitchFamily="18" charset="0"/>
              </a:rPr>
              <a:t>problems </a:t>
            </a:r>
            <a:r>
              <a:rPr lang="en-US" sz="2800" b="1" dirty="0" smtClean="0">
                <a:solidFill>
                  <a:srgbClr val="FFFF00"/>
                </a:solidFill>
                <a:latin typeface="Footlight MT Light" pitchFamily="18" charset="0"/>
              </a:rPr>
              <a:t>and can </a:t>
            </a:r>
            <a:r>
              <a:rPr lang="en-US" sz="2800" b="1" dirty="0">
                <a:solidFill>
                  <a:srgbClr val="FFFF00"/>
                </a:solidFill>
                <a:latin typeface="Footlight MT Light" pitchFamily="18" charset="0"/>
              </a:rPr>
              <a:t>be managed well with comprehensive treatment during </a:t>
            </a:r>
            <a:r>
              <a:rPr lang="en-US" sz="2800" b="1" dirty="0" smtClean="0">
                <a:solidFill>
                  <a:srgbClr val="FFFF00"/>
                </a:solidFill>
                <a:latin typeface="Footlight MT Light" pitchFamily="18" charset="0"/>
              </a:rPr>
              <a:t>adolescence and are rarely treated during mixed dentition years.</a:t>
            </a:r>
          </a:p>
        </p:txBody>
      </p:sp>
    </p:spTree>
    <p:extLst>
      <p:ext uri="{BB962C8B-B14F-4D97-AF65-F5344CB8AC3E}">
        <p14:creationId xmlns:p14="http://schemas.microsoft.com/office/powerpoint/2010/main" val="76044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6934200" cy="457199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400" b="1" kern="1200" dirty="0" smtClean="0"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  <a:latin typeface="Rockwell"/>
              </a:rPr>
              <a:t>Treatment</a:t>
            </a:r>
            <a:endParaRPr lang="en-US" sz="4400" b="1" kern="1200" dirty="0">
              <a:solidFill>
                <a:srgbClr val="FFFF00"/>
              </a:solidFill>
              <a:effectLst>
                <a:reflection blurRad="6350" stA="60000" endA="900" endPos="58000" dir="5400000" sy="-100000" algn="bl" rotWithShape="0"/>
              </a:effectLst>
              <a:latin typeface="Rockwell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018" y="1066800"/>
            <a:ext cx="8278837" cy="2514600"/>
          </a:xfrm>
          <a:solidFill>
            <a:schemeClr val="bg1">
              <a:lumMod val="75000"/>
              <a:alpha val="56000"/>
            </a:schemeClr>
          </a:solidFill>
        </p:spPr>
        <p:txBody>
          <a:bodyPr/>
          <a:lstStyle/>
          <a:p>
            <a:pPr marL="0" indent="0" algn="just">
              <a:buSzPct val="142000"/>
              <a:buNone/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Footlight MT Light" pitchFamily="18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Footlight MT Light" pitchFamily="18" charset="0"/>
              </a:rPr>
              <a:t>Treatment of skeletal deep bite (short face) in preadolescents</a:t>
            </a:r>
          </a:p>
          <a:p>
            <a:pPr algn="just">
              <a:buSzPct val="142000"/>
              <a:buBlip>
                <a:blip r:embed="rId3"/>
              </a:buBlip>
              <a:defRPr/>
            </a:pPr>
            <a:r>
              <a:rPr lang="en-US" b="1" dirty="0" smtClean="0">
                <a:solidFill>
                  <a:srgbClr val="FFFF00"/>
                </a:solidFill>
                <a:latin typeface="Footlight MT Light" pitchFamily="18" charset="0"/>
              </a:rPr>
              <a:t>Treatment is directed toward increasing eruption of posterior teeth so that the mandible would rotate downward.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199" y="3886200"/>
            <a:ext cx="4809011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90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278837" cy="2971800"/>
          </a:xfrm>
          <a:solidFill>
            <a:schemeClr val="bg1">
              <a:lumMod val="75000"/>
              <a:alpha val="56000"/>
            </a:schemeClr>
          </a:solidFill>
        </p:spPr>
        <p:txBody>
          <a:bodyPr/>
          <a:lstStyle/>
          <a:p>
            <a:pPr marL="0" indent="0" algn="just">
              <a:buSzPct val="142000"/>
              <a:buNone/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Footlight MT Light" pitchFamily="18" charset="0"/>
              </a:rPr>
              <a:t>There are 2 method for growth modification in short face children:</a:t>
            </a:r>
          </a:p>
          <a:p>
            <a:pPr marL="514350" indent="-514350" algn="just">
              <a:buSzPct val="109000"/>
              <a:buFont typeface="+mj-lt"/>
              <a:buAutoNum type="alphaUcPeriod"/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Footlight MT Light" pitchFamily="18" charset="0"/>
              </a:rPr>
              <a:t>Functional appliance usually with mandibular advancement (deep bite </a:t>
            </a:r>
            <a:r>
              <a:rPr lang="en-US" sz="2800" b="1" dirty="0" err="1" smtClean="0">
                <a:solidFill>
                  <a:srgbClr val="FFFF00"/>
                </a:solidFill>
                <a:latin typeface="Footlight MT Light" pitchFamily="18" charset="0"/>
              </a:rPr>
              <a:t>bionator</a:t>
            </a:r>
            <a:r>
              <a:rPr lang="en-US" sz="2800" b="1" dirty="0" smtClean="0">
                <a:solidFill>
                  <a:srgbClr val="FFFF00"/>
                </a:solidFill>
                <a:latin typeface="Footlight MT Light" pitchFamily="18" charset="0"/>
              </a:rPr>
              <a:t>).</a:t>
            </a:r>
          </a:p>
          <a:p>
            <a:pPr marL="0" indent="0" algn="just">
              <a:buSzPct val="109000"/>
              <a:buNone/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Footlight MT Light" pitchFamily="18" charset="0"/>
              </a:rPr>
              <a:t>It is constructed to allow eruption of posterior teeth and block eruptions of incisors.</a:t>
            </a:r>
          </a:p>
          <a:p>
            <a:pPr marL="0" indent="0" algn="just">
              <a:buSzPct val="142000"/>
              <a:buNone/>
              <a:defRPr/>
            </a:pPr>
            <a:endParaRPr lang="en-US" sz="2800" b="1" dirty="0" smtClean="0">
              <a:solidFill>
                <a:srgbClr val="FFFF00"/>
              </a:solidFill>
              <a:latin typeface="Footlight MT Light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267200"/>
            <a:ext cx="3638550" cy="2333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48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57200"/>
            <a:ext cx="8278837" cy="3429000"/>
          </a:xfrm>
          <a:solidFill>
            <a:schemeClr val="bg1">
              <a:lumMod val="75000"/>
              <a:alpha val="56000"/>
            </a:schemeClr>
          </a:solidFill>
        </p:spPr>
        <p:txBody>
          <a:bodyPr/>
          <a:lstStyle/>
          <a:p>
            <a:pPr marL="514350" indent="-514350" algn="just">
              <a:buSzPct val="109000"/>
              <a:buFont typeface="+mj-lt"/>
              <a:buAutoNum type="alphaUcPeriod" startAt="2"/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Footlight MT Light" pitchFamily="18" charset="0"/>
              </a:rPr>
              <a:t>Cervical headgear </a:t>
            </a:r>
          </a:p>
          <a:p>
            <a:pPr algn="just">
              <a:buClr>
                <a:srgbClr val="FF0000"/>
              </a:buClr>
              <a:buSzPct val="109000"/>
              <a:buFont typeface="Wingdings" pitchFamily="2" charset="2"/>
              <a:buChar char="ü"/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Footlight MT Light" pitchFamily="18" charset="0"/>
              </a:rPr>
              <a:t>As its directed below center of resistance of maxilla it will exert extrusive force on upper molars.</a:t>
            </a:r>
          </a:p>
          <a:p>
            <a:pPr algn="just">
              <a:buClr>
                <a:srgbClr val="FF0000"/>
              </a:buClr>
              <a:buSzPct val="109000"/>
              <a:buFont typeface="Wingdings" pitchFamily="2" charset="2"/>
              <a:buChar char="ü"/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Footlight MT Light" pitchFamily="18" charset="0"/>
              </a:rPr>
              <a:t>Headgear can be used with anterior biteplate so that both upper and lower molars can erupt.</a:t>
            </a:r>
          </a:p>
          <a:p>
            <a:pPr algn="just">
              <a:buClr>
                <a:srgbClr val="FF0000"/>
              </a:buClr>
              <a:buSzPct val="109000"/>
              <a:buFont typeface="Wingdings" pitchFamily="2" charset="2"/>
              <a:buChar char="ü"/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Footlight MT Light" pitchFamily="18" charset="0"/>
              </a:rPr>
              <a:t>The appliance is worn for 10-12 h/day with a </a:t>
            </a:r>
            <a:r>
              <a:rPr lang="en-US" sz="2800" b="1" dirty="0" err="1" smtClean="0">
                <a:solidFill>
                  <a:srgbClr val="FFFF00"/>
                </a:solidFill>
                <a:latin typeface="Footlight MT Light" pitchFamily="18" charset="0"/>
              </a:rPr>
              <a:t>forceof</a:t>
            </a:r>
            <a:r>
              <a:rPr lang="en-US" sz="2800" b="1" dirty="0" smtClean="0">
                <a:solidFill>
                  <a:srgbClr val="FFFF00"/>
                </a:solidFill>
                <a:latin typeface="Footlight MT Light" pitchFamily="18" charset="0"/>
              </a:rPr>
              <a:t> 12ounces/side.</a:t>
            </a:r>
          </a:p>
          <a:p>
            <a:pPr marL="0" indent="0" algn="just">
              <a:buSzPct val="142000"/>
              <a:buNone/>
              <a:defRPr/>
            </a:pPr>
            <a:endParaRPr lang="en-US" sz="2800" b="1" dirty="0" smtClean="0">
              <a:solidFill>
                <a:srgbClr val="FFFF00"/>
              </a:solidFill>
              <a:latin typeface="Footlight MT Light" pitchFamily="18" charset="0"/>
            </a:endParaRPr>
          </a:p>
          <a:p>
            <a:pPr marL="0" indent="0" algn="just">
              <a:buSzPct val="142000"/>
              <a:buNone/>
              <a:defRPr/>
            </a:pPr>
            <a:endParaRPr lang="en-US" sz="2800" b="1" dirty="0" smtClean="0">
              <a:solidFill>
                <a:srgbClr val="FFFF00"/>
              </a:solidFill>
              <a:latin typeface="Footlight MT Light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354164"/>
            <a:ext cx="2988172" cy="3375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87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278837" cy="3276600"/>
          </a:xfrm>
          <a:solidFill>
            <a:schemeClr val="bg1">
              <a:lumMod val="75000"/>
              <a:alpha val="91000"/>
            </a:schemeClr>
          </a:solidFill>
        </p:spPr>
        <p:txBody>
          <a:bodyPr/>
          <a:lstStyle/>
          <a:p>
            <a:pPr marL="0" indent="0" algn="just">
              <a:buSzPct val="109000"/>
              <a:buNone/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Footlight MT Light" pitchFamily="18" charset="0"/>
              </a:rPr>
              <a:t>Deep bite correction is performed routinely during first stage of comprehensive orthodontic treatment by leveling out the arches.</a:t>
            </a:r>
          </a:p>
          <a:p>
            <a:pPr marL="0" indent="0" algn="just">
              <a:buSzPct val="109000"/>
              <a:buNone/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Footlight MT Light" pitchFamily="18" charset="0"/>
              </a:rPr>
              <a:t>There are 2 ways to correct increased overbite: </a:t>
            </a:r>
          </a:p>
          <a:p>
            <a:pPr marL="514350" indent="-514350" algn="just">
              <a:buClr>
                <a:srgbClr val="002060"/>
              </a:buClr>
              <a:buSzPct val="109000"/>
              <a:buFont typeface="+mj-lt"/>
              <a:buAutoNum type="arabicPeriod"/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Footlight MT Light" pitchFamily="18" charset="0"/>
              </a:rPr>
              <a:t>Intrusion of the upper and lower incisors, moving their root apices close to the nose and lower border of the mandible.(absolute intrusion)</a:t>
            </a:r>
          </a:p>
          <a:p>
            <a:pPr marL="0" indent="0" algn="just">
              <a:buSzPct val="142000"/>
              <a:buNone/>
              <a:defRPr/>
            </a:pPr>
            <a:endParaRPr lang="en-US" sz="2800" b="1" dirty="0" smtClean="0">
              <a:solidFill>
                <a:srgbClr val="FFFF00"/>
              </a:solidFill>
              <a:latin typeface="Footlight MT Light" pitchFamily="18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152400"/>
            <a:ext cx="9448800" cy="457199"/>
          </a:xfrm>
        </p:spPr>
        <p:txBody>
          <a:bodyPr/>
          <a:lstStyle/>
          <a:p>
            <a:pPr algn="ctr">
              <a:buSzPct val="142000"/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Footlight MT Light" pitchFamily="18" charset="0"/>
              </a:rPr>
              <a:t>Correction of deep bite with comprehensive treatment</a:t>
            </a:r>
            <a:endParaRPr lang="en-US" sz="3200" b="1" dirty="0">
              <a:solidFill>
                <a:srgbClr val="FFFF00"/>
              </a:solidFill>
              <a:latin typeface="Footlight MT Light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388667"/>
            <a:ext cx="3648075" cy="2327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15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00212"/>
            <a:ext cx="5105400" cy="6019800"/>
          </a:xfrm>
          <a:solidFill>
            <a:schemeClr val="bg1">
              <a:lumMod val="75000"/>
              <a:alpha val="88000"/>
            </a:schemeClr>
          </a:solidFill>
        </p:spPr>
        <p:txBody>
          <a:bodyPr/>
          <a:lstStyle/>
          <a:p>
            <a:pPr marL="514350" indent="-514350" algn="just">
              <a:buSzPct val="115000"/>
              <a:buFont typeface="+mj-lt"/>
              <a:buAutoNum type="arabicPeriod" startAt="2"/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Footlight MT Light" pitchFamily="18" charset="0"/>
              </a:rPr>
              <a:t>Extrusion of posterior teeth:</a:t>
            </a:r>
          </a:p>
          <a:p>
            <a:pPr algn="just">
              <a:buSzPct val="142000"/>
              <a:buFont typeface="Wingdings" pitchFamily="2" charset="2"/>
              <a:buChar char="§"/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Footlight MT Light" pitchFamily="18" charset="0"/>
              </a:rPr>
              <a:t> If performed in growing patients (adolescents and young adults up to 18 years), the growth of ramus will compensate for increase in molar height and MP angle is maintained.(relative intrusion)</a:t>
            </a:r>
          </a:p>
          <a:p>
            <a:pPr algn="just">
              <a:buSzPct val="142000"/>
              <a:buFont typeface="Wingdings" pitchFamily="2" charset="2"/>
              <a:buChar char="§"/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Footlight MT Light" pitchFamily="18" charset="0"/>
              </a:rPr>
              <a:t>In the absence of growth elongation of </a:t>
            </a:r>
            <a:r>
              <a:rPr lang="en-US" sz="2800" b="1" dirty="0">
                <a:solidFill>
                  <a:srgbClr val="FFFF00"/>
                </a:solidFill>
                <a:latin typeface="Footlight MT Light" pitchFamily="18" charset="0"/>
              </a:rPr>
              <a:t>posterior teeth would rotate the mandible downward and </a:t>
            </a:r>
            <a:r>
              <a:rPr lang="en-US" sz="2800" b="1" dirty="0" smtClean="0">
                <a:solidFill>
                  <a:srgbClr val="FFFF00"/>
                </a:solidFill>
                <a:latin typeface="Footlight MT Light" pitchFamily="18" charset="0"/>
              </a:rPr>
              <a:t>backward and increases the MP angle.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125437" y="143013"/>
            <a:ext cx="9448800" cy="45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SzPct val="142000"/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Footlight MT Light" pitchFamily="18" charset="0"/>
              </a:rPr>
              <a:t>Correction of deep bite with comprehensive treatment</a:t>
            </a:r>
            <a:endParaRPr lang="en-US" sz="3200" b="1" dirty="0">
              <a:solidFill>
                <a:srgbClr val="FFFF00"/>
              </a:solidFill>
              <a:latin typeface="Footlight MT Light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001" y="1219201"/>
            <a:ext cx="3529599" cy="2209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025764"/>
            <a:ext cx="3490196" cy="2351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5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278837" cy="4724400"/>
          </a:xfrm>
          <a:solidFill>
            <a:schemeClr val="bg1">
              <a:lumMod val="75000"/>
              <a:alpha val="91000"/>
            </a:schemeClr>
          </a:solidFill>
        </p:spPr>
        <p:txBody>
          <a:bodyPr/>
          <a:lstStyle/>
          <a:p>
            <a:pPr marL="0" indent="0" algn="just">
              <a:buSzPct val="109000"/>
              <a:buNone/>
              <a:defRPr/>
            </a:pPr>
            <a:r>
              <a:rPr lang="en-US" sz="2800" b="1" dirty="0" smtClean="0">
                <a:solidFill>
                  <a:srgbClr val="FFFF66"/>
                </a:solidFill>
                <a:latin typeface="Footlight MT Light" pitchFamily="18" charset="0"/>
              </a:rPr>
              <a:t>As a general rule intrusion is preferred in non growing patients while extrusion of posterior teeth (relative intrusion) is quite acceptable for adolescents and young adults. </a:t>
            </a:r>
          </a:p>
          <a:p>
            <a:pPr marL="0" indent="0" algn="just">
              <a:buSzPct val="109000"/>
              <a:buNone/>
              <a:defRPr/>
            </a:pPr>
            <a:r>
              <a:rPr lang="en-US" sz="2800" b="1" dirty="0" smtClean="0">
                <a:solidFill>
                  <a:srgbClr val="FFFF66"/>
                </a:solidFill>
                <a:latin typeface="Footlight MT Light" pitchFamily="18" charset="0"/>
              </a:rPr>
              <a:t>However 2 factors should be considered in choosing the approach for deep bite correction :</a:t>
            </a:r>
          </a:p>
          <a:p>
            <a:pPr marL="514350" indent="-514350" algn="just">
              <a:buSzPct val="109000"/>
              <a:buFont typeface="+mj-lt"/>
              <a:buAutoNum type="arabicPeriod"/>
              <a:defRPr/>
            </a:pPr>
            <a:r>
              <a:rPr lang="en-US" sz="2800" b="1" dirty="0" smtClean="0">
                <a:solidFill>
                  <a:srgbClr val="FFFF66"/>
                </a:solidFill>
                <a:latin typeface="Footlight MT Light" pitchFamily="18" charset="0"/>
              </a:rPr>
              <a:t>The vertical relationship between maxillary lip and maxillary incisors. </a:t>
            </a:r>
          </a:p>
          <a:p>
            <a:pPr marL="514350" indent="-514350" algn="just">
              <a:buSzPct val="109000"/>
              <a:buFont typeface="+mj-lt"/>
              <a:buAutoNum type="arabicPeriod"/>
              <a:defRPr/>
            </a:pPr>
            <a:r>
              <a:rPr lang="en-US" sz="2800" b="1" dirty="0" smtClean="0">
                <a:solidFill>
                  <a:srgbClr val="FFFF66"/>
                </a:solidFill>
                <a:latin typeface="Footlight MT Light" pitchFamily="18" charset="0"/>
              </a:rPr>
              <a:t>Anterior facial height.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304800"/>
            <a:ext cx="9448800" cy="457199"/>
          </a:xfrm>
        </p:spPr>
        <p:txBody>
          <a:bodyPr/>
          <a:lstStyle/>
          <a:p>
            <a:pPr algn="ctr">
              <a:buSzPct val="142000"/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Footlight MT Light" pitchFamily="18" charset="0"/>
              </a:rPr>
              <a:t>Correction of deep bite with comprehensive treatment</a:t>
            </a:r>
            <a:endParaRPr lang="en-US" sz="3200" b="1" dirty="0">
              <a:solidFill>
                <a:srgbClr val="FFFF00"/>
              </a:solidFill>
              <a:latin typeface="Footlight MT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67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278837" cy="3657600"/>
          </a:xfrm>
          <a:solidFill>
            <a:schemeClr val="bg1">
              <a:lumMod val="75000"/>
              <a:alpha val="88000"/>
            </a:schemeClr>
          </a:solidFill>
        </p:spPr>
        <p:txBody>
          <a:bodyPr/>
          <a:lstStyle/>
          <a:p>
            <a:pPr algn="just">
              <a:buSzPct val="142000"/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rgbClr val="FFFF99"/>
                </a:solidFill>
                <a:latin typeface="Footlight MT Light" pitchFamily="18" charset="0"/>
              </a:rPr>
              <a:t>If the display of upper incisors on smile is appropriate,  deep bite is corrected by intrusion of lower </a:t>
            </a:r>
            <a:r>
              <a:rPr lang="en-US" sz="2800" b="1" dirty="0" smtClean="0">
                <a:solidFill>
                  <a:srgbClr val="FFFF99"/>
                </a:solidFill>
                <a:latin typeface="Footlight MT Light" pitchFamily="18" charset="0"/>
              </a:rPr>
              <a:t>incisors. </a:t>
            </a:r>
            <a:r>
              <a:rPr lang="en-US" sz="2800" b="1" dirty="0">
                <a:solidFill>
                  <a:srgbClr val="FFFF99"/>
                </a:solidFill>
                <a:latin typeface="Footlight MT Light" pitchFamily="18" charset="0"/>
              </a:rPr>
              <a:t>If display is excessive, intrusion of upper incisors is indicated. </a:t>
            </a:r>
          </a:p>
          <a:p>
            <a:pPr algn="just">
              <a:buSzPct val="142000"/>
              <a:buFont typeface="Wingdings" pitchFamily="2" charset="2"/>
              <a:buChar char="§"/>
              <a:defRPr/>
            </a:pPr>
            <a:r>
              <a:rPr lang="en-US" sz="2800" b="1" dirty="0" smtClean="0">
                <a:solidFill>
                  <a:srgbClr val="FFFF99"/>
                </a:solidFill>
                <a:latin typeface="Footlight MT Light" pitchFamily="18" charset="0"/>
              </a:rPr>
              <a:t>If face height is short, elongating posterior teeth slightly (usually lower molars) would be acceptable, if face height is long intrusion of incisors would be needed</a:t>
            </a:r>
            <a:endParaRPr lang="en-US" sz="2800" dirty="0" smtClean="0">
              <a:solidFill>
                <a:srgbClr val="FFFF00"/>
              </a:solidFill>
              <a:latin typeface="Footlight MT Light" pitchFamily="18" charset="0"/>
            </a:endParaRPr>
          </a:p>
          <a:p>
            <a:pPr algn="just">
              <a:buSzPct val="142000"/>
              <a:buFont typeface="Wingdings" pitchFamily="2" charset="2"/>
              <a:buChar char="§"/>
              <a:defRPr/>
            </a:pPr>
            <a:endParaRPr lang="en-US" sz="2800" b="1" dirty="0" smtClean="0">
              <a:solidFill>
                <a:srgbClr val="FFFF00"/>
              </a:solidFill>
              <a:latin typeface="Footlight MT Light" pitchFamily="18" charset="0"/>
            </a:endParaRPr>
          </a:p>
          <a:p>
            <a:pPr algn="just">
              <a:buSzPct val="142000"/>
              <a:buFont typeface="Wingdings" pitchFamily="2" charset="2"/>
              <a:buChar char="§"/>
              <a:defRPr/>
            </a:pPr>
            <a:endParaRPr lang="en-US" sz="2800" b="1" dirty="0" smtClean="0">
              <a:solidFill>
                <a:srgbClr val="FFFF00"/>
              </a:solidFill>
              <a:latin typeface="Footlight MT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59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6867" y="1066800"/>
            <a:ext cx="8278837" cy="3657600"/>
          </a:xfrm>
          <a:solidFill>
            <a:schemeClr val="bg1">
              <a:lumMod val="75000"/>
              <a:alpha val="88000"/>
            </a:schemeClr>
          </a:solidFill>
        </p:spPr>
        <p:txBody>
          <a:bodyPr/>
          <a:lstStyle/>
          <a:p>
            <a:pPr algn="just">
              <a:buSzPct val="142000"/>
              <a:buBlip>
                <a:blip r:embed="rId3"/>
              </a:buBlip>
              <a:defRPr/>
            </a:pPr>
            <a:r>
              <a:rPr lang="en-US" sz="2800" b="1" dirty="0" smtClean="0">
                <a:solidFill>
                  <a:srgbClr val="FFFF99"/>
                </a:solidFill>
                <a:latin typeface="Footlight MT Light" pitchFamily="18" charset="0"/>
              </a:rPr>
              <a:t>Leveling by extrusion</a:t>
            </a:r>
          </a:p>
          <a:p>
            <a:pPr algn="just">
              <a:buSzPct val="142000"/>
              <a:buFont typeface="Wingdings" pitchFamily="2" charset="2"/>
              <a:buChar char="§"/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Footlight MT Light" pitchFamily="18" charset="0"/>
              </a:rPr>
              <a:t>Can be accomplished with continuous </a:t>
            </a:r>
            <a:r>
              <a:rPr lang="en-US" sz="2800" b="1" dirty="0" err="1" smtClean="0">
                <a:solidFill>
                  <a:srgbClr val="FFFF00"/>
                </a:solidFill>
                <a:latin typeface="Footlight MT Light" pitchFamily="18" charset="0"/>
              </a:rPr>
              <a:t>archwires</a:t>
            </a:r>
            <a:r>
              <a:rPr lang="en-US" sz="2800" b="1" dirty="0" smtClean="0">
                <a:solidFill>
                  <a:srgbClr val="FFFF00"/>
                </a:solidFill>
                <a:latin typeface="Footlight MT Light" pitchFamily="18" charset="0"/>
              </a:rPr>
              <a:t>, simply by placing an exaggerated curve of </a:t>
            </a:r>
            <a:r>
              <a:rPr lang="en-US" sz="2800" b="1" dirty="0" err="1" smtClean="0">
                <a:solidFill>
                  <a:srgbClr val="FFFF00"/>
                </a:solidFill>
                <a:latin typeface="Footlight MT Light" pitchFamily="18" charset="0"/>
              </a:rPr>
              <a:t>spee</a:t>
            </a:r>
            <a:r>
              <a:rPr lang="en-US" sz="2800" b="1" dirty="0" smtClean="0">
                <a:solidFill>
                  <a:srgbClr val="FFFF00"/>
                </a:solidFill>
                <a:latin typeface="Footlight MT Light" pitchFamily="18" charset="0"/>
              </a:rPr>
              <a:t> in the upper </a:t>
            </a:r>
            <a:r>
              <a:rPr lang="en-US" sz="2800" b="1" dirty="0" err="1" smtClean="0">
                <a:solidFill>
                  <a:srgbClr val="FFFF00"/>
                </a:solidFill>
                <a:latin typeface="Footlight MT Light" pitchFamily="18" charset="0"/>
              </a:rPr>
              <a:t>archwire</a:t>
            </a:r>
            <a:r>
              <a:rPr lang="en-US" sz="2800" b="1" dirty="0" smtClean="0">
                <a:solidFill>
                  <a:srgbClr val="FFFF00"/>
                </a:solidFill>
                <a:latin typeface="Footlight MT Light" pitchFamily="18" charset="0"/>
              </a:rPr>
              <a:t> and a reverse curve of </a:t>
            </a:r>
            <a:r>
              <a:rPr lang="en-US" sz="2800" b="1" dirty="0" err="1" smtClean="0">
                <a:solidFill>
                  <a:srgbClr val="FFFF00"/>
                </a:solidFill>
                <a:latin typeface="Footlight MT Light" pitchFamily="18" charset="0"/>
              </a:rPr>
              <a:t>spee</a:t>
            </a:r>
            <a:r>
              <a:rPr lang="en-US" sz="2800" b="1" dirty="0" smtClean="0">
                <a:solidFill>
                  <a:srgbClr val="FFFF00"/>
                </a:solidFill>
                <a:latin typeface="Footlight MT Light" pitchFamily="18" charset="0"/>
              </a:rPr>
              <a:t> in mandibular </a:t>
            </a:r>
            <a:r>
              <a:rPr lang="en-US" sz="2800" b="1" dirty="0" err="1" smtClean="0">
                <a:solidFill>
                  <a:srgbClr val="FFFF00"/>
                </a:solidFill>
                <a:latin typeface="Footlight MT Light" pitchFamily="18" charset="0"/>
              </a:rPr>
              <a:t>archwire</a:t>
            </a:r>
            <a:r>
              <a:rPr lang="en-US" sz="2800" b="1" dirty="0" smtClean="0">
                <a:solidFill>
                  <a:srgbClr val="FFFF00"/>
                </a:solidFill>
                <a:latin typeface="Footlight MT Light" pitchFamily="18" charset="0"/>
              </a:rPr>
              <a:t>.</a:t>
            </a:r>
          </a:p>
          <a:p>
            <a:pPr algn="just">
              <a:buSzPct val="142000"/>
              <a:buFont typeface="Wingdings" pitchFamily="2" charset="2"/>
              <a:buChar char="§"/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Footlight MT Light" pitchFamily="18" charset="0"/>
              </a:rPr>
              <a:t>16 mil wire with reverse or accentuated curve followed by 18 mil wire are quite effective to complete leveling of arches.</a:t>
            </a:r>
            <a:endParaRPr lang="en-US" sz="2800" dirty="0" smtClean="0">
              <a:solidFill>
                <a:srgbClr val="FFFF00"/>
              </a:solidFill>
              <a:latin typeface="Footlight MT Light" pitchFamily="18" charset="0"/>
            </a:endParaRPr>
          </a:p>
          <a:p>
            <a:pPr algn="just">
              <a:buSzPct val="142000"/>
              <a:buFont typeface="Wingdings" pitchFamily="2" charset="2"/>
              <a:buChar char="§"/>
              <a:defRPr/>
            </a:pPr>
            <a:endParaRPr lang="en-US" sz="2800" b="1" dirty="0" smtClean="0">
              <a:solidFill>
                <a:srgbClr val="FFFF00"/>
              </a:solidFill>
              <a:latin typeface="Footlight MT Light" pitchFamily="18" charset="0"/>
            </a:endParaRPr>
          </a:p>
          <a:p>
            <a:pPr algn="just">
              <a:buSzPct val="142000"/>
              <a:buFont typeface="Wingdings" pitchFamily="2" charset="2"/>
              <a:buChar char="§"/>
              <a:defRPr/>
            </a:pPr>
            <a:endParaRPr lang="en-US" sz="7200" b="1" dirty="0" smtClean="0">
              <a:solidFill>
                <a:srgbClr val="FFFF00"/>
              </a:solidFill>
              <a:latin typeface="Footlight MT Light" pitchFamily="18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543800" cy="685799"/>
          </a:xfrm>
        </p:spPr>
        <p:txBody>
          <a:bodyPr/>
          <a:lstStyle/>
          <a:p>
            <a:pPr algn="ctr">
              <a:buSzPct val="142000"/>
              <a:defRPr/>
            </a:pPr>
            <a:r>
              <a:rPr lang="en-US" b="1" dirty="0" smtClean="0">
                <a:solidFill>
                  <a:srgbClr val="FFFF00"/>
                </a:solidFill>
                <a:latin typeface="Footlight MT Light" pitchFamily="18" charset="0"/>
              </a:rPr>
              <a:t>Mechanics used for leveling</a:t>
            </a:r>
            <a:endParaRPr lang="en-US" b="1" dirty="0">
              <a:solidFill>
                <a:srgbClr val="FFFF00"/>
              </a:solidFill>
              <a:latin typeface="Footlight MT Light" pitchFamily="18" charset="0"/>
            </a:endParaRPr>
          </a:p>
        </p:txBody>
      </p:sp>
      <p:pic>
        <p:nvPicPr>
          <p:cNvPr id="18434" name="Picture 2" descr="نتيجة بحث الصور عن ‪curve of spee in arch wire‬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644683"/>
            <a:ext cx="3630814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782173"/>
            <a:ext cx="2723788" cy="183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86200"/>
            <a:ext cx="4315720" cy="249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18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78837" cy="2743200"/>
          </a:xfrm>
          <a:solidFill>
            <a:schemeClr val="bg1">
              <a:lumMod val="75000"/>
              <a:alpha val="88000"/>
            </a:schemeClr>
          </a:solidFill>
        </p:spPr>
        <p:txBody>
          <a:bodyPr/>
          <a:lstStyle/>
          <a:p>
            <a:pPr algn="just">
              <a:buSzPct val="142000"/>
              <a:buBlip>
                <a:blip r:embed="rId3"/>
              </a:buBlip>
              <a:defRPr/>
            </a:pPr>
            <a:r>
              <a:rPr lang="en-US" sz="2800" b="1" dirty="0" smtClean="0">
                <a:solidFill>
                  <a:srgbClr val="FFFF99"/>
                </a:solidFill>
                <a:latin typeface="Footlight MT Light" pitchFamily="18" charset="0"/>
              </a:rPr>
              <a:t>Leveling by intrusion</a:t>
            </a:r>
          </a:p>
          <a:p>
            <a:pPr algn="just">
              <a:buSzPct val="142000"/>
              <a:buFont typeface="Wingdings" pitchFamily="2" charset="2"/>
              <a:buChar char="§"/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Footlight MT Light" pitchFamily="18" charset="0"/>
              </a:rPr>
              <a:t>It requires a different mechanical arrangement that allows application of light continuous force toward tooth apex (10 </a:t>
            </a:r>
            <a:r>
              <a:rPr lang="en-US" sz="2800" b="1" dirty="0" err="1" smtClean="0">
                <a:solidFill>
                  <a:srgbClr val="FFFF00"/>
                </a:solidFill>
                <a:latin typeface="Footlight MT Light" pitchFamily="18" charset="0"/>
              </a:rPr>
              <a:t>gm</a:t>
            </a:r>
            <a:r>
              <a:rPr lang="en-US" sz="2800" b="1" dirty="0" smtClean="0">
                <a:solidFill>
                  <a:srgbClr val="FFFF00"/>
                </a:solidFill>
                <a:latin typeface="Footlight MT Light" pitchFamily="18" charset="0"/>
              </a:rPr>
              <a:t>/tooth) of incisors without causing extrusion of posterior teeth.</a:t>
            </a:r>
          </a:p>
          <a:p>
            <a:pPr algn="just">
              <a:buSzPct val="142000"/>
              <a:buFont typeface="Wingdings" pitchFamily="2" charset="2"/>
              <a:buChar char="§"/>
              <a:defRPr/>
            </a:pPr>
            <a:endParaRPr lang="en-US" sz="2800" b="1" dirty="0" smtClean="0">
              <a:solidFill>
                <a:srgbClr val="FFFF00"/>
              </a:solidFill>
              <a:latin typeface="Footlight MT Light" pitchFamily="18" charset="0"/>
            </a:endParaRPr>
          </a:p>
          <a:p>
            <a:pPr marL="0" indent="0" algn="just">
              <a:buSzPct val="142000"/>
              <a:buNone/>
              <a:defRPr/>
            </a:pPr>
            <a:endParaRPr lang="en-US" sz="2800" b="1" dirty="0" smtClean="0">
              <a:solidFill>
                <a:srgbClr val="FFFF00"/>
              </a:solidFill>
              <a:latin typeface="Footlight MT Light" pitchFamily="18" charset="0"/>
            </a:endParaRPr>
          </a:p>
          <a:p>
            <a:pPr algn="just">
              <a:buSzPct val="142000"/>
              <a:buFont typeface="Wingdings" pitchFamily="2" charset="2"/>
              <a:buChar char="§"/>
              <a:defRPr/>
            </a:pPr>
            <a:endParaRPr lang="en-US" sz="2800" b="1" dirty="0" smtClean="0">
              <a:solidFill>
                <a:srgbClr val="FFFF00"/>
              </a:solidFill>
              <a:latin typeface="Footlight MT Light" pitchFamily="18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543800" cy="685799"/>
          </a:xfrm>
        </p:spPr>
        <p:txBody>
          <a:bodyPr/>
          <a:lstStyle/>
          <a:p>
            <a:pPr algn="ctr">
              <a:buSzPct val="142000"/>
              <a:defRPr/>
            </a:pPr>
            <a:r>
              <a:rPr lang="en-US" b="1" dirty="0" smtClean="0">
                <a:solidFill>
                  <a:srgbClr val="FFFF00"/>
                </a:solidFill>
                <a:latin typeface="Footlight MT Light" pitchFamily="18" charset="0"/>
              </a:rPr>
              <a:t>Mechanics used for leveling</a:t>
            </a:r>
            <a:endParaRPr lang="en-US" b="1" dirty="0">
              <a:solidFill>
                <a:srgbClr val="FFFF00"/>
              </a:solidFill>
              <a:latin typeface="Footlight MT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37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323" y="838200"/>
            <a:ext cx="8772203" cy="3428999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pPr algn="just">
              <a:buSzPct val="136000"/>
              <a:buBlip>
                <a:blip r:embed="rId3"/>
              </a:buBlip>
              <a:defRPr/>
            </a:pPr>
            <a:r>
              <a:rPr lang="en-US" sz="2400" dirty="0" smtClean="0">
                <a:solidFill>
                  <a:srgbClr val="FFFF00"/>
                </a:solidFill>
                <a:latin typeface="Arial Rounded MT Bold" pitchFamily="34" charset="0"/>
              </a:rPr>
              <a:t>In normal vertical relation </a:t>
            </a:r>
            <a:r>
              <a:rPr lang="en-US" sz="2400" dirty="0">
                <a:solidFill>
                  <a:srgbClr val="FFFF00"/>
                </a:solidFill>
                <a:latin typeface="Arial Rounded MT Bold" pitchFamily="34" charset="0"/>
              </a:rPr>
              <a:t>1/4 to 1/3 of crown length of lower incisors should be overlapped by the upper incisors, and is governed by the degree of vertical development of the anterior dentoalveolar segments</a:t>
            </a:r>
            <a:r>
              <a:rPr lang="en-US" sz="2400" dirty="0" smtClean="0">
                <a:solidFill>
                  <a:srgbClr val="FFFF00"/>
                </a:solidFill>
                <a:latin typeface="Arial Rounded MT Bold" pitchFamily="34" charset="0"/>
              </a:rPr>
              <a:t>.</a:t>
            </a:r>
          </a:p>
          <a:p>
            <a:pPr marL="0" indent="0" algn="just">
              <a:buSzPct val="136000"/>
              <a:buNone/>
              <a:defRPr/>
            </a:pPr>
            <a:endParaRPr lang="en-US" sz="24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pPr algn="just">
              <a:buSzPct val="136000"/>
              <a:buBlip>
                <a:blip r:embed="rId3"/>
              </a:buBlip>
              <a:defRPr/>
            </a:pPr>
            <a:r>
              <a:rPr lang="en-US" sz="2400" dirty="0" smtClean="0">
                <a:solidFill>
                  <a:srgbClr val="FFFF00"/>
                </a:solidFill>
                <a:latin typeface="Arial Rounded MT Bold" pitchFamily="34" charset="0"/>
              </a:rPr>
              <a:t>Deep bite: is increased vertical </a:t>
            </a:r>
            <a:r>
              <a:rPr lang="en-US" sz="2400" dirty="0" err="1">
                <a:solidFill>
                  <a:srgbClr val="FFFF00"/>
                </a:solidFill>
                <a:latin typeface="Arial Rounded MT Bold" pitchFamily="34" charset="0"/>
              </a:rPr>
              <a:t>overlapment</a:t>
            </a:r>
            <a:r>
              <a:rPr lang="en-US" sz="2400" dirty="0">
                <a:solidFill>
                  <a:srgbClr val="FFFF00"/>
                </a:solidFill>
                <a:latin typeface="Arial Rounded MT Bold" pitchFamily="34" charset="0"/>
              </a:rPr>
              <a:t> of the mandibular incisors by their maxillary antagonists when posterior teeth are in </a:t>
            </a:r>
            <a:r>
              <a:rPr lang="en-US" sz="2400" dirty="0" smtClean="0">
                <a:solidFill>
                  <a:srgbClr val="FFFF00"/>
                </a:solidFill>
                <a:latin typeface="Arial Rounded MT Bold" pitchFamily="34" charset="0"/>
              </a:rPr>
              <a:t>contact (increased overbite).</a:t>
            </a:r>
          </a:p>
          <a:p>
            <a:pPr algn="just">
              <a:buSzPct val="136000"/>
              <a:buBlip>
                <a:blip r:embed="rId3"/>
              </a:buBlip>
              <a:defRPr/>
            </a:pPr>
            <a:endParaRPr lang="en-US" sz="2800" dirty="0" smtClean="0">
              <a:solidFill>
                <a:srgbClr val="52144F"/>
              </a:solidFill>
              <a:effectLst>
                <a:glow rad="533400">
                  <a:srgbClr val="FFFF00">
                    <a:alpha val="46000"/>
                  </a:srgbClr>
                </a:glow>
              </a:effectLst>
              <a:latin typeface="Arial Rounded MT Bold" pitchFamily="34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97668" y="114300"/>
            <a:ext cx="8291513" cy="4191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kern="120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ckwell"/>
              </a:rPr>
              <a:t>Deep pen </a:t>
            </a:r>
            <a:r>
              <a:rPr lang="en-US" b="1" kern="1200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ckwell"/>
              </a:rPr>
              <a:t>bite malocclusion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552071"/>
            <a:ext cx="3309681" cy="21336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F:\manar\ortho ppt\images lectures\deeobit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12" y="4552071"/>
            <a:ext cx="4178314" cy="21535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7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78837" cy="3429000"/>
          </a:xfrm>
          <a:solidFill>
            <a:schemeClr val="bg1">
              <a:lumMod val="75000"/>
              <a:alpha val="88000"/>
            </a:schemeClr>
          </a:solidFill>
        </p:spPr>
        <p:txBody>
          <a:bodyPr/>
          <a:lstStyle/>
          <a:p>
            <a:pPr algn="just">
              <a:buSzPct val="142000"/>
              <a:buFont typeface="Wingdings" pitchFamily="2" charset="2"/>
              <a:buChar char="§"/>
              <a:defRPr/>
            </a:pPr>
            <a:r>
              <a:rPr lang="en-US" sz="2800" b="1" dirty="0" smtClean="0">
                <a:solidFill>
                  <a:srgbClr val="FFFF99"/>
                </a:solidFill>
                <a:latin typeface="Footlight MT Light" pitchFamily="18" charset="0"/>
              </a:rPr>
              <a:t>This can be accomplished in 2 ways:</a:t>
            </a:r>
          </a:p>
          <a:p>
            <a:pPr marL="514350" indent="-514350" algn="just">
              <a:buClr>
                <a:srgbClr val="002060"/>
              </a:buClr>
              <a:buSzPct val="115000"/>
              <a:buFont typeface="+mj-lt"/>
              <a:buAutoNum type="alphaLcParenR"/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Footlight MT Light" pitchFamily="18" charset="0"/>
              </a:rPr>
              <a:t>With continuous </a:t>
            </a:r>
            <a:r>
              <a:rPr lang="en-US" sz="2800" b="1" dirty="0" err="1" smtClean="0">
                <a:solidFill>
                  <a:srgbClr val="FFFF00"/>
                </a:solidFill>
                <a:latin typeface="Footlight MT Light" pitchFamily="18" charset="0"/>
              </a:rPr>
              <a:t>archwires</a:t>
            </a:r>
            <a:r>
              <a:rPr lang="en-US" sz="2800" b="1" dirty="0" smtClean="0">
                <a:solidFill>
                  <a:srgbClr val="FFFF00"/>
                </a:solidFill>
                <a:latin typeface="Footlight MT Light" pitchFamily="18" charset="0"/>
              </a:rPr>
              <a:t> that bypass the premolar teeth and sometimes the canine too.</a:t>
            </a:r>
          </a:p>
          <a:p>
            <a:pPr marL="514350" indent="-514350" algn="just">
              <a:buClr>
                <a:srgbClr val="002060"/>
              </a:buClr>
              <a:buSzPct val="115000"/>
              <a:buFont typeface="+mj-lt"/>
              <a:buAutoNum type="alphaLcParenR"/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Footlight MT Light" pitchFamily="18" charset="0"/>
              </a:rPr>
              <a:t>With segmented </a:t>
            </a:r>
            <a:r>
              <a:rPr lang="en-US" sz="2800" b="1" dirty="0" err="1" smtClean="0">
                <a:solidFill>
                  <a:srgbClr val="FFFF00"/>
                </a:solidFill>
                <a:latin typeface="Footlight MT Light" pitchFamily="18" charset="0"/>
              </a:rPr>
              <a:t>archwires</a:t>
            </a:r>
            <a:r>
              <a:rPr lang="en-US" sz="2800" b="1" dirty="0" smtClean="0">
                <a:solidFill>
                  <a:srgbClr val="FFFF00"/>
                </a:solidFill>
                <a:latin typeface="Footlight MT Light" pitchFamily="18" charset="0"/>
              </a:rPr>
              <a:t> (so that there is no connection along the arch between the anterior and posterior segments) along with an auxiliary depressing arch.</a:t>
            </a:r>
          </a:p>
          <a:p>
            <a:pPr algn="just">
              <a:buSzPct val="142000"/>
              <a:buFont typeface="Wingdings" pitchFamily="2" charset="2"/>
              <a:buChar char="§"/>
              <a:defRPr/>
            </a:pPr>
            <a:endParaRPr lang="en-US" sz="2800" b="1" dirty="0" smtClean="0">
              <a:solidFill>
                <a:srgbClr val="FFFF00"/>
              </a:solidFill>
              <a:latin typeface="Footlight MT Light" pitchFamily="18" charset="0"/>
            </a:endParaRPr>
          </a:p>
          <a:p>
            <a:pPr marL="0" indent="0" algn="just">
              <a:buSzPct val="142000"/>
              <a:buNone/>
              <a:defRPr/>
            </a:pPr>
            <a:endParaRPr lang="en-US" sz="2800" b="1" dirty="0" smtClean="0">
              <a:solidFill>
                <a:srgbClr val="FFFF00"/>
              </a:solidFill>
              <a:latin typeface="Footlight MT Light" pitchFamily="18" charset="0"/>
            </a:endParaRPr>
          </a:p>
          <a:p>
            <a:pPr algn="just">
              <a:buSzPct val="142000"/>
              <a:buFont typeface="Wingdings" pitchFamily="2" charset="2"/>
              <a:buChar char="§"/>
              <a:defRPr/>
            </a:pPr>
            <a:endParaRPr lang="en-US" sz="2800" b="1" dirty="0" smtClean="0">
              <a:solidFill>
                <a:srgbClr val="FFFF00"/>
              </a:solidFill>
              <a:latin typeface="Footlight MT Light" pitchFamily="18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543800" cy="685799"/>
          </a:xfrm>
        </p:spPr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rgbClr val="FFFF00"/>
                </a:solidFill>
                <a:latin typeface="Footlight MT Light" pitchFamily="18" charset="0"/>
              </a:rPr>
              <a:t>Leveling by intrusion</a:t>
            </a:r>
          </a:p>
        </p:txBody>
      </p:sp>
    </p:spTree>
    <p:extLst>
      <p:ext uri="{BB962C8B-B14F-4D97-AF65-F5344CB8AC3E}">
        <p14:creationId xmlns:p14="http://schemas.microsoft.com/office/powerpoint/2010/main" val="132384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278837" cy="3429000"/>
          </a:xfrm>
          <a:solidFill>
            <a:schemeClr val="bg1">
              <a:lumMod val="75000"/>
              <a:alpha val="88000"/>
            </a:schemeClr>
          </a:solidFill>
        </p:spPr>
        <p:txBody>
          <a:bodyPr/>
          <a:lstStyle/>
          <a:p>
            <a:pPr algn="just">
              <a:buSzPct val="142000"/>
              <a:buFont typeface="Wingdings" pitchFamily="2" charset="2"/>
              <a:buChar char="§"/>
              <a:defRPr/>
            </a:pPr>
            <a:r>
              <a:rPr lang="en-US" sz="2800" b="1" dirty="0" smtClean="0">
                <a:solidFill>
                  <a:srgbClr val="FFFF99"/>
                </a:solidFill>
                <a:latin typeface="Footlight MT Light" pitchFamily="18" charset="0"/>
              </a:rPr>
              <a:t>Bypass arches </a:t>
            </a:r>
          </a:p>
          <a:p>
            <a:pPr algn="just">
              <a:buClr>
                <a:srgbClr val="002060"/>
              </a:buClr>
              <a:buSzPct val="115000"/>
              <a:buFont typeface="Wingdings" panose="05000000000000000000" pitchFamily="2" charset="2"/>
              <a:buChar char="ü"/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Footlight MT Light" pitchFamily="18" charset="0"/>
              </a:rPr>
              <a:t>In this approach intrusion is achieved using small diameter rectangular arch wire that by pass premolars and with an anchor bend mesial to the molars.</a:t>
            </a:r>
          </a:p>
          <a:p>
            <a:pPr algn="just">
              <a:buClr>
                <a:srgbClr val="002060"/>
              </a:buClr>
              <a:buSzPct val="115000"/>
              <a:buFont typeface="Wingdings" panose="05000000000000000000" pitchFamily="2" charset="2"/>
              <a:buChar char="ü"/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Footlight MT Light" pitchFamily="18" charset="0"/>
              </a:rPr>
              <a:t>Usually </a:t>
            </a:r>
            <a:r>
              <a:rPr lang="en-US" sz="2800" b="1" dirty="0" err="1" smtClean="0">
                <a:solidFill>
                  <a:srgbClr val="FFFF00"/>
                </a:solidFill>
                <a:latin typeface="Footlight MT Light" pitchFamily="18" charset="0"/>
              </a:rPr>
              <a:t>transpalatal</a:t>
            </a:r>
            <a:r>
              <a:rPr lang="en-US" sz="2800" b="1" dirty="0" smtClean="0">
                <a:solidFill>
                  <a:srgbClr val="FFFF00"/>
                </a:solidFill>
                <a:latin typeface="Footlight MT Light" pitchFamily="18" charset="0"/>
              </a:rPr>
              <a:t> arch is used for additional anchorage and to control molar extrusion.</a:t>
            </a:r>
          </a:p>
          <a:p>
            <a:pPr algn="just">
              <a:buSzPct val="142000"/>
              <a:buFont typeface="Wingdings" pitchFamily="2" charset="2"/>
              <a:buChar char="§"/>
              <a:defRPr/>
            </a:pPr>
            <a:endParaRPr lang="en-US" sz="2800" b="1" dirty="0" smtClean="0">
              <a:solidFill>
                <a:srgbClr val="FFFF00"/>
              </a:solidFill>
              <a:latin typeface="Footlight MT Light" pitchFamily="18" charset="0"/>
            </a:endParaRPr>
          </a:p>
          <a:p>
            <a:pPr marL="0" indent="0" algn="just">
              <a:buSzPct val="142000"/>
              <a:buNone/>
              <a:defRPr/>
            </a:pPr>
            <a:endParaRPr lang="en-US" sz="2800" b="1" dirty="0" smtClean="0">
              <a:solidFill>
                <a:srgbClr val="FFFF00"/>
              </a:solidFill>
              <a:latin typeface="Footlight MT Light" pitchFamily="18" charset="0"/>
            </a:endParaRPr>
          </a:p>
          <a:p>
            <a:pPr algn="just">
              <a:buSzPct val="142000"/>
              <a:buFont typeface="Wingdings" pitchFamily="2" charset="2"/>
              <a:buChar char="§"/>
              <a:defRPr/>
            </a:pPr>
            <a:endParaRPr lang="en-US" sz="2800" b="1" dirty="0" smtClean="0">
              <a:solidFill>
                <a:srgbClr val="FFFF00"/>
              </a:solidFill>
              <a:latin typeface="Footlight MT Light" pitchFamily="18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543800" cy="685799"/>
          </a:xfrm>
        </p:spPr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rgbClr val="FFFF00"/>
                </a:solidFill>
                <a:latin typeface="Footlight MT Light" pitchFamily="18" charset="0"/>
              </a:rPr>
              <a:t>Leveling by intrusion</a:t>
            </a:r>
          </a:p>
        </p:txBody>
      </p:sp>
      <p:pic>
        <p:nvPicPr>
          <p:cNvPr id="6" name="Picture 3" descr="E:\MANAR DOCUMENTS\manar\ortho images\Capture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422222"/>
            <a:ext cx="4848225" cy="2305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37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278837" cy="1752600"/>
          </a:xfrm>
          <a:solidFill>
            <a:schemeClr val="bg1">
              <a:lumMod val="75000"/>
              <a:alpha val="88000"/>
            </a:schemeClr>
          </a:solidFill>
        </p:spPr>
        <p:txBody>
          <a:bodyPr/>
          <a:lstStyle/>
          <a:p>
            <a:pPr algn="just">
              <a:buSzPct val="142000"/>
              <a:buFont typeface="Wingdings" pitchFamily="2" charset="2"/>
              <a:buChar char="§"/>
              <a:defRPr/>
            </a:pPr>
            <a:r>
              <a:rPr lang="en-US" sz="2800" b="1" dirty="0" smtClean="0">
                <a:solidFill>
                  <a:srgbClr val="FFFF99"/>
                </a:solidFill>
                <a:latin typeface="Footlight MT Light" pitchFamily="18" charset="0"/>
              </a:rPr>
              <a:t>Bypass arches </a:t>
            </a:r>
          </a:p>
          <a:p>
            <a:pPr algn="just">
              <a:buClr>
                <a:srgbClr val="002060"/>
              </a:buClr>
              <a:buSzPct val="115000"/>
              <a:buFont typeface="Wingdings" panose="05000000000000000000" pitchFamily="2" charset="2"/>
              <a:buChar char="ü"/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Footlight MT Light" pitchFamily="18" charset="0"/>
              </a:rPr>
              <a:t>Usually </a:t>
            </a:r>
            <a:r>
              <a:rPr lang="en-US" sz="2800" b="1" dirty="0" err="1" smtClean="0">
                <a:solidFill>
                  <a:srgbClr val="FFFF00"/>
                </a:solidFill>
                <a:latin typeface="Footlight MT Light" pitchFamily="18" charset="0"/>
              </a:rPr>
              <a:t>transpalatal</a:t>
            </a:r>
            <a:r>
              <a:rPr lang="en-US" sz="2800" b="1" dirty="0" smtClean="0">
                <a:solidFill>
                  <a:srgbClr val="FFFF00"/>
                </a:solidFill>
                <a:latin typeface="Footlight MT Light" pitchFamily="18" charset="0"/>
              </a:rPr>
              <a:t> arch is used for additional anchorage and to control molar extrusion.</a:t>
            </a:r>
          </a:p>
          <a:p>
            <a:pPr algn="just">
              <a:buSzPct val="142000"/>
              <a:buFont typeface="Wingdings" pitchFamily="2" charset="2"/>
              <a:buChar char="§"/>
              <a:defRPr/>
            </a:pPr>
            <a:endParaRPr lang="en-US" sz="2800" b="1" dirty="0" smtClean="0">
              <a:solidFill>
                <a:srgbClr val="FFFF00"/>
              </a:solidFill>
              <a:latin typeface="Footlight MT Light" pitchFamily="18" charset="0"/>
            </a:endParaRPr>
          </a:p>
          <a:p>
            <a:pPr marL="0" indent="0" algn="just">
              <a:buSzPct val="142000"/>
              <a:buNone/>
              <a:defRPr/>
            </a:pPr>
            <a:endParaRPr lang="en-US" sz="2800" b="1" dirty="0" smtClean="0">
              <a:solidFill>
                <a:srgbClr val="FFFF00"/>
              </a:solidFill>
              <a:latin typeface="Footlight MT Light" pitchFamily="18" charset="0"/>
            </a:endParaRPr>
          </a:p>
          <a:p>
            <a:pPr algn="just">
              <a:buSzPct val="142000"/>
              <a:buFont typeface="Wingdings" pitchFamily="2" charset="2"/>
              <a:buChar char="§"/>
              <a:defRPr/>
            </a:pPr>
            <a:endParaRPr lang="en-US" sz="2800" b="1" dirty="0" smtClean="0">
              <a:solidFill>
                <a:srgbClr val="FFFF00"/>
              </a:solidFill>
              <a:latin typeface="Footlight MT Light" pitchFamily="18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543800" cy="685799"/>
          </a:xfrm>
        </p:spPr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rgbClr val="FFFF00"/>
                </a:solidFill>
                <a:latin typeface="Footlight MT Light" pitchFamily="18" charset="0"/>
              </a:rPr>
              <a:t>Leveling by intrusion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86" y="3614511"/>
            <a:ext cx="2743200" cy="19337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E:\MANAR DOCUMENTS\manar\ortho images\Capture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948" y="4343400"/>
            <a:ext cx="5373687" cy="1641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55014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278837" cy="3276600"/>
          </a:xfrm>
          <a:solidFill>
            <a:schemeClr val="bg1">
              <a:lumMod val="75000"/>
              <a:alpha val="88000"/>
            </a:schemeClr>
          </a:solidFill>
        </p:spPr>
        <p:txBody>
          <a:bodyPr/>
          <a:lstStyle/>
          <a:p>
            <a:pPr algn="just">
              <a:buSzPct val="142000"/>
              <a:buFont typeface="Wingdings" pitchFamily="2" charset="2"/>
              <a:buChar char="§"/>
              <a:defRPr/>
            </a:pPr>
            <a:r>
              <a:rPr lang="en-US" sz="2800" b="1" dirty="0" smtClean="0">
                <a:solidFill>
                  <a:srgbClr val="FFFF99"/>
                </a:solidFill>
                <a:latin typeface="Footlight MT Light" pitchFamily="18" charset="0"/>
              </a:rPr>
              <a:t>Segmented arches</a:t>
            </a:r>
          </a:p>
          <a:p>
            <a:pPr algn="just">
              <a:buClr>
                <a:srgbClr val="002060"/>
              </a:buClr>
              <a:buSzPct val="115000"/>
              <a:buFont typeface="Wingdings" panose="05000000000000000000" pitchFamily="2" charset="2"/>
              <a:buChar char="ü"/>
              <a:defRPr/>
            </a:pPr>
            <a:r>
              <a:rPr lang="en-US" sz="2800" b="1" dirty="0" smtClean="0">
                <a:solidFill>
                  <a:srgbClr val="FFFF99"/>
                </a:solidFill>
                <a:latin typeface="Footlight MT Light" pitchFamily="18" charset="0"/>
              </a:rPr>
              <a:t>This approach allows attachments on all the teeth so it provides better control of anchorage. </a:t>
            </a:r>
          </a:p>
          <a:p>
            <a:pPr algn="just">
              <a:buClr>
                <a:srgbClr val="002060"/>
              </a:buClr>
              <a:buSzPct val="115000"/>
              <a:buFont typeface="Wingdings" panose="05000000000000000000" pitchFamily="2" charset="2"/>
              <a:buChar char="ü"/>
              <a:defRPr/>
            </a:pPr>
            <a:r>
              <a:rPr lang="en-US" sz="2800" b="1" dirty="0" smtClean="0">
                <a:solidFill>
                  <a:srgbClr val="FFFF99"/>
                </a:solidFill>
                <a:latin typeface="Footlight MT Light" pitchFamily="18" charset="0"/>
              </a:rPr>
              <a:t>A full dimensional rectangular </a:t>
            </a:r>
            <a:r>
              <a:rPr lang="en-US" sz="2800" b="1" dirty="0" err="1" smtClean="0">
                <a:solidFill>
                  <a:srgbClr val="FFFF99"/>
                </a:solidFill>
                <a:latin typeface="Footlight MT Light" pitchFamily="18" charset="0"/>
              </a:rPr>
              <a:t>archwire</a:t>
            </a:r>
            <a:r>
              <a:rPr lang="en-US" sz="2800" b="1" dirty="0" smtClean="0">
                <a:solidFill>
                  <a:srgbClr val="FFFF99"/>
                </a:solidFill>
                <a:latin typeface="Footlight MT Light" pitchFamily="18" charset="0"/>
              </a:rPr>
              <a:t> is placed in bracket slots of posterior teeth. A resilient wire is placed in anterior segment.</a:t>
            </a:r>
          </a:p>
          <a:p>
            <a:pPr marL="0" indent="0" algn="just">
              <a:buSzPct val="142000"/>
              <a:buNone/>
              <a:defRPr/>
            </a:pPr>
            <a:endParaRPr lang="en-US" sz="2800" b="1" dirty="0" smtClean="0">
              <a:solidFill>
                <a:srgbClr val="FFFF00"/>
              </a:solidFill>
              <a:latin typeface="Footlight MT Light" pitchFamily="18" charset="0"/>
            </a:endParaRPr>
          </a:p>
          <a:p>
            <a:pPr algn="just">
              <a:buSzPct val="142000"/>
              <a:buFont typeface="Wingdings" pitchFamily="2" charset="2"/>
              <a:buChar char="§"/>
              <a:defRPr/>
            </a:pPr>
            <a:endParaRPr lang="en-US" sz="2800" b="1" dirty="0" smtClean="0">
              <a:solidFill>
                <a:srgbClr val="FFFF00"/>
              </a:solidFill>
              <a:latin typeface="Footlight MT Light" pitchFamily="18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543800" cy="685799"/>
          </a:xfrm>
        </p:spPr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rgbClr val="FFFF00"/>
                </a:solidFill>
                <a:latin typeface="Footlight MT Light" pitchFamily="18" charset="0"/>
              </a:rPr>
              <a:t>Leveling by intrusion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191000"/>
            <a:ext cx="4191000" cy="2290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03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278837" cy="3124200"/>
          </a:xfrm>
          <a:solidFill>
            <a:schemeClr val="bg1">
              <a:lumMod val="75000"/>
              <a:alpha val="88000"/>
            </a:schemeClr>
          </a:solidFill>
        </p:spPr>
        <p:txBody>
          <a:bodyPr/>
          <a:lstStyle/>
          <a:p>
            <a:pPr algn="just">
              <a:buSzPct val="142000"/>
              <a:buFont typeface="Wingdings" pitchFamily="2" charset="2"/>
              <a:buChar char="§"/>
              <a:defRPr/>
            </a:pPr>
            <a:r>
              <a:rPr lang="en-US" sz="2800" b="1" dirty="0" smtClean="0">
                <a:solidFill>
                  <a:srgbClr val="FFFF99"/>
                </a:solidFill>
                <a:latin typeface="Footlight MT Light" pitchFamily="18" charset="0"/>
              </a:rPr>
              <a:t>Segmented arches</a:t>
            </a:r>
          </a:p>
          <a:p>
            <a:pPr algn="just">
              <a:buClr>
                <a:srgbClr val="002060"/>
              </a:buClr>
              <a:buSzPct val="115000"/>
              <a:buFont typeface="Wingdings" panose="05000000000000000000" pitchFamily="2" charset="2"/>
              <a:buChar char="ü"/>
              <a:defRPr/>
            </a:pPr>
            <a:r>
              <a:rPr lang="en-US" sz="2800" b="1" dirty="0" smtClean="0">
                <a:solidFill>
                  <a:srgbClr val="FFFF99"/>
                </a:solidFill>
                <a:latin typeface="Footlight MT Light" pitchFamily="18" charset="0"/>
              </a:rPr>
              <a:t>An auxiliary intrusion arch (18x25) is placed in the auxiliary tube on the first molar and is adjusted so that it lies gingival to incisor teeth when passive.</a:t>
            </a:r>
          </a:p>
          <a:p>
            <a:pPr algn="just">
              <a:buClr>
                <a:srgbClr val="002060"/>
              </a:buClr>
              <a:buSzPct val="115000"/>
              <a:buFont typeface="Wingdings" panose="05000000000000000000" pitchFamily="2" charset="2"/>
              <a:buChar char="ü"/>
              <a:defRPr/>
            </a:pPr>
            <a:r>
              <a:rPr lang="en-US" sz="2800" b="1" dirty="0" smtClean="0">
                <a:solidFill>
                  <a:srgbClr val="FFFF99"/>
                </a:solidFill>
                <a:latin typeface="Footlight MT Light" pitchFamily="18" charset="0"/>
              </a:rPr>
              <a:t>The wire is tied beneath the brackets of incisors to apply light intrusive force (10 gm/tooth)   </a:t>
            </a:r>
            <a:endParaRPr lang="en-US" sz="2800" b="1" dirty="0" smtClean="0">
              <a:solidFill>
                <a:srgbClr val="FFFF00"/>
              </a:solidFill>
              <a:latin typeface="Footlight MT Light" pitchFamily="18" charset="0"/>
            </a:endParaRPr>
          </a:p>
          <a:p>
            <a:pPr marL="0" indent="0" algn="just">
              <a:buSzPct val="142000"/>
              <a:buNone/>
              <a:defRPr/>
            </a:pPr>
            <a:endParaRPr lang="en-US" sz="2800" b="1" dirty="0" smtClean="0">
              <a:solidFill>
                <a:srgbClr val="FFFF00"/>
              </a:solidFill>
              <a:latin typeface="Footlight MT Light" pitchFamily="18" charset="0"/>
            </a:endParaRPr>
          </a:p>
          <a:p>
            <a:pPr algn="just">
              <a:buSzPct val="142000"/>
              <a:buFont typeface="Wingdings" pitchFamily="2" charset="2"/>
              <a:buChar char="§"/>
              <a:defRPr/>
            </a:pPr>
            <a:endParaRPr lang="en-US" sz="2800" b="1" dirty="0" smtClean="0">
              <a:solidFill>
                <a:srgbClr val="FFFF00"/>
              </a:solidFill>
              <a:latin typeface="Footlight MT Light" pitchFamily="18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543800" cy="685799"/>
          </a:xfrm>
        </p:spPr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rgbClr val="FFFF00"/>
                </a:solidFill>
                <a:latin typeface="Footlight MT Light" pitchFamily="18" charset="0"/>
              </a:rPr>
              <a:t>Leveling by intrusion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81450"/>
            <a:ext cx="368617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357687"/>
            <a:ext cx="37623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04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1143000"/>
            <a:ext cx="4535689" cy="2105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810000"/>
            <a:ext cx="4816981" cy="2414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8" y="152400"/>
            <a:ext cx="7543800" cy="685799"/>
          </a:xfrm>
        </p:spPr>
        <p:txBody>
          <a:bodyPr/>
          <a:lstStyle/>
          <a:p>
            <a:pPr algn="ctr">
              <a:defRPr/>
            </a:pPr>
            <a:r>
              <a:rPr lang="en-US" b="1" dirty="0" smtClean="0">
                <a:solidFill>
                  <a:srgbClr val="FFFF99"/>
                </a:solidFill>
                <a:latin typeface="Footlight MT Light" pitchFamily="18" charset="0"/>
              </a:rPr>
              <a:t>Auxiliary </a:t>
            </a:r>
            <a:r>
              <a:rPr lang="en-US" b="1" dirty="0">
                <a:solidFill>
                  <a:srgbClr val="FFFF99"/>
                </a:solidFill>
                <a:latin typeface="Footlight MT Light" pitchFamily="18" charset="0"/>
              </a:rPr>
              <a:t>intrusion arch</a:t>
            </a:r>
            <a:endParaRPr lang="en-US" b="1" dirty="0">
              <a:solidFill>
                <a:srgbClr val="FFFF00"/>
              </a:solidFill>
              <a:latin typeface="Footlight MT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73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2057400"/>
          </a:xfrm>
          <a:solidFill>
            <a:schemeClr val="bg1">
              <a:lumMod val="75000"/>
              <a:alpha val="88000"/>
            </a:schemeClr>
          </a:solidFill>
        </p:spPr>
        <p:txBody>
          <a:bodyPr/>
          <a:lstStyle/>
          <a:p>
            <a:pPr algn="just">
              <a:buSzPct val="142000"/>
              <a:buFont typeface="Wingdings" pitchFamily="2" charset="2"/>
              <a:buChar char="§"/>
              <a:defRPr/>
            </a:pPr>
            <a:r>
              <a:rPr lang="en-US" sz="2800" b="1" dirty="0" smtClean="0">
                <a:solidFill>
                  <a:srgbClr val="FFFF99"/>
                </a:solidFill>
                <a:latin typeface="Footlight MT Light" pitchFamily="18" charset="0"/>
              </a:rPr>
              <a:t>In adults with extreme anterior deep bite who need considerable amount of anterior intrusion, using skeletal anchorage with temporary anchorage devices is more effective. </a:t>
            </a:r>
          </a:p>
          <a:p>
            <a:pPr algn="just">
              <a:buSzPct val="142000"/>
              <a:buFont typeface="Wingdings" pitchFamily="2" charset="2"/>
              <a:buChar char="§"/>
              <a:defRPr/>
            </a:pPr>
            <a:endParaRPr lang="en-US" sz="2800" b="1" dirty="0" smtClean="0">
              <a:solidFill>
                <a:srgbClr val="FFFF00"/>
              </a:solidFill>
              <a:latin typeface="Footlight MT Light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397" y="4038600"/>
            <a:ext cx="4663904" cy="2397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71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763000" cy="1828800"/>
          </a:xfrm>
          <a:solidFill>
            <a:schemeClr val="bg1">
              <a:lumMod val="75000"/>
              <a:alpha val="88000"/>
            </a:schemeClr>
          </a:solidFill>
        </p:spPr>
        <p:txBody>
          <a:bodyPr/>
          <a:lstStyle/>
          <a:p>
            <a:pPr algn="just">
              <a:buSzPct val="142000"/>
              <a:buFont typeface="Wingdings" pitchFamily="2" charset="2"/>
              <a:buChar char="§"/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Footlight MT Light" pitchFamily="18" charset="0"/>
              </a:rPr>
              <a:t>In this case intrusion is achieved using auxiliary wire anchored bilaterally to alveolar bone screws and tied beneath incisor brackets anteriorly.</a:t>
            </a:r>
          </a:p>
          <a:p>
            <a:pPr algn="just">
              <a:buSzPct val="142000"/>
              <a:buFont typeface="Wingdings" pitchFamily="2" charset="2"/>
              <a:buChar char="§"/>
              <a:defRPr/>
            </a:pPr>
            <a:endParaRPr lang="en-US" sz="2800" b="1" dirty="0" smtClean="0">
              <a:solidFill>
                <a:srgbClr val="FFFF00"/>
              </a:solidFill>
              <a:latin typeface="Footlight MT Light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95800"/>
            <a:ext cx="4039309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0" y="2840503"/>
            <a:ext cx="4775751" cy="1985962"/>
            <a:chOff x="0" y="2840503"/>
            <a:chExt cx="4775751" cy="1985962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" y="2840503"/>
              <a:ext cx="4002794" cy="198596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ight Arrow 1"/>
            <p:cNvSpPr/>
            <p:nvPr/>
          </p:nvSpPr>
          <p:spPr bwMode="auto">
            <a:xfrm>
              <a:off x="0" y="4343400"/>
              <a:ext cx="685800" cy="30480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" name="Left Arrow 2"/>
            <p:cNvSpPr/>
            <p:nvPr/>
          </p:nvSpPr>
          <p:spPr bwMode="auto">
            <a:xfrm>
              <a:off x="4038600" y="4338637"/>
              <a:ext cx="737151" cy="309563"/>
            </a:xfrm>
            <a:prstGeom prst="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318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6934200" cy="457199"/>
          </a:xfrm>
        </p:spPr>
        <p:txBody>
          <a:bodyPr/>
          <a:lstStyle/>
          <a:p>
            <a:pPr algn="ctr">
              <a:buSzPct val="142000"/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Footlight MT Light" pitchFamily="18" charset="0"/>
              </a:rPr>
              <a:t>Retention after deep bite correction</a:t>
            </a:r>
            <a:endParaRPr lang="en-US" sz="3200" b="1" dirty="0">
              <a:solidFill>
                <a:srgbClr val="FFFF00"/>
              </a:solidFill>
              <a:latin typeface="Footlight MT Light" pitchFamily="18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362200"/>
            <a:ext cx="8077200" cy="1828800"/>
          </a:xfrm>
          <a:solidFill>
            <a:schemeClr val="bg1">
              <a:lumMod val="75000"/>
              <a:alpha val="88000"/>
            </a:schemeClr>
          </a:solidFill>
        </p:spPr>
        <p:txBody>
          <a:bodyPr/>
          <a:lstStyle/>
          <a:p>
            <a:pPr algn="just">
              <a:buSzPct val="142000"/>
              <a:buFont typeface="Wingdings" pitchFamily="2" charset="2"/>
              <a:buChar char="§"/>
              <a:defRPr/>
            </a:pPr>
            <a:r>
              <a:rPr lang="en-US" sz="2800" b="1" dirty="0" smtClean="0">
                <a:solidFill>
                  <a:srgbClr val="FFFF99"/>
                </a:solidFill>
                <a:latin typeface="Footlight MT Light" pitchFamily="18" charset="0"/>
              </a:rPr>
              <a:t>The key to retention is to control the vertical position of incisors after fixed orthodontic treatment is completed. </a:t>
            </a:r>
            <a:endParaRPr lang="en-US" sz="2800" b="1" dirty="0" smtClean="0">
              <a:solidFill>
                <a:srgbClr val="FFFF00"/>
              </a:solidFill>
              <a:latin typeface="Footlight MT Light" pitchFamily="18" charset="0"/>
            </a:endParaRPr>
          </a:p>
          <a:p>
            <a:pPr algn="just">
              <a:buSzPct val="142000"/>
              <a:buFont typeface="Wingdings" pitchFamily="2" charset="2"/>
              <a:buChar char="§"/>
              <a:defRPr/>
            </a:pPr>
            <a:endParaRPr lang="en-US" sz="2800" b="1" dirty="0" smtClean="0">
              <a:solidFill>
                <a:srgbClr val="FFFF00"/>
              </a:solidFill>
              <a:latin typeface="Footlight MT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32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6934200" cy="457199"/>
          </a:xfrm>
        </p:spPr>
        <p:txBody>
          <a:bodyPr/>
          <a:lstStyle/>
          <a:p>
            <a:pPr algn="ctr">
              <a:buSzPct val="142000"/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Footlight MT Light" pitchFamily="18" charset="0"/>
              </a:rPr>
              <a:t>Retention after deep bite correction</a:t>
            </a:r>
            <a:endParaRPr lang="en-US" sz="3200" b="1" dirty="0">
              <a:solidFill>
                <a:srgbClr val="FFFF00"/>
              </a:solidFill>
              <a:latin typeface="Footlight MT Light" pitchFamily="18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077200" cy="2819400"/>
          </a:xfrm>
          <a:solidFill>
            <a:schemeClr val="bg1">
              <a:lumMod val="75000"/>
              <a:alpha val="88000"/>
            </a:schemeClr>
          </a:solidFill>
        </p:spPr>
        <p:txBody>
          <a:bodyPr/>
          <a:lstStyle/>
          <a:p>
            <a:pPr algn="just">
              <a:buSzPct val="142000"/>
              <a:buFont typeface="Wingdings" pitchFamily="2" charset="2"/>
              <a:buChar char="§"/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Footlight MT Light" pitchFamily="18" charset="0"/>
              </a:rPr>
              <a:t>This is accomplished using a removable upper retainer made so that the lower incisors will contact the baseplate of the retainer that is to build a potential biteplate into the retainer.</a:t>
            </a:r>
          </a:p>
          <a:p>
            <a:pPr algn="just">
              <a:buSzPct val="142000"/>
              <a:buFont typeface="Wingdings" pitchFamily="2" charset="2"/>
              <a:buChar char="§"/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Footlight MT Light" pitchFamily="18" charset="0"/>
              </a:rPr>
              <a:t>While the upper incisors contact the facial surface of the lower retainer</a:t>
            </a:r>
          </a:p>
          <a:p>
            <a:pPr algn="just">
              <a:buSzPct val="142000"/>
              <a:buFont typeface="Wingdings" pitchFamily="2" charset="2"/>
              <a:buChar char="§"/>
              <a:defRPr/>
            </a:pPr>
            <a:endParaRPr lang="en-US" sz="2800" b="1" dirty="0" smtClean="0">
              <a:solidFill>
                <a:srgbClr val="FFFF00"/>
              </a:solidFill>
              <a:latin typeface="Footlight MT Light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33800"/>
            <a:ext cx="5120824" cy="2681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87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57200"/>
            <a:ext cx="8541544" cy="2209800"/>
          </a:xfrm>
        </p:spPr>
        <p:txBody>
          <a:bodyPr/>
          <a:lstStyle/>
          <a:p>
            <a:pPr marL="0" indent="0" algn="just">
              <a:buSzPct val="136000"/>
              <a:buNone/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glow rad="533400">
                    <a:srgbClr val="FFFF00">
                      <a:alpha val="46000"/>
                    </a:srgbClr>
                  </a:glow>
                </a:effectLst>
              </a:rPr>
              <a:t>Classification </a:t>
            </a:r>
          </a:p>
          <a:p>
            <a:pPr algn="just">
              <a:buSzPct val="136000"/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Dental </a:t>
            </a:r>
          </a:p>
          <a:p>
            <a:pPr algn="just">
              <a:buSzPct val="136000"/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Skeletal</a:t>
            </a:r>
          </a:p>
          <a:p>
            <a:pPr algn="just">
              <a:buSzPct val="136000"/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Combination of both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 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91086" y="3200400"/>
            <a:ext cx="8541544" cy="22098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>
              <a:buSzPct val="136000"/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rgbClr val="FFFF99"/>
                </a:solidFill>
                <a:latin typeface="Rockwell" pitchFamily="18" charset="0"/>
              </a:rPr>
              <a:t>Dental deep bite: Result from lack of eruption of posterior teeth or overeruption of the anterior teeth, also it can occur due to premature loss of posterior teeth.</a:t>
            </a:r>
          </a:p>
        </p:txBody>
      </p:sp>
    </p:spTree>
    <p:extLst>
      <p:ext uri="{BB962C8B-B14F-4D97-AF65-F5344CB8AC3E}">
        <p14:creationId xmlns:p14="http://schemas.microsoft.com/office/powerpoint/2010/main" val="425798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uiExpand="1" build="p"/>
      <p:bldP spid="4" grpId="0" uiExpand="1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6934200" cy="457199"/>
          </a:xfrm>
        </p:spPr>
        <p:txBody>
          <a:bodyPr/>
          <a:lstStyle/>
          <a:p>
            <a:pPr algn="ctr">
              <a:buSzPct val="142000"/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Footlight MT Light" pitchFamily="18" charset="0"/>
              </a:rPr>
              <a:t>Retention after deep bite correction</a:t>
            </a:r>
            <a:endParaRPr lang="en-US" sz="3200" b="1" dirty="0">
              <a:solidFill>
                <a:srgbClr val="FFFF00"/>
              </a:solidFill>
              <a:latin typeface="Footlight MT Light" pitchFamily="18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077200" cy="1752600"/>
          </a:xfrm>
          <a:solidFill>
            <a:schemeClr val="bg1">
              <a:lumMod val="75000"/>
              <a:alpha val="88000"/>
            </a:schemeClr>
          </a:solidFill>
        </p:spPr>
        <p:txBody>
          <a:bodyPr/>
          <a:lstStyle/>
          <a:p>
            <a:pPr algn="just">
              <a:buSzPct val="142000"/>
              <a:buFont typeface="Wingdings" pitchFamily="2" charset="2"/>
              <a:buChar char="§"/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Footlight MT Light" pitchFamily="18" charset="0"/>
              </a:rPr>
              <a:t>Because vertical growth continues into late teens, wearing of the appliance is continued as a nighttime retainer until completion of growth.   </a:t>
            </a:r>
            <a:r>
              <a:rPr lang="en-US" sz="2800" b="1" dirty="0" smtClean="0">
                <a:solidFill>
                  <a:srgbClr val="FFFF99"/>
                </a:solidFill>
                <a:latin typeface="Footlight MT Light" pitchFamily="18" charset="0"/>
              </a:rPr>
              <a:t>  </a:t>
            </a:r>
          </a:p>
          <a:p>
            <a:pPr algn="just">
              <a:buSzPct val="142000"/>
              <a:buFont typeface="Wingdings" pitchFamily="2" charset="2"/>
              <a:buChar char="§"/>
              <a:defRPr/>
            </a:pPr>
            <a:endParaRPr lang="en-US" sz="2800" b="1" dirty="0" smtClean="0">
              <a:solidFill>
                <a:srgbClr val="FFFF00"/>
              </a:solidFill>
              <a:latin typeface="Footlight MT Light" pitchFamily="18" charset="0"/>
            </a:endParaRPr>
          </a:p>
          <a:p>
            <a:pPr algn="just">
              <a:buSzPct val="142000"/>
              <a:buFont typeface="Wingdings" pitchFamily="2" charset="2"/>
              <a:buChar char="§"/>
              <a:defRPr/>
            </a:pPr>
            <a:endParaRPr lang="en-US" sz="2800" b="1" dirty="0" smtClean="0">
              <a:solidFill>
                <a:srgbClr val="FFFF00"/>
              </a:solidFill>
              <a:latin typeface="Footlight MT Light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578374"/>
            <a:ext cx="2920489" cy="2761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78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uiExpand="1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02507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1"/>
          <p:cNvSpPr txBox="1">
            <a:spLocks noGrp="1"/>
          </p:cNvSpPr>
          <p:nvPr>
            <p:ph idx="1"/>
          </p:nvPr>
        </p:nvSpPr>
        <p:spPr>
          <a:xfrm>
            <a:off x="1752600" y="1828800"/>
            <a:ext cx="5638800" cy="838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0" tIns="0" rIns="18288" bIns="0" anchor="b">
            <a:normAutofit fontScale="92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en-US" sz="5600" b="1" dirty="0" smtClean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Rockwell"/>
              </a:rPr>
              <a:t>ANY QUESTION?</a:t>
            </a:r>
            <a:endParaRPr lang="ar-IQ" sz="5600" b="1" dirty="0">
              <a:solidFill>
                <a:srgbClr val="FFFF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  <a:reflection blurRad="6350" stA="60000" endA="900" endPos="58000" dir="5400000" sy="-100000" algn="bl" rotWithShape="0"/>
              </a:effectLst>
              <a:latin typeface="Rockwell"/>
              <a:cs typeface="Times New Roman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200400"/>
            <a:ext cx="1877473" cy="25193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720143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57200"/>
            <a:ext cx="8541544" cy="2209800"/>
          </a:xfrm>
        </p:spPr>
        <p:txBody>
          <a:bodyPr/>
          <a:lstStyle/>
          <a:p>
            <a:pPr marL="0" indent="0" algn="just">
              <a:buSzPct val="136000"/>
              <a:buNone/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glow rad="533400">
                    <a:srgbClr val="FFFF00">
                      <a:alpha val="46000"/>
                    </a:srgbClr>
                  </a:glow>
                </a:effectLst>
              </a:rPr>
              <a:t> </a:t>
            </a:r>
            <a:endParaRPr lang="en-US" sz="3600" b="1" dirty="0">
              <a:solidFill>
                <a:srgbClr val="FFFF00"/>
              </a:solidFill>
              <a:effectLst>
                <a:glow rad="533400">
                  <a:srgbClr val="FFFF00">
                    <a:alpha val="46000"/>
                  </a:srgbClr>
                </a:glow>
              </a:effectLst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55917" y="1524000"/>
            <a:ext cx="8541544" cy="2133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>
              <a:buSzPct val="136000"/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rgbClr val="FFFF99"/>
                </a:solidFill>
                <a:latin typeface="Rockwell" pitchFamily="18" charset="0"/>
              </a:rPr>
              <a:t>Skeletal deep bite: Associated with horizontal growth pattern with a tendency of upward and forward rotation of the mandible causing reduced lower facial height (short face) 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036" y="3429000"/>
            <a:ext cx="2693963" cy="3190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49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514600"/>
            <a:ext cx="8077200" cy="1676400"/>
          </a:xfrm>
          <a:solidFill>
            <a:schemeClr val="bg2">
              <a:lumMod val="50000"/>
            </a:schemeClr>
          </a:solidFill>
        </p:spPr>
        <p:txBody>
          <a:bodyPr>
            <a:flatTx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FFFF66"/>
                </a:solidFill>
              </a:rPr>
              <a:t>Thorough clinical and radiographic evaluation is needed to decide whether the condition is dental or skeletal in </a:t>
            </a:r>
            <a:r>
              <a:rPr lang="en-US" sz="2400" b="1" dirty="0" smtClean="0">
                <a:solidFill>
                  <a:srgbClr val="FFFF66"/>
                </a:solidFill>
              </a:rPr>
              <a:t>origin or combination of both.</a:t>
            </a:r>
            <a:endParaRPr lang="en-US" sz="2400" b="1" dirty="0">
              <a:solidFill>
                <a:srgbClr val="FFFF66"/>
              </a:solidFill>
            </a:endParaRPr>
          </a:p>
          <a:p>
            <a:pPr marL="514350" indent="-514350" algn="just">
              <a:lnSpc>
                <a:spcPct val="90000"/>
              </a:lnSpc>
              <a:buFont typeface="+mj-lt"/>
              <a:buAutoNum type="alphaUcPeriod"/>
            </a:pPr>
            <a:endParaRPr lang="en-US" sz="2400" b="1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6553200" cy="762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b="1" kern="1200" dirty="0" smtClean="0"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  <a:latin typeface="Rockwell"/>
              </a:rPr>
              <a:t>Diagnosis </a:t>
            </a:r>
            <a:endParaRPr lang="en-US" sz="5400" b="1" kern="1200" dirty="0">
              <a:solidFill>
                <a:srgbClr val="FFFF00"/>
              </a:solidFill>
              <a:effectLst>
                <a:reflection blurRad="6350" stA="60000" endA="900" endPos="58000" dir="5400000" sy="-100000" algn="bl" rotWithShape="0"/>
              </a:effectLst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81578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4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4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54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55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81200"/>
            <a:ext cx="8077200" cy="19812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flatTx/>
          </a:bodyPr>
          <a:lstStyle/>
          <a:p>
            <a:pPr marL="0" indent="0"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kern="1200" dirty="0" smtClean="0">
                <a:solidFill>
                  <a:srgbClr val="002060"/>
                </a:solidFill>
                <a:latin typeface="Aharoni"/>
                <a:cs typeface="Aharoni"/>
              </a:rPr>
              <a:t>Increased </a:t>
            </a:r>
            <a:r>
              <a:rPr lang="en-US" sz="2400" b="1" kern="1200" dirty="0">
                <a:solidFill>
                  <a:srgbClr val="002060"/>
                </a:solidFill>
                <a:latin typeface="Aharoni"/>
                <a:cs typeface="Aharoni"/>
              </a:rPr>
              <a:t>overbite, </a:t>
            </a:r>
            <a:endParaRPr lang="en-US" sz="2000" dirty="0"/>
          </a:p>
          <a:p>
            <a:pPr marL="0" indent="0" algn="just" fontAlgn="t">
              <a:spcBef>
                <a:spcPts val="0"/>
              </a:spcBef>
              <a:spcAft>
                <a:spcPts val="0"/>
              </a:spcAft>
            </a:pPr>
            <a:r>
              <a:rPr lang="en-US" sz="2400" kern="1200" dirty="0">
                <a:solidFill>
                  <a:srgbClr val="002060"/>
                </a:solidFill>
                <a:latin typeface="Aharoni"/>
                <a:cs typeface="Aharoni"/>
              </a:rPr>
              <a:t>Excessive curve of </a:t>
            </a:r>
            <a:r>
              <a:rPr lang="en-US" sz="2400" kern="1200" dirty="0" err="1">
                <a:solidFill>
                  <a:srgbClr val="002060"/>
                </a:solidFill>
                <a:latin typeface="Aharoni"/>
                <a:cs typeface="Aharoni"/>
              </a:rPr>
              <a:t>spee</a:t>
            </a:r>
            <a:r>
              <a:rPr lang="en-US" sz="2400" kern="1200" dirty="0">
                <a:solidFill>
                  <a:srgbClr val="002060"/>
                </a:solidFill>
                <a:latin typeface="Aharoni"/>
                <a:cs typeface="Aharoni"/>
              </a:rPr>
              <a:t> in lower </a:t>
            </a:r>
            <a:r>
              <a:rPr lang="en-US" sz="2400" kern="1200" dirty="0" smtClean="0">
                <a:solidFill>
                  <a:srgbClr val="002060"/>
                </a:solidFill>
                <a:latin typeface="Aharoni"/>
                <a:cs typeface="Aharoni"/>
              </a:rPr>
              <a:t>arch.</a:t>
            </a:r>
            <a:endParaRPr lang="en-US" sz="2000" dirty="0"/>
          </a:p>
          <a:p>
            <a:pPr marL="0" indent="0" algn="just" fontAlgn="t">
              <a:spcBef>
                <a:spcPts val="0"/>
              </a:spcBef>
              <a:spcAft>
                <a:spcPts val="0"/>
              </a:spcAft>
            </a:pPr>
            <a:r>
              <a:rPr lang="en-US" sz="2400" kern="1200" dirty="0">
                <a:solidFill>
                  <a:srgbClr val="002060"/>
                </a:solidFill>
                <a:latin typeface="Aharoni"/>
                <a:cs typeface="Aharoni"/>
              </a:rPr>
              <a:t>Absent or reverse curve of </a:t>
            </a:r>
            <a:r>
              <a:rPr lang="en-US" sz="2400" kern="1200" dirty="0" err="1">
                <a:solidFill>
                  <a:srgbClr val="002060"/>
                </a:solidFill>
                <a:latin typeface="Aharoni"/>
                <a:cs typeface="Aharoni"/>
              </a:rPr>
              <a:t>spee</a:t>
            </a:r>
            <a:r>
              <a:rPr lang="en-US" sz="2400" kern="1200" dirty="0">
                <a:solidFill>
                  <a:srgbClr val="002060"/>
                </a:solidFill>
                <a:latin typeface="Aharoni"/>
                <a:cs typeface="Aharoni"/>
              </a:rPr>
              <a:t> in upper </a:t>
            </a:r>
            <a:r>
              <a:rPr lang="en-US" sz="2400" kern="1200" dirty="0" smtClean="0">
                <a:solidFill>
                  <a:srgbClr val="002060"/>
                </a:solidFill>
                <a:latin typeface="Aharoni"/>
                <a:cs typeface="Aharoni"/>
              </a:rPr>
              <a:t>arch.</a:t>
            </a:r>
          </a:p>
          <a:p>
            <a:pPr marL="0" indent="0" algn="just" fontAlgn="t">
              <a:spcBef>
                <a:spcPts val="0"/>
              </a:spcBef>
              <a:spcAft>
                <a:spcPts val="0"/>
              </a:spcAft>
            </a:pPr>
            <a:r>
              <a:rPr lang="en-US" sz="2400" kern="1200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Gingival inflammation resulting from trauma</a:t>
            </a:r>
            <a:endParaRPr lang="ar-IQ" sz="2400" kern="1200" dirty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  <a:p>
            <a:pPr marL="0" indent="0" algn="just" fontAlgn="t">
              <a:spcBef>
                <a:spcPts val="0"/>
              </a:spcBef>
              <a:spcAft>
                <a:spcPts val="0"/>
              </a:spcAft>
            </a:pPr>
            <a:endParaRPr lang="en-US" sz="2400" kern="1200" dirty="0" smtClean="0">
              <a:solidFill>
                <a:srgbClr val="002060"/>
              </a:solidFill>
              <a:latin typeface="Aharoni"/>
              <a:cs typeface="Aharoni"/>
            </a:endParaRPr>
          </a:p>
          <a:p>
            <a:pPr marL="0" indent="0" algn="just" fontAlgn="t"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3820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kern="1200" dirty="0"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  <a:latin typeface="Rockwell"/>
              </a:rPr>
              <a:t>Clinical features of dental deep bite</a:t>
            </a:r>
          </a:p>
        </p:txBody>
      </p:sp>
      <p:pic>
        <p:nvPicPr>
          <p:cNvPr id="2050" name="Picture 2" descr="نتيجة بحث الصور عن ‪curve of spee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321350"/>
            <a:ext cx="2962275" cy="184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نتيجة بحث الصور عن ‪curve of spee in deep bite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03933"/>
            <a:ext cx="3670424" cy="206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64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4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4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54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55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5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5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5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5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5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5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5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5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5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5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5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5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536965"/>
              </p:ext>
            </p:extLst>
          </p:nvPr>
        </p:nvGraphicFramePr>
        <p:xfrm>
          <a:off x="838200" y="457200"/>
          <a:ext cx="5867400" cy="301531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276629"/>
                <a:gridCol w="590771"/>
              </a:tblGrid>
              <a:tr h="461527"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Clinical features of skeletal deep bite</a:t>
                      </a:r>
                      <a:endParaRPr lang="ar-IQ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</a:tr>
              <a:tr h="461527">
                <a:tc gridSpan="2">
                  <a:txBody>
                    <a:bodyPr/>
                    <a:lstStyle/>
                    <a:p>
                      <a:pPr algn="l" rtl="0"/>
                      <a:r>
                        <a:rPr lang="en-US" sz="2400" dirty="0" err="1" smtClean="0">
                          <a:solidFill>
                            <a:srgbClr val="002060"/>
                          </a:solidFill>
                          <a:latin typeface="Aharoni" pitchFamily="2" charset="-79"/>
                          <a:cs typeface="Aharoni" pitchFamily="2" charset="-79"/>
                        </a:rPr>
                        <a:t>Extraoral</a:t>
                      </a:r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Aharoni" pitchFamily="2" charset="-79"/>
                          <a:cs typeface="Aharoni" pitchFamily="2" charset="-79"/>
                        </a:rPr>
                        <a:t> features</a:t>
                      </a:r>
                      <a:endParaRPr lang="ar-IQ" sz="2400" dirty="0">
                        <a:solidFill>
                          <a:srgbClr val="002060"/>
                        </a:solidFill>
                        <a:latin typeface="Aharoni" pitchFamily="2" charset="-79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</a:tr>
              <a:tr h="461527">
                <a:tc>
                  <a:txBody>
                    <a:bodyPr/>
                    <a:lstStyle/>
                    <a:p>
                      <a:pPr algn="just" rtl="0"/>
                      <a:r>
                        <a:rPr lang="en-US" sz="2000" kern="1200" dirty="0" smtClean="0">
                          <a:solidFill>
                            <a:srgbClr val="002060"/>
                          </a:solidFill>
                          <a:latin typeface="Aharoni" pitchFamily="2" charset="-79"/>
                          <a:ea typeface="+mn-ea"/>
                          <a:cs typeface="Aharoni" pitchFamily="2" charset="-79"/>
                        </a:rPr>
                        <a:t>Short lower facial height</a:t>
                      </a:r>
                      <a:endParaRPr lang="ar-IQ" sz="2000" kern="1200" dirty="0">
                        <a:solidFill>
                          <a:srgbClr val="002060"/>
                        </a:solidFill>
                        <a:latin typeface="Aharoni" pitchFamily="2" charset="-79"/>
                        <a:ea typeface="+mn-ea"/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kern="1200" dirty="0" smtClean="0">
                          <a:solidFill>
                            <a:srgbClr val="002060"/>
                          </a:solidFill>
                          <a:latin typeface="Aharoni" pitchFamily="2" charset="-79"/>
                          <a:ea typeface="+mn-ea"/>
                          <a:cs typeface="Aharoni" pitchFamily="2" charset="-79"/>
                        </a:rPr>
                        <a:t>1</a:t>
                      </a:r>
                      <a:endParaRPr lang="ar-IQ" sz="2400" kern="1200" dirty="0">
                        <a:solidFill>
                          <a:srgbClr val="002060"/>
                        </a:solidFill>
                        <a:latin typeface="Aharoni" pitchFamily="2" charset="-79"/>
                        <a:ea typeface="+mn-ea"/>
                        <a:cs typeface="Aharoni" pitchFamily="2" charset="-79"/>
                      </a:endParaRPr>
                    </a:p>
                  </a:txBody>
                  <a:tcPr/>
                </a:tc>
              </a:tr>
              <a:tr h="461527">
                <a:tc>
                  <a:txBody>
                    <a:bodyPr/>
                    <a:lstStyle/>
                    <a:p>
                      <a:pPr algn="just" rtl="0"/>
                      <a:r>
                        <a:rPr lang="en-US" sz="2000" kern="1200" dirty="0" smtClean="0">
                          <a:solidFill>
                            <a:srgbClr val="002060"/>
                          </a:solidFill>
                          <a:latin typeface="Aharoni" pitchFamily="2" charset="-79"/>
                          <a:ea typeface="+mn-ea"/>
                          <a:cs typeface="Aharoni" pitchFamily="2" charset="-79"/>
                        </a:rPr>
                        <a:t>Everted and prominent lips</a:t>
                      </a:r>
                      <a:endParaRPr lang="ar-IQ" sz="2000" kern="1200" dirty="0">
                        <a:solidFill>
                          <a:srgbClr val="002060"/>
                        </a:solidFill>
                        <a:latin typeface="Aharoni" pitchFamily="2" charset="-79"/>
                        <a:ea typeface="+mn-ea"/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kern="1200" dirty="0" smtClean="0">
                          <a:solidFill>
                            <a:srgbClr val="002060"/>
                          </a:solidFill>
                          <a:latin typeface="Aharoni" pitchFamily="2" charset="-79"/>
                          <a:ea typeface="+mn-ea"/>
                          <a:cs typeface="Aharoni" pitchFamily="2" charset="-79"/>
                        </a:rPr>
                        <a:t>2</a:t>
                      </a:r>
                      <a:endParaRPr lang="ar-IQ" sz="2400" kern="1200" dirty="0">
                        <a:solidFill>
                          <a:srgbClr val="002060"/>
                        </a:solidFill>
                        <a:latin typeface="Aharoni" pitchFamily="2" charset="-79"/>
                        <a:ea typeface="+mn-ea"/>
                        <a:cs typeface="Aharoni" pitchFamily="2" charset="-79"/>
                      </a:endParaRPr>
                    </a:p>
                  </a:txBody>
                  <a:tcPr/>
                </a:tc>
              </a:tr>
              <a:tr h="461527">
                <a:tc>
                  <a:txBody>
                    <a:bodyPr/>
                    <a:lstStyle/>
                    <a:p>
                      <a:pPr algn="just" rtl="0"/>
                      <a:r>
                        <a:rPr lang="en-US" sz="2000" kern="1200" dirty="0" smtClean="0">
                          <a:solidFill>
                            <a:srgbClr val="002060"/>
                          </a:solidFill>
                          <a:latin typeface="Aharoni" pitchFamily="2" charset="-79"/>
                          <a:ea typeface="+mn-ea"/>
                          <a:cs typeface="Aharoni" pitchFamily="2" charset="-79"/>
                        </a:rPr>
                        <a:t>flat mandibular plane angle</a:t>
                      </a:r>
                      <a:endParaRPr lang="ar-IQ" sz="2000" kern="1200" dirty="0">
                        <a:solidFill>
                          <a:srgbClr val="002060"/>
                        </a:solidFill>
                        <a:latin typeface="Aharoni" pitchFamily="2" charset="-79"/>
                        <a:ea typeface="+mn-ea"/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kern="1200" dirty="0" smtClean="0">
                          <a:solidFill>
                            <a:srgbClr val="002060"/>
                          </a:solidFill>
                          <a:latin typeface="Aharoni" pitchFamily="2" charset="-79"/>
                          <a:ea typeface="+mn-ea"/>
                          <a:cs typeface="Aharoni" pitchFamily="2" charset="-79"/>
                        </a:rPr>
                        <a:t>3</a:t>
                      </a:r>
                      <a:endParaRPr lang="ar-IQ" sz="2400" kern="1200" dirty="0">
                        <a:solidFill>
                          <a:srgbClr val="002060"/>
                        </a:solidFill>
                        <a:latin typeface="Aharoni" pitchFamily="2" charset="-79"/>
                        <a:ea typeface="+mn-ea"/>
                        <a:cs typeface="Aharoni" pitchFamily="2" charset="-79"/>
                      </a:endParaRPr>
                    </a:p>
                  </a:txBody>
                  <a:tcPr/>
                </a:tc>
              </a:tr>
              <a:tr h="707675">
                <a:tc>
                  <a:txBody>
                    <a:bodyPr/>
                    <a:lstStyle/>
                    <a:p>
                      <a:pPr algn="just" rtl="0"/>
                      <a:r>
                        <a:rPr lang="en-US" sz="2000" kern="1200" dirty="0" smtClean="0">
                          <a:solidFill>
                            <a:srgbClr val="002060"/>
                          </a:solidFill>
                          <a:latin typeface="Aharoni" pitchFamily="2" charset="-79"/>
                          <a:ea typeface="+mn-ea"/>
                          <a:cs typeface="Aharoni" pitchFamily="2" charset="-79"/>
                        </a:rPr>
                        <a:t>Often associated with some degree of mandibular deficiency</a:t>
                      </a:r>
                      <a:endParaRPr lang="ar-IQ" sz="2000" kern="1200" dirty="0">
                        <a:solidFill>
                          <a:srgbClr val="002060"/>
                        </a:solidFill>
                        <a:latin typeface="Aharoni" pitchFamily="2" charset="-79"/>
                        <a:ea typeface="+mn-ea"/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kern="1200" dirty="0" smtClean="0">
                          <a:solidFill>
                            <a:srgbClr val="002060"/>
                          </a:solidFill>
                          <a:latin typeface="Aharoni" pitchFamily="2" charset="-79"/>
                          <a:ea typeface="+mn-ea"/>
                          <a:cs typeface="Aharoni" pitchFamily="2" charset="-79"/>
                        </a:rPr>
                        <a:t>4</a:t>
                      </a:r>
                      <a:endParaRPr lang="ar-IQ" sz="2400" kern="1200" dirty="0">
                        <a:solidFill>
                          <a:srgbClr val="002060"/>
                        </a:solidFill>
                        <a:latin typeface="Aharoni" pitchFamily="2" charset="-79"/>
                        <a:ea typeface="+mn-ea"/>
                        <a:cs typeface="Aharoni" pitchFamily="2" charset="-79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6019800" y="3352800"/>
            <a:ext cx="2590800" cy="3200400"/>
            <a:chOff x="6404311" y="1371600"/>
            <a:chExt cx="2341563" cy="2971800"/>
          </a:xfrm>
        </p:grpSpPr>
        <p:graphicFrame>
          <p:nvGraphicFramePr>
            <p:cNvPr id="4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77861644"/>
                </p:ext>
              </p:extLst>
            </p:nvPr>
          </p:nvGraphicFramePr>
          <p:xfrm>
            <a:off x="6404311" y="1371600"/>
            <a:ext cx="2341563" cy="297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" name="Presto! ImageFolio" r:id="rId3" imgW="3315187" imgH="5153299" progId="ImgFolio.Document">
                    <p:embed/>
                  </p:oleObj>
                </mc:Choice>
                <mc:Fallback>
                  <p:oleObj name="Presto! ImageFolio" r:id="rId3" imgW="3315187" imgH="5153299" progId="ImgFolio.Document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04311" y="1371600"/>
                          <a:ext cx="2341563" cy="2971800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FF00"/>
                          </a:solidFill>
                          <a:miter lim="800000"/>
                          <a:headEnd/>
                          <a:tailEnd/>
                        </a:ln>
                        <a:effectLst>
                          <a:prstShdw prst="shdw13" dist="53882" dir="13500000">
                            <a:schemeClr val="bg2">
                              <a:alpha val="50000"/>
                            </a:schemeClr>
                          </a:prst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" name="Group 6"/>
            <p:cNvGrpSpPr/>
            <p:nvPr/>
          </p:nvGrpSpPr>
          <p:grpSpPr>
            <a:xfrm>
              <a:off x="6917340" y="2895600"/>
              <a:ext cx="1281047" cy="571280"/>
              <a:chOff x="6917340" y="2895600"/>
              <a:chExt cx="1281047" cy="571280"/>
            </a:xfrm>
          </p:grpSpPr>
          <p:sp>
            <p:nvSpPr>
              <p:cNvPr id="5" name="Line 12"/>
              <p:cNvSpPr>
                <a:spLocks noChangeShapeType="1"/>
              </p:cNvSpPr>
              <p:nvPr/>
            </p:nvSpPr>
            <p:spPr bwMode="auto">
              <a:xfrm>
                <a:off x="6986167" y="3352800"/>
                <a:ext cx="1143391" cy="114080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Line 13"/>
              <p:cNvSpPr>
                <a:spLocks noChangeShapeType="1"/>
              </p:cNvSpPr>
              <p:nvPr/>
            </p:nvSpPr>
            <p:spPr bwMode="auto">
              <a:xfrm>
                <a:off x="6917340" y="2895600"/>
                <a:ext cx="1281047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565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374358"/>
              </p:ext>
            </p:extLst>
          </p:nvPr>
        </p:nvGraphicFramePr>
        <p:xfrm>
          <a:off x="228600" y="838200"/>
          <a:ext cx="5867400" cy="28020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276629"/>
                <a:gridCol w="590771"/>
              </a:tblGrid>
              <a:tr h="461527"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Clinical features of skeletal deep bite</a:t>
                      </a:r>
                      <a:endParaRPr lang="ar-IQ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</a:tr>
              <a:tr h="461527"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kern="1200" dirty="0" smtClean="0">
                          <a:solidFill>
                            <a:srgbClr val="002060"/>
                          </a:solidFill>
                          <a:latin typeface="Aharoni" pitchFamily="2" charset="-79"/>
                          <a:ea typeface="+mn-ea"/>
                          <a:cs typeface="Aharoni" pitchFamily="2" charset="-79"/>
                        </a:rPr>
                        <a:t>Intraoral features</a:t>
                      </a:r>
                      <a:endParaRPr lang="ar-IQ" sz="2400" kern="1200" dirty="0">
                        <a:solidFill>
                          <a:srgbClr val="002060"/>
                        </a:solidFill>
                        <a:latin typeface="Aharoni" pitchFamily="2" charset="-79"/>
                        <a:ea typeface="+mn-ea"/>
                        <a:cs typeface="Aharoni" pitchFamily="2" charset="-79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</a:tr>
              <a:tr h="47691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rgbClr val="002060"/>
                          </a:solidFill>
                          <a:latin typeface="Aharoni" pitchFamily="2" charset="-79"/>
                          <a:ea typeface="+mn-ea"/>
                          <a:cs typeface="Aharoni" pitchFamily="2" charset="-79"/>
                        </a:rPr>
                        <a:t>Excessive overbite, Crowded incisors</a:t>
                      </a:r>
                      <a:endParaRPr lang="ar-IQ" sz="2000" kern="1200" dirty="0">
                        <a:solidFill>
                          <a:srgbClr val="002060"/>
                        </a:solidFill>
                        <a:latin typeface="Aharoni" pitchFamily="2" charset="-79"/>
                        <a:ea typeface="+mn-ea"/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>
                          <a:solidFill>
                            <a:srgbClr val="52144F"/>
                          </a:solidFill>
                          <a:latin typeface="Aharoni" pitchFamily="2" charset="-79"/>
                          <a:cs typeface="Aharoni" pitchFamily="2" charset="-79"/>
                        </a:rPr>
                        <a:t>1</a:t>
                      </a:r>
                      <a:endParaRPr lang="ar-IQ" sz="2400" b="1" dirty="0">
                        <a:solidFill>
                          <a:srgbClr val="52144F"/>
                        </a:solidFill>
                        <a:latin typeface="Aharoni" pitchFamily="2" charset="-79"/>
                      </a:endParaRPr>
                    </a:p>
                  </a:txBody>
                  <a:tcPr anchor="ctr"/>
                </a:tc>
              </a:tr>
              <a:tr h="461527">
                <a:tc>
                  <a:txBody>
                    <a:bodyPr/>
                    <a:lstStyle/>
                    <a:p>
                      <a:pPr marL="0" indent="0" algn="just" rtl="0">
                        <a:buFont typeface="+mj-lt"/>
                        <a:buNone/>
                      </a:pPr>
                      <a:r>
                        <a:rPr lang="en-US" sz="2000" kern="1200" dirty="0" smtClean="0">
                          <a:solidFill>
                            <a:srgbClr val="002060"/>
                          </a:solidFill>
                          <a:latin typeface="Aharoni" pitchFamily="2" charset="-79"/>
                          <a:ea typeface="+mn-ea"/>
                          <a:cs typeface="Aharoni" pitchFamily="2" charset="-79"/>
                        </a:rPr>
                        <a:t>Often accompanied by Cl II division 2 malocclusion</a:t>
                      </a:r>
                      <a:endParaRPr lang="ar-IQ" sz="2000" kern="1200" dirty="0">
                        <a:solidFill>
                          <a:srgbClr val="002060"/>
                        </a:solidFill>
                        <a:latin typeface="Aharoni" pitchFamily="2" charset="-79"/>
                        <a:ea typeface="+mn-ea"/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>
                          <a:solidFill>
                            <a:srgbClr val="52144F"/>
                          </a:solidFill>
                          <a:latin typeface="Aharoni" pitchFamily="2" charset="-79"/>
                          <a:cs typeface="Aharoni" pitchFamily="2" charset="-79"/>
                        </a:rPr>
                        <a:t>2</a:t>
                      </a:r>
                      <a:endParaRPr lang="ar-IQ" sz="2400" b="1" dirty="0">
                        <a:solidFill>
                          <a:srgbClr val="52144F"/>
                        </a:solidFill>
                        <a:latin typeface="Aharoni" pitchFamily="2" charset="-79"/>
                      </a:endParaRPr>
                    </a:p>
                  </a:txBody>
                  <a:tcPr anchor="ctr"/>
                </a:tc>
              </a:tr>
              <a:tr h="461527">
                <a:tc>
                  <a:txBody>
                    <a:bodyPr/>
                    <a:lstStyle/>
                    <a:p>
                      <a:pPr marL="0" indent="0" algn="just" rtl="0">
                        <a:buFont typeface="+mj-lt"/>
                        <a:buNone/>
                      </a:pPr>
                      <a:r>
                        <a:rPr lang="en-US" sz="2000" kern="1200" dirty="0" smtClean="0">
                          <a:solidFill>
                            <a:srgbClr val="002060"/>
                          </a:solidFill>
                          <a:latin typeface="Aharoni" pitchFamily="2" charset="-79"/>
                          <a:ea typeface="+mn-ea"/>
                          <a:cs typeface="Aharoni" pitchFamily="2" charset="-79"/>
                        </a:rPr>
                        <a:t>Gingival inflammation resulting from trauma</a:t>
                      </a:r>
                      <a:endParaRPr lang="ar-IQ" sz="2000" kern="1200" dirty="0">
                        <a:solidFill>
                          <a:srgbClr val="002060"/>
                        </a:solidFill>
                        <a:latin typeface="Aharoni" pitchFamily="2" charset="-79"/>
                        <a:ea typeface="+mn-ea"/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>
                          <a:solidFill>
                            <a:srgbClr val="52144F"/>
                          </a:solidFill>
                          <a:latin typeface="Aharoni" pitchFamily="2" charset="-79"/>
                          <a:cs typeface="Aharoni" pitchFamily="2" charset="-79"/>
                        </a:rPr>
                        <a:t>3</a:t>
                      </a:r>
                      <a:endParaRPr lang="ar-IQ" sz="2400" b="1" dirty="0">
                        <a:solidFill>
                          <a:srgbClr val="52144F"/>
                        </a:solidFill>
                        <a:latin typeface="Aharoni" pitchFamily="2" charset="-79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" name="Picture 2" descr="F:\manar\ortho ppt\images lectures\imagesg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05" y="4069982"/>
            <a:ext cx="3310627" cy="1949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092" y="4069982"/>
            <a:ext cx="3839308" cy="2273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2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381000"/>
            <a:ext cx="6400800" cy="3352800"/>
          </a:xfrm>
          <a:solidFill>
            <a:schemeClr val="bg1">
              <a:lumMod val="75000"/>
            </a:schemeClr>
          </a:solidFill>
        </p:spPr>
        <p:txBody>
          <a:bodyPr>
            <a:flatTx/>
          </a:bodyPr>
          <a:lstStyle/>
          <a:p>
            <a:pPr algn="just">
              <a:lnSpc>
                <a:spcPct val="90000"/>
              </a:lnSpc>
            </a:pPr>
            <a:r>
              <a:rPr lang="en-US" sz="2400" dirty="0" err="1" smtClean="0">
                <a:solidFill>
                  <a:srgbClr val="FFFF00"/>
                </a:solidFill>
                <a:latin typeface="Arial Rounded MT Bold" pitchFamily="34" charset="0"/>
              </a:rPr>
              <a:t>Cephalometric</a:t>
            </a:r>
            <a:r>
              <a:rPr lang="en-US" sz="2400" dirty="0" smtClean="0">
                <a:solidFill>
                  <a:srgbClr val="FFFF00"/>
                </a:solidFill>
                <a:latin typeface="Arial Rounded MT Bold" pitchFamily="34" charset="0"/>
              </a:rPr>
              <a:t> features of skeletal deep bite (short face syndrome)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lphaUcPeriod"/>
            </a:pPr>
            <a:r>
              <a:rPr lang="en-US" sz="2400" dirty="0" smtClean="0">
                <a:solidFill>
                  <a:srgbClr val="FFFFCC"/>
                </a:solidFill>
                <a:latin typeface="Arial Rounded MT Bold" pitchFamily="34" charset="0"/>
              </a:rPr>
              <a:t>Decreased mandibular </a:t>
            </a:r>
            <a:r>
              <a:rPr lang="en-US" sz="2400" dirty="0">
                <a:solidFill>
                  <a:srgbClr val="FFFFCC"/>
                </a:solidFill>
                <a:latin typeface="Arial Rounded MT Bold" pitchFamily="34" charset="0"/>
              </a:rPr>
              <a:t>plane angle.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lphaUcPeriod"/>
            </a:pPr>
            <a:r>
              <a:rPr lang="en-US" sz="2400" dirty="0" smtClean="0">
                <a:solidFill>
                  <a:srgbClr val="FFFFCC"/>
                </a:solidFill>
                <a:latin typeface="Arial Rounded MT Bold" pitchFamily="34" charset="0"/>
              </a:rPr>
              <a:t>Decreased basal </a:t>
            </a:r>
            <a:r>
              <a:rPr lang="en-US" sz="2400" dirty="0">
                <a:solidFill>
                  <a:srgbClr val="FFFFCC"/>
                </a:solidFill>
                <a:latin typeface="Arial Rounded MT Bold" pitchFamily="34" charset="0"/>
              </a:rPr>
              <a:t>plane angle.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lphaUcPeriod"/>
            </a:pPr>
            <a:r>
              <a:rPr lang="en-US" sz="2400" dirty="0" smtClean="0">
                <a:solidFill>
                  <a:srgbClr val="FFFFCC"/>
                </a:solidFill>
                <a:latin typeface="Arial Rounded MT Bold" pitchFamily="34" charset="0"/>
              </a:rPr>
              <a:t>Decreased anterior </a:t>
            </a:r>
            <a:r>
              <a:rPr lang="en-US" sz="2400" dirty="0">
                <a:solidFill>
                  <a:srgbClr val="FFFFCC"/>
                </a:solidFill>
                <a:latin typeface="Arial Rounded MT Bold" pitchFamily="34" charset="0"/>
              </a:rPr>
              <a:t>facial height</a:t>
            </a:r>
            <a:r>
              <a:rPr lang="en-US" sz="2400" dirty="0" smtClean="0">
                <a:solidFill>
                  <a:srgbClr val="FFFFCC"/>
                </a:solidFill>
                <a:latin typeface="Arial Rounded MT Bold" pitchFamily="34" charset="0"/>
              </a:rPr>
              <a:t>.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lphaUcPeriod"/>
            </a:pPr>
            <a:r>
              <a:rPr lang="en-US" sz="2400" spc="-150" dirty="0">
                <a:solidFill>
                  <a:srgbClr val="FFFFCC"/>
                </a:solidFill>
                <a:latin typeface="Arial Rounded MT Bold" pitchFamily="34" charset="0"/>
              </a:rPr>
              <a:t>Decreased  posterior dentoalveolar height.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 smtClean="0">
                <a:solidFill>
                  <a:srgbClr val="FFFFCC"/>
                </a:solidFill>
                <a:latin typeface="Arial Rounded MT Bold" pitchFamily="34" charset="0"/>
              </a:rPr>
              <a:t> </a:t>
            </a:r>
            <a:endParaRPr lang="en-US" sz="2400" dirty="0">
              <a:solidFill>
                <a:srgbClr val="FFFFCC"/>
              </a:solidFill>
              <a:latin typeface="Arial Rounded MT Bold" pitchFamily="34" charset="0"/>
            </a:endParaRPr>
          </a:p>
          <a:p>
            <a:pPr marL="514350" indent="-514350" algn="just">
              <a:lnSpc>
                <a:spcPct val="90000"/>
              </a:lnSpc>
              <a:buFont typeface="+mj-lt"/>
              <a:buAutoNum type="alphaUcPeriod"/>
            </a:pPr>
            <a:endParaRPr lang="en-US" sz="2400" b="1" dirty="0"/>
          </a:p>
        </p:txBody>
      </p:sp>
      <p:pic>
        <p:nvPicPr>
          <p:cNvPr id="4098" name="Picture 2" descr="E:\MANAR DOCUMENTS\manar\ortho images\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806" y="3638550"/>
            <a:ext cx="3619500" cy="3219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51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5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4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54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5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5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5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5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5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5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5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55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55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55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55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55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55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5">
      <a:dk1>
        <a:srgbClr val="B3CCE6"/>
      </a:dk1>
      <a:lt1>
        <a:srgbClr val="FFFFFF"/>
      </a:lt1>
      <a:dk2>
        <a:srgbClr val="6698CC"/>
      </a:dk2>
      <a:lt2>
        <a:srgbClr val="FFFFFF"/>
      </a:lt2>
      <a:accent1>
        <a:srgbClr val="336599"/>
      </a:accent1>
      <a:accent2>
        <a:srgbClr val="2E4C6B"/>
      </a:accent2>
      <a:accent3>
        <a:srgbClr val="B8CAE2"/>
      </a:accent3>
      <a:accent4>
        <a:srgbClr val="DADADA"/>
      </a:accent4>
      <a:accent5>
        <a:srgbClr val="ADB8CA"/>
      </a:accent5>
      <a:accent6>
        <a:srgbClr val="294460"/>
      </a:accent6>
      <a:hlink>
        <a:srgbClr val="0B54A3"/>
      </a:hlink>
      <a:folHlink>
        <a:srgbClr val="0B73E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5A58"/>
        </a:dk1>
        <a:lt1>
          <a:srgbClr val="FFFFFF"/>
        </a:lt1>
        <a:dk2>
          <a:srgbClr val="008080"/>
        </a:dk2>
        <a:lt2>
          <a:srgbClr val="FFFFCC"/>
        </a:lt2>
        <a:accent1>
          <a:srgbClr val="006462"/>
        </a:accent1>
        <a:accent2>
          <a:srgbClr val="008080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007373"/>
        </a:accent6>
        <a:hlink>
          <a:srgbClr val="00ACA8"/>
        </a:hlink>
        <a:folHlink>
          <a:srgbClr val="00444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42F61"/>
        </a:dk1>
        <a:lt1>
          <a:srgbClr val="FFFFFF"/>
        </a:lt1>
        <a:dk2>
          <a:srgbClr val="8794D5"/>
        </a:dk2>
        <a:lt2>
          <a:srgbClr val="FFFFFF"/>
        </a:lt2>
        <a:accent1>
          <a:srgbClr val="504D80"/>
        </a:accent1>
        <a:accent2>
          <a:srgbClr val="9791CA"/>
        </a:accent2>
        <a:accent3>
          <a:srgbClr val="C3C8E7"/>
        </a:accent3>
        <a:accent4>
          <a:srgbClr val="DADADA"/>
        </a:accent4>
        <a:accent5>
          <a:srgbClr val="B3B2C0"/>
        </a:accent5>
        <a:accent6>
          <a:srgbClr val="8883B7"/>
        </a:accent6>
        <a:hlink>
          <a:srgbClr val="322D5A"/>
        </a:hlink>
        <a:folHlink>
          <a:srgbClr val="544C9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DBA6"/>
        </a:lt1>
        <a:dk2>
          <a:srgbClr val="000000"/>
        </a:dk2>
        <a:lt2>
          <a:srgbClr val="FFAC31"/>
        </a:lt2>
        <a:accent1>
          <a:srgbClr val="FF9900"/>
        </a:accent1>
        <a:accent2>
          <a:srgbClr val="FFCC80"/>
        </a:accent2>
        <a:accent3>
          <a:srgbClr val="FFEAD0"/>
        </a:accent3>
        <a:accent4>
          <a:srgbClr val="000000"/>
        </a:accent4>
        <a:accent5>
          <a:srgbClr val="FFCAAA"/>
        </a:accent5>
        <a:accent6>
          <a:srgbClr val="E7B973"/>
        </a:accent6>
        <a:hlink>
          <a:srgbClr val="E68A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66CCCC"/>
        </a:dk1>
        <a:lt1>
          <a:srgbClr val="FFFFFF"/>
        </a:lt1>
        <a:dk2>
          <a:srgbClr val="2E6B6B"/>
        </a:dk2>
        <a:lt2>
          <a:srgbClr val="FFFFFF"/>
        </a:lt2>
        <a:accent1>
          <a:srgbClr val="45A3A1"/>
        </a:accent1>
        <a:accent2>
          <a:srgbClr val="9ADEDC"/>
        </a:accent2>
        <a:accent3>
          <a:srgbClr val="ADBABA"/>
        </a:accent3>
        <a:accent4>
          <a:srgbClr val="DADADA"/>
        </a:accent4>
        <a:accent5>
          <a:srgbClr val="B0CECD"/>
        </a:accent5>
        <a:accent6>
          <a:srgbClr val="8BC9C7"/>
        </a:accent6>
        <a:hlink>
          <a:srgbClr val="B3E6E6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B3CCE6"/>
        </a:dk1>
        <a:lt1>
          <a:srgbClr val="FFFFFF"/>
        </a:lt1>
        <a:dk2>
          <a:srgbClr val="6698CC"/>
        </a:dk2>
        <a:lt2>
          <a:srgbClr val="FFFFFF"/>
        </a:lt2>
        <a:accent1>
          <a:srgbClr val="336599"/>
        </a:accent1>
        <a:accent2>
          <a:srgbClr val="2E4C6B"/>
        </a:accent2>
        <a:accent3>
          <a:srgbClr val="B8CAE2"/>
        </a:accent3>
        <a:accent4>
          <a:srgbClr val="DADADA"/>
        </a:accent4>
        <a:accent5>
          <a:srgbClr val="ADB8CA"/>
        </a:accent5>
        <a:accent6>
          <a:srgbClr val="294460"/>
        </a:accent6>
        <a:hlink>
          <a:srgbClr val="0B54A3"/>
        </a:hlink>
        <a:folHlink>
          <a:srgbClr val="0B73E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496B2E"/>
        </a:dk1>
        <a:lt1>
          <a:srgbClr val="CCE3B5"/>
        </a:lt1>
        <a:dk2>
          <a:srgbClr val="619933"/>
        </a:dk2>
        <a:lt2>
          <a:srgbClr val="F2F8ED"/>
        </a:lt2>
        <a:accent1>
          <a:srgbClr val="94CC66"/>
        </a:accent1>
        <a:accent2>
          <a:srgbClr val="FFFFFF"/>
        </a:accent2>
        <a:accent3>
          <a:srgbClr val="E2EFD7"/>
        </a:accent3>
        <a:accent4>
          <a:srgbClr val="3D5A26"/>
        </a:accent4>
        <a:accent5>
          <a:srgbClr val="C8E2B8"/>
        </a:accent5>
        <a:accent6>
          <a:srgbClr val="E7E7E7"/>
        </a:accent6>
        <a:hlink>
          <a:srgbClr val="4991EA"/>
        </a:hlink>
        <a:folHlink>
          <a:srgbClr val="7AAF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oposal">
  <a:themeElements>
    <a:clrScheme name="Proposal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Proposa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Proposal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5">
    <a:dk1>
      <a:srgbClr val="B3CCE6"/>
    </a:dk1>
    <a:lt1>
      <a:srgbClr val="FFFFFF"/>
    </a:lt1>
    <a:dk2>
      <a:srgbClr val="6698CC"/>
    </a:dk2>
    <a:lt2>
      <a:srgbClr val="FFFFFF"/>
    </a:lt2>
    <a:accent1>
      <a:srgbClr val="336599"/>
    </a:accent1>
    <a:accent2>
      <a:srgbClr val="2E4C6B"/>
    </a:accent2>
    <a:accent3>
      <a:srgbClr val="B8CAE2"/>
    </a:accent3>
    <a:accent4>
      <a:srgbClr val="DADADA"/>
    </a:accent4>
    <a:accent5>
      <a:srgbClr val="ADB8CA"/>
    </a:accent5>
    <a:accent6>
      <a:srgbClr val="294460"/>
    </a:accent6>
    <a:hlink>
      <a:srgbClr val="0B54A3"/>
    </a:hlink>
    <a:folHlink>
      <a:srgbClr val="0B73E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3464</TotalTime>
  <Words>1238</Words>
  <Application>Microsoft Office PowerPoint</Application>
  <PresentationFormat>On-screen Show (4:3)</PresentationFormat>
  <Paragraphs>140</Paragraphs>
  <Slides>32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Office Theme</vt:lpstr>
      <vt:lpstr>Default Design</vt:lpstr>
      <vt:lpstr>Proposal</vt:lpstr>
      <vt:lpstr>Presto! ImageFolio</vt:lpstr>
      <vt:lpstr>Vertical orthodontic problems</vt:lpstr>
      <vt:lpstr>Deep pen bite malocclusion</vt:lpstr>
      <vt:lpstr>PowerPoint Presentation</vt:lpstr>
      <vt:lpstr>PowerPoint Presentation</vt:lpstr>
      <vt:lpstr>Diagnosis </vt:lpstr>
      <vt:lpstr>Clinical features of dental deep bite</vt:lpstr>
      <vt:lpstr>PowerPoint Presentation</vt:lpstr>
      <vt:lpstr>PowerPoint Presentation</vt:lpstr>
      <vt:lpstr>PowerPoint Presentation</vt:lpstr>
      <vt:lpstr>Treatment plan</vt:lpstr>
      <vt:lpstr>Treatment</vt:lpstr>
      <vt:lpstr>PowerPoint Presentation</vt:lpstr>
      <vt:lpstr>PowerPoint Presentation</vt:lpstr>
      <vt:lpstr>Correction of deep bite with comprehensive treatment</vt:lpstr>
      <vt:lpstr>PowerPoint Presentation</vt:lpstr>
      <vt:lpstr>Correction of deep bite with comprehensive treatment</vt:lpstr>
      <vt:lpstr>PowerPoint Presentation</vt:lpstr>
      <vt:lpstr>Mechanics used for leveling</vt:lpstr>
      <vt:lpstr>Mechanics used for leveling</vt:lpstr>
      <vt:lpstr>Leveling by intrusion</vt:lpstr>
      <vt:lpstr>Leveling by intrusion</vt:lpstr>
      <vt:lpstr>Leveling by intrusion</vt:lpstr>
      <vt:lpstr>Leveling by intrusion</vt:lpstr>
      <vt:lpstr>Leveling by intrusion</vt:lpstr>
      <vt:lpstr>Auxiliary intrusion arch</vt:lpstr>
      <vt:lpstr>PowerPoint Presentation</vt:lpstr>
      <vt:lpstr>PowerPoint Presentation</vt:lpstr>
      <vt:lpstr>Retention after deep bite correction</vt:lpstr>
      <vt:lpstr>Retention after deep bite correction</vt:lpstr>
      <vt:lpstr>Retention after deep bite correction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Bullet Point Slide</dc:title>
  <dc:creator>Dr Manar</dc:creator>
  <cp:lastModifiedBy>dent</cp:lastModifiedBy>
  <cp:revision>312</cp:revision>
  <dcterms:created xsi:type="dcterms:W3CDTF">2006-08-16T00:00:00Z</dcterms:created>
  <dcterms:modified xsi:type="dcterms:W3CDTF">2016-12-26T20:18:40Z</dcterms:modified>
</cp:coreProperties>
</file>