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6" r:id="rId1"/>
    <p:sldMasterId id="2147484180" r:id="rId2"/>
    <p:sldMasterId id="2147484205" r:id="rId3"/>
    <p:sldMasterId id="2147484231" r:id="rId4"/>
  </p:sldMasterIdLst>
  <p:notesMasterIdLst>
    <p:notesMasterId r:id="rId47"/>
  </p:notesMasterIdLst>
  <p:sldIdLst>
    <p:sldId id="556" r:id="rId5"/>
    <p:sldId id="553" r:id="rId6"/>
    <p:sldId id="544" r:id="rId7"/>
    <p:sldId id="557" r:id="rId8"/>
    <p:sldId id="546" r:id="rId9"/>
    <p:sldId id="491" r:id="rId10"/>
    <p:sldId id="498" r:id="rId11"/>
    <p:sldId id="455" r:id="rId12"/>
    <p:sldId id="500" r:id="rId13"/>
    <p:sldId id="547" r:id="rId14"/>
    <p:sldId id="497" r:id="rId15"/>
    <p:sldId id="503" r:id="rId16"/>
    <p:sldId id="548" r:id="rId17"/>
    <p:sldId id="504" r:id="rId18"/>
    <p:sldId id="506" r:id="rId19"/>
    <p:sldId id="505" r:id="rId20"/>
    <p:sldId id="509" r:id="rId21"/>
    <p:sldId id="510" r:id="rId22"/>
    <p:sldId id="511" r:id="rId23"/>
    <p:sldId id="559" r:id="rId24"/>
    <p:sldId id="512" r:id="rId25"/>
    <p:sldId id="513" r:id="rId26"/>
    <p:sldId id="514" r:id="rId27"/>
    <p:sldId id="515" r:id="rId28"/>
    <p:sldId id="516" r:id="rId29"/>
    <p:sldId id="534" r:id="rId30"/>
    <p:sldId id="555" r:id="rId31"/>
    <p:sldId id="521" r:id="rId32"/>
    <p:sldId id="522" r:id="rId33"/>
    <p:sldId id="558" r:id="rId34"/>
    <p:sldId id="523" r:id="rId35"/>
    <p:sldId id="524" r:id="rId36"/>
    <p:sldId id="525" r:id="rId37"/>
    <p:sldId id="526" r:id="rId38"/>
    <p:sldId id="527" r:id="rId39"/>
    <p:sldId id="528" r:id="rId40"/>
    <p:sldId id="529" r:id="rId41"/>
    <p:sldId id="530" r:id="rId42"/>
    <p:sldId id="532" r:id="rId43"/>
    <p:sldId id="549" r:id="rId44"/>
    <p:sldId id="550" r:id="rId45"/>
    <p:sldId id="442"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515" autoAdjust="0"/>
    <p:restoredTop sz="94671" autoAdjust="0"/>
  </p:normalViewPr>
  <p:slideViewPr>
    <p:cSldViewPr>
      <p:cViewPr>
        <p:scale>
          <a:sx n="77" d="100"/>
          <a:sy n="77" d="100"/>
        </p:scale>
        <p:origin x="-942" y="2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35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slideMaster" Target="slideMasters/slideMaster1.xml"/><Relationship Id="rId6"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08EE3D-D758-42E8-BE38-84F6AA6AA8A6}" type="datetimeFigureOut">
              <a:rPr lang="en-US" smtClean="0"/>
              <a:t>10/26/2016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7C290D-8AC1-42F6-A890-C3D6685A1BC7}" type="slidenum">
              <a:rPr lang="en-US" smtClean="0"/>
              <a:t>‹#›</a:t>
            </a:fld>
            <a:endParaRPr lang="en-US"/>
          </a:p>
        </p:txBody>
      </p:sp>
    </p:spTree>
    <p:extLst>
      <p:ext uri="{BB962C8B-B14F-4D97-AF65-F5344CB8AC3E}">
        <p14:creationId xmlns:p14="http://schemas.microsoft.com/office/powerpoint/2010/main" val="29956086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E4F32A9A-15F6-4E23-B22E-5D7AFAB80549}" type="datetimeFigureOut">
              <a:rPr lang="en-US" smtClean="0"/>
              <a:pPr/>
              <a:t>10/26/2016</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9662E801-9362-4C4E-B69F-DA2C3BE81B53}"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4F32A9A-15F6-4E23-B22E-5D7AFAB80549}" type="datetimeFigureOut">
              <a:rPr lang="en-US" smtClean="0"/>
              <a:pPr/>
              <a:t>10/26/2016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662E801-9362-4C4E-B69F-DA2C3BE81B5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4F32A9A-15F6-4E23-B22E-5D7AFAB80549}" type="datetimeFigureOut">
              <a:rPr lang="en-US" smtClean="0"/>
              <a:pPr/>
              <a:t>10/26/2016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662E801-9362-4C4E-B69F-DA2C3BE81B5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fld id="{0193D393-788D-4A54-AFA5-0677FAC2B30D}" type="datetimeFigureOut">
              <a:rPr lang="en-US" smtClean="0"/>
              <a:pPr>
                <a:defRPr/>
              </a:pPr>
              <a:t>10/26/2016</a:t>
            </a:fld>
            <a:endParaRPr lang="en-GB" dirty="0"/>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17EFACCF-DE06-4630-BA0D-3C234B5CFA36}" type="slidenum">
              <a:rPr lang="en-GB" smtClean="0"/>
              <a:pPr>
                <a:defRPr/>
              </a:pPr>
              <a:t>‹#›</a:t>
            </a:fld>
            <a:endParaRPr lang="en-GB"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BAADD4F4-F7C6-4BA1-B443-EB89911C1A56}" type="datetimeFigureOut">
              <a:rPr lang="en-US" smtClean="0"/>
              <a:pPr>
                <a:defRPr/>
              </a:pPr>
              <a:t>10/26/2016</a:t>
            </a:fld>
            <a:endParaRPr lang="en-GB" dirty="0"/>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CA8514CD-0A3F-4258-8D76-C9F4F621D38A}" type="slidenum">
              <a:rPr lang="en-GB" smtClean="0"/>
              <a:pPr>
                <a:defRPr/>
              </a:pPr>
              <a:t>‹#›</a:t>
            </a:fld>
            <a:endParaRPr lang="en-GB"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pPr>
              <a:defRPr/>
            </a:pPr>
            <a:fld id="{34CFDFE4-960C-492F-AA5C-F48CE333400F}" type="datetimeFigureOut">
              <a:rPr lang="en-US" smtClean="0"/>
              <a:pPr>
                <a:defRPr/>
              </a:pPr>
              <a:t>10/26/2016</a:t>
            </a:fld>
            <a:endParaRPr lang="en-GB" dirty="0"/>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E91FDB68-9B81-4501-AD58-B35005FBC1DB}" type="slidenum">
              <a:rPr lang="en-GB" smtClean="0"/>
              <a:pPr>
                <a:defRPr/>
              </a:pPr>
              <a:t>‹#›</a:t>
            </a:fld>
            <a:endParaRPr lang="en-GB"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fld id="{2E3CBF90-52CB-4F68-9D6E-6CD7DC3A9787}" type="datetimeFigureOut">
              <a:rPr lang="en-US" smtClean="0"/>
              <a:pPr>
                <a:defRPr/>
              </a:pPr>
              <a:t>10/26/2016</a:t>
            </a:fld>
            <a:endParaRPr lang="en-GB" dirty="0"/>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EDCDAFE0-E1FA-43B4-A1C6-CA45AF7EFD9B}" type="slidenum">
              <a:rPr lang="en-GB" smtClean="0"/>
              <a:pPr>
                <a:defRPr/>
              </a:pPr>
              <a:t>‹#›</a:t>
            </a:fld>
            <a:endParaRPr lang="en-GB"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194ED300-121E-42CC-9356-1C5E2363D0D1}" type="datetimeFigureOut">
              <a:rPr lang="en-US" smtClean="0"/>
              <a:pPr>
                <a:defRPr/>
              </a:pPr>
              <a:t>10/26/2016</a:t>
            </a:fld>
            <a:endParaRPr lang="en-GB" dirty="0"/>
          </a:p>
        </p:txBody>
      </p:sp>
      <p:sp>
        <p:nvSpPr>
          <p:cNvPr id="8" name="Footer Placeholder 7"/>
          <p:cNvSpPr>
            <a:spLocks noGrp="1"/>
          </p:cNvSpPr>
          <p:nvPr>
            <p:ph type="ftr" sz="quarter" idx="11"/>
          </p:nvPr>
        </p:nvSpPr>
        <p:spPr/>
        <p:txBody>
          <a:bodyPr/>
          <a:lstStyle/>
          <a:p>
            <a:pPr>
              <a:defRPr/>
            </a:pPr>
            <a:endParaRPr lang="en-GB"/>
          </a:p>
        </p:txBody>
      </p:sp>
      <p:sp>
        <p:nvSpPr>
          <p:cNvPr id="9" name="Slide Number Placeholder 8"/>
          <p:cNvSpPr>
            <a:spLocks noGrp="1"/>
          </p:cNvSpPr>
          <p:nvPr>
            <p:ph type="sldNum" sz="quarter" idx="12"/>
          </p:nvPr>
        </p:nvSpPr>
        <p:spPr/>
        <p:txBody>
          <a:bodyPr/>
          <a:lstStyle/>
          <a:p>
            <a:pPr>
              <a:defRPr/>
            </a:pPr>
            <a:fld id="{FD6C9409-2FC0-4E26-A304-601E1E34454B}" type="slidenum">
              <a:rPr lang="en-GB" smtClean="0"/>
              <a:pPr>
                <a:defRPr/>
              </a:pPr>
              <a:t>‹#›</a:t>
            </a:fld>
            <a:endParaRPr lang="en-GB"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71624568-1859-4EB5-B047-CF4DB5F46348}" type="datetimeFigureOut">
              <a:rPr lang="en-US" smtClean="0"/>
              <a:pPr>
                <a:defRPr/>
              </a:pPr>
              <a:t>10/26/2016</a:t>
            </a:fld>
            <a:endParaRPr lang="en-GB" dirty="0"/>
          </a:p>
        </p:txBody>
      </p:sp>
      <p:sp>
        <p:nvSpPr>
          <p:cNvPr id="4" name="Footer Placeholder 3"/>
          <p:cNvSpPr>
            <a:spLocks noGrp="1"/>
          </p:cNvSpPr>
          <p:nvPr>
            <p:ph type="ftr" sz="quarter" idx="11"/>
          </p:nvPr>
        </p:nvSpPr>
        <p:spPr/>
        <p:txBody>
          <a:bodyPr/>
          <a:lstStyle/>
          <a:p>
            <a:pPr>
              <a:defRPr/>
            </a:pPr>
            <a:endParaRPr lang="en-GB"/>
          </a:p>
        </p:txBody>
      </p:sp>
      <p:sp>
        <p:nvSpPr>
          <p:cNvPr id="5" name="Slide Number Placeholder 4"/>
          <p:cNvSpPr>
            <a:spLocks noGrp="1"/>
          </p:cNvSpPr>
          <p:nvPr>
            <p:ph type="sldNum" sz="quarter" idx="12"/>
          </p:nvPr>
        </p:nvSpPr>
        <p:spPr/>
        <p:txBody>
          <a:bodyPr/>
          <a:lstStyle/>
          <a:p>
            <a:pPr>
              <a:defRPr/>
            </a:pPr>
            <a:fld id="{86C819DF-4A7C-454E-BD2F-29E2E842DA88}" type="slidenum">
              <a:rPr lang="en-GB" smtClean="0"/>
              <a:pPr>
                <a:defRPr/>
              </a:pPr>
              <a:t>‹#›</a:t>
            </a:fld>
            <a:endParaRPr lang="en-GB"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00C4CF1-E321-4896-8D50-131A1F95C9C1}" type="datetimeFigureOut">
              <a:rPr lang="en-US" smtClean="0"/>
              <a:pPr>
                <a:defRPr/>
              </a:pPr>
              <a:t>10/26/2016</a:t>
            </a:fld>
            <a:endParaRPr lang="en-GB" dirty="0"/>
          </a:p>
        </p:txBody>
      </p:sp>
      <p:sp>
        <p:nvSpPr>
          <p:cNvPr id="3" name="Footer Placeholder 2"/>
          <p:cNvSpPr>
            <a:spLocks noGrp="1"/>
          </p:cNvSpPr>
          <p:nvPr>
            <p:ph type="ftr" sz="quarter" idx="11"/>
          </p:nvPr>
        </p:nvSpPr>
        <p:spPr/>
        <p:txBody>
          <a:bodyPr/>
          <a:lstStyle/>
          <a:p>
            <a:pPr>
              <a:defRPr/>
            </a:pPr>
            <a:endParaRPr lang="en-GB"/>
          </a:p>
        </p:txBody>
      </p:sp>
      <p:sp>
        <p:nvSpPr>
          <p:cNvPr id="4" name="Slide Number Placeholder 3"/>
          <p:cNvSpPr>
            <a:spLocks noGrp="1"/>
          </p:cNvSpPr>
          <p:nvPr>
            <p:ph type="sldNum" sz="quarter" idx="12"/>
          </p:nvPr>
        </p:nvSpPr>
        <p:spPr/>
        <p:txBody>
          <a:bodyPr/>
          <a:lstStyle/>
          <a:p>
            <a:pPr>
              <a:defRPr/>
            </a:pPr>
            <a:fld id="{2146098B-9A41-400C-9087-5AA7AE71A425}" type="slidenum">
              <a:rPr lang="en-GB" smtClean="0"/>
              <a:pPr>
                <a:defRPr/>
              </a:pPr>
              <a:t>‹#›</a:t>
            </a:fld>
            <a:endParaRPr lang="en-GB"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pPr>
              <a:defRPr/>
            </a:pPr>
            <a:fld id="{F697B5E7-6DEC-4B39-A073-41191325EB43}" type="datetimeFigureOut">
              <a:rPr lang="en-US" smtClean="0"/>
              <a:pPr>
                <a:defRPr/>
              </a:pPr>
              <a:t>10/26/2016</a:t>
            </a:fld>
            <a:endParaRPr lang="en-GB" dirty="0"/>
          </a:p>
        </p:txBody>
      </p:sp>
      <p:sp>
        <p:nvSpPr>
          <p:cNvPr id="6" name="Footer Placeholder 5"/>
          <p:cNvSpPr>
            <a:spLocks noGrp="1"/>
          </p:cNvSpPr>
          <p:nvPr>
            <p:ph type="ftr" sz="quarter" idx="11"/>
          </p:nvPr>
        </p:nvSpPr>
        <p:spPr/>
        <p:txBody>
          <a:bodyPr/>
          <a:lstStyle>
            <a:lvl1pPr>
              <a:defRPr>
                <a:solidFill>
                  <a:schemeClr val="tx2"/>
                </a:solidFill>
              </a:defRPr>
            </a:lvl1pPr>
          </a:lstStyle>
          <a:p>
            <a:pPr>
              <a:defRPr/>
            </a:pPr>
            <a:endParaRPr lang="en-GB"/>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pPr>
              <a:defRPr/>
            </a:pPr>
            <a:fld id="{86AC16E7-CF9B-4EF9-BE5D-F994873F5721}" type="slidenum">
              <a:rPr lang="en-GB" smtClean="0"/>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4F32A9A-15F6-4E23-B22E-5D7AFAB80549}" type="datetimeFigureOut">
              <a:rPr lang="en-US" smtClean="0"/>
              <a:pPr/>
              <a:t>10/26/2016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662E801-9362-4C4E-B69F-DA2C3BE81B53}"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BACD2518-A67D-464E-A51A-F14FB1F09A09}" type="datetimeFigureOut">
              <a:rPr lang="en-US" smtClean="0"/>
              <a:pPr>
                <a:defRPr/>
              </a:pPr>
              <a:t>10/26/2016</a:t>
            </a:fld>
            <a:endParaRPr lang="en-GB" dirty="0"/>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823CC44D-E033-49A2-AEAC-17EDAEC2F78D}" type="slidenum">
              <a:rPr lang="en-GB" smtClean="0"/>
              <a:pPr>
                <a:defRPr/>
              </a:pPr>
              <a:t>‹#›</a:t>
            </a:fld>
            <a:endParaRPr lang="en-GB"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D1EF5A35-DCFE-4494-8012-4BDC8AFDC5CD}" type="datetimeFigureOut">
              <a:rPr lang="en-US" smtClean="0"/>
              <a:pPr>
                <a:defRPr/>
              </a:pPr>
              <a:t>10/26/2016</a:t>
            </a:fld>
            <a:endParaRPr lang="en-GB" dirty="0"/>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9F3495FC-C3A9-4339-8B78-5A631C2D629E}" type="slidenum">
              <a:rPr lang="en-GB" smtClean="0"/>
              <a:pPr>
                <a:defRPr/>
              </a:pPr>
              <a:t>‹#›</a:t>
            </a:fld>
            <a:endParaRPr lang="en-GB"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69E6C8D3-DB93-402A-B8EE-8DFEE61BC352}" type="datetimeFigureOut">
              <a:rPr lang="en-US" smtClean="0"/>
              <a:pPr>
                <a:defRPr/>
              </a:pPr>
              <a:t>10/26/2016</a:t>
            </a:fld>
            <a:endParaRPr lang="en-GB" dirty="0"/>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68246991-18CC-416D-80D5-6C1839301E25}" type="slidenum">
              <a:rPr lang="en-GB" smtClean="0"/>
              <a:pPr>
                <a:defRPr/>
              </a:pPr>
              <a:t>‹#›</a:t>
            </a:fld>
            <a:endParaRPr lang="en-GB"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AutoShape 2"/>
          <p:cNvSpPr>
            <a:spLocks noChangeArrowheads="1"/>
          </p:cNvSpPr>
          <p:nvPr/>
        </p:nvSpPr>
        <p:spPr bwMode="auto">
          <a:xfrm>
            <a:off x="228600" y="381000"/>
            <a:ext cx="8686800" cy="5638800"/>
          </a:xfrm>
          <a:prstGeom prst="roundRect">
            <a:avLst>
              <a:gd name="adj" fmla="val 7912"/>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fontAlgn="base">
              <a:spcBef>
                <a:spcPct val="0"/>
              </a:spcBef>
              <a:spcAft>
                <a:spcPct val="0"/>
              </a:spcAft>
            </a:pPr>
            <a:endParaRPr lang="en-US" sz="2400" smtClean="0">
              <a:solidFill>
                <a:srgbClr val="000000"/>
              </a:solidFill>
              <a:latin typeface="Times New Roman" pitchFamily="18" charset="0"/>
            </a:endParaRPr>
          </a:p>
        </p:txBody>
      </p:sp>
      <p:sp>
        <p:nvSpPr>
          <p:cNvPr id="5" name="AutoShape 3"/>
          <p:cNvSpPr>
            <a:spLocks noChangeArrowheads="1"/>
          </p:cNvSpPr>
          <p:nvPr/>
        </p:nvSpPr>
        <p:spPr bwMode="white">
          <a:xfrm>
            <a:off x="327025" y="488950"/>
            <a:ext cx="8435975" cy="4768850"/>
          </a:xfrm>
          <a:prstGeom prst="roundRect">
            <a:avLst>
              <a:gd name="adj" fmla="val 7310"/>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fontAlgn="base">
              <a:spcBef>
                <a:spcPct val="0"/>
              </a:spcBef>
              <a:spcAft>
                <a:spcPct val="0"/>
              </a:spcAft>
            </a:pPr>
            <a:endParaRPr lang="en-US" sz="2400" smtClean="0">
              <a:solidFill>
                <a:srgbClr val="000000"/>
              </a:solidFill>
              <a:latin typeface="Times New Roman" pitchFamily="18" charset="0"/>
            </a:endParaRPr>
          </a:p>
        </p:txBody>
      </p:sp>
      <p:sp>
        <p:nvSpPr>
          <p:cNvPr id="6" name="AutoShape 4"/>
          <p:cNvSpPr>
            <a:spLocks noChangeArrowheads="1"/>
          </p:cNvSpPr>
          <p:nvPr/>
        </p:nvSpPr>
        <p:spPr bwMode="blackWhite">
          <a:xfrm>
            <a:off x="1371600" y="3338513"/>
            <a:ext cx="6400800" cy="2286000"/>
          </a:xfrm>
          <a:prstGeom prst="roundRect">
            <a:avLst>
              <a:gd name="adj" fmla="val 16667"/>
            </a:avLst>
          </a:prstGeom>
          <a:solidFill>
            <a:schemeClr val="bg1"/>
          </a:solidFill>
          <a:ln w="50800">
            <a:solidFill>
              <a:schemeClr val="bg2"/>
            </a:solidFill>
            <a:round/>
            <a:headEnd/>
            <a:tailEnd/>
          </a:ln>
        </p:spPr>
        <p:txBody>
          <a:bodyPr wrap="none" anchor="ctr"/>
          <a:lstStyle/>
          <a:p>
            <a:pPr algn="ctr" fontAlgn="base">
              <a:spcBef>
                <a:spcPct val="0"/>
              </a:spcBef>
              <a:spcAft>
                <a:spcPct val="0"/>
              </a:spcAft>
            </a:pPr>
            <a:endParaRPr lang="en-US" smtClean="0">
              <a:solidFill>
                <a:srgbClr val="000000"/>
              </a:solidFill>
            </a:endParaRPr>
          </a:p>
        </p:txBody>
      </p:sp>
      <p:sp>
        <p:nvSpPr>
          <p:cNvPr id="63493" name="Rectangle 5"/>
          <p:cNvSpPr>
            <a:spLocks noGrp="1" noChangeArrowheads="1"/>
          </p:cNvSpPr>
          <p:nvPr>
            <p:ph type="ctrTitle"/>
          </p:nvPr>
        </p:nvSpPr>
        <p:spPr>
          <a:xfrm>
            <a:off x="685800" y="857250"/>
            <a:ext cx="7772400" cy="2266950"/>
          </a:xfrm>
        </p:spPr>
        <p:txBody>
          <a:bodyPr anchor="ctr" anchorCtr="1"/>
          <a:lstStyle>
            <a:lvl1pPr algn="ctr">
              <a:defRPr sz="4100" i="1"/>
            </a:lvl1pPr>
          </a:lstStyle>
          <a:p>
            <a:r>
              <a:rPr lang="en-GB"/>
              <a:t>Click to edit Master title style</a:t>
            </a:r>
          </a:p>
        </p:txBody>
      </p:sp>
      <p:sp>
        <p:nvSpPr>
          <p:cNvPr id="63494" name="Rectangle 6"/>
          <p:cNvSpPr>
            <a:spLocks noGrp="1" noChangeArrowheads="1"/>
          </p:cNvSpPr>
          <p:nvPr>
            <p:ph type="subTitle" idx="1"/>
          </p:nvPr>
        </p:nvSpPr>
        <p:spPr>
          <a:xfrm>
            <a:off x="1752600" y="3567113"/>
            <a:ext cx="5410200" cy="1905000"/>
          </a:xfrm>
        </p:spPr>
        <p:txBody>
          <a:bodyPr anchor="ctr"/>
          <a:lstStyle>
            <a:lvl1pPr marL="0" indent="0" algn="ctr">
              <a:buFont typeface="Wingdings" pitchFamily="2" charset="2"/>
              <a:buNone/>
              <a:defRPr sz="3300"/>
            </a:lvl1pPr>
          </a:lstStyle>
          <a:p>
            <a:r>
              <a:rPr lang="en-GB"/>
              <a:t>Click to edit Master subtitle style</a:t>
            </a:r>
          </a:p>
        </p:txBody>
      </p:sp>
      <p:sp>
        <p:nvSpPr>
          <p:cNvPr id="7" name="Rectangle 7"/>
          <p:cNvSpPr>
            <a:spLocks noGrp="1" noChangeArrowheads="1"/>
          </p:cNvSpPr>
          <p:nvPr>
            <p:ph type="dt" sz="half" idx="10"/>
          </p:nvPr>
        </p:nvSpPr>
        <p:spPr/>
        <p:txBody>
          <a:bodyPr/>
          <a:lstStyle>
            <a:lvl1pPr>
              <a:defRPr/>
            </a:lvl1pPr>
          </a:lstStyle>
          <a:p>
            <a:pPr>
              <a:defRPr/>
            </a:pPr>
            <a:endParaRPr lang="en-GB">
              <a:solidFill>
                <a:srgbClr val="000000"/>
              </a:solidFill>
            </a:endParaRPr>
          </a:p>
        </p:txBody>
      </p:sp>
      <p:sp>
        <p:nvSpPr>
          <p:cNvPr id="8" name="Rectangle 8"/>
          <p:cNvSpPr>
            <a:spLocks noGrp="1" noChangeArrowheads="1"/>
          </p:cNvSpPr>
          <p:nvPr>
            <p:ph type="ftr" sz="quarter" idx="11"/>
          </p:nvPr>
        </p:nvSpPr>
        <p:spPr>
          <a:xfrm>
            <a:off x="3352800" y="6391275"/>
            <a:ext cx="2895600" cy="457200"/>
          </a:xfrm>
        </p:spPr>
        <p:txBody>
          <a:bodyPr/>
          <a:lstStyle>
            <a:lvl1pPr>
              <a:defRPr/>
            </a:lvl1pPr>
          </a:lstStyle>
          <a:p>
            <a:pPr>
              <a:defRPr/>
            </a:pPr>
            <a:endParaRPr lang="en-GB">
              <a:solidFill>
                <a:srgbClr val="000000"/>
              </a:solidFill>
            </a:endParaRPr>
          </a:p>
        </p:txBody>
      </p:sp>
      <p:sp>
        <p:nvSpPr>
          <p:cNvPr id="9" name="Rectangle 9"/>
          <p:cNvSpPr>
            <a:spLocks noGrp="1" noChangeArrowheads="1"/>
          </p:cNvSpPr>
          <p:nvPr>
            <p:ph type="sldNum" sz="quarter" idx="12"/>
          </p:nvPr>
        </p:nvSpPr>
        <p:spPr>
          <a:xfrm>
            <a:off x="6858000" y="6391275"/>
            <a:ext cx="1600200" cy="457200"/>
          </a:xfrm>
        </p:spPr>
        <p:txBody>
          <a:bodyPr/>
          <a:lstStyle>
            <a:lvl1pPr>
              <a:defRPr/>
            </a:lvl1pPr>
          </a:lstStyle>
          <a:p>
            <a:pPr>
              <a:defRPr/>
            </a:pPr>
            <a:fld id="{C44327F2-C809-4CA5-9713-62DD5381578F}"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12248897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20095F3-1DE5-488E-BC5C-7985F745BC8E}"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7623976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ABA5D90-1DE7-4590-9376-D5819C2B5031}"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71093429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7620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863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DE3B1CD-251B-4165-8377-DF6AAF0FD732}"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19636053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28E68DDE-5A04-4C5F-A8E7-643692D756B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68838364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6838D11F-DC02-40F2-B5A1-656E54E90BA9}"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34171021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63BCB0AB-4D40-4A93-9A28-256A1D1555BF}"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309475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4F32A9A-15F6-4E23-B22E-5D7AFAB80549}" type="datetimeFigureOut">
              <a:rPr lang="en-US" smtClean="0"/>
              <a:pPr/>
              <a:t>10/26/2016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662E801-9362-4C4E-B69F-DA2C3BE81B53}"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5C7BCC4-FC54-4639-AEF5-DA2A9C8C7A4D}"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2279426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Z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95501D9-6023-4BFE-8724-6DBFFD30F5F4}"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26925950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74E84AA-BD07-4395-9B26-B2BB98B44A4D}"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66907072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533400"/>
            <a:ext cx="1924050" cy="5410200"/>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762000" y="533400"/>
            <a:ext cx="56197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08FCDD0-4004-4449-85C7-ECDA6109F202}"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49191380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696200" cy="1143000"/>
          </a:xfrm>
        </p:spPr>
        <p:txBody>
          <a:bodyPr/>
          <a:lstStyle/>
          <a:p>
            <a:r>
              <a:rPr lang="en-US" smtClean="0"/>
              <a:t>Click to edit Master title style</a:t>
            </a:r>
            <a:endParaRPr lang="en-ZA"/>
          </a:p>
        </p:txBody>
      </p:sp>
      <p:sp>
        <p:nvSpPr>
          <p:cNvPr id="3" name="Table Placeholder 2"/>
          <p:cNvSpPr>
            <a:spLocks noGrp="1"/>
          </p:cNvSpPr>
          <p:nvPr>
            <p:ph type="tbl" idx="1"/>
          </p:nvPr>
        </p:nvSpPr>
        <p:spPr>
          <a:xfrm>
            <a:off x="762000" y="1905000"/>
            <a:ext cx="7696200" cy="4038600"/>
          </a:xfrm>
        </p:spPr>
        <p:txBody>
          <a:bodyPr/>
          <a:lstStyle/>
          <a:p>
            <a:pPr lvl="0"/>
            <a:endParaRPr lang="en-ZA"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F0AD69E-F6D9-4C40-A464-10F0B55E1425}"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068921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AutoShape 2"/>
          <p:cNvSpPr>
            <a:spLocks noChangeArrowheads="1"/>
          </p:cNvSpPr>
          <p:nvPr/>
        </p:nvSpPr>
        <p:spPr bwMode="auto">
          <a:xfrm>
            <a:off x="228600" y="381000"/>
            <a:ext cx="8686800" cy="5638800"/>
          </a:xfrm>
          <a:prstGeom prst="roundRect">
            <a:avLst>
              <a:gd name="adj" fmla="val 7912"/>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fontAlgn="base">
              <a:spcBef>
                <a:spcPct val="0"/>
              </a:spcBef>
              <a:spcAft>
                <a:spcPct val="0"/>
              </a:spcAft>
            </a:pPr>
            <a:endParaRPr lang="en-US" sz="2400" smtClean="0">
              <a:solidFill>
                <a:srgbClr val="000000"/>
              </a:solidFill>
              <a:latin typeface="Times New Roman" pitchFamily="18" charset="0"/>
            </a:endParaRPr>
          </a:p>
        </p:txBody>
      </p:sp>
      <p:sp>
        <p:nvSpPr>
          <p:cNvPr id="5" name="AutoShape 3"/>
          <p:cNvSpPr>
            <a:spLocks noChangeArrowheads="1"/>
          </p:cNvSpPr>
          <p:nvPr/>
        </p:nvSpPr>
        <p:spPr bwMode="white">
          <a:xfrm>
            <a:off x="327025" y="488950"/>
            <a:ext cx="8435975" cy="4768850"/>
          </a:xfrm>
          <a:prstGeom prst="roundRect">
            <a:avLst>
              <a:gd name="adj" fmla="val 7310"/>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fontAlgn="base">
              <a:spcBef>
                <a:spcPct val="0"/>
              </a:spcBef>
              <a:spcAft>
                <a:spcPct val="0"/>
              </a:spcAft>
            </a:pPr>
            <a:endParaRPr lang="en-US" sz="2400" smtClean="0">
              <a:solidFill>
                <a:srgbClr val="000000"/>
              </a:solidFill>
              <a:latin typeface="Times New Roman" pitchFamily="18" charset="0"/>
            </a:endParaRPr>
          </a:p>
        </p:txBody>
      </p:sp>
      <p:sp>
        <p:nvSpPr>
          <p:cNvPr id="6" name="AutoShape 4"/>
          <p:cNvSpPr>
            <a:spLocks noChangeArrowheads="1"/>
          </p:cNvSpPr>
          <p:nvPr/>
        </p:nvSpPr>
        <p:spPr bwMode="blackWhite">
          <a:xfrm>
            <a:off x="1371600" y="3338513"/>
            <a:ext cx="6400800" cy="2286000"/>
          </a:xfrm>
          <a:prstGeom prst="roundRect">
            <a:avLst>
              <a:gd name="adj" fmla="val 16667"/>
            </a:avLst>
          </a:prstGeom>
          <a:solidFill>
            <a:schemeClr val="bg1"/>
          </a:solidFill>
          <a:ln w="50800">
            <a:solidFill>
              <a:schemeClr val="bg2"/>
            </a:solidFill>
            <a:round/>
            <a:headEnd/>
            <a:tailEnd/>
          </a:ln>
        </p:spPr>
        <p:txBody>
          <a:bodyPr wrap="none" anchor="ctr"/>
          <a:lstStyle/>
          <a:p>
            <a:pPr algn="ctr" fontAlgn="base">
              <a:spcBef>
                <a:spcPct val="0"/>
              </a:spcBef>
              <a:spcAft>
                <a:spcPct val="0"/>
              </a:spcAft>
            </a:pPr>
            <a:endParaRPr lang="en-US" smtClean="0">
              <a:solidFill>
                <a:srgbClr val="000000"/>
              </a:solidFill>
            </a:endParaRPr>
          </a:p>
        </p:txBody>
      </p:sp>
      <p:sp>
        <p:nvSpPr>
          <p:cNvPr id="63493" name="Rectangle 5"/>
          <p:cNvSpPr>
            <a:spLocks noGrp="1" noChangeArrowheads="1"/>
          </p:cNvSpPr>
          <p:nvPr>
            <p:ph type="ctrTitle"/>
          </p:nvPr>
        </p:nvSpPr>
        <p:spPr>
          <a:xfrm>
            <a:off x="685800" y="857250"/>
            <a:ext cx="7772400" cy="2266950"/>
          </a:xfrm>
        </p:spPr>
        <p:txBody>
          <a:bodyPr anchor="ctr" anchorCtr="1"/>
          <a:lstStyle>
            <a:lvl1pPr algn="ctr">
              <a:defRPr sz="4100" i="1"/>
            </a:lvl1pPr>
          </a:lstStyle>
          <a:p>
            <a:r>
              <a:rPr lang="en-GB"/>
              <a:t>Click to edit Master title style</a:t>
            </a:r>
          </a:p>
        </p:txBody>
      </p:sp>
      <p:sp>
        <p:nvSpPr>
          <p:cNvPr id="63494" name="Rectangle 6"/>
          <p:cNvSpPr>
            <a:spLocks noGrp="1" noChangeArrowheads="1"/>
          </p:cNvSpPr>
          <p:nvPr>
            <p:ph type="subTitle" idx="1"/>
          </p:nvPr>
        </p:nvSpPr>
        <p:spPr>
          <a:xfrm>
            <a:off x="1752600" y="3567113"/>
            <a:ext cx="5410200" cy="1905000"/>
          </a:xfrm>
        </p:spPr>
        <p:txBody>
          <a:bodyPr anchor="ctr"/>
          <a:lstStyle>
            <a:lvl1pPr marL="0" indent="0" algn="ctr">
              <a:buFont typeface="Wingdings" pitchFamily="2" charset="2"/>
              <a:buNone/>
              <a:defRPr sz="3300"/>
            </a:lvl1pPr>
          </a:lstStyle>
          <a:p>
            <a:r>
              <a:rPr lang="en-GB"/>
              <a:t>Click to edit Master subtitle style</a:t>
            </a:r>
          </a:p>
        </p:txBody>
      </p:sp>
      <p:sp>
        <p:nvSpPr>
          <p:cNvPr id="7" name="Rectangle 7"/>
          <p:cNvSpPr>
            <a:spLocks noGrp="1" noChangeArrowheads="1"/>
          </p:cNvSpPr>
          <p:nvPr>
            <p:ph type="dt" sz="half" idx="10"/>
          </p:nvPr>
        </p:nvSpPr>
        <p:spPr/>
        <p:txBody>
          <a:bodyPr/>
          <a:lstStyle>
            <a:lvl1pPr>
              <a:defRPr/>
            </a:lvl1pPr>
          </a:lstStyle>
          <a:p>
            <a:pPr>
              <a:defRPr/>
            </a:pPr>
            <a:endParaRPr lang="en-GB">
              <a:solidFill>
                <a:srgbClr val="000000"/>
              </a:solidFill>
            </a:endParaRPr>
          </a:p>
        </p:txBody>
      </p:sp>
      <p:sp>
        <p:nvSpPr>
          <p:cNvPr id="8" name="Rectangle 8"/>
          <p:cNvSpPr>
            <a:spLocks noGrp="1" noChangeArrowheads="1"/>
          </p:cNvSpPr>
          <p:nvPr>
            <p:ph type="ftr" sz="quarter" idx="11"/>
          </p:nvPr>
        </p:nvSpPr>
        <p:spPr>
          <a:xfrm>
            <a:off x="3352800" y="6391275"/>
            <a:ext cx="2895600" cy="457200"/>
          </a:xfrm>
        </p:spPr>
        <p:txBody>
          <a:bodyPr/>
          <a:lstStyle>
            <a:lvl1pPr>
              <a:defRPr/>
            </a:lvl1pPr>
          </a:lstStyle>
          <a:p>
            <a:pPr>
              <a:defRPr/>
            </a:pPr>
            <a:endParaRPr lang="en-GB">
              <a:solidFill>
                <a:srgbClr val="000000"/>
              </a:solidFill>
            </a:endParaRPr>
          </a:p>
        </p:txBody>
      </p:sp>
      <p:sp>
        <p:nvSpPr>
          <p:cNvPr id="9" name="Rectangle 9"/>
          <p:cNvSpPr>
            <a:spLocks noGrp="1" noChangeArrowheads="1"/>
          </p:cNvSpPr>
          <p:nvPr>
            <p:ph type="sldNum" sz="quarter" idx="12"/>
          </p:nvPr>
        </p:nvSpPr>
        <p:spPr>
          <a:xfrm>
            <a:off x="6858000" y="6391275"/>
            <a:ext cx="1600200" cy="457200"/>
          </a:xfrm>
        </p:spPr>
        <p:txBody>
          <a:bodyPr/>
          <a:lstStyle>
            <a:lvl1pPr>
              <a:defRPr/>
            </a:lvl1pPr>
          </a:lstStyle>
          <a:p>
            <a:pPr>
              <a:defRPr/>
            </a:pPr>
            <a:fld id="{C44327F2-C809-4CA5-9713-62DD5381578F}"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30016812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20095F3-1DE5-488E-BC5C-7985F745BC8E}"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17880681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ABA5D90-1DE7-4590-9376-D5819C2B5031}"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97276736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7620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863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DE3B1CD-251B-4165-8377-DF6AAF0FD732}"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27435808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28E68DDE-5A04-4C5F-A8E7-643692D756B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669324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4F32A9A-15F6-4E23-B22E-5D7AFAB80549}" type="datetimeFigureOut">
              <a:rPr lang="en-US" smtClean="0"/>
              <a:pPr/>
              <a:t>10/26/2016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662E801-9362-4C4E-B69F-DA2C3BE81B53}"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6838D11F-DC02-40F2-B5A1-656E54E90BA9}"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46163604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63BCB0AB-4D40-4A93-9A28-256A1D1555BF}"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23504526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5C7BCC4-FC54-4639-AEF5-DA2A9C8C7A4D}"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79524621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Z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95501D9-6023-4BFE-8724-6DBFFD30F5F4}"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00688362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74E84AA-BD07-4395-9B26-B2BB98B44A4D}"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20409952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533400"/>
            <a:ext cx="1924050" cy="5410200"/>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762000" y="533400"/>
            <a:ext cx="56197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08FCDD0-4004-4449-85C7-ECDA6109F202}"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16061955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696200" cy="1143000"/>
          </a:xfrm>
        </p:spPr>
        <p:txBody>
          <a:bodyPr/>
          <a:lstStyle/>
          <a:p>
            <a:r>
              <a:rPr lang="en-US" smtClean="0"/>
              <a:t>Click to edit Master title style</a:t>
            </a:r>
            <a:endParaRPr lang="en-ZA"/>
          </a:p>
        </p:txBody>
      </p:sp>
      <p:sp>
        <p:nvSpPr>
          <p:cNvPr id="3" name="Table Placeholder 2"/>
          <p:cNvSpPr>
            <a:spLocks noGrp="1"/>
          </p:cNvSpPr>
          <p:nvPr>
            <p:ph type="tbl" idx="1"/>
          </p:nvPr>
        </p:nvSpPr>
        <p:spPr>
          <a:xfrm>
            <a:off x="762000" y="1905000"/>
            <a:ext cx="7696200" cy="4038600"/>
          </a:xfrm>
        </p:spPr>
        <p:txBody>
          <a:bodyPr/>
          <a:lstStyle/>
          <a:p>
            <a:pPr lvl="0"/>
            <a:endParaRPr lang="en-ZA"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F0AD69E-F6D9-4C40-A464-10F0B55E1425}"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841912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4F32A9A-15F6-4E23-B22E-5D7AFAB80549}" type="datetimeFigureOut">
              <a:rPr lang="en-US" smtClean="0"/>
              <a:pPr/>
              <a:t>10/26/2016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662E801-9362-4C4E-B69F-DA2C3BE81B5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4F32A9A-15F6-4E23-B22E-5D7AFAB80549}" type="datetimeFigureOut">
              <a:rPr lang="en-US" smtClean="0"/>
              <a:pPr/>
              <a:t>10/26/2016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662E801-9362-4C4E-B69F-DA2C3BE81B5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E4F32A9A-15F6-4E23-B22E-5D7AFAB80549}" type="datetimeFigureOut">
              <a:rPr lang="en-US" smtClean="0"/>
              <a:pPr/>
              <a:t>10/26/2016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9662E801-9362-4C4E-B69F-DA2C3BE81B53}"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4F32A9A-15F6-4E23-B22E-5D7AFAB80549}" type="datetimeFigureOut">
              <a:rPr lang="en-US" smtClean="0"/>
              <a:pPr/>
              <a:t>10/26/2016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662E801-9362-4C4E-B69F-DA2C3BE81B5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E4F32A9A-15F6-4E23-B22E-5D7AFAB80549}" type="datetimeFigureOut">
              <a:rPr lang="en-US" smtClean="0"/>
              <a:pPr/>
              <a:t>10/26/2016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662E801-9362-4C4E-B69F-DA2C3BE81B53}"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theme" Target="../theme/theme4.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4F32A9A-15F6-4E23-B22E-5D7AFAB80549}" type="datetimeFigureOut">
              <a:rPr lang="en-US" smtClean="0"/>
              <a:pPr/>
              <a:t>10/26/2016</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9662E801-9362-4C4E-B69F-DA2C3BE81B53}"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E4F32A9A-15F6-4E23-B22E-5D7AFAB80549}" type="datetimeFigureOut">
              <a:rPr lang="en-US" smtClean="0"/>
              <a:pPr/>
              <a:t>10/26/2016</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9662E801-9362-4C4E-B69F-DA2C3BE81B5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181" r:id="rId1"/>
    <p:sldLayoutId id="2147484182" r:id="rId2"/>
    <p:sldLayoutId id="2147484183" r:id="rId3"/>
    <p:sldLayoutId id="2147484184" r:id="rId4"/>
    <p:sldLayoutId id="2147484185" r:id="rId5"/>
    <p:sldLayoutId id="2147484186" r:id="rId6"/>
    <p:sldLayoutId id="2147484187" r:id="rId7"/>
    <p:sldLayoutId id="2147484188" r:id="rId8"/>
    <p:sldLayoutId id="2147484189" r:id="rId9"/>
    <p:sldLayoutId id="2147484190" r:id="rId10"/>
    <p:sldLayoutId id="214748419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533400"/>
            <a:ext cx="7696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762000" y="1905000"/>
            <a:ext cx="76962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62468" name="Rectangle 4"/>
          <p:cNvSpPr>
            <a:spLocks noGrp="1" noChangeArrowheads="1"/>
          </p:cNvSpPr>
          <p:nvPr>
            <p:ph type="dt" sz="half" idx="2"/>
          </p:nvPr>
        </p:nvSpPr>
        <p:spPr bwMode="auto">
          <a:xfrm>
            <a:off x="762000" y="6391275"/>
            <a:ext cx="2057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Arial" charset="0"/>
              </a:defRPr>
            </a:lvl1pPr>
          </a:lstStyle>
          <a:p>
            <a:pPr fontAlgn="base">
              <a:spcBef>
                <a:spcPct val="0"/>
              </a:spcBef>
              <a:spcAft>
                <a:spcPct val="0"/>
              </a:spcAft>
              <a:defRPr/>
            </a:pPr>
            <a:endParaRPr lang="en-GB">
              <a:solidFill>
                <a:srgbClr val="000000"/>
              </a:solidFill>
            </a:endParaRPr>
          </a:p>
        </p:txBody>
      </p:sp>
      <p:sp>
        <p:nvSpPr>
          <p:cNvPr id="62469" name="Rectangle 5"/>
          <p:cNvSpPr>
            <a:spLocks noGrp="1" noChangeArrowheads="1"/>
          </p:cNvSpPr>
          <p:nvPr>
            <p:ph type="ftr" sz="quarter" idx="3"/>
          </p:nvPr>
        </p:nvSpPr>
        <p:spPr bwMode="auto">
          <a:xfrm>
            <a:off x="3352800" y="6403975"/>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Arial" charset="0"/>
              </a:defRPr>
            </a:lvl1pPr>
          </a:lstStyle>
          <a:p>
            <a:pPr fontAlgn="base">
              <a:spcBef>
                <a:spcPct val="0"/>
              </a:spcBef>
              <a:spcAft>
                <a:spcPct val="0"/>
              </a:spcAft>
              <a:defRPr/>
            </a:pPr>
            <a:endParaRPr lang="en-GB">
              <a:solidFill>
                <a:srgbClr val="000000"/>
              </a:solidFill>
            </a:endParaRPr>
          </a:p>
        </p:txBody>
      </p:sp>
      <p:sp>
        <p:nvSpPr>
          <p:cNvPr id="62470" name="Rectangle 6"/>
          <p:cNvSpPr>
            <a:spLocks noGrp="1" noChangeArrowheads="1"/>
          </p:cNvSpPr>
          <p:nvPr>
            <p:ph type="sldNum" sz="quarter" idx="4"/>
          </p:nvPr>
        </p:nvSpPr>
        <p:spPr bwMode="auto">
          <a:xfrm>
            <a:off x="6858000" y="6400800"/>
            <a:ext cx="1600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Arial" charset="0"/>
              </a:defRPr>
            </a:lvl1pPr>
          </a:lstStyle>
          <a:p>
            <a:pPr fontAlgn="base">
              <a:spcBef>
                <a:spcPct val="0"/>
              </a:spcBef>
              <a:spcAft>
                <a:spcPct val="0"/>
              </a:spcAft>
              <a:defRPr/>
            </a:pPr>
            <a:fld id="{D87D42E5-881C-4CC1-B2AB-09E275C55362}" type="slidenum">
              <a:rPr lang="en-GB">
                <a:solidFill>
                  <a:srgbClr val="000000"/>
                </a:solidFill>
              </a:rPr>
              <a:pPr fontAlgn="base">
                <a:spcBef>
                  <a:spcPct val="0"/>
                </a:spcBef>
                <a:spcAft>
                  <a:spcPct val="0"/>
                </a:spcAft>
                <a:defRPr/>
              </a:pPr>
              <a:t>‹#›</a:t>
            </a:fld>
            <a:endParaRPr lang="en-GB">
              <a:solidFill>
                <a:srgbClr val="000000"/>
              </a:solidFill>
            </a:endParaRPr>
          </a:p>
        </p:txBody>
      </p:sp>
      <p:grpSp>
        <p:nvGrpSpPr>
          <p:cNvPr id="1031" name="Group 7"/>
          <p:cNvGrpSpPr>
            <a:grpSpLocks/>
          </p:cNvGrpSpPr>
          <p:nvPr/>
        </p:nvGrpSpPr>
        <p:grpSpPr bwMode="auto">
          <a:xfrm>
            <a:off x="168275" y="228600"/>
            <a:ext cx="8823325" cy="6096000"/>
            <a:chOff x="106" y="144"/>
            <a:chExt cx="5558" cy="3840"/>
          </a:xfrm>
        </p:grpSpPr>
        <p:sp>
          <p:nvSpPr>
            <p:cNvPr id="1032" name="AutoShape 8"/>
            <p:cNvSpPr>
              <a:spLocks noChangeArrowheads="1"/>
            </p:cNvSpPr>
            <p:nvPr/>
          </p:nvSpPr>
          <p:spPr bwMode="auto">
            <a:xfrm>
              <a:off x="106" y="144"/>
              <a:ext cx="5558" cy="3840"/>
            </a:xfrm>
            <a:prstGeom prst="roundRect">
              <a:avLst>
                <a:gd name="adj" fmla="val 11046"/>
              </a:avLst>
            </a:prstGeom>
            <a:noFill/>
            <a:ln w="2857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endParaRPr lang="en-US" sz="2400" smtClean="0">
                <a:solidFill>
                  <a:srgbClr val="000000"/>
                </a:solidFill>
                <a:latin typeface="Times New Roman" pitchFamily="18" charset="0"/>
              </a:endParaRPr>
            </a:p>
          </p:txBody>
        </p:sp>
        <p:sp>
          <p:nvSpPr>
            <p:cNvPr id="1033" name="Line 9"/>
            <p:cNvSpPr>
              <a:spLocks noChangeShapeType="1"/>
            </p:cNvSpPr>
            <p:nvPr/>
          </p:nvSpPr>
          <p:spPr bwMode="auto">
            <a:xfrm>
              <a:off x="480" y="1077"/>
              <a:ext cx="4848" cy="0"/>
            </a:xfrm>
            <a:prstGeom prst="line">
              <a:avLst/>
            </a:prstGeom>
            <a:noFill/>
            <a:ln w="38100">
              <a:solidFill>
                <a:schemeClr val="folHlink"/>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mtClean="0">
                <a:solidFill>
                  <a:srgbClr val="000000"/>
                </a:solidFill>
              </a:endParaRPr>
            </a:p>
          </p:txBody>
        </p:sp>
      </p:grpSp>
    </p:spTree>
    <p:extLst>
      <p:ext uri="{BB962C8B-B14F-4D97-AF65-F5344CB8AC3E}">
        <p14:creationId xmlns:p14="http://schemas.microsoft.com/office/powerpoint/2010/main" val="2484246969"/>
      </p:ext>
    </p:extLst>
  </p:cSld>
  <p:clrMap bg1="lt1" tx1="dk1" bg2="lt2" tx2="dk2" accent1="accent1" accent2="accent2" accent3="accent3" accent4="accent4" accent5="accent5" accent6="accent6" hlink="hlink" folHlink="folHlink"/>
  <p:sldLayoutIdLst>
    <p:sldLayoutId id="2147484206" r:id="rId1"/>
    <p:sldLayoutId id="2147484207" r:id="rId2"/>
    <p:sldLayoutId id="2147484208" r:id="rId3"/>
    <p:sldLayoutId id="2147484209" r:id="rId4"/>
    <p:sldLayoutId id="2147484210" r:id="rId5"/>
    <p:sldLayoutId id="2147484211" r:id="rId6"/>
    <p:sldLayoutId id="2147484212" r:id="rId7"/>
    <p:sldLayoutId id="2147484213" r:id="rId8"/>
    <p:sldLayoutId id="2147484214" r:id="rId9"/>
    <p:sldLayoutId id="2147484215" r:id="rId10"/>
    <p:sldLayoutId id="2147484216" r:id="rId11"/>
    <p:sldLayoutId id="2147484217" r:id="rId12"/>
  </p:sldLayoutIdLst>
  <p:txStyles>
    <p:titleStyle>
      <a:lvl1pPr algn="l" rtl="0" eaLnBrk="0" fontAlgn="base" hangingPunct="0">
        <a:spcBef>
          <a:spcPct val="0"/>
        </a:spcBef>
        <a:spcAft>
          <a:spcPct val="0"/>
        </a:spcAft>
        <a:defRPr sz="3300">
          <a:solidFill>
            <a:schemeClr val="tx2"/>
          </a:solidFill>
          <a:latin typeface="+mj-lt"/>
          <a:ea typeface="+mj-ea"/>
          <a:cs typeface="+mj-cs"/>
        </a:defRPr>
      </a:lvl1pPr>
      <a:lvl2pPr algn="l" rtl="0" eaLnBrk="0" fontAlgn="base" hangingPunct="0">
        <a:spcBef>
          <a:spcPct val="0"/>
        </a:spcBef>
        <a:spcAft>
          <a:spcPct val="0"/>
        </a:spcAft>
        <a:defRPr sz="3300">
          <a:solidFill>
            <a:schemeClr val="tx2"/>
          </a:solidFill>
          <a:latin typeface="Arial Black" pitchFamily="34" charset="0"/>
          <a:cs typeface="Arial" charset="0"/>
        </a:defRPr>
      </a:lvl2pPr>
      <a:lvl3pPr algn="l" rtl="0" eaLnBrk="0" fontAlgn="base" hangingPunct="0">
        <a:spcBef>
          <a:spcPct val="0"/>
        </a:spcBef>
        <a:spcAft>
          <a:spcPct val="0"/>
        </a:spcAft>
        <a:defRPr sz="3300">
          <a:solidFill>
            <a:schemeClr val="tx2"/>
          </a:solidFill>
          <a:latin typeface="Arial Black" pitchFamily="34" charset="0"/>
          <a:cs typeface="Arial" charset="0"/>
        </a:defRPr>
      </a:lvl3pPr>
      <a:lvl4pPr algn="l" rtl="0" eaLnBrk="0" fontAlgn="base" hangingPunct="0">
        <a:spcBef>
          <a:spcPct val="0"/>
        </a:spcBef>
        <a:spcAft>
          <a:spcPct val="0"/>
        </a:spcAft>
        <a:defRPr sz="3300">
          <a:solidFill>
            <a:schemeClr val="tx2"/>
          </a:solidFill>
          <a:latin typeface="Arial Black" pitchFamily="34" charset="0"/>
          <a:cs typeface="Arial" charset="0"/>
        </a:defRPr>
      </a:lvl4pPr>
      <a:lvl5pPr algn="l" rtl="0" eaLnBrk="0" fontAlgn="base" hangingPunct="0">
        <a:spcBef>
          <a:spcPct val="0"/>
        </a:spcBef>
        <a:spcAft>
          <a:spcPct val="0"/>
        </a:spcAft>
        <a:defRPr sz="3300">
          <a:solidFill>
            <a:schemeClr val="tx2"/>
          </a:solidFill>
          <a:latin typeface="Arial Black" pitchFamily="34" charset="0"/>
          <a:cs typeface="Arial" charset="0"/>
        </a:defRPr>
      </a:lvl5pPr>
      <a:lvl6pPr marL="457200" algn="l" rtl="0" fontAlgn="base">
        <a:spcBef>
          <a:spcPct val="0"/>
        </a:spcBef>
        <a:spcAft>
          <a:spcPct val="0"/>
        </a:spcAft>
        <a:defRPr sz="3300">
          <a:solidFill>
            <a:schemeClr val="tx2"/>
          </a:solidFill>
          <a:latin typeface="Arial Black" pitchFamily="34" charset="0"/>
          <a:cs typeface="Arial" charset="0"/>
        </a:defRPr>
      </a:lvl6pPr>
      <a:lvl7pPr marL="914400" algn="l" rtl="0" fontAlgn="base">
        <a:spcBef>
          <a:spcPct val="0"/>
        </a:spcBef>
        <a:spcAft>
          <a:spcPct val="0"/>
        </a:spcAft>
        <a:defRPr sz="3300">
          <a:solidFill>
            <a:schemeClr val="tx2"/>
          </a:solidFill>
          <a:latin typeface="Arial Black" pitchFamily="34" charset="0"/>
          <a:cs typeface="Arial" charset="0"/>
        </a:defRPr>
      </a:lvl7pPr>
      <a:lvl8pPr marL="1371600" algn="l" rtl="0" fontAlgn="base">
        <a:spcBef>
          <a:spcPct val="0"/>
        </a:spcBef>
        <a:spcAft>
          <a:spcPct val="0"/>
        </a:spcAft>
        <a:defRPr sz="3300">
          <a:solidFill>
            <a:schemeClr val="tx2"/>
          </a:solidFill>
          <a:latin typeface="Arial Black" pitchFamily="34" charset="0"/>
          <a:cs typeface="Arial" charset="0"/>
        </a:defRPr>
      </a:lvl8pPr>
      <a:lvl9pPr marL="1828800" algn="l" rtl="0" fontAlgn="base">
        <a:spcBef>
          <a:spcPct val="0"/>
        </a:spcBef>
        <a:spcAft>
          <a:spcPct val="0"/>
        </a:spcAft>
        <a:defRPr sz="3300">
          <a:solidFill>
            <a:schemeClr val="tx2"/>
          </a:solidFill>
          <a:latin typeface="Arial Black" pitchFamily="34" charset="0"/>
          <a:cs typeface="Arial" charset="0"/>
        </a:defRPr>
      </a:lvl9pPr>
    </p:titleStyle>
    <p:bodyStyle>
      <a:lvl1pPr marL="342900" indent="-342900" algn="l" rtl="0" eaLnBrk="0" fontAlgn="base" hangingPunct="0">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sz="2600">
          <a:solidFill>
            <a:schemeClr val="tx1"/>
          </a:solidFill>
          <a:latin typeface="+mn-lt"/>
          <a:cs typeface="+mn-cs"/>
        </a:defRPr>
      </a:lvl2pPr>
      <a:lvl3pPr marL="1143000" indent="-228600" algn="l" rtl="0" eaLnBrk="0" fontAlgn="base" hangingPunct="0">
        <a:spcBef>
          <a:spcPct val="20000"/>
        </a:spcBef>
        <a:spcAft>
          <a:spcPct val="0"/>
        </a:spcAft>
        <a:buClr>
          <a:schemeClr val="tx1"/>
        </a:buClr>
        <a:buSzPct val="150000"/>
        <a:buChar char="•"/>
        <a:defRPr sz="2200">
          <a:solidFill>
            <a:schemeClr val="tx1"/>
          </a:solidFill>
          <a:latin typeface="+mn-lt"/>
          <a:cs typeface="+mn-cs"/>
        </a:defRPr>
      </a:lvl3pPr>
      <a:lvl4pPr marL="1600200" indent="-228600" algn="l" rtl="0" eaLnBrk="0" fontAlgn="base" hangingPunct="0">
        <a:spcBef>
          <a:spcPct val="20000"/>
        </a:spcBef>
        <a:spcAft>
          <a:spcPct val="0"/>
        </a:spcAft>
        <a:buClr>
          <a:schemeClr val="tx2"/>
        </a:buClr>
        <a:buSzPct val="150000"/>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folHlink"/>
        </a:buClr>
        <a:buSzPct val="150000"/>
        <a:buChar char="•"/>
        <a:defRPr sz="2000">
          <a:solidFill>
            <a:schemeClr val="tx1"/>
          </a:solidFill>
          <a:latin typeface="+mn-lt"/>
          <a:cs typeface="+mn-cs"/>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cs typeface="+mn-cs"/>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cs typeface="+mn-cs"/>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cs typeface="+mn-cs"/>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533400"/>
            <a:ext cx="7696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762000" y="1905000"/>
            <a:ext cx="76962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62468" name="Rectangle 4"/>
          <p:cNvSpPr>
            <a:spLocks noGrp="1" noChangeArrowheads="1"/>
          </p:cNvSpPr>
          <p:nvPr>
            <p:ph type="dt" sz="half" idx="2"/>
          </p:nvPr>
        </p:nvSpPr>
        <p:spPr bwMode="auto">
          <a:xfrm>
            <a:off x="762000" y="6391275"/>
            <a:ext cx="2057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Arial" charset="0"/>
              </a:defRPr>
            </a:lvl1pPr>
          </a:lstStyle>
          <a:p>
            <a:pPr fontAlgn="base">
              <a:spcBef>
                <a:spcPct val="0"/>
              </a:spcBef>
              <a:spcAft>
                <a:spcPct val="0"/>
              </a:spcAft>
              <a:defRPr/>
            </a:pPr>
            <a:endParaRPr lang="en-GB">
              <a:solidFill>
                <a:srgbClr val="000000"/>
              </a:solidFill>
            </a:endParaRPr>
          </a:p>
        </p:txBody>
      </p:sp>
      <p:sp>
        <p:nvSpPr>
          <p:cNvPr id="62469" name="Rectangle 5"/>
          <p:cNvSpPr>
            <a:spLocks noGrp="1" noChangeArrowheads="1"/>
          </p:cNvSpPr>
          <p:nvPr>
            <p:ph type="ftr" sz="quarter" idx="3"/>
          </p:nvPr>
        </p:nvSpPr>
        <p:spPr bwMode="auto">
          <a:xfrm>
            <a:off x="3352800" y="6403975"/>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Arial" charset="0"/>
              </a:defRPr>
            </a:lvl1pPr>
          </a:lstStyle>
          <a:p>
            <a:pPr fontAlgn="base">
              <a:spcBef>
                <a:spcPct val="0"/>
              </a:spcBef>
              <a:spcAft>
                <a:spcPct val="0"/>
              </a:spcAft>
              <a:defRPr/>
            </a:pPr>
            <a:endParaRPr lang="en-GB">
              <a:solidFill>
                <a:srgbClr val="000000"/>
              </a:solidFill>
            </a:endParaRPr>
          </a:p>
        </p:txBody>
      </p:sp>
      <p:sp>
        <p:nvSpPr>
          <p:cNvPr id="62470" name="Rectangle 6"/>
          <p:cNvSpPr>
            <a:spLocks noGrp="1" noChangeArrowheads="1"/>
          </p:cNvSpPr>
          <p:nvPr>
            <p:ph type="sldNum" sz="quarter" idx="4"/>
          </p:nvPr>
        </p:nvSpPr>
        <p:spPr bwMode="auto">
          <a:xfrm>
            <a:off x="6858000" y="6400800"/>
            <a:ext cx="1600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Arial" charset="0"/>
              </a:defRPr>
            </a:lvl1pPr>
          </a:lstStyle>
          <a:p>
            <a:pPr fontAlgn="base">
              <a:spcBef>
                <a:spcPct val="0"/>
              </a:spcBef>
              <a:spcAft>
                <a:spcPct val="0"/>
              </a:spcAft>
              <a:defRPr/>
            </a:pPr>
            <a:fld id="{D87D42E5-881C-4CC1-B2AB-09E275C55362}" type="slidenum">
              <a:rPr lang="en-GB">
                <a:solidFill>
                  <a:srgbClr val="000000"/>
                </a:solidFill>
              </a:rPr>
              <a:pPr fontAlgn="base">
                <a:spcBef>
                  <a:spcPct val="0"/>
                </a:spcBef>
                <a:spcAft>
                  <a:spcPct val="0"/>
                </a:spcAft>
                <a:defRPr/>
              </a:pPr>
              <a:t>‹#›</a:t>
            </a:fld>
            <a:endParaRPr lang="en-GB">
              <a:solidFill>
                <a:srgbClr val="000000"/>
              </a:solidFill>
            </a:endParaRPr>
          </a:p>
        </p:txBody>
      </p:sp>
      <p:grpSp>
        <p:nvGrpSpPr>
          <p:cNvPr id="1031" name="Group 7"/>
          <p:cNvGrpSpPr>
            <a:grpSpLocks/>
          </p:cNvGrpSpPr>
          <p:nvPr/>
        </p:nvGrpSpPr>
        <p:grpSpPr bwMode="auto">
          <a:xfrm>
            <a:off x="168275" y="228600"/>
            <a:ext cx="8823325" cy="6096000"/>
            <a:chOff x="106" y="144"/>
            <a:chExt cx="5558" cy="3840"/>
          </a:xfrm>
        </p:grpSpPr>
        <p:sp>
          <p:nvSpPr>
            <p:cNvPr id="1032" name="AutoShape 8"/>
            <p:cNvSpPr>
              <a:spLocks noChangeArrowheads="1"/>
            </p:cNvSpPr>
            <p:nvPr/>
          </p:nvSpPr>
          <p:spPr bwMode="auto">
            <a:xfrm>
              <a:off x="106" y="144"/>
              <a:ext cx="5558" cy="3840"/>
            </a:xfrm>
            <a:prstGeom prst="roundRect">
              <a:avLst>
                <a:gd name="adj" fmla="val 11046"/>
              </a:avLst>
            </a:prstGeom>
            <a:noFill/>
            <a:ln w="2857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endParaRPr lang="en-US" sz="2400" smtClean="0">
                <a:solidFill>
                  <a:srgbClr val="000000"/>
                </a:solidFill>
                <a:latin typeface="Times New Roman" pitchFamily="18" charset="0"/>
              </a:endParaRPr>
            </a:p>
          </p:txBody>
        </p:sp>
        <p:sp>
          <p:nvSpPr>
            <p:cNvPr id="1033" name="Line 9"/>
            <p:cNvSpPr>
              <a:spLocks noChangeShapeType="1"/>
            </p:cNvSpPr>
            <p:nvPr/>
          </p:nvSpPr>
          <p:spPr bwMode="auto">
            <a:xfrm>
              <a:off x="480" y="1077"/>
              <a:ext cx="4848" cy="0"/>
            </a:xfrm>
            <a:prstGeom prst="line">
              <a:avLst/>
            </a:prstGeom>
            <a:noFill/>
            <a:ln w="38100">
              <a:solidFill>
                <a:schemeClr val="folHlink"/>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mtClean="0">
                <a:solidFill>
                  <a:srgbClr val="000000"/>
                </a:solidFill>
              </a:endParaRPr>
            </a:p>
          </p:txBody>
        </p:sp>
      </p:grpSp>
    </p:spTree>
    <p:extLst>
      <p:ext uri="{BB962C8B-B14F-4D97-AF65-F5344CB8AC3E}">
        <p14:creationId xmlns:p14="http://schemas.microsoft.com/office/powerpoint/2010/main" val="1490991614"/>
      </p:ext>
    </p:extLst>
  </p:cSld>
  <p:clrMap bg1="lt1" tx1="dk1" bg2="lt2" tx2="dk2" accent1="accent1" accent2="accent2" accent3="accent3" accent4="accent4" accent5="accent5" accent6="accent6" hlink="hlink" folHlink="folHlink"/>
  <p:sldLayoutIdLst>
    <p:sldLayoutId id="2147484232" r:id="rId1"/>
    <p:sldLayoutId id="2147484233" r:id="rId2"/>
    <p:sldLayoutId id="2147484234" r:id="rId3"/>
    <p:sldLayoutId id="2147484235" r:id="rId4"/>
    <p:sldLayoutId id="2147484236" r:id="rId5"/>
    <p:sldLayoutId id="2147484237" r:id="rId6"/>
    <p:sldLayoutId id="2147484238" r:id="rId7"/>
    <p:sldLayoutId id="2147484239" r:id="rId8"/>
    <p:sldLayoutId id="2147484240" r:id="rId9"/>
    <p:sldLayoutId id="2147484241" r:id="rId10"/>
    <p:sldLayoutId id="2147484242" r:id="rId11"/>
    <p:sldLayoutId id="2147484243" r:id="rId12"/>
  </p:sldLayoutIdLst>
  <p:txStyles>
    <p:titleStyle>
      <a:lvl1pPr algn="l" rtl="0" eaLnBrk="0" fontAlgn="base" hangingPunct="0">
        <a:spcBef>
          <a:spcPct val="0"/>
        </a:spcBef>
        <a:spcAft>
          <a:spcPct val="0"/>
        </a:spcAft>
        <a:defRPr sz="3300">
          <a:solidFill>
            <a:schemeClr val="tx2"/>
          </a:solidFill>
          <a:latin typeface="+mj-lt"/>
          <a:ea typeface="+mj-ea"/>
          <a:cs typeface="+mj-cs"/>
        </a:defRPr>
      </a:lvl1pPr>
      <a:lvl2pPr algn="l" rtl="0" eaLnBrk="0" fontAlgn="base" hangingPunct="0">
        <a:spcBef>
          <a:spcPct val="0"/>
        </a:spcBef>
        <a:spcAft>
          <a:spcPct val="0"/>
        </a:spcAft>
        <a:defRPr sz="3300">
          <a:solidFill>
            <a:schemeClr val="tx2"/>
          </a:solidFill>
          <a:latin typeface="Arial Black" pitchFamily="34" charset="0"/>
          <a:cs typeface="Arial" charset="0"/>
        </a:defRPr>
      </a:lvl2pPr>
      <a:lvl3pPr algn="l" rtl="0" eaLnBrk="0" fontAlgn="base" hangingPunct="0">
        <a:spcBef>
          <a:spcPct val="0"/>
        </a:spcBef>
        <a:spcAft>
          <a:spcPct val="0"/>
        </a:spcAft>
        <a:defRPr sz="3300">
          <a:solidFill>
            <a:schemeClr val="tx2"/>
          </a:solidFill>
          <a:latin typeface="Arial Black" pitchFamily="34" charset="0"/>
          <a:cs typeface="Arial" charset="0"/>
        </a:defRPr>
      </a:lvl3pPr>
      <a:lvl4pPr algn="l" rtl="0" eaLnBrk="0" fontAlgn="base" hangingPunct="0">
        <a:spcBef>
          <a:spcPct val="0"/>
        </a:spcBef>
        <a:spcAft>
          <a:spcPct val="0"/>
        </a:spcAft>
        <a:defRPr sz="3300">
          <a:solidFill>
            <a:schemeClr val="tx2"/>
          </a:solidFill>
          <a:latin typeface="Arial Black" pitchFamily="34" charset="0"/>
          <a:cs typeface="Arial" charset="0"/>
        </a:defRPr>
      </a:lvl4pPr>
      <a:lvl5pPr algn="l" rtl="0" eaLnBrk="0" fontAlgn="base" hangingPunct="0">
        <a:spcBef>
          <a:spcPct val="0"/>
        </a:spcBef>
        <a:spcAft>
          <a:spcPct val="0"/>
        </a:spcAft>
        <a:defRPr sz="3300">
          <a:solidFill>
            <a:schemeClr val="tx2"/>
          </a:solidFill>
          <a:latin typeface="Arial Black" pitchFamily="34" charset="0"/>
          <a:cs typeface="Arial" charset="0"/>
        </a:defRPr>
      </a:lvl5pPr>
      <a:lvl6pPr marL="457200" algn="l" rtl="0" fontAlgn="base">
        <a:spcBef>
          <a:spcPct val="0"/>
        </a:spcBef>
        <a:spcAft>
          <a:spcPct val="0"/>
        </a:spcAft>
        <a:defRPr sz="3300">
          <a:solidFill>
            <a:schemeClr val="tx2"/>
          </a:solidFill>
          <a:latin typeface="Arial Black" pitchFamily="34" charset="0"/>
          <a:cs typeface="Arial" charset="0"/>
        </a:defRPr>
      </a:lvl6pPr>
      <a:lvl7pPr marL="914400" algn="l" rtl="0" fontAlgn="base">
        <a:spcBef>
          <a:spcPct val="0"/>
        </a:spcBef>
        <a:spcAft>
          <a:spcPct val="0"/>
        </a:spcAft>
        <a:defRPr sz="3300">
          <a:solidFill>
            <a:schemeClr val="tx2"/>
          </a:solidFill>
          <a:latin typeface="Arial Black" pitchFamily="34" charset="0"/>
          <a:cs typeface="Arial" charset="0"/>
        </a:defRPr>
      </a:lvl7pPr>
      <a:lvl8pPr marL="1371600" algn="l" rtl="0" fontAlgn="base">
        <a:spcBef>
          <a:spcPct val="0"/>
        </a:spcBef>
        <a:spcAft>
          <a:spcPct val="0"/>
        </a:spcAft>
        <a:defRPr sz="3300">
          <a:solidFill>
            <a:schemeClr val="tx2"/>
          </a:solidFill>
          <a:latin typeface="Arial Black" pitchFamily="34" charset="0"/>
          <a:cs typeface="Arial" charset="0"/>
        </a:defRPr>
      </a:lvl8pPr>
      <a:lvl9pPr marL="1828800" algn="l" rtl="0" fontAlgn="base">
        <a:spcBef>
          <a:spcPct val="0"/>
        </a:spcBef>
        <a:spcAft>
          <a:spcPct val="0"/>
        </a:spcAft>
        <a:defRPr sz="3300">
          <a:solidFill>
            <a:schemeClr val="tx2"/>
          </a:solidFill>
          <a:latin typeface="Arial Black" pitchFamily="34" charset="0"/>
          <a:cs typeface="Arial" charset="0"/>
        </a:defRPr>
      </a:lvl9pPr>
    </p:titleStyle>
    <p:bodyStyle>
      <a:lvl1pPr marL="342900" indent="-342900" algn="l" rtl="0" eaLnBrk="0" fontAlgn="base" hangingPunct="0">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sz="2600">
          <a:solidFill>
            <a:schemeClr val="tx1"/>
          </a:solidFill>
          <a:latin typeface="+mn-lt"/>
          <a:cs typeface="+mn-cs"/>
        </a:defRPr>
      </a:lvl2pPr>
      <a:lvl3pPr marL="1143000" indent="-228600" algn="l" rtl="0" eaLnBrk="0" fontAlgn="base" hangingPunct="0">
        <a:spcBef>
          <a:spcPct val="20000"/>
        </a:spcBef>
        <a:spcAft>
          <a:spcPct val="0"/>
        </a:spcAft>
        <a:buClr>
          <a:schemeClr val="tx1"/>
        </a:buClr>
        <a:buSzPct val="150000"/>
        <a:buChar char="•"/>
        <a:defRPr sz="2200">
          <a:solidFill>
            <a:schemeClr val="tx1"/>
          </a:solidFill>
          <a:latin typeface="+mn-lt"/>
          <a:cs typeface="+mn-cs"/>
        </a:defRPr>
      </a:lvl3pPr>
      <a:lvl4pPr marL="1600200" indent="-228600" algn="l" rtl="0" eaLnBrk="0" fontAlgn="base" hangingPunct="0">
        <a:spcBef>
          <a:spcPct val="20000"/>
        </a:spcBef>
        <a:spcAft>
          <a:spcPct val="0"/>
        </a:spcAft>
        <a:buClr>
          <a:schemeClr val="tx2"/>
        </a:buClr>
        <a:buSzPct val="150000"/>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folHlink"/>
        </a:buClr>
        <a:buSzPct val="150000"/>
        <a:buChar char="•"/>
        <a:defRPr sz="2000">
          <a:solidFill>
            <a:schemeClr val="tx1"/>
          </a:solidFill>
          <a:latin typeface="+mn-lt"/>
          <a:cs typeface="+mn-cs"/>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cs typeface="+mn-cs"/>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cs typeface="+mn-cs"/>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cs typeface="+mn-cs"/>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41.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36.xml"/></Relationships>
</file>

<file path=ppt/slides/_rels/slide4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5929313"/>
            <a:ext cx="9144000" cy="928687"/>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GB" dirty="0">
              <a:solidFill>
                <a:srgbClr val="FFFFFF"/>
              </a:solidFill>
              <a:cs typeface="Arial" charset="0"/>
            </a:endParaRPr>
          </a:p>
        </p:txBody>
      </p:sp>
      <p:sp>
        <p:nvSpPr>
          <p:cNvPr id="8" name="Rectangle 7"/>
          <p:cNvSpPr/>
          <p:nvPr/>
        </p:nvSpPr>
        <p:spPr>
          <a:xfrm>
            <a:off x="0" y="1357313"/>
            <a:ext cx="9144000" cy="4857750"/>
          </a:xfrm>
          <a:prstGeom prst="rect">
            <a:avLst/>
          </a:prstGeom>
          <a:solidFill>
            <a:srgbClr val="8A0045"/>
          </a:solidFill>
          <a:ln>
            <a:solidFill>
              <a:srgbClr val="8A004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GB" dirty="0">
              <a:solidFill>
                <a:srgbClr val="FFFFFF"/>
              </a:solidFill>
              <a:cs typeface="Arial" charset="0"/>
            </a:endParaRPr>
          </a:p>
        </p:txBody>
      </p:sp>
      <p:sp>
        <p:nvSpPr>
          <p:cNvPr id="14340" name="Title 3"/>
          <p:cNvSpPr>
            <a:spLocks noGrp="1"/>
          </p:cNvSpPr>
          <p:nvPr>
            <p:ph type="ctrTitle"/>
          </p:nvPr>
        </p:nvSpPr>
        <p:spPr>
          <a:xfrm>
            <a:off x="714375" y="381000"/>
            <a:ext cx="7772400" cy="5834063"/>
          </a:xfrm>
        </p:spPr>
        <p:txBody>
          <a:bodyPr/>
          <a:lstStyle/>
          <a:p>
            <a:pPr algn="ctr" eaLnBrk="1" hangingPunct="1"/>
            <a:r>
              <a:rPr lang="en-GB" sz="6600" b="1" dirty="0" smtClean="0">
                <a:solidFill>
                  <a:schemeClr val="accent3">
                    <a:lumMod val="60000"/>
                    <a:lumOff val="40000"/>
                  </a:schemeClr>
                </a:solidFill>
              </a:rPr>
              <a:t>AGENT- HOST-ENVIRONMENT </a:t>
            </a:r>
            <a:br>
              <a:rPr lang="en-GB" sz="6600" b="1" dirty="0" smtClean="0">
                <a:solidFill>
                  <a:schemeClr val="accent3">
                    <a:lumMod val="60000"/>
                    <a:lumOff val="40000"/>
                  </a:schemeClr>
                </a:solidFill>
              </a:rPr>
            </a:br>
            <a:r>
              <a:rPr lang="en-GB" sz="6600" b="1" dirty="0" smtClean="0">
                <a:solidFill>
                  <a:schemeClr val="accent3">
                    <a:lumMod val="60000"/>
                    <a:lumOff val="40000"/>
                  </a:schemeClr>
                </a:solidFill>
              </a:rPr>
              <a:t/>
            </a:r>
            <a:br>
              <a:rPr lang="en-GB" sz="6600" b="1" dirty="0" smtClean="0">
                <a:solidFill>
                  <a:schemeClr val="accent3">
                    <a:lumMod val="60000"/>
                    <a:lumOff val="40000"/>
                  </a:schemeClr>
                </a:solidFill>
              </a:rPr>
            </a:br>
            <a:r>
              <a:rPr lang="es-ES" sz="2400" b="1" kern="0" dirty="0" smtClean="0">
                <a:solidFill>
                  <a:srgbClr val="FFFF00"/>
                </a:solidFill>
                <a:latin typeface="Arial"/>
                <a:cs typeface="Arial"/>
              </a:rPr>
              <a:t>By:</a:t>
            </a:r>
            <a:br>
              <a:rPr lang="es-ES" sz="2400" b="1" kern="0" dirty="0" smtClean="0">
                <a:solidFill>
                  <a:srgbClr val="FFFF00"/>
                </a:solidFill>
                <a:latin typeface="Arial"/>
                <a:cs typeface="Arial"/>
              </a:rPr>
            </a:br>
            <a:r>
              <a:rPr lang="es-ES" sz="2400" b="1" kern="0" dirty="0" smtClean="0">
                <a:solidFill>
                  <a:srgbClr val="FFFF00"/>
                </a:solidFill>
                <a:latin typeface="Arial"/>
                <a:cs typeface="Arial"/>
              </a:rPr>
              <a:t>Dr.Yossra </a:t>
            </a:r>
            <a:r>
              <a:rPr lang="es-ES" sz="2400" b="1" kern="0" dirty="0">
                <a:solidFill>
                  <a:srgbClr val="FFFF00"/>
                </a:solidFill>
                <a:latin typeface="Arial"/>
                <a:cs typeface="Arial"/>
              </a:rPr>
              <a:t>K.Al-Robaiaay</a:t>
            </a:r>
            <a:br>
              <a:rPr lang="es-ES" sz="2400" b="1" kern="0" dirty="0">
                <a:solidFill>
                  <a:srgbClr val="FFFF00"/>
                </a:solidFill>
                <a:latin typeface="Arial"/>
                <a:cs typeface="Arial"/>
              </a:rPr>
            </a:br>
            <a:r>
              <a:rPr lang="es-ES" sz="2400" b="1" kern="0" dirty="0">
                <a:solidFill>
                  <a:srgbClr val="FFFF00"/>
                </a:solidFill>
                <a:latin typeface="Arial"/>
                <a:cs typeface="Arial"/>
              </a:rPr>
              <a:t>Assistant  professor</a:t>
            </a:r>
            <a:br>
              <a:rPr lang="es-ES" sz="2400" b="1" kern="0" dirty="0">
                <a:solidFill>
                  <a:srgbClr val="FFFF00"/>
                </a:solidFill>
                <a:latin typeface="Arial"/>
                <a:cs typeface="Arial"/>
              </a:rPr>
            </a:br>
            <a:r>
              <a:rPr lang="es-ES" sz="2400" b="1" kern="0" dirty="0">
                <a:solidFill>
                  <a:srgbClr val="FFFF00"/>
                </a:solidFill>
                <a:latin typeface="Arial"/>
                <a:cs typeface="Arial"/>
              </a:rPr>
              <a:t>FICMS (FM)</a:t>
            </a:r>
            <a:endParaRPr lang="en-GB" sz="6600" b="1" dirty="0" smtClean="0">
              <a:solidFill>
                <a:srgbClr val="FFFF00"/>
              </a:solidFill>
            </a:endParaRPr>
          </a:p>
        </p:txBody>
      </p:sp>
    </p:spTree>
    <p:extLst>
      <p:ext uri="{BB962C8B-B14F-4D97-AF65-F5344CB8AC3E}">
        <p14:creationId xmlns:p14="http://schemas.microsoft.com/office/powerpoint/2010/main" val="41099436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3400" y="1384201"/>
            <a:ext cx="8229600" cy="3568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159240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200" dirty="0" smtClean="0">
                <a:latin typeface="Calibri" pitchFamily="34" charset="0"/>
                <a:cs typeface="Calibri" pitchFamily="34" charset="0"/>
              </a:rPr>
              <a:t>    Thus</a:t>
            </a:r>
            <a:r>
              <a:rPr lang="en-US" sz="3200" dirty="0">
                <a:latin typeface="Calibri" pitchFamily="34" charset="0"/>
                <a:cs typeface="Calibri" pitchFamily="34" charset="0"/>
              </a:rPr>
              <a:t>, the traditional model of disease transmission can </a:t>
            </a:r>
            <a:r>
              <a:rPr lang="en-US" sz="3200" dirty="0">
                <a:solidFill>
                  <a:srgbClr val="FF0000"/>
                </a:solidFill>
                <a:latin typeface="Calibri" pitchFamily="34" charset="0"/>
                <a:cs typeface="Calibri" pitchFamily="34" charset="0"/>
              </a:rPr>
              <a:t>be useful to identify areas of potential intervention to reduce disease prevalence</a:t>
            </a:r>
            <a:r>
              <a:rPr lang="en-US" sz="3200" dirty="0">
                <a:latin typeface="Calibri" pitchFamily="34" charset="0"/>
                <a:cs typeface="Calibri" pitchFamily="34" charset="0"/>
              </a:rPr>
              <a:t>, whether infectious or non-infectious.</a:t>
            </a:r>
          </a:p>
        </p:txBody>
      </p:sp>
    </p:spTree>
    <p:extLst>
      <p:ext uri="{BB962C8B-B14F-4D97-AF65-F5344CB8AC3E}">
        <p14:creationId xmlns:p14="http://schemas.microsoft.com/office/powerpoint/2010/main" val="3450063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Agent</a:t>
            </a:r>
          </a:p>
        </p:txBody>
      </p:sp>
      <p:sp>
        <p:nvSpPr>
          <p:cNvPr id="3" name="Content Placeholder 2"/>
          <p:cNvSpPr>
            <a:spLocks noGrp="1"/>
          </p:cNvSpPr>
          <p:nvPr>
            <p:ph idx="1"/>
          </p:nvPr>
        </p:nvSpPr>
        <p:spPr/>
        <p:txBody>
          <a:bodyPr>
            <a:noAutofit/>
          </a:bodyPr>
          <a:lstStyle/>
          <a:p>
            <a:pPr>
              <a:buFont typeface="Arial" pitchFamily="34" charset="0"/>
              <a:buChar char="•"/>
            </a:pPr>
            <a:r>
              <a:rPr lang="en-US" sz="2400" b="0" dirty="0" smtClean="0">
                <a:latin typeface="Calibri" pitchFamily="34" charset="0"/>
                <a:cs typeface="Calibri" pitchFamily="34" charset="0"/>
              </a:rPr>
              <a:t>In </a:t>
            </a:r>
            <a:r>
              <a:rPr lang="en-US" sz="2400" b="0" dirty="0">
                <a:latin typeface="Calibri" pitchFamily="34" charset="0"/>
                <a:cs typeface="Calibri" pitchFamily="34" charset="0"/>
              </a:rPr>
              <a:t>infectious disease models, the term "agent" originally referred to the entity or micro-organism (e.g. virus, bacterium) capable of causing the disease. As a general rule, the agent must be present for the disease to occur. However, the mere presence of the agent is not always sufficient for the disease to occur.</a:t>
            </a:r>
          </a:p>
          <a:p>
            <a:pPr>
              <a:buFont typeface="Arial" pitchFamily="34" charset="0"/>
              <a:buChar char="•"/>
            </a:pPr>
            <a:endParaRPr lang="en-US" sz="2400" b="0" dirty="0">
              <a:latin typeface="Calibri" pitchFamily="34" charset="0"/>
              <a:cs typeface="Calibri" pitchFamily="34" charset="0"/>
            </a:endParaRPr>
          </a:p>
        </p:txBody>
      </p:sp>
    </p:spTree>
    <p:extLst>
      <p:ext uri="{BB962C8B-B14F-4D97-AF65-F5344CB8AC3E}">
        <p14:creationId xmlns:p14="http://schemas.microsoft.com/office/powerpoint/2010/main" val="599484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buFont typeface="Arial" pitchFamily="34" charset="0"/>
              <a:buChar char="•"/>
            </a:pPr>
            <a:r>
              <a:rPr lang="en-US" sz="3600" b="0" dirty="0">
                <a:latin typeface="Calibri" pitchFamily="34" charset="0"/>
                <a:cs typeface="Calibri" pitchFamily="34" charset="0"/>
              </a:rPr>
              <a:t>As the scope of epidemiology has expanded, the concept of "agent" has also grown to include chemical and physical components. This model works well with infectious diseases and accidents/injuries and most non-infectious diseases.</a:t>
            </a:r>
          </a:p>
        </p:txBody>
      </p:sp>
    </p:spTree>
    <p:extLst>
      <p:ext uri="{BB962C8B-B14F-4D97-AF65-F5344CB8AC3E}">
        <p14:creationId xmlns:p14="http://schemas.microsoft.com/office/powerpoint/2010/main" val="25639567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u="sng" dirty="0" smtClean="0">
                <a:solidFill>
                  <a:srgbClr val="C00000"/>
                </a:solidFill>
              </a:rPr>
              <a:t> types of Agents</a:t>
            </a:r>
            <a:endParaRPr lang="en-US" sz="3600" dirty="0">
              <a:solidFill>
                <a:srgbClr val="C00000"/>
              </a:solidFill>
            </a:endParaRPr>
          </a:p>
        </p:txBody>
      </p:sp>
      <p:sp>
        <p:nvSpPr>
          <p:cNvPr id="3" name="Content Placeholder 2"/>
          <p:cNvSpPr>
            <a:spLocks noGrp="1"/>
          </p:cNvSpPr>
          <p:nvPr>
            <p:ph idx="1"/>
          </p:nvPr>
        </p:nvSpPr>
        <p:spPr/>
        <p:txBody>
          <a:bodyPr>
            <a:noAutofit/>
          </a:bodyPr>
          <a:lstStyle/>
          <a:p>
            <a:pPr marL="285750" lvl="0" indent="-285750">
              <a:buFont typeface="Arial" pitchFamily="34" charset="0"/>
              <a:buChar char="•"/>
            </a:pPr>
            <a:r>
              <a:rPr lang="en-US" sz="3200" dirty="0" smtClean="0">
                <a:latin typeface="Calibri" pitchFamily="34" charset="0"/>
                <a:cs typeface="Calibri" pitchFamily="34" charset="0"/>
              </a:rPr>
              <a:t>Biological </a:t>
            </a:r>
            <a:r>
              <a:rPr lang="en-US" sz="3200" dirty="0">
                <a:latin typeface="Calibri" pitchFamily="34" charset="0"/>
                <a:cs typeface="Calibri" pitchFamily="34" charset="0"/>
              </a:rPr>
              <a:t>(micro-organisms)</a:t>
            </a:r>
          </a:p>
          <a:p>
            <a:pPr marL="285750" lvl="0" indent="-285750">
              <a:buFont typeface="Arial" pitchFamily="34" charset="0"/>
              <a:buChar char="•"/>
            </a:pPr>
            <a:r>
              <a:rPr lang="en-US" sz="3200" dirty="0">
                <a:latin typeface="Calibri" pitchFamily="34" charset="0"/>
                <a:cs typeface="Calibri" pitchFamily="34" charset="0"/>
              </a:rPr>
              <a:t>Physical (temperature, radiation, trauma, others)</a:t>
            </a:r>
          </a:p>
          <a:p>
            <a:pPr marL="285750" lvl="0" indent="-285750">
              <a:buFont typeface="Arial" pitchFamily="34" charset="0"/>
              <a:buChar char="•"/>
            </a:pPr>
            <a:r>
              <a:rPr lang="en-US" sz="3200" dirty="0">
                <a:latin typeface="Calibri" pitchFamily="34" charset="0"/>
                <a:cs typeface="Calibri" pitchFamily="34" charset="0"/>
              </a:rPr>
              <a:t>Chemical (acids, alkalis, poisons, tobacco, medications / drugs, others)</a:t>
            </a:r>
          </a:p>
          <a:p>
            <a:pPr marL="285750" lvl="0" indent="-285750">
              <a:buFont typeface="Arial" pitchFamily="34" charset="0"/>
              <a:buChar char="•"/>
            </a:pPr>
            <a:r>
              <a:rPr lang="en-US" sz="3200" dirty="0" smtClean="0">
                <a:latin typeface="Calibri" pitchFamily="34" charset="0"/>
                <a:cs typeface="Calibri" pitchFamily="34" charset="0"/>
              </a:rPr>
              <a:t>Nutritional </a:t>
            </a:r>
            <a:r>
              <a:rPr lang="en-US" sz="3200" dirty="0">
                <a:latin typeface="Calibri" pitchFamily="34" charset="0"/>
                <a:cs typeface="Calibri" pitchFamily="34" charset="0"/>
              </a:rPr>
              <a:t>(under- or over-nutrition</a:t>
            </a:r>
            <a:r>
              <a:rPr lang="en-US" sz="3200" dirty="0" smtClean="0">
                <a:latin typeface="Calibri" pitchFamily="34" charset="0"/>
                <a:cs typeface="Calibri" pitchFamily="34" charset="0"/>
              </a:rPr>
              <a:t>)</a:t>
            </a:r>
            <a:endParaRPr lang="en-US" sz="3200" dirty="0">
              <a:latin typeface="Calibri" pitchFamily="34" charset="0"/>
              <a:cs typeface="Calibri" pitchFamily="34" charset="0"/>
            </a:endParaRPr>
          </a:p>
        </p:txBody>
      </p:sp>
    </p:spTree>
    <p:extLst>
      <p:ext uri="{BB962C8B-B14F-4D97-AF65-F5344CB8AC3E}">
        <p14:creationId xmlns:p14="http://schemas.microsoft.com/office/powerpoint/2010/main" val="2759822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u="sng" dirty="0" smtClean="0"/>
              <a:t>AGENT FACTORS</a:t>
            </a:r>
            <a:endParaRPr lang="en-US" sz="7200" dirty="0"/>
          </a:p>
        </p:txBody>
      </p:sp>
      <p:sp>
        <p:nvSpPr>
          <p:cNvPr id="5" name="Content Placeholder 4"/>
          <p:cNvSpPr>
            <a:spLocks noGrp="1"/>
          </p:cNvSpPr>
          <p:nvPr>
            <p:ph idx="1"/>
          </p:nvPr>
        </p:nvSpPr>
        <p:spPr>
          <a:xfrm>
            <a:off x="822960" y="1447800"/>
            <a:ext cx="7520940" cy="3232677"/>
          </a:xfrm>
        </p:spPr>
        <p:txBody>
          <a:bodyPr>
            <a:normAutofit/>
          </a:bodyPr>
          <a:lstStyle/>
          <a:p>
            <a:pPr marL="571500" indent="-571500">
              <a:buFont typeface="Arial" pitchFamily="34" charset="0"/>
              <a:buChar char="•"/>
            </a:pPr>
            <a:r>
              <a:rPr lang="en-US" sz="4000" b="1" dirty="0" smtClean="0">
                <a:solidFill>
                  <a:srgbClr val="C00000"/>
                </a:solidFill>
                <a:latin typeface="Calibri" pitchFamily="34" charset="0"/>
                <a:cs typeface="Calibri" pitchFamily="34" charset="0"/>
              </a:rPr>
              <a:t>  BIOLOGICAL AGENTS</a:t>
            </a:r>
            <a:br>
              <a:rPr lang="en-US" sz="4000" b="1" dirty="0" smtClean="0">
                <a:solidFill>
                  <a:srgbClr val="C00000"/>
                </a:solidFill>
                <a:latin typeface="Calibri" pitchFamily="34" charset="0"/>
                <a:cs typeface="Calibri" pitchFamily="34" charset="0"/>
              </a:rPr>
            </a:br>
            <a:endParaRPr lang="en-US" sz="4000" dirty="0">
              <a:solidFill>
                <a:srgbClr val="C00000"/>
              </a:solidFill>
              <a:latin typeface="Calibri" pitchFamily="34" charset="0"/>
              <a:cs typeface="Calibri" pitchFamily="34" charset="0"/>
            </a:endParaRPr>
          </a:p>
        </p:txBody>
      </p:sp>
      <p:pic>
        <p:nvPicPr>
          <p:cNvPr id="6" name="Picture 2"/>
          <p:cNvPicPr>
            <a:picLocks noChangeAspect="1" noChangeArrowheads="1"/>
          </p:cNvPicPr>
          <p:nvPr/>
        </p:nvPicPr>
        <p:blipFill>
          <a:blip r:embed="rId2" cstate="print"/>
          <a:srcRect/>
          <a:stretch>
            <a:fillRect/>
          </a:stretch>
        </p:blipFill>
        <p:spPr bwMode="auto">
          <a:xfrm>
            <a:off x="228600" y="3276600"/>
            <a:ext cx="8763000" cy="3581400"/>
          </a:xfrm>
          <a:prstGeom prst="rect">
            <a:avLst/>
          </a:prstGeom>
          <a:noFill/>
          <a:ln w="9525">
            <a:noFill/>
            <a:miter lim="800000"/>
            <a:headEnd/>
            <a:tailEnd/>
          </a:ln>
          <a:effectLst/>
        </p:spPr>
      </p:pic>
    </p:spTree>
    <p:extLst>
      <p:ext uri="{BB962C8B-B14F-4D97-AF65-F5344CB8AC3E}">
        <p14:creationId xmlns:p14="http://schemas.microsoft.com/office/powerpoint/2010/main" val="6484747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90600"/>
          </a:xfrm>
        </p:spPr>
        <p:txBody>
          <a:bodyPr>
            <a:noAutofit/>
          </a:bodyPr>
          <a:lstStyle/>
          <a:p>
            <a:r>
              <a:rPr lang="en-US" sz="4000" b="1" u="sng" dirty="0" smtClean="0">
                <a:solidFill>
                  <a:srgbClr val="C00000"/>
                </a:solidFill>
                <a:latin typeface="Calibri" pitchFamily="34" charset="0"/>
                <a:cs typeface="Calibri" pitchFamily="34" charset="0"/>
              </a:rPr>
              <a:t/>
            </a:r>
            <a:br>
              <a:rPr lang="en-US" sz="4000" b="1" u="sng" dirty="0" smtClean="0">
                <a:solidFill>
                  <a:srgbClr val="C00000"/>
                </a:solidFill>
                <a:latin typeface="Calibri" pitchFamily="34" charset="0"/>
                <a:cs typeface="Calibri" pitchFamily="34" charset="0"/>
              </a:rPr>
            </a:br>
            <a:r>
              <a:rPr lang="en-US" sz="4000" b="1" u="sng" dirty="0" smtClean="0">
                <a:solidFill>
                  <a:srgbClr val="C00000"/>
                </a:solidFill>
                <a:latin typeface="Calibri" pitchFamily="34" charset="0"/>
                <a:cs typeface="Calibri" pitchFamily="34" charset="0"/>
              </a:rPr>
              <a:t>1.BIOLOGICAL AGENTS</a:t>
            </a:r>
            <a:br>
              <a:rPr lang="en-US" sz="4000" b="1" u="sng" dirty="0" smtClean="0">
                <a:solidFill>
                  <a:srgbClr val="C00000"/>
                </a:solidFill>
                <a:latin typeface="Calibri" pitchFamily="34" charset="0"/>
                <a:cs typeface="Calibri" pitchFamily="34" charset="0"/>
              </a:rPr>
            </a:br>
            <a:endParaRPr lang="en-US" sz="4000" u="sng" dirty="0">
              <a:solidFill>
                <a:srgbClr val="C00000"/>
              </a:solidFill>
              <a:latin typeface="Calibri" pitchFamily="34" charset="0"/>
              <a:cs typeface="Calibri" pitchFamily="34" charset="0"/>
            </a:endParaRPr>
          </a:p>
        </p:txBody>
      </p:sp>
      <p:sp>
        <p:nvSpPr>
          <p:cNvPr id="3" name="Content Placeholder 2"/>
          <p:cNvSpPr>
            <a:spLocks noGrp="1"/>
          </p:cNvSpPr>
          <p:nvPr>
            <p:ph idx="1"/>
          </p:nvPr>
        </p:nvSpPr>
        <p:spPr>
          <a:xfrm>
            <a:off x="457200" y="1295400"/>
            <a:ext cx="8382000" cy="5029200"/>
          </a:xfrm>
        </p:spPr>
        <p:txBody>
          <a:bodyPr>
            <a:normAutofit fontScale="85000" lnSpcReduction="20000"/>
          </a:bodyPr>
          <a:lstStyle/>
          <a:p>
            <a:pPr>
              <a:buNone/>
            </a:pPr>
            <a:endParaRPr lang="en-US" sz="2800" b="1" i="1" dirty="0" smtClean="0">
              <a:latin typeface="Calibri" pitchFamily="34" charset="0"/>
              <a:cs typeface="Calibri" pitchFamily="34" charset="0"/>
            </a:endParaRPr>
          </a:p>
          <a:p>
            <a:pPr marL="571500" indent="-571500">
              <a:buFont typeface="Arial" pitchFamily="34" charset="0"/>
              <a:buChar char="•"/>
            </a:pPr>
            <a:r>
              <a:rPr lang="en-US" sz="4400" b="1" dirty="0" smtClean="0">
                <a:solidFill>
                  <a:srgbClr val="006600"/>
                </a:solidFill>
                <a:latin typeface="Calibri" pitchFamily="34" charset="0"/>
                <a:cs typeface="Calibri" pitchFamily="34" charset="0"/>
              </a:rPr>
              <a:t>Virus</a:t>
            </a:r>
          </a:p>
          <a:p>
            <a:pPr marL="571500" indent="-571500">
              <a:buFont typeface="Arial" pitchFamily="34" charset="0"/>
              <a:buChar char="•"/>
            </a:pPr>
            <a:r>
              <a:rPr lang="en-US" sz="4400" b="1" dirty="0" smtClean="0">
                <a:solidFill>
                  <a:srgbClr val="006600"/>
                </a:solidFill>
                <a:latin typeface="Calibri" pitchFamily="34" charset="0"/>
                <a:cs typeface="Calibri" pitchFamily="34" charset="0"/>
              </a:rPr>
              <a:t>bacteria</a:t>
            </a:r>
          </a:p>
          <a:p>
            <a:pPr marL="571500" indent="-571500">
              <a:buFont typeface="Arial" pitchFamily="34" charset="0"/>
              <a:buChar char="•"/>
            </a:pPr>
            <a:r>
              <a:rPr lang="en-US" sz="4400" b="1" dirty="0" smtClean="0">
                <a:solidFill>
                  <a:srgbClr val="006600"/>
                </a:solidFill>
                <a:latin typeface="Calibri" pitchFamily="34" charset="0"/>
                <a:cs typeface="Calibri" pitchFamily="34" charset="0"/>
              </a:rPr>
              <a:t>Fungus</a:t>
            </a:r>
          </a:p>
          <a:p>
            <a:pPr marL="571500" indent="-571500">
              <a:buFont typeface="Arial" pitchFamily="34" charset="0"/>
              <a:buChar char="•"/>
            </a:pPr>
            <a:r>
              <a:rPr lang="en-US" sz="4400" b="1" dirty="0" smtClean="0">
                <a:solidFill>
                  <a:srgbClr val="006600"/>
                </a:solidFill>
                <a:latin typeface="Calibri" pitchFamily="34" charset="0"/>
                <a:cs typeface="Calibri" pitchFamily="34" charset="0"/>
              </a:rPr>
              <a:t>protozoa </a:t>
            </a:r>
          </a:p>
          <a:p>
            <a:pPr marL="571500" indent="-571500">
              <a:buFont typeface="Arial" pitchFamily="34" charset="0"/>
              <a:buChar char="•"/>
            </a:pPr>
            <a:r>
              <a:rPr lang="en-US" sz="4400" dirty="0" smtClean="0">
                <a:solidFill>
                  <a:srgbClr val="006600"/>
                </a:solidFill>
                <a:latin typeface="Calibri" pitchFamily="34" charset="0"/>
                <a:cs typeface="Calibri" pitchFamily="34" charset="0"/>
              </a:rPr>
              <a:t>ecto</a:t>
            </a:r>
            <a:r>
              <a:rPr lang="en-US" sz="4400" b="1" dirty="0" smtClean="0">
                <a:solidFill>
                  <a:srgbClr val="006600"/>
                </a:solidFill>
                <a:latin typeface="Calibri" pitchFamily="34" charset="0"/>
                <a:cs typeface="Calibri" pitchFamily="34" charset="0"/>
              </a:rPr>
              <a:t>parasite</a:t>
            </a:r>
            <a:endParaRPr lang="en-US" sz="4400" b="1" dirty="0" smtClean="0">
              <a:solidFill>
                <a:srgbClr val="0000FF"/>
              </a:solidFill>
              <a:latin typeface="Calibri" pitchFamily="34" charset="0"/>
              <a:cs typeface="Calibri" pitchFamily="34" charset="0"/>
            </a:endParaRPr>
          </a:p>
          <a:p>
            <a:pPr>
              <a:buNone/>
            </a:pPr>
            <a:endParaRPr lang="en-US" sz="4400" b="1" dirty="0" smtClean="0">
              <a:latin typeface="Calibri" pitchFamily="34" charset="0"/>
              <a:cs typeface="Calibri" pitchFamily="34" charset="0"/>
            </a:endParaRPr>
          </a:p>
          <a:p>
            <a:r>
              <a:rPr lang="en-US" sz="4400" b="1" dirty="0" smtClean="0">
                <a:latin typeface="Calibri" pitchFamily="34" charset="0"/>
                <a:cs typeface="Calibri" pitchFamily="34" charset="0"/>
              </a:rPr>
              <a:t>These agents exhibit certain host related biological properties such as :</a:t>
            </a:r>
          </a:p>
          <a:p>
            <a:endParaRPr lang="en-US" sz="2800" b="1" i="1" dirty="0" smtClean="0">
              <a:latin typeface="Calibri" pitchFamily="34" charset="0"/>
              <a:cs typeface="Calibri" pitchFamily="34" charset="0"/>
            </a:endParaRPr>
          </a:p>
          <a:p>
            <a:pPr>
              <a:buNone/>
            </a:pPr>
            <a:endParaRPr lang="en-US" dirty="0">
              <a:latin typeface="Calibri" pitchFamily="34" charset="0"/>
              <a:cs typeface="Calibri" pitchFamily="34" charset="0"/>
            </a:endParaRPr>
          </a:p>
        </p:txBody>
      </p:sp>
    </p:spTree>
    <p:extLst>
      <p:ext uri="{BB962C8B-B14F-4D97-AF65-F5344CB8AC3E}">
        <p14:creationId xmlns:p14="http://schemas.microsoft.com/office/powerpoint/2010/main" val="9462438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685800" y="762000"/>
            <a:ext cx="8001000" cy="5336846"/>
          </a:xfrm>
          <a:prstGeom prst="rect">
            <a:avLst/>
          </a:prstGeom>
          <a:noFill/>
          <a:ln w="9525">
            <a:noFill/>
            <a:miter lim="800000"/>
            <a:headEnd/>
            <a:tailEnd/>
          </a:ln>
        </p:spPr>
        <p:txBody>
          <a:bodyPr>
            <a:spAutoFit/>
          </a:bodyPr>
          <a:lstStyle/>
          <a:p>
            <a:pPr marL="342900" indent="-342900">
              <a:spcBef>
                <a:spcPct val="50000"/>
              </a:spcBef>
              <a:buFont typeface="Arial" pitchFamily="34" charset="0"/>
              <a:buChar char="•"/>
            </a:pPr>
            <a:r>
              <a:rPr lang="en-US" sz="2400" b="1" dirty="0">
                <a:solidFill>
                  <a:srgbClr val="C00000"/>
                </a:solidFill>
                <a:latin typeface="Calibri" pitchFamily="34" charset="0"/>
                <a:cs typeface="Calibri" pitchFamily="34" charset="0"/>
              </a:rPr>
              <a:t>INFECTIVITY</a:t>
            </a:r>
          </a:p>
          <a:p>
            <a:pPr>
              <a:spcBef>
                <a:spcPct val="50000"/>
              </a:spcBef>
            </a:pPr>
            <a:r>
              <a:rPr lang="en-US" sz="2400" b="0" dirty="0">
                <a:latin typeface="Calibri" pitchFamily="34" charset="0"/>
                <a:cs typeface="Calibri" pitchFamily="34" charset="0"/>
              </a:rPr>
              <a:t>The ability of agent to attack, adapt, live and multiplicate in the host</a:t>
            </a:r>
            <a:endParaRPr lang="id-ID" sz="2400" b="0" dirty="0">
              <a:latin typeface="Calibri" pitchFamily="34" charset="0"/>
              <a:cs typeface="Calibri" pitchFamily="34" charset="0"/>
            </a:endParaRPr>
          </a:p>
          <a:p>
            <a:pPr>
              <a:spcBef>
                <a:spcPct val="50000"/>
              </a:spcBef>
            </a:pPr>
            <a:endParaRPr lang="en-US" sz="2400" b="0" dirty="0">
              <a:latin typeface="Calibri" pitchFamily="34" charset="0"/>
              <a:cs typeface="Calibri" pitchFamily="34" charset="0"/>
            </a:endParaRPr>
          </a:p>
          <a:p>
            <a:pPr marL="342900" indent="-342900">
              <a:lnSpc>
                <a:spcPct val="130000"/>
              </a:lnSpc>
              <a:spcBef>
                <a:spcPct val="50000"/>
              </a:spcBef>
              <a:buFont typeface="Arial" pitchFamily="34" charset="0"/>
              <a:buChar char="•"/>
            </a:pPr>
            <a:r>
              <a:rPr lang="en-US" sz="2400" b="1" dirty="0">
                <a:solidFill>
                  <a:srgbClr val="C00000"/>
                </a:solidFill>
                <a:latin typeface="Calibri" pitchFamily="34" charset="0"/>
                <a:cs typeface="Calibri" pitchFamily="34" charset="0"/>
              </a:rPr>
              <a:t>PATHOGENICITY</a:t>
            </a:r>
          </a:p>
          <a:p>
            <a:pPr>
              <a:spcBef>
                <a:spcPct val="50000"/>
              </a:spcBef>
            </a:pPr>
            <a:r>
              <a:rPr lang="en-US" sz="2400" b="0" dirty="0">
                <a:latin typeface="Calibri" pitchFamily="34" charset="0"/>
                <a:cs typeface="Calibri" pitchFamily="34" charset="0"/>
              </a:rPr>
              <a:t>The ability of agent to produce a local or general reaction</a:t>
            </a:r>
            <a:r>
              <a:rPr lang="id-ID" sz="2400" b="0" dirty="0">
                <a:latin typeface="Calibri" pitchFamily="34" charset="0"/>
                <a:cs typeface="Calibri" pitchFamily="34" charset="0"/>
              </a:rPr>
              <a:t>  </a:t>
            </a:r>
            <a:r>
              <a:rPr lang="en-US" sz="2400" b="0" dirty="0">
                <a:latin typeface="Calibri" pitchFamily="34" charset="0"/>
                <a:cs typeface="Calibri" pitchFamily="34" charset="0"/>
              </a:rPr>
              <a:t> in the host</a:t>
            </a:r>
            <a:endParaRPr lang="id-ID" sz="2400" b="0" dirty="0">
              <a:latin typeface="Calibri" pitchFamily="34" charset="0"/>
              <a:cs typeface="Calibri" pitchFamily="34" charset="0"/>
            </a:endParaRPr>
          </a:p>
          <a:p>
            <a:pPr>
              <a:spcBef>
                <a:spcPct val="50000"/>
              </a:spcBef>
            </a:pPr>
            <a:endParaRPr lang="en-US" sz="2400" b="0" dirty="0">
              <a:latin typeface="Calibri" pitchFamily="34" charset="0"/>
              <a:cs typeface="Calibri" pitchFamily="34" charset="0"/>
            </a:endParaRPr>
          </a:p>
          <a:p>
            <a:pPr marL="342900" indent="-342900">
              <a:lnSpc>
                <a:spcPct val="140000"/>
              </a:lnSpc>
              <a:spcBef>
                <a:spcPct val="50000"/>
              </a:spcBef>
              <a:buFont typeface="Arial" pitchFamily="34" charset="0"/>
              <a:buChar char="•"/>
            </a:pPr>
            <a:r>
              <a:rPr lang="en-US" sz="2400" b="1" dirty="0">
                <a:solidFill>
                  <a:srgbClr val="C00000"/>
                </a:solidFill>
                <a:latin typeface="Calibri" pitchFamily="34" charset="0"/>
                <a:cs typeface="Calibri" pitchFamily="34" charset="0"/>
              </a:rPr>
              <a:t>VIRULENCE</a:t>
            </a:r>
          </a:p>
          <a:p>
            <a:pPr>
              <a:spcBef>
                <a:spcPct val="50000"/>
              </a:spcBef>
            </a:pPr>
            <a:r>
              <a:rPr lang="en-US" sz="2400" b="0" dirty="0">
                <a:latin typeface="Calibri" pitchFamily="34" charset="0"/>
                <a:cs typeface="Calibri" pitchFamily="34" charset="0"/>
              </a:rPr>
              <a:t>The ability to elicit a severe clinical manifestation  </a:t>
            </a:r>
          </a:p>
        </p:txBody>
      </p:sp>
    </p:spTree>
    <p:extLst>
      <p:ext uri="{BB962C8B-B14F-4D97-AF65-F5344CB8AC3E}">
        <p14:creationId xmlns:p14="http://schemas.microsoft.com/office/powerpoint/2010/main" val="38670521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a:off x="609600" y="228600"/>
            <a:ext cx="8229600" cy="6124754"/>
          </a:xfrm>
          <a:prstGeom prst="rect">
            <a:avLst/>
          </a:prstGeom>
          <a:noFill/>
          <a:ln w="9525">
            <a:noFill/>
            <a:miter lim="800000"/>
            <a:headEnd/>
            <a:tailEnd/>
          </a:ln>
        </p:spPr>
        <p:txBody>
          <a:bodyPr>
            <a:spAutoFit/>
          </a:bodyPr>
          <a:lstStyle/>
          <a:p>
            <a:pPr marL="457200" indent="-457200" algn="just">
              <a:spcBef>
                <a:spcPct val="50000"/>
              </a:spcBef>
              <a:buFont typeface="Arial" pitchFamily="34" charset="0"/>
              <a:buChar char="•"/>
              <a:tabLst>
                <a:tab pos="228600" algn="l"/>
              </a:tabLst>
            </a:pPr>
            <a:r>
              <a:rPr lang="en-US" sz="3200" b="1" dirty="0">
                <a:solidFill>
                  <a:srgbClr val="C00000"/>
                </a:solidFill>
              </a:rPr>
              <a:t>ANTIGENICITY</a:t>
            </a:r>
          </a:p>
          <a:p>
            <a:pPr>
              <a:spcBef>
                <a:spcPct val="50000"/>
              </a:spcBef>
              <a:tabLst>
                <a:tab pos="228600" algn="l"/>
              </a:tabLst>
            </a:pPr>
            <a:r>
              <a:rPr lang="en-US" sz="2400" b="0" dirty="0">
                <a:latin typeface="Calibri" pitchFamily="34" charset="0"/>
                <a:cs typeface="Calibri" pitchFamily="34" charset="0"/>
              </a:rPr>
              <a:t>The agent’s ability to stimulate host production of antibody such as agglutinin, opsonin, precipitin, antitoxin, lysine, complement fixating substance,etc.</a:t>
            </a:r>
          </a:p>
          <a:p>
            <a:pPr>
              <a:spcBef>
                <a:spcPct val="50000"/>
              </a:spcBef>
              <a:tabLst>
                <a:tab pos="228600" algn="l"/>
              </a:tabLst>
            </a:pPr>
            <a:endParaRPr lang="id-ID" sz="2400" b="0" dirty="0">
              <a:latin typeface="Calibri" pitchFamily="34" charset="0"/>
              <a:cs typeface="Calibri" pitchFamily="34" charset="0"/>
            </a:endParaRPr>
          </a:p>
          <a:p>
            <a:pPr>
              <a:spcBef>
                <a:spcPct val="50000"/>
              </a:spcBef>
              <a:tabLst>
                <a:tab pos="228600" algn="l"/>
              </a:tabLst>
            </a:pPr>
            <a:r>
              <a:rPr lang="en-US" sz="2400" b="0" dirty="0">
                <a:latin typeface="Calibri" pitchFamily="34" charset="0"/>
                <a:cs typeface="Calibri" pitchFamily="34" charset="0"/>
              </a:rPr>
              <a:t>Disease with high antigenicity can be </a:t>
            </a:r>
            <a:r>
              <a:rPr lang="en-US" sz="2400" b="0" dirty="0" smtClean="0">
                <a:latin typeface="Calibri" pitchFamily="34" charset="0"/>
                <a:cs typeface="Calibri" pitchFamily="34" charset="0"/>
              </a:rPr>
              <a:t>prevented</a:t>
            </a:r>
            <a:r>
              <a:rPr lang="id-ID" sz="2400" b="0" dirty="0" smtClean="0">
                <a:latin typeface="Calibri" pitchFamily="34" charset="0"/>
                <a:cs typeface="Calibri" pitchFamily="34" charset="0"/>
              </a:rPr>
              <a:t> </a:t>
            </a:r>
            <a:r>
              <a:rPr lang="en-US" sz="2400" b="0" dirty="0">
                <a:latin typeface="Calibri" pitchFamily="34" charset="0"/>
                <a:cs typeface="Calibri" pitchFamily="34" charset="0"/>
              </a:rPr>
              <a:t>by immunization</a:t>
            </a:r>
            <a:endParaRPr lang="id-ID" sz="2400" b="0" dirty="0">
              <a:latin typeface="Calibri" pitchFamily="34" charset="0"/>
              <a:cs typeface="Calibri" pitchFamily="34" charset="0"/>
            </a:endParaRPr>
          </a:p>
          <a:p>
            <a:pPr>
              <a:spcBef>
                <a:spcPct val="50000"/>
              </a:spcBef>
              <a:tabLst>
                <a:tab pos="228600" algn="l"/>
              </a:tabLst>
            </a:pPr>
            <a:r>
              <a:rPr lang="en-US" sz="2400" b="0" dirty="0">
                <a:latin typeface="Calibri" pitchFamily="34" charset="0"/>
                <a:cs typeface="Calibri" pitchFamily="34" charset="0"/>
              </a:rPr>
              <a:t>Ex</a:t>
            </a:r>
            <a:r>
              <a:rPr lang="id-ID" sz="2400" b="0" dirty="0">
                <a:latin typeface="Calibri" pitchFamily="34" charset="0"/>
                <a:cs typeface="Calibri" pitchFamily="34" charset="0"/>
              </a:rPr>
              <a:t>ample</a:t>
            </a:r>
            <a:r>
              <a:rPr lang="en-US" sz="2400" b="0" dirty="0">
                <a:latin typeface="Calibri" pitchFamily="34" charset="0"/>
                <a:cs typeface="Calibri" pitchFamily="34" charset="0"/>
              </a:rPr>
              <a:t> : </a:t>
            </a:r>
          </a:p>
          <a:p>
            <a:pPr algn="just">
              <a:spcBef>
                <a:spcPct val="50000"/>
              </a:spcBef>
              <a:buFontTx/>
              <a:buChar char="•"/>
              <a:tabLst>
                <a:tab pos="228600" algn="l"/>
              </a:tabLst>
            </a:pPr>
            <a:r>
              <a:rPr lang="en-US" sz="2400" b="0" dirty="0">
                <a:latin typeface="Calibri" pitchFamily="34" charset="0"/>
                <a:cs typeface="Calibri" pitchFamily="34" charset="0"/>
              </a:rPr>
              <a:t> Typhoid </a:t>
            </a:r>
            <a:r>
              <a:rPr lang="id-ID" sz="2400" b="0" dirty="0">
                <a:latin typeface="Calibri" pitchFamily="34" charset="0"/>
                <a:cs typeface="Calibri" pitchFamily="34" charset="0"/>
              </a:rPr>
              <a:t>f</a:t>
            </a:r>
            <a:r>
              <a:rPr lang="en-US" sz="2400" b="0" dirty="0">
                <a:latin typeface="Calibri" pitchFamily="34" charset="0"/>
                <a:cs typeface="Calibri" pitchFamily="34" charset="0"/>
              </a:rPr>
              <a:t>ever, </a:t>
            </a:r>
            <a:r>
              <a:rPr lang="id-ID" sz="2400" b="0" dirty="0">
                <a:latin typeface="Calibri" pitchFamily="34" charset="0"/>
                <a:cs typeface="Calibri" pitchFamily="34" charset="0"/>
              </a:rPr>
              <a:t>		  : </a:t>
            </a:r>
            <a:r>
              <a:rPr lang="en-US" sz="2400" b="0" dirty="0">
                <a:latin typeface="Calibri" pitchFamily="34" charset="0"/>
                <a:cs typeface="Calibri" pitchFamily="34" charset="0"/>
              </a:rPr>
              <a:t>highly antigenic</a:t>
            </a:r>
          </a:p>
          <a:p>
            <a:pPr algn="just">
              <a:spcBef>
                <a:spcPct val="50000"/>
              </a:spcBef>
              <a:buFontTx/>
              <a:buChar char="•"/>
              <a:tabLst>
                <a:tab pos="228600" algn="l"/>
              </a:tabLst>
            </a:pPr>
            <a:r>
              <a:rPr lang="en-US" sz="2400" b="0" dirty="0">
                <a:latin typeface="Calibri" pitchFamily="34" charset="0"/>
                <a:cs typeface="Calibri" pitchFamily="34" charset="0"/>
              </a:rPr>
              <a:t> Tuberculosis</a:t>
            </a:r>
            <a:r>
              <a:rPr lang="id-ID" sz="2400" b="0" dirty="0">
                <a:latin typeface="Calibri" pitchFamily="34" charset="0"/>
                <a:cs typeface="Calibri" pitchFamily="34" charset="0"/>
              </a:rPr>
              <a:t>		   </a:t>
            </a:r>
            <a:r>
              <a:rPr lang="en-US" sz="2400" b="0" dirty="0">
                <a:latin typeface="Calibri" pitchFamily="34" charset="0"/>
                <a:cs typeface="Calibri" pitchFamily="34" charset="0"/>
              </a:rPr>
              <a:t> </a:t>
            </a:r>
            <a:r>
              <a:rPr lang="id-ID" sz="2400" b="0" dirty="0">
                <a:latin typeface="Calibri" pitchFamily="34" charset="0"/>
                <a:cs typeface="Calibri" pitchFamily="34" charset="0"/>
              </a:rPr>
              <a:t>	  :</a:t>
            </a:r>
            <a:r>
              <a:rPr lang="en-US" sz="2400" b="0" dirty="0">
                <a:latin typeface="Calibri" pitchFamily="34" charset="0"/>
                <a:cs typeface="Calibri" pitchFamily="34" charset="0"/>
              </a:rPr>
              <a:t> doubtful</a:t>
            </a:r>
          </a:p>
          <a:p>
            <a:pPr algn="just">
              <a:spcBef>
                <a:spcPct val="50000"/>
              </a:spcBef>
              <a:buFontTx/>
              <a:buChar char="•"/>
              <a:tabLst>
                <a:tab pos="228600" algn="l"/>
              </a:tabLst>
            </a:pPr>
            <a:r>
              <a:rPr lang="en-US" sz="2400" b="0" dirty="0">
                <a:latin typeface="Calibri" pitchFamily="34" charset="0"/>
                <a:cs typeface="Calibri" pitchFamily="34" charset="0"/>
              </a:rPr>
              <a:t> Influenza virus has lots of strain</a:t>
            </a:r>
            <a:r>
              <a:rPr lang="id-ID" sz="2400" b="0" dirty="0">
                <a:latin typeface="Calibri" pitchFamily="34" charset="0"/>
                <a:cs typeface="Calibri" pitchFamily="34" charset="0"/>
              </a:rPr>
              <a:t> </a:t>
            </a:r>
            <a:r>
              <a:rPr lang="id-ID" sz="2400" b="0" dirty="0" smtClean="0">
                <a:latin typeface="Calibri" pitchFamily="34" charset="0"/>
                <a:cs typeface="Calibri" pitchFamily="34" charset="0"/>
              </a:rPr>
              <a:t>:</a:t>
            </a:r>
            <a:r>
              <a:rPr lang="en-US" sz="2400" dirty="0">
                <a:latin typeface="Calibri" pitchFamily="34" charset="0"/>
                <a:cs typeface="Calibri" pitchFamily="34" charset="0"/>
              </a:rPr>
              <a:t> </a:t>
            </a:r>
            <a:r>
              <a:rPr lang="en-US" sz="2400" b="0" dirty="0" smtClean="0">
                <a:latin typeface="Calibri" pitchFamily="34" charset="0"/>
                <a:cs typeface="Calibri" pitchFamily="34" charset="0"/>
              </a:rPr>
              <a:t>rather </a:t>
            </a:r>
            <a:r>
              <a:rPr lang="en-US" sz="2400" b="0" dirty="0">
                <a:latin typeface="Calibri" pitchFamily="34" charset="0"/>
                <a:cs typeface="Calibri" pitchFamily="34" charset="0"/>
              </a:rPr>
              <a:t>difficult to develop an effective vaccine</a:t>
            </a:r>
          </a:p>
          <a:p>
            <a:pPr algn="just">
              <a:spcBef>
                <a:spcPct val="50000"/>
              </a:spcBef>
              <a:tabLst>
                <a:tab pos="228600" algn="l"/>
              </a:tabLst>
            </a:pPr>
            <a:endParaRPr lang="en-US" sz="2400" b="0" dirty="0">
              <a:latin typeface="Calibri" pitchFamily="34" charset="0"/>
              <a:cs typeface="Calibri" pitchFamily="34" charset="0"/>
            </a:endParaRPr>
          </a:p>
        </p:txBody>
      </p:sp>
    </p:spTree>
    <p:extLst>
      <p:ext uri="{BB962C8B-B14F-4D97-AF65-F5344CB8AC3E}">
        <p14:creationId xmlns:p14="http://schemas.microsoft.com/office/powerpoint/2010/main" val="18254677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533400" y="457200"/>
            <a:ext cx="8305800" cy="5798510"/>
          </a:xfrm>
          <a:prstGeom prst="rect">
            <a:avLst/>
          </a:prstGeom>
          <a:noFill/>
          <a:ln w="9525">
            <a:noFill/>
            <a:miter lim="800000"/>
            <a:headEnd/>
            <a:tailEnd/>
          </a:ln>
        </p:spPr>
        <p:txBody>
          <a:bodyPr>
            <a:spAutoFit/>
          </a:bodyPr>
          <a:lstStyle/>
          <a:p>
            <a:pPr>
              <a:spcBef>
                <a:spcPct val="50000"/>
              </a:spcBef>
              <a:tabLst>
                <a:tab pos="228600" algn="l"/>
              </a:tabLst>
            </a:pPr>
            <a:r>
              <a:rPr lang="en-US" sz="2400" b="0" dirty="0">
                <a:latin typeface="Calibri" pitchFamily="34" charset="0"/>
                <a:cs typeface="Calibri" pitchFamily="34" charset="0"/>
              </a:rPr>
              <a:t>Agent with high infectivity and pathogenicity </a:t>
            </a:r>
            <a:r>
              <a:rPr lang="en-US" sz="2400" b="0" dirty="0" smtClean="0">
                <a:latin typeface="Calibri" pitchFamily="34" charset="0"/>
                <a:cs typeface="Calibri" pitchFamily="34" charset="0"/>
              </a:rPr>
              <a:t>but </a:t>
            </a:r>
            <a:r>
              <a:rPr lang="id-ID" sz="2400" b="0" dirty="0" smtClean="0">
                <a:latin typeface="Calibri" pitchFamily="34" charset="0"/>
                <a:cs typeface="Calibri" pitchFamily="34" charset="0"/>
              </a:rPr>
              <a:t> </a:t>
            </a:r>
            <a:r>
              <a:rPr lang="en-US" sz="2400" b="0" dirty="0">
                <a:latin typeface="Calibri" pitchFamily="34" charset="0"/>
                <a:cs typeface="Calibri" pitchFamily="34" charset="0"/>
              </a:rPr>
              <a:t>low antigenicity will cause a relatively high disease prevalence in the community </a:t>
            </a:r>
          </a:p>
          <a:p>
            <a:pPr>
              <a:spcBef>
                <a:spcPct val="50000"/>
              </a:spcBef>
              <a:tabLst>
                <a:tab pos="228600" algn="l"/>
              </a:tabLst>
            </a:pPr>
            <a:endParaRPr lang="id-ID" sz="2400" b="0" dirty="0">
              <a:latin typeface="Calibri" pitchFamily="34" charset="0"/>
              <a:cs typeface="Calibri" pitchFamily="34" charset="0"/>
            </a:endParaRPr>
          </a:p>
          <a:p>
            <a:pPr>
              <a:spcBef>
                <a:spcPct val="50000"/>
              </a:spcBef>
              <a:tabLst>
                <a:tab pos="228600" algn="l"/>
              </a:tabLst>
            </a:pPr>
            <a:r>
              <a:rPr lang="en-US" sz="2400" b="0" dirty="0">
                <a:latin typeface="Calibri" pitchFamily="34" charset="0"/>
                <a:cs typeface="Calibri" pitchFamily="34" charset="0"/>
              </a:rPr>
              <a:t>Agent with high infectivity but low pathogenicity usually produce a mild or sub clinical symptom and carrier</a:t>
            </a:r>
          </a:p>
          <a:p>
            <a:pPr>
              <a:spcBef>
                <a:spcPct val="50000"/>
              </a:spcBef>
              <a:tabLst>
                <a:tab pos="228600" algn="l"/>
              </a:tabLst>
            </a:pPr>
            <a:endParaRPr lang="id-ID" sz="2400" b="0" dirty="0">
              <a:latin typeface="Calibri" pitchFamily="34" charset="0"/>
              <a:cs typeface="Calibri" pitchFamily="34" charset="0"/>
            </a:endParaRPr>
          </a:p>
          <a:p>
            <a:pPr marL="571500" indent="-571500" algn="just">
              <a:lnSpc>
                <a:spcPct val="40000"/>
              </a:lnSpc>
              <a:spcBef>
                <a:spcPct val="50000"/>
              </a:spcBef>
              <a:buFont typeface="Arial" pitchFamily="34" charset="0"/>
              <a:buChar char="•"/>
              <a:tabLst>
                <a:tab pos="228600" algn="l"/>
              </a:tabLst>
            </a:pPr>
            <a:r>
              <a:rPr lang="en-US" sz="3600" b="1" dirty="0">
                <a:solidFill>
                  <a:srgbClr val="C00000"/>
                </a:solidFill>
                <a:latin typeface="Calibri" pitchFamily="34" charset="0"/>
                <a:cs typeface="Calibri" pitchFamily="34" charset="0"/>
              </a:rPr>
              <a:t>TROPISM</a:t>
            </a:r>
          </a:p>
          <a:p>
            <a:pPr algn="just">
              <a:spcBef>
                <a:spcPct val="50000"/>
              </a:spcBef>
              <a:tabLst>
                <a:tab pos="228600" algn="l"/>
              </a:tabLst>
            </a:pPr>
            <a:r>
              <a:rPr lang="en-US" sz="2400" b="0" dirty="0">
                <a:latin typeface="Calibri" pitchFamily="34" charset="0"/>
                <a:cs typeface="Calibri" pitchFamily="34" charset="0"/>
              </a:rPr>
              <a:t>The agent preference to attack and stay in special location in the host</a:t>
            </a:r>
          </a:p>
          <a:p>
            <a:pPr algn="just">
              <a:lnSpc>
                <a:spcPct val="50000"/>
              </a:lnSpc>
              <a:spcBef>
                <a:spcPct val="50000"/>
              </a:spcBef>
              <a:buFontTx/>
              <a:buChar char="•"/>
              <a:tabLst>
                <a:tab pos="228600" algn="l"/>
              </a:tabLst>
            </a:pPr>
            <a:r>
              <a:rPr lang="en-US" sz="2400" b="0" dirty="0">
                <a:latin typeface="Calibri" pitchFamily="34" charset="0"/>
                <a:cs typeface="Calibri" pitchFamily="34" charset="0"/>
              </a:rPr>
              <a:t> Cholera  </a:t>
            </a:r>
            <a:r>
              <a:rPr lang="id-ID" sz="2400" b="0" dirty="0">
                <a:latin typeface="Calibri" pitchFamily="34" charset="0"/>
                <a:cs typeface="Calibri" pitchFamily="34" charset="0"/>
              </a:rPr>
              <a:t>	        </a:t>
            </a:r>
            <a:r>
              <a:rPr lang="en-US" sz="2400" b="0" dirty="0" smtClean="0">
                <a:latin typeface="Calibri" pitchFamily="34" charset="0"/>
                <a:cs typeface="Calibri" pitchFamily="34" charset="0"/>
              </a:rPr>
              <a:t>: </a:t>
            </a:r>
            <a:r>
              <a:rPr lang="en-US" sz="2400" b="0" dirty="0">
                <a:latin typeface="Calibri" pitchFamily="34" charset="0"/>
                <a:cs typeface="Calibri" pitchFamily="34" charset="0"/>
              </a:rPr>
              <a:t>digestive tract</a:t>
            </a:r>
          </a:p>
          <a:p>
            <a:pPr algn="just">
              <a:lnSpc>
                <a:spcPct val="50000"/>
              </a:lnSpc>
              <a:spcBef>
                <a:spcPct val="50000"/>
              </a:spcBef>
              <a:buFontTx/>
              <a:buChar char="•"/>
              <a:tabLst>
                <a:tab pos="228600" algn="l"/>
              </a:tabLst>
            </a:pPr>
            <a:r>
              <a:rPr lang="en-US" sz="2400" b="0" dirty="0">
                <a:latin typeface="Calibri" pitchFamily="34" charset="0"/>
                <a:cs typeface="Calibri" pitchFamily="34" charset="0"/>
              </a:rPr>
              <a:t> Staphylococcus </a:t>
            </a:r>
            <a:r>
              <a:rPr lang="id-ID" sz="2400" b="0" dirty="0">
                <a:latin typeface="Calibri" pitchFamily="34" charset="0"/>
                <a:cs typeface="Calibri" pitchFamily="34" charset="0"/>
              </a:rPr>
              <a:t>  </a:t>
            </a:r>
            <a:r>
              <a:rPr lang="en-US" sz="2400" b="0" dirty="0">
                <a:latin typeface="Calibri" pitchFamily="34" charset="0"/>
                <a:cs typeface="Calibri" pitchFamily="34" charset="0"/>
              </a:rPr>
              <a:t>: mostly in the skin</a:t>
            </a:r>
          </a:p>
          <a:p>
            <a:pPr algn="just">
              <a:lnSpc>
                <a:spcPct val="50000"/>
              </a:lnSpc>
              <a:spcBef>
                <a:spcPct val="50000"/>
              </a:spcBef>
              <a:buFontTx/>
              <a:buChar char="•"/>
              <a:tabLst>
                <a:tab pos="228600" algn="l"/>
              </a:tabLst>
            </a:pPr>
            <a:r>
              <a:rPr lang="en-US" sz="2400" b="0" dirty="0">
                <a:latin typeface="Calibri" pitchFamily="34" charset="0"/>
                <a:cs typeface="Calibri" pitchFamily="34" charset="0"/>
              </a:rPr>
              <a:t> Herpes zoster </a:t>
            </a:r>
            <a:r>
              <a:rPr lang="id-ID" sz="2400" b="0" dirty="0">
                <a:latin typeface="Calibri" pitchFamily="34" charset="0"/>
                <a:cs typeface="Calibri" pitchFamily="34" charset="0"/>
              </a:rPr>
              <a:t>     </a:t>
            </a:r>
            <a:r>
              <a:rPr lang="en-US" sz="2400" b="0" dirty="0">
                <a:latin typeface="Calibri" pitchFamily="34" charset="0"/>
                <a:cs typeface="Calibri" pitchFamily="34" charset="0"/>
              </a:rPr>
              <a:t>: </a:t>
            </a:r>
            <a:r>
              <a:rPr lang="en-US" sz="2400" b="0" dirty="0" smtClean="0">
                <a:latin typeface="Calibri" pitchFamily="34" charset="0"/>
                <a:cs typeface="Calibri" pitchFamily="34" charset="0"/>
              </a:rPr>
              <a:t>nervous </a:t>
            </a:r>
            <a:r>
              <a:rPr lang="en-US" sz="2400" b="0" dirty="0">
                <a:latin typeface="Calibri" pitchFamily="34" charset="0"/>
                <a:cs typeface="Calibri" pitchFamily="34" charset="0"/>
              </a:rPr>
              <a:t>system</a:t>
            </a:r>
          </a:p>
          <a:p>
            <a:pPr algn="just">
              <a:lnSpc>
                <a:spcPct val="60000"/>
              </a:lnSpc>
              <a:spcBef>
                <a:spcPct val="50000"/>
              </a:spcBef>
              <a:buFontTx/>
              <a:buChar char="•"/>
              <a:tabLst>
                <a:tab pos="228600" algn="l"/>
              </a:tabLst>
            </a:pPr>
            <a:r>
              <a:rPr lang="en-US" sz="2400" b="0" dirty="0">
                <a:latin typeface="Calibri" pitchFamily="34" charset="0"/>
                <a:cs typeface="Calibri" pitchFamily="34" charset="0"/>
              </a:rPr>
              <a:t> Poliomyelitis</a:t>
            </a:r>
            <a:r>
              <a:rPr lang="id-ID" sz="2400" b="0" dirty="0">
                <a:latin typeface="Calibri" pitchFamily="34" charset="0"/>
                <a:cs typeface="Calibri" pitchFamily="34" charset="0"/>
              </a:rPr>
              <a:t>        </a:t>
            </a:r>
            <a:r>
              <a:rPr lang="en-US" sz="2400" b="0" dirty="0" smtClean="0">
                <a:latin typeface="Calibri" pitchFamily="34" charset="0"/>
                <a:cs typeface="Calibri" pitchFamily="34" charset="0"/>
              </a:rPr>
              <a:t>: </a:t>
            </a:r>
            <a:r>
              <a:rPr lang="en-US" sz="2400" b="0" dirty="0">
                <a:latin typeface="Calibri" pitchFamily="34" charset="0"/>
                <a:cs typeface="Calibri" pitchFamily="34" charset="0"/>
              </a:rPr>
              <a:t>anterior-horn cells of spinal cord    </a:t>
            </a:r>
          </a:p>
        </p:txBody>
      </p:sp>
    </p:spTree>
    <p:extLst>
      <p:ext uri="{BB962C8B-B14F-4D97-AF65-F5344CB8AC3E}">
        <p14:creationId xmlns:p14="http://schemas.microsoft.com/office/powerpoint/2010/main" val="23290035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22960" y="1905000"/>
            <a:ext cx="7406640" cy="3429000"/>
          </a:xfrm>
        </p:spPr>
        <p:txBody>
          <a:bodyPr>
            <a:normAutofit/>
          </a:bodyPr>
          <a:lstStyle/>
          <a:p>
            <a:pPr algn="ctr"/>
            <a:r>
              <a:rPr lang="en-US" sz="6600" dirty="0" smtClean="0">
                <a:solidFill>
                  <a:srgbClr val="00B050"/>
                </a:solidFill>
                <a:effectLst>
                  <a:outerShdw blurRad="38100" dist="38100" dir="2700000" algn="tl">
                    <a:srgbClr val="000000">
                      <a:alpha val="43137"/>
                    </a:srgbClr>
                  </a:outerShdw>
                </a:effectLst>
                <a:latin typeface="Calibri" pitchFamily="34" charset="0"/>
                <a:cs typeface="Calibri" pitchFamily="34" charset="0"/>
              </a:rPr>
              <a:t>INFECTIOUS DISEASE CAUSATION</a:t>
            </a:r>
            <a:endParaRPr lang="en-US" sz="6600" dirty="0">
              <a:solidFill>
                <a:srgbClr val="00B050"/>
              </a:solidFill>
              <a:effectLst>
                <a:outerShdw blurRad="38100" dist="38100" dir="2700000" algn="tl">
                  <a:srgbClr val="000000">
                    <a:alpha val="43137"/>
                  </a:srgbClr>
                </a:outerShdw>
              </a:effectLst>
              <a:latin typeface="Calibri" pitchFamily="34" charset="0"/>
              <a:cs typeface="Calibri" pitchFamily="34" charset="0"/>
            </a:endParaRPr>
          </a:p>
        </p:txBody>
      </p:sp>
    </p:spTree>
    <p:extLst>
      <p:ext uri="{BB962C8B-B14F-4D97-AF65-F5344CB8AC3E}">
        <p14:creationId xmlns:p14="http://schemas.microsoft.com/office/powerpoint/2010/main" val="25584225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066800"/>
            <a:ext cx="73152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191165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Autofit/>
          </a:bodyPr>
          <a:lstStyle/>
          <a:p>
            <a:pPr algn="l"/>
            <a:r>
              <a:rPr lang="en-US" sz="4800" b="1" u="sng" dirty="0" smtClean="0">
                <a:solidFill>
                  <a:schemeClr val="accent2">
                    <a:lumMod val="50000"/>
                  </a:schemeClr>
                </a:solidFill>
              </a:rPr>
              <a:t>NUTRIENTIONAL AGENT</a:t>
            </a:r>
            <a:endParaRPr lang="en-US" sz="4800" b="1" u="sng" dirty="0">
              <a:solidFill>
                <a:schemeClr val="accent2">
                  <a:lumMod val="50000"/>
                </a:schemeClr>
              </a:solidFill>
            </a:endParaRPr>
          </a:p>
        </p:txBody>
      </p:sp>
      <p:sp>
        <p:nvSpPr>
          <p:cNvPr id="3" name="Content Placeholder 2"/>
          <p:cNvSpPr>
            <a:spLocks noGrp="1"/>
          </p:cNvSpPr>
          <p:nvPr>
            <p:ph idx="1"/>
          </p:nvPr>
        </p:nvSpPr>
        <p:spPr>
          <a:xfrm>
            <a:off x="457200" y="1447800"/>
            <a:ext cx="8229600" cy="4876800"/>
          </a:xfrm>
        </p:spPr>
        <p:txBody>
          <a:bodyPr>
            <a:normAutofit/>
          </a:bodyPr>
          <a:lstStyle/>
          <a:p>
            <a:pPr marL="0" indent="0"/>
            <a:endParaRPr lang="en-US" sz="4000" b="0" dirty="0" smtClean="0">
              <a:solidFill>
                <a:srgbClr val="006600"/>
              </a:solidFill>
              <a:latin typeface="Calibri" pitchFamily="34" charset="0"/>
              <a:cs typeface="Calibri" pitchFamily="34" charset="0"/>
            </a:endParaRPr>
          </a:p>
          <a:p>
            <a:pPr marL="571500" indent="-571500">
              <a:buFont typeface="Arial" pitchFamily="34" charset="0"/>
              <a:buChar char="•"/>
            </a:pPr>
            <a:r>
              <a:rPr lang="en-US" sz="4000" b="0" dirty="0" smtClean="0">
                <a:solidFill>
                  <a:srgbClr val="006600"/>
                </a:solidFill>
                <a:latin typeface="Calibri" pitchFamily="34" charset="0"/>
                <a:cs typeface="Calibri" pitchFamily="34" charset="0"/>
              </a:rPr>
              <a:t>Any excess or deficiency of the intake of nutritive elements may result in nutritional disorders,</a:t>
            </a:r>
          </a:p>
          <a:p>
            <a:pPr>
              <a:buNone/>
            </a:pPr>
            <a:endParaRPr lang="en-US" sz="3200" b="0" i="1" dirty="0" smtClean="0">
              <a:solidFill>
                <a:srgbClr val="006600"/>
              </a:solidFill>
              <a:latin typeface="Calibri" pitchFamily="34" charset="0"/>
              <a:cs typeface="Calibri" pitchFamily="34" charset="0"/>
            </a:endParaRPr>
          </a:p>
        </p:txBody>
      </p:sp>
    </p:spTree>
    <p:extLst>
      <p:ext uri="{BB962C8B-B14F-4D97-AF65-F5344CB8AC3E}">
        <p14:creationId xmlns:p14="http://schemas.microsoft.com/office/powerpoint/2010/main" val="12075454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endParaRPr lang="en-US" dirty="0"/>
          </a:p>
        </p:txBody>
      </p:sp>
      <p:sp>
        <p:nvSpPr>
          <p:cNvPr id="3" name="Content Placeholder 2"/>
          <p:cNvSpPr>
            <a:spLocks noGrp="1"/>
          </p:cNvSpPr>
          <p:nvPr>
            <p:ph idx="1"/>
          </p:nvPr>
        </p:nvSpPr>
        <p:spPr>
          <a:xfrm>
            <a:off x="457200" y="1066800"/>
            <a:ext cx="8229600" cy="5059363"/>
          </a:xfrm>
        </p:spPr>
        <p:txBody>
          <a:bodyPr>
            <a:normAutofit/>
          </a:bodyPr>
          <a:lstStyle/>
          <a:p>
            <a:r>
              <a:rPr lang="en-US" sz="4400" b="0" dirty="0" smtClean="0">
                <a:solidFill>
                  <a:schemeClr val="accent2">
                    <a:lumMod val="50000"/>
                  </a:schemeClr>
                </a:solidFill>
                <a:latin typeface="Calibri" pitchFamily="34" charset="0"/>
                <a:cs typeface="Calibri" pitchFamily="34" charset="0"/>
              </a:rPr>
              <a:t>   PEM, anaemia, goitre, obesity &amp; vitamin deficiencies are some of the current nutritional problems in our country.</a:t>
            </a:r>
          </a:p>
          <a:p>
            <a:pPr>
              <a:buNone/>
            </a:pPr>
            <a:endParaRPr lang="en-US" sz="4400" b="0" dirty="0">
              <a:solidFill>
                <a:schemeClr val="accent2">
                  <a:lumMod val="50000"/>
                </a:schemeClr>
              </a:solidFill>
              <a:latin typeface="Calibri" pitchFamily="34" charset="0"/>
              <a:cs typeface="Calibri" pitchFamily="34" charset="0"/>
            </a:endParaRPr>
          </a:p>
        </p:txBody>
      </p:sp>
    </p:spTree>
    <p:extLst>
      <p:ext uri="{BB962C8B-B14F-4D97-AF65-F5344CB8AC3E}">
        <p14:creationId xmlns:p14="http://schemas.microsoft.com/office/powerpoint/2010/main" val="20086915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Autofit/>
          </a:bodyPr>
          <a:lstStyle/>
          <a:p>
            <a:r>
              <a:rPr lang="en-US" sz="5400" b="1" u="sng" dirty="0" smtClean="0">
                <a:solidFill>
                  <a:schemeClr val="accent2">
                    <a:lumMod val="50000"/>
                  </a:schemeClr>
                </a:solidFill>
                <a:latin typeface="Calibri" pitchFamily="34" charset="0"/>
                <a:cs typeface="Calibri" pitchFamily="34" charset="0"/>
              </a:rPr>
              <a:t>PHYSICAL AGENT</a:t>
            </a:r>
            <a:endParaRPr lang="en-US" sz="5400" b="1" u="sng" dirty="0">
              <a:solidFill>
                <a:schemeClr val="accent2">
                  <a:lumMod val="50000"/>
                </a:schemeClr>
              </a:solidFill>
              <a:latin typeface="Calibri" pitchFamily="34" charset="0"/>
              <a:cs typeface="Calibri" pitchFamily="34" charset="0"/>
            </a:endParaRPr>
          </a:p>
        </p:txBody>
      </p:sp>
      <p:sp>
        <p:nvSpPr>
          <p:cNvPr id="3" name="Content Placeholder 2"/>
          <p:cNvSpPr>
            <a:spLocks noGrp="1"/>
          </p:cNvSpPr>
          <p:nvPr>
            <p:ph idx="1"/>
          </p:nvPr>
        </p:nvSpPr>
        <p:spPr>
          <a:xfrm>
            <a:off x="457200" y="609600"/>
            <a:ext cx="8229600" cy="5715000"/>
          </a:xfrm>
        </p:spPr>
        <p:txBody>
          <a:bodyPr>
            <a:normAutofit/>
          </a:bodyPr>
          <a:lstStyle/>
          <a:p>
            <a:pPr>
              <a:buNone/>
            </a:pPr>
            <a:endParaRPr lang="en-US" sz="3200" b="0" i="1" dirty="0" smtClean="0">
              <a:solidFill>
                <a:srgbClr val="006600"/>
              </a:solidFill>
              <a:latin typeface="Calibri" pitchFamily="34" charset="0"/>
              <a:cs typeface="Calibri" pitchFamily="34" charset="0"/>
            </a:endParaRPr>
          </a:p>
          <a:p>
            <a:endParaRPr lang="en-US" sz="3200" b="0" i="1" dirty="0" smtClean="0">
              <a:solidFill>
                <a:srgbClr val="006600"/>
              </a:solidFill>
              <a:latin typeface="Calibri" pitchFamily="34" charset="0"/>
              <a:cs typeface="Calibri" pitchFamily="34" charset="0"/>
            </a:endParaRPr>
          </a:p>
          <a:p>
            <a:r>
              <a:rPr lang="en-US" sz="4800" b="0" dirty="0" smtClean="0">
                <a:solidFill>
                  <a:srgbClr val="006600"/>
                </a:solidFill>
                <a:latin typeface="Calibri" pitchFamily="34" charset="0"/>
                <a:cs typeface="Calibri" pitchFamily="34" charset="0"/>
              </a:rPr>
              <a:t>  Exposure to excessive heat, cold, humidity, pressure, radiation, electricity, sound, etc may result in illness</a:t>
            </a:r>
            <a:endParaRPr lang="en-US" sz="4800" b="0" dirty="0">
              <a:solidFill>
                <a:srgbClr val="006600"/>
              </a:solidFill>
              <a:latin typeface="Calibri" pitchFamily="34" charset="0"/>
              <a:cs typeface="Calibri" pitchFamily="34" charset="0"/>
            </a:endParaRPr>
          </a:p>
        </p:txBody>
      </p:sp>
    </p:spTree>
    <p:extLst>
      <p:ext uri="{BB962C8B-B14F-4D97-AF65-F5344CB8AC3E}">
        <p14:creationId xmlns:p14="http://schemas.microsoft.com/office/powerpoint/2010/main" val="41901307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noAutofit/>
          </a:bodyPr>
          <a:lstStyle/>
          <a:p>
            <a:r>
              <a:rPr lang="en-US" sz="4800" b="1" u="sng" dirty="0" smtClean="0">
                <a:solidFill>
                  <a:srgbClr val="006600"/>
                </a:solidFill>
                <a:latin typeface="Calibri" pitchFamily="34" charset="0"/>
                <a:cs typeface="Calibri" pitchFamily="34" charset="0"/>
              </a:rPr>
              <a:t>CHEMICAL AGENTS</a:t>
            </a:r>
            <a:endParaRPr lang="en-US" sz="4800" b="1" u="sng" dirty="0">
              <a:solidFill>
                <a:srgbClr val="006600"/>
              </a:solidFill>
              <a:latin typeface="Calibri" pitchFamily="34" charset="0"/>
              <a:cs typeface="Calibri" pitchFamily="34" charset="0"/>
            </a:endParaRPr>
          </a:p>
        </p:txBody>
      </p:sp>
      <p:sp>
        <p:nvSpPr>
          <p:cNvPr id="3" name="Content Placeholder 2"/>
          <p:cNvSpPr>
            <a:spLocks noGrp="1"/>
          </p:cNvSpPr>
          <p:nvPr>
            <p:ph idx="1"/>
          </p:nvPr>
        </p:nvSpPr>
        <p:spPr>
          <a:xfrm>
            <a:off x="457200" y="1066800"/>
            <a:ext cx="8229600" cy="5257800"/>
          </a:xfrm>
        </p:spPr>
        <p:txBody>
          <a:bodyPr>
            <a:normAutofit fontScale="92500" lnSpcReduction="20000"/>
          </a:bodyPr>
          <a:lstStyle/>
          <a:p>
            <a:endParaRPr lang="en-US" b="0" dirty="0" smtClean="0">
              <a:solidFill>
                <a:srgbClr val="006600"/>
              </a:solidFill>
              <a:latin typeface="Calibri" pitchFamily="34" charset="0"/>
              <a:cs typeface="Calibri" pitchFamily="34" charset="0"/>
            </a:endParaRPr>
          </a:p>
          <a:p>
            <a:r>
              <a:rPr lang="en-US" sz="4000" b="0" dirty="0" smtClean="0">
                <a:solidFill>
                  <a:srgbClr val="C00000"/>
                </a:solidFill>
                <a:latin typeface="Calibri" pitchFamily="34" charset="0"/>
                <a:cs typeface="Calibri" pitchFamily="34" charset="0"/>
              </a:rPr>
              <a:t>   ENDOGENOUS </a:t>
            </a:r>
            <a:r>
              <a:rPr lang="en-US" sz="4000" b="0" dirty="0" smtClean="0">
                <a:solidFill>
                  <a:srgbClr val="006600"/>
                </a:solidFill>
                <a:latin typeface="Calibri" pitchFamily="34" charset="0"/>
                <a:cs typeface="Calibri" pitchFamily="34" charset="0"/>
              </a:rPr>
              <a:t>: Some of the chemicals may be produced in the body as a result of derangement of function, e.g., </a:t>
            </a:r>
          </a:p>
          <a:p>
            <a:pPr marL="571500" indent="-571500">
              <a:buFont typeface="Arial" pitchFamily="34" charset="0"/>
              <a:buChar char="•"/>
            </a:pPr>
            <a:r>
              <a:rPr lang="en-US" sz="4000" b="0" dirty="0" smtClean="0">
                <a:solidFill>
                  <a:srgbClr val="006600"/>
                </a:solidFill>
                <a:latin typeface="Calibri" pitchFamily="34" charset="0"/>
                <a:cs typeface="Calibri" pitchFamily="34" charset="0"/>
              </a:rPr>
              <a:t>urea (ureamia), </a:t>
            </a:r>
          </a:p>
          <a:p>
            <a:pPr marL="571500" indent="-571500">
              <a:buFont typeface="Arial" pitchFamily="34" charset="0"/>
              <a:buChar char="•"/>
            </a:pPr>
            <a:r>
              <a:rPr lang="en-US" sz="4000" b="0" dirty="0" smtClean="0">
                <a:solidFill>
                  <a:srgbClr val="006600"/>
                </a:solidFill>
                <a:latin typeface="Calibri" pitchFamily="34" charset="0"/>
                <a:cs typeface="Calibri" pitchFamily="34" charset="0"/>
              </a:rPr>
              <a:t>serum bilirubin (jaundice),</a:t>
            </a:r>
          </a:p>
          <a:p>
            <a:pPr marL="571500" indent="-571500">
              <a:buFont typeface="Arial" pitchFamily="34" charset="0"/>
              <a:buChar char="•"/>
            </a:pPr>
            <a:r>
              <a:rPr lang="en-US" sz="4000" b="0" dirty="0" smtClean="0">
                <a:solidFill>
                  <a:srgbClr val="006600"/>
                </a:solidFill>
                <a:latin typeface="Calibri" pitchFamily="34" charset="0"/>
                <a:cs typeface="Calibri" pitchFamily="34" charset="0"/>
              </a:rPr>
              <a:t>ketones (ketosis), </a:t>
            </a:r>
          </a:p>
          <a:p>
            <a:pPr marL="571500" indent="-571500">
              <a:buFont typeface="Arial" pitchFamily="34" charset="0"/>
              <a:buChar char="•"/>
            </a:pPr>
            <a:r>
              <a:rPr lang="en-US" sz="4000" b="0" dirty="0" smtClean="0">
                <a:solidFill>
                  <a:srgbClr val="006600"/>
                </a:solidFill>
                <a:latin typeface="Calibri" pitchFamily="34" charset="0"/>
                <a:cs typeface="Calibri" pitchFamily="34" charset="0"/>
              </a:rPr>
              <a:t>uric acid (gout), </a:t>
            </a:r>
          </a:p>
          <a:p>
            <a:pPr marL="571500" indent="-571500">
              <a:buFont typeface="Arial" pitchFamily="34" charset="0"/>
              <a:buChar char="•"/>
            </a:pPr>
            <a:r>
              <a:rPr lang="en-US" sz="4000" b="0" dirty="0" smtClean="0">
                <a:solidFill>
                  <a:srgbClr val="006600"/>
                </a:solidFill>
                <a:latin typeface="Calibri" pitchFamily="34" charset="0"/>
                <a:cs typeface="Calibri" pitchFamily="34" charset="0"/>
              </a:rPr>
              <a:t>calcium carbonate (kidney stones), etc.</a:t>
            </a:r>
          </a:p>
          <a:p>
            <a:pPr>
              <a:buNone/>
            </a:pPr>
            <a:r>
              <a:rPr lang="en-US" sz="4000" b="0" dirty="0" smtClean="0">
                <a:solidFill>
                  <a:srgbClr val="006600"/>
                </a:solidFill>
                <a:latin typeface="Calibri" pitchFamily="34" charset="0"/>
                <a:cs typeface="Calibri" pitchFamily="34" charset="0"/>
              </a:rPr>
              <a:t> </a:t>
            </a:r>
          </a:p>
        </p:txBody>
      </p:sp>
    </p:spTree>
    <p:extLst>
      <p:ext uri="{BB962C8B-B14F-4D97-AF65-F5344CB8AC3E}">
        <p14:creationId xmlns:p14="http://schemas.microsoft.com/office/powerpoint/2010/main" val="27522196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endParaRPr lang="en-US" dirty="0"/>
          </a:p>
        </p:txBody>
      </p:sp>
      <p:sp>
        <p:nvSpPr>
          <p:cNvPr id="3" name="Content Placeholder 2"/>
          <p:cNvSpPr>
            <a:spLocks noGrp="1"/>
          </p:cNvSpPr>
          <p:nvPr>
            <p:ph idx="1"/>
          </p:nvPr>
        </p:nvSpPr>
        <p:spPr>
          <a:xfrm>
            <a:off x="457200" y="533400"/>
            <a:ext cx="8229600" cy="5592763"/>
          </a:xfrm>
        </p:spPr>
        <p:txBody>
          <a:bodyPr>
            <a:normAutofit fontScale="85000" lnSpcReduction="20000"/>
          </a:bodyPr>
          <a:lstStyle/>
          <a:p>
            <a:pPr marL="0" indent="0"/>
            <a:r>
              <a:rPr lang="en-US" sz="4400" b="0" dirty="0" smtClean="0">
                <a:solidFill>
                  <a:srgbClr val="C00000"/>
                </a:solidFill>
                <a:latin typeface="Calibri" pitchFamily="34" charset="0"/>
                <a:cs typeface="Calibri" pitchFamily="34" charset="0"/>
              </a:rPr>
              <a:t>EXOGENOUS : </a:t>
            </a:r>
            <a:r>
              <a:rPr lang="en-US" sz="4400" b="0" dirty="0" smtClean="0">
                <a:solidFill>
                  <a:srgbClr val="006600"/>
                </a:solidFill>
                <a:latin typeface="Calibri" pitchFamily="34" charset="0"/>
                <a:cs typeface="Calibri" pitchFamily="34" charset="0"/>
              </a:rPr>
              <a:t>Agents arising outside of human host, e.g., </a:t>
            </a:r>
          </a:p>
          <a:p>
            <a:pPr marL="571500" indent="-571500">
              <a:buFont typeface="Arial" pitchFamily="34" charset="0"/>
              <a:buChar char="•"/>
            </a:pPr>
            <a:r>
              <a:rPr lang="en-US" sz="4400" b="0" dirty="0" smtClean="0">
                <a:solidFill>
                  <a:srgbClr val="006600"/>
                </a:solidFill>
                <a:latin typeface="Calibri" pitchFamily="34" charset="0"/>
                <a:cs typeface="Calibri" pitchFamily="34" charset="0"/>
              </a:rPr>
              <a:t> allergens</a:t>
            </a:r>
          </a:p>
          <a:p>
            <a:pPr marL="571500" indent="-571500">
              <a:buFont typeface="Arial" pitchFamily="34" charset="0"/>
              <a:buChar char="•"/>
            </a:pPr>
            <a:r>
              <a:rPr lang="en-US" sz="4400" b="0" dirty="0" smtClean="0">
                <a:solidFill>
                  <a:srgbClr val="006600"/>
                </a:solidFill>
                <a:latin typeface="Calibri" pitchFamily="34" charset="0"/>
                <a:cs typeface="Calibri" pitchFamily="34" charset="0"/>
              </a:rPr>
              <a:t> </a:t>
            </a:r>
            <a:r>
              <a:rPr lang="en-US" sz="4400" b="0" dirty="0" smtClean="0">
                <a:solidFill>
                  <a:srgbClr val="006600"/>
                </a:solidFill>
                <a:latin typeface="Calibri" pitchFamily="34" charset="0"/>
                <a:cs typeface="Calibri" pitchFamily="34" charset="0"/>
              </a:rPr>
              <a:t>heavy metals</a:t>
            </a:r>
            <a:endParaRPr lang="en-US" sz="4400" b="0" dirty="0" smtClean="0">
              <a:solidFill>
                <a:srgbClr val="006600"/>
              </a:solidFill>
              <a:latin typeface="Calibri" pitchFamily="34" charset="0"/>
              <a:cs typeface="Calibri" pitchFamily="34" charset="0"/>
            </a:endParaRPr>
          </a:p>
          <a:p>
            <a:pPr marL="571500" indent="-571500">
              <a:buFont typeface="Arial" pitchFamily="34" charset="0"/>
              <a:buChar char="•"/>
            </a:pPr>
            <a:r>
              <a:rPr lang="en-US" sz="4400" b="0" dirty="0" smtClean="0">
                <a:solidFill>
                  <a:srgbClr val="006600"/>
                </a:solidFill>
                <a:latin typeface="Calibri" pitchFamily="34" charset="0"/>
                <a:cs typeface="Calibri" pitchFamily="34" charset="0"/>
              </a:rPr>
              <a:t> fumes</a:t>
            </a:r>
          </a:p>
          <a:p>
            <a:pPr marL="571500" indent="-571500">
              <a:buFont typeface="Arial" pitchFamily="34" charset="0"/>
              <a:buChar char="•"/>
            </a:pPr>
            <a:r>
              <a:rPr lang="en-US" sz="4400" b="0" dirty="0" smtClean="0">
                <a:solidFill>
                  <a:srgbClr val="006600"/>
                </a:solidFill>
                <a:latin typeface="Calibri" pitchFamily="34" charset="0"/>
                <a:cs typeface="Calibri" pitchFamily="34" charset="0"/>
              </a:rPr>
              <a:t> dust </a:t>
            </a:r>
          </a:p>
          <a:p>
            <a:pPr marL="571500" indent="-571500">
              <a:buFont typeface="Arial" pitchFamily="34" charset="0"/>
              <a:buChar char="•"/>
            </a:pPr>
            <a:r>
              <a:rPr lang="en-US" sz="4400" b="0" dirty="0" smtClean="0">
                <a:solidFill>
                  <a:srgbClr val="006600"/>
                </a:solidFill>
                <a:latin typeface="Calibri" pitchFamily="34" charset="0"/>
                <a:cs typeface="Calibri" pitchFamily="34" charset="0"/>
              </a:rPr>
              <a:t> gases</a:t>
            </a:r>
          </a:p>
          <a:p>
            <a:pPr marL="571500" indent="-571500">
              <a:buFont typeface="Arial" pitchFamily="34" charset="0"/>
              <a:buChar char="•"/>
            </a:pPr>
            <a:r>
              <a:rPr lang="en-US" sz="4400" b="0" dirty="0" smtClean="0">
                <a:solidFill>
                  <a:srgbClr val="006600"/>
                </a:solidFill>
                <a:latin typeface="Calibri" pitchFamily="34" charset="0"/>
                <a:cs typeface="Calibri" pitchFamily="34" charset="0"/>
              </a:rPr>
              <a:t> insecticides, etc. </a:t>
            </a:r>
          </a:p>
          <a:p>
            <a:pPr marL="0" indent="0"/>
            <a:r>
              <a:rPr lang="en-US" sz="4400" b="0" dirty="0" smtClean="0">
                <a:solidFill>
                  <a:srgbClr val="006600"/>
                </a:solidFill>
                <a:latin typeface="Calibri" pitchFamily="34" charset="0"/>
                <a:cs typeface="Calibri" pitchFamily="34" charset="0"/>
              </a:rPr>
              <a:t>These may be acquired by inhalation, ingestion or inoculation</a:t>
            </a:r>
          </a:p>
          <a:p>
            <a:pPr>
              <a:buNone/>
            </a:pPr>
            <a:endParaRPr lang="en-US" b="0" dirty="0">
              <a:solidFill>
                <a:srgbClr val="006600"/>
              </a:solidFill>
              <a:latin typeface="Calibri" pitchFamily="34" charset="0"/>
              <a:cs typeface="Calibri" pitchFamily="34" charset="0"/>
            </a:endParaRPr>
          </a:p>
        </p:txBody>
      </p:sp>
    </p:spTree>
    <p:extLst>
      <p:ext uri="{BB962C8B-B14F-4D97-AF65-F5344CB8AC3E}">
        <p14:creationId xmlns:p14="http://schemas.microsoft.com/office/powerpoint/2010/main" val="24205341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u="sng" dirty="0">
                <a:solidFill>
                  <a:srgbClr val="C00000"/>
                </a:solidFill>
              </a:rPr>
              <a:t>Host factors</a:t>
            </a:r>
          </a:p>
        </p:txBody>
      </p:sp>
      <p:sp>
        <p:nvSpPr>
          <p:cNvPr id="3" name="Content Placeholder 2"/>
          <p:cNvSpPr>
            <a:spLocks noGrp="1"/>
          </p:cNvSpPr>
          <p:nvPr>
            <p:ph idx="1"/>
          </p:nvPr>
        </p:nvSpPr>
        <p:spPr/>
        <p:txBody>
          <a:bodyPr>
            <a:noAutofit/>
          </a:bodyPr>
          <a:lstStyle/>
          <a:p>
            <a:r>
              <a:rPr lang="en-US" sz="3200" b="0" dirty="0" smtClean="0">
                <a:latin typeface="Calibri" pitchFamily="34" charset="0"/>
                <a:cs typeface="Calibri" pitchFamily="34" charset="0"/>
              </a:rPr>
              <a:t>   "</a:t>
            </a:r>
            <a:r>
              <a:rPr lang="en-US" sz="3200" b="0" dirty="0">
                <a:latin typeface="Calibri" pitchFamily="34" charset="0"/>
                <a:cs typeface="Calibri" pitchFamily="34" charset="0"/>
              </a:rPr>
              <a:t>Host" refers to the organism (e.g. human) capable of being infected by a specific agent. </a:t>
            </a:r>
            <a:endParaRPr lang="en-US" sz="3200" b="0" dirty="0" smtClean="0">
              <a:latin typeface="Calibri" pitchFamily="34" charset="0"/>
              <a:cs typeface="Calibri" pitchFamily="34" charset="0"/>
            </a:endParaRPr>
          </a:p>
          <a:p>
            <a:r>
              <a:rPr lang="en-US" sz="3200" b="0" dirty="0">
                <a:latin typeface="Calibri" pitchFamily="34" charset="0"/>
                <a:cs typeface="Calibri" pitchFamily="34" charset="0"/>
              </a:rPr>
              <a:t> </a:t>
            </a:r>
            <a:r>
              <a:rPr lang="en-US" sz="3200" b="0" dirty="0" smtClean="0">
                <a:latin typeface="Calibri" pitchFamily="34" charset="0"/>
                <a:cs typeface="Calibri" pitchFamily="34" charset="0"/>
              </a:rPr>
              <a:t>   There </a:t>
            </a:r>
            <a:r>
              <a:rPr lang="en-US" sz="3200" b="0" dirty="0">
                <a:latin typeface="Calibri" pitchFamily="34" charset="0"/>
                <a:cs typeface="Calibri" pitchFamily="34" charset="0"/>
              </a:rPr>
              <a:t>are intrinsic factors that influence an individual's exposure, susceptibility or response to a causative agent. </a:t>
            </a:r>
            <a:endParaRPr lang="en-US" sz="3200" b="0" dirty="0" smtClean="0">
              <a:latin typeface="Calibri" pitchFamily="34" charset="0"/>
              <a:cs typeface="Calibri" pitchFamily="34" charset="0"/>
            </a:endParaRPr>
          </a:p>
        </p:txBody>
      </p:sp>
    </p:spTree>
    <p:extLst>
      <p:ext uri="{BB962C8B-B14F-4D97-AF65-F5344CB8AC3E}">
        <p14:creationId xmlns:p14="http://schemas.microsoft.com/office/powerpoint/2010/main" val="22836944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296400" cy="739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920454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b="1" u="sng" dirty="0" smtClean="0">
                <a:solidFill>
                  <a:srgbClr val="C00000"/>
                </a:solidFill>
                <a:latin typeface="Calibri" pitchFamily="34" charset="0"/>
                <a:cs typeface="Calibri" pitchFamily="34" charset="0"/>
              </a:rPr>
              <a:t>HOST FACTORS</a:t>
            </a:r>
            <a:endParaRPr lang="en-US" sz="4400" u="sng" dirty="0">
              <a:solidFill>
                <a:srgbClr val="C00000"/>
              </a:solidFill>
              <a:latin typeface="Calibri" pitchFamily="34" charset="0"/>
              <a:cs typeface="Calibri" pitchFamily="34" charset="0"/>
            </a:endParaRPr>
          </a:p>
        </p:txBody>
      </p:sp>
      <p:sp>
        <p:nvSpPr>
          <p:cNvPr id="3" name="Content Placeholder 2"/>
          <p:cNvSpPr>
            <a:spLocks noGrp="1"/>
          </p:cNvSpPr>
          <p:nvPr>
            <p:ph idx="1"/>
          </p:nvPr>
        </p:nvSpPr>
        <p:spPr>
          <a:xfrm>
            <a:off x="457200" y="1600200"/>
            <a:ext cx="8458200" cy="4525963"/>
          </a:xfrm>
        </p:spPr>
        <p:txBody>
          <a:bodyPr>
            <a:normAutofit fontScale="92500" lnSpcReduction="20000"/>
          </a:bodyPr>
          <a:lstStyle/>
          <a:p>
            <a:r>
              <a:rPr lang="en-US" sz="4000" b="0" dirty="0" smtClean="0">
                <a:latin typeface="Calibri" pitchFamily="34" charset="0"/>
                <a:cs typeface="Calibri" pitchFamily="34" charset="0"/>
              </a:rPr>
              <a:t>The host factors may be classified as : </a:t>
            </a:r>
          </a:p>
          <a:p>
            <a:r>
              <a:rPr lang="en-US" sz="4000" b="0" dirty="0" smtClean="0">
                <a:latin typeface="Calibri" pitchFamily="34" charset="0"/>
                <a:cs typeface="Calibri" pitchFamily="34" charset="0"/>
              </a:rPr>
              <a:t>1</a:t>
            </a:r>
            <a:r>
              <a:rPr lang="en-US" sz="4000" b="0" dirty="0" smtClean="0">
                <a:latin typeface="Calibri" pitchFamily="34" charset="0"/>
                <a:cs typeface="Calibri" pitchFamily="34" charset="0"/>
              </a:rPr>
              <a:t>.   </a:t>
            </a:r>
            <a:r>
              <a:rPr lang="en-US" sz="4000" b="0" dirty="0" smtClean="0">
                <a:latin typeface="Calibri" pitchFamily="34" charset="0"/>
                <a:cs typeface="Calibri" pitchFamily="34" charset="0"/>
              </a:rPr>
              <a:t>Demographic characteristics such     	 </a:t>
            </a:r>
            <a:r>
              <a:rPr lang="en-US" sz="4000" b="0" dirty="0" smtClean="0">
                <a:latin typeface="Calibri" pitchFamily="34" charset="0"/>
                <a:cs typeface="Calibri" pitchFamily="34" charset="0"/>
              </a:rPr>
              <a:t>   as </a:t>
            </a:r>
            <a:r>
              <a:rPr lang="en-US" sz="4000" b="0" dirty="0" smtClean="0">
                <a:latin typeface="Calibri" pitchFamily="34" charset="0"/>
                <a:cs typeface="Calibri" pitchFamily="34" charset="0"/>
              </a:rPr>
              <a:t>age, sex, </a:t>
            </a:r>
            <a:r>
              <a:rPr lang="en-US" sz="4000" b="0" dirty="0" smtClean="0">
                <a:latin typeface="Calibri" pitchFamily="34" charset="0"/>
                <a:cs typeface="Calibri" pitchFamily="34" charset="0"/>
              </a:rPr>
              <a:t>ethnicity,religon.</a:t>
            </a:r>
            <a:endParaRPr lang="en-US" sz="4000" b="0" dirty="0" smtClean="0">
              <a:latin typeface="Calibri" pitchFamily="34" charset="0"/>
              <a:cs typeface="Calibri" pitchFamily="34" charset="0"/>
            </a:endParaRPr>
          </a:p>
          <a:p>
            <a:pPr marL="742950" indent="-742950">
              <a:buFont typeface="Arial" pitchFamily="34" charset="0"/>
              <a:buAutoNum type="arabicPeriod" startAt="2"/>
            </a:pPr>
            <a:r>
              <a:rPr lang="en-US" sz="4000" b="0" dirty="0">
                <a:latin typeface="Calibri" pitchFamily="34" charset="0"/>
                <a:cs typeface="Calibri" pitchFamily="34" charset="0"/>
              </a:rPr>
              <a:t>Biological characteristics</a:t>
            </a:r>
            <a:r>
              <a:rPr lang="en-US" sz="4000" b="0" dirty="0" smtClean="0">
                <a:latin typeface="Calibri" pitchFamily="34" charset="0"/>
                <a:cs typeface="Calibri" pitchFamily="34" charset="0"/>
              </a:rPr>
              <a:t>:</a:t>
            </a:r>
          </a:p>
          <a:p>
            <a:pPr marL="571500" indent="-571500">
              <a:buFont typeface="Arial" pitchFamily="34" charset="0"/>
              <a:buChar char="•"/>
            </a:pPr>
            <a:r>
              <a:rPr lang="en-US" sz="4000" b="0" dirty="0" smtClean="0">
                <a:latin typeface="Calibri" pitchFamily="34" charset="0"/>
                <a:cs typeface="Calibri" pitchFamily="34" charset="0"/>
              </a:rPr>
              <a:t>Physiological </a:t>
            </a:r>
            <a:r>
              <a:rPr lang="en-US" sz="4000" b="0" dirty="0">
                <a:latin typeface="Calibri" pitchFamily="34" charset="0"/>
                <a:cs typeface="Calibri" pitchFamily="34" charset="0"/>
              </a:rPr>
              <a:t>: e.g, </a:t>
            </a:r>
            <a:r>
              <a:rPr lang="en-US" sz="4000" b="0" dirty="0" smtClean="0">
                <a:latin typeface="Calibri" pitchFamily="34" charset="0"/>
                <a:cs typeface="Calibri" pitchFamily="34" charset="0"/>
              </a:rPr>
              <a:t>pregnancy </a:t>
            </a:r>
          </a:p>
          <a:p>
            <a:pPr marL="571500" indent="-571500">
              <a:buFont typeface="Arial" pitchFamily="34" charset="0"/>
              <a:buChar char="•"/>
            </a:pPr>
            <a:r>
              <a:rPr lang="en-US" sz="4000" b="0" dirty="0" smtClean="0">
                <a:latin typeface="Calibri" pitchFamily="34" charset="0"/>
                <a:cs typeface="Calibri" pitchFamily="34" charset="0"/>
              </a:rPr>
              <a:t>genetic factors</a:t>
            </a:r>
            <a:r>
              <a:rPr lang="en-US" sz="4000" b="0" dirty="0">
                <a:latin typeface="Calibri" pitchFamily="34" charset="0"/>
                <a:cs typeface="Calibri" pitchFamily="34" charset="0"/>
              </a:rPr>
              <a:t> : e.g, sickle cell disease</a:t>
            </a:r>
            <a:endParaRPr lang="en-US" sz="4000" b="0" dirty="0" smtClean="0">
              <a:latin typeface="Calibri" pitchFamily="34" charset="0"/>
              <a:cs typeface="Calibri" pitchFamily="34" charset="0"/>
            </a:endParaRPr>
          </a:p>
          <a:p>
            <a:pPr marL="571500" indent="-571500">
              <a:buFont typeface="Arial" pitchFamily="34" charset="0"/>
              <a:buChar char="•"/>
            </a:pPr>
            <a:r>
              <a:rPr lang="en-US" sz="4000" b="0" dirty="0" smtClean="0">
                <a:latin typeface="Calibri" pitchFamily="34" charset="0"/>
                <a:cs typeface="Calibri" pitchFamily="34" charset="0"/>
              </a:rPr>
              <a:t>bio chemical levels of the blood (cholesterol).</a:t>
            </a:r>
          </a:p>
          <a:p>
            <a:pPr>
              <a:buNone/>
            </a:pPr>
            <a:endParaRPr lang="en-US" b="0" dirty="0">
              <a:latin typeface="Calibri" pitchFamily="34" charset="0"/>
              <a:cs typeface="Calibri" pitchFamily="34" charset="0"/>
            </a:endParaRPr>
          </a:p>
        </p:txBody>
      </p:sp>
    </p:spTree>
    <p:extLst>
      <p:ext uri="{BB962C8B-B14F-4D97-AF65-F5344CB8AC3E}">
        <p14:creationId xmlns:p14="http://schemas.microsoft.com/office/powerpoint/2010/main" val="15871946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228600"/>
          </a:xfrm>
        </p:spPr>
        <p:txBody>
          <a:bodyPr>
            <a:noAutofit/>
          </a:bodyPr>
          <a:lstStyle/>
          <a:p>
            <a:endParaRPr lang="en-US" sz="6000" b="1" i="1" dirty="0"/>
          </a:p>
        </p:txBody>
      </p:sp>
      <p:sp>
        <p:nvSpPr>
          <p:cNvPr id="3" name="Content Placeholder 2"/>
          <p:cNvSpPr>
            <a:spLocks noGrp="1"/>
          </p:cNvSpPr>
          <p:nvPr>
            <p:ph idx="1"/>
          </p:nvPr>
        </p:nvSpPr>
        <p:spPr>
          <a:xfrm>
            <a:off x="457200" y="838200"/>
            <a:ext cx="8458200" cy="5257800"/>
          </a:xfrm>
        </p:spPr>
        <p:txBody>
          <a:bodyPr>
            <a:noAutofit/>
          </a:bodyPr>
          <a:lstStyle/>
          <a:p>
            <a:r>
              <a:rPr lang="en-US" sz="3600" b="0" dirty="0" smtClean="0">
                <a:latin typeface="Calibri" pitchFamily="34" charset="0"/>
                <a:cs typeface="Calibri" pitchFamily="34" charset="0"/>
              </a:rPr>
              <a:t>3. Social &amp; Economic characteristics such as education, occupation, stress, marital status, housing.</a:t>
            </a:r>
          </a:p>
          <a:p>
            <a:pPr>
              <a:buNone/>
            </a:pPr>
            <a:endParaRPr lang="en-US" sz="3600" b="0" dirty="0" smtClean="0">
              <a:latin typeface="Calibri" pitchFamily="34" charset="0"/>
              <a:cs typeface="Calibri" pitchFamily="34" charset="0"/>
            </a:endParaRPr>
          </a:p>
          <a:p>
            <a:r>
              <a:rPr lang="en-US" sz="3600" b="0" dirty="0" smtClean="0">
                <a:latin typeface="Calibri" pitchFamily="34" charset="0"/>
                <a:cs typeface="Calibri" pitchFamily="34" charset="0"/>
              </a:rPr>
              <a:t>4. Life style factors such as personality traits, living habits, physical exercise, use of alcohol, drugs, smoking.</a:t>
            </a:r>
            <a:endParaRPr lang="en-US" sz="3600" b="0" dirty="0">
              <a:latin typeface="Calibri" pitchFamily="34" charset="0"/>
              <a:cs typeface="Calibri" pitchFamily="34" charset="0"/>
            </a:endParaRPr>
          </a:p>
        </p:txBody>
      </p:sp>
    </p:spTree>
    <p:extLst>
      <p:ext uri="{BB962C8B-B14F-4D97-AF65-F5344CB8AC3E}">
        <p14:creationId xmlns:p14="http://schemas.microsoft.com/office/powerpoint/2010/main" val="2097765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sz="2900" smtClean="0"/>
              <a:t>Epidemiologic Triad:Agent,Host and Environment</a:t>
            </a:r>
          </a:p>
        </p:txBody>
      </p:sp>
      <p:sp>
        <p:nvSpPr>
          <p:cNvPr id="8195" name="Rectangle 3"/>
          <p:cNvSpPr>
            <a:spLocks noGrp="1" noChangeArrowheads="1"/>
          </p:cNvSpPr>
          <p:nvPr>
            <p:ph type="body" idx="1"/>
          </p:nvPr>
        </p:nvSpPr>
        <p:spPr/>
        <p:txBody>
          <a:bodyPr/>
          <a:lstStyle/>
          <a:p>
            <a:pPr eaLnBrk="1" hangingPunct="1"/>
            <a:r>
              <a:rPr lang="en-GB" sz="2700" dirty="0" smtClean="0"/>
              <a:t>The epidemiologic triangle or triad is the </a:t>
            </a:r>
            <a:r>
              <a:rPr lang="en-GB" sz="2700" b="1" dirty="0" smtClean="0">
                <a:solidFill>
                  <a:srgbClr val="FF0000"/>
                </a:solidFill>
              </a:rPr>
              <a:t>traditional model of infectious diseases causation.</a:t>
            </a:r>
          </a:p>
          <a:p>
            <a:pPr marL="0" indent="0" eaLnBrk="1" hangingPunct="1">
              <a:buNone/>
            </a:pPr>
            <a:r>
              <a:rPr lang="en-US" sz="2800" dirty="0">
                <a:solidFill>
                  <a:srgbClr val="000066"/>
                </a:solidFill>
                <a:latin typeface="Tahoma" pitchFamily="34" charset="0"/>
              </a:rPr>
              <a:t>Disease is the result of forces within a dynamic system consisting of: </a:t>
            </a:r>
            <a:r>
              <a:rPr lang="en-GB" sz="2700" b="1" dirty="0">
                <a:solidFill>
                  <a:srgbClr val="FF0000"/>
                </a:solidFill>
              </a:rPr>
              <a:t>3</a:t>
            </a:r>
            <a:r>
              <a:rPr lang="en-GB" sz="2700" dirty="0" smtClean="0"/>
              <a:t> </a:t>
            </a:r>
            <a:r>
              <a:rPr lang="en-GB" sz="2700" dirty="0" smtClean="0"/>
              <a:t>components </a:t>
            </a:r>
            <a:endParaRPr lang="en-GB" sz="2700" dirty="0" smtClean="0"/>
          </a:p>
          <a:p>
            <a:pPr eaLnBrk="1" hangingPunct="1"/>
            <a:r>
              <a:rPr lang="en-GB" sz="2700" dirty="0" smtClean="0"/>
              <a:t>an </a:t>
            </a:r>
            <a:r>
              <a:rPr lang="en-GB" sz="2700" dirty="0" smtClean="0">
                <a:solidFill>
                  <a:srgbClr val="FF0000"/>
                </a:solidFill>
              </a:rPr>
              <a:t>external </a:t>
            </a:r>
            <a:r>
              <a:rPr lang="en-GB" sz="2700" dirty="0" smtClean="0">
                <a:solidFill>
                  <a:srgbClr val="FF0000"/>
                </a:solidFill>
              </a:rPr>
              <a:t>agent</a:t>
            </a:r>
            <a:r>
              <a:rPr lang="en-GB" sz="2700" dirty="0" smtClean="0"/>
              <a:t> </a:t>
            </a:r>
          </a:p>
          <a:p>
            <a:pPr eaLnBrk="1" hangingPunct="1"/>
            <a:r>
              <a:rPr lang="en-GB" sz="2700" dirty="0" smtClean="0"/>
              <a:t>a </a:t>
            </a:r>
            <a:r>
              <a:rPr lang="en-GB" sz="2700" dirty="0" smtClean="0"/>
              <a:t>susceptible</a:t>
            </a:r>
            <a:r>
              <a:rPr lang="en-GB" sz="2700" dirty="0" smtClean="0">
                <a:solidFill>
                  <a:srgbClr val="FF0000"/>
                </a:solidFill>
              </a:rPr>
              <a:t> </a:t>
            </a:r>
            <a:r>
              <a:rPr lang="en-GB" sz="2700" dirty="0" smtClean="0">
                <a:solidFill>
                  <a:srgbClr val="FF0000"/>
                </a:solidFill>
              </a:rPr>
              <a:t>host</a:t>
            </a:r>
            <a:endParaRPr lang="en-GB" sz="2700" dirty="0" smtClean="0"/>
          </a:p>
          <a:p>
            <a:pPr eaLnBrk="1" hangingPunct="1"/>
            <a:r>
              <a:rPr lang="en-GB" sz="2700" dirty="0" smtClean="0"/>
              <a:t>an </a:t>
            </a:r>
            <a:r>
              <a:rPr lang="en-GB" sz="2700" dirty="0" smtClean="0">
                <a:solidFill>
                  <a:srgbClr val="FF0000"/>
                </a:solidFill>
              </a:rPr>
              <a:t>environment</a:t>
            </a:r>
            <a:r>
              <a:rPr lang="en-GB" sz="2700" dirty="0" smtClean="0"/>
              <a:t> </a:t>
            </a:r>
            <a:r>
              <a:rPr lang="en-GB" sz="2700" dirty="0" smtClean="0"/>
              <a:t>that brings the host and agent </a:t>
            </a:r>
            <a:r>
              <a:rPr lang="en-GB" sz="2700" dirty="0" smtClean="0"/>
              <a:t>together.</a:t>
            </a:r>
            <a:endParaRPr lang="en-GB" sz="2700" dirty="0" smtClean="0"/>
          </a:p>
        </p:txBody>
      </p:sp>
    </p:spTree>
    <p:extLst>
      <p:ext uri="{BB962C8B-B14F-4D97-AF65-F5344CB8AC3E}">
        <p14:creationId xmlns:p14="http://schemas.microsoft.com/office/powerpoint/2010/main" val="9109872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66800" y="1170996"/>
            <a:ext cx="7010400" cy="4620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845964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Autofit/>
          </a:bodyPr>
          <a:lstStyle/>
          <a:p>
            <a:r>
              <a:rPr lang="en-US" sz="4400" b="1" u="sng" dirty="0" smtClean="0">
                <a:solidFill>
                  <a:srgbClr val="C00000"/>
                </a:solidFill>
                <a:latin typeface="Calibri" pitchFamily="34" charset="0"/>
                <a:cs typeface="Calibri" pitchFamily="34" charset="0"/>
              </a:rPr>
              <a:t>ENVIRONMENTAL FACTORS</a:t>
            </a:r>
            <a:endParaRPr lang="en-US" sz="4400" b="1" u="sng" dirty="0">
              <a:solidFill>
                <a:srgbClr val="C00000"/>
              </a:solidFill>
              <a:latin typeface="Calibri" pitchFamily="34" charset="0"/>
              <a:cs typeface="Calibri" pitchFamily="34" charset="0"/>
            </a:endParaRPr>
          </a:p>
        </p:txBody>
      </p:sp>
      <p:sp>
        <p:nvSpPr>
          <p:cNvPr id="3" name="Content Placeholder 2"/>
          <p:cNvSpPr>
            <a:spLocks noGrp="1"/>
          </p:cNvSpPr>
          <p:nvPr>
            <p:ph idx="1"/>
          </p:nvPr>
        </p:nvSpPr>
        <p:spPr>
          <a:xfrm>
            <a:off x="457200" y="1066800"/>
            <a:ext cx="8458200" cy="5257800"/>
          </a:xfrm>
        </p:spPr>
        <p:txBody>
          <a:bodyPr>
            <a:noAutofit/>
          </a:bodyPr>
          <a:lstStyle/>
          <a:p>
            <a:pPr marL="457200" indent="-457200">
              <a:buFont typeface="Arial" pitchFamily="34" charset="0"/>
              <a:buChar char="•"/>
            </a:pPr>
            <a:r>
              <a:rPr lang="en-US" sz="3200" b="0" dirty="0" smtClean="0">
                <a:solidFill>
                  <a:srgbClr val="0000FF"/>
                </a:solidFill>
                <a:latin typeface="Calibri" pitchFamily="34" charset="0"/>
                <a:cs typeface="Calibri" pitchFamily="34" charset="0"/>
              </a:rPr>
              <a:t>The study of disease is really the study of man &amp; his environment.</a:t>
            </a:r>
          </a:p>
          <a:p>
            <a:pPr marL="457200" indent="-457200">
              <a:buFont typeface="Arial" pitchFamily="34" charset="0"/>
              <a:buChar char="•"/>
            </a:pPr>
            <a:endParaRPr lang="en-US" sz="3200" b="0" dirty="0" smtClean="0">
              <a:latin typeface="Calibri" pitchFamily="34" charset="0"/>
              <a:cs typeface="Calibri" pitchFamily="34" charset="0"/>
            </a:endParaRPr>
          </a:p>
          <a:p>
            <a:pPr marL="457200" indent="-457200">
              <a:buFont typeface="Arial" pitchFamily="34" charset="0"/>
              <a:buChar char="•"/>
            </a:pPr>
            <a:r>
              <a:rPr lang="en-US" sz="3200" b="0" dirty="0" smtClean="0">
                <a:latin typeface="Calibri" pitchFamily="34" charset="0"/>
                <a:cs typeface="Calibri" pitchFamily="34" charset="0"/>
              </a:rPr>
              <a:t>The environment can be classified as Internal &amp; external environment.</a:t>
            </a:r>
          </a:p>
          <a:p>
            <a:pPr marL="457200" indent="-457200">
              <a:buFont typeface="Arial" pitchFamily="34" charset="0"/>
              <a:buChar char="•"/>
            </a:pPr>
            <a:r>
              <a:rPr lang="en-US" sz="3200" b="0" dirty="0" smtClean="0">
                <a:latin typeface="Calibri" pitchFamily="34" charset="0"/>
                <a:cs typeface="Calibri" pitchFamily="34" charset="0"/>
              </a:rPr>
              <a:t> The external or the macro environment is defined as all that which is external to the individual human host. They are categorized as follows.</a:t>
            </a:r>
          </a:p>
        </p:txBody>
      </p:sp>
    </p:spTree>
    <p:extLst>
      <p:ext uri="{BB962C8B-B14F-4D97-AF65-F5344CB8AC3E}">
        <p14:creationId xmlns:p14="http://schemas.microsoft.com/office/powerpoint/2010/main" val="2560888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sp>
        <p:nvSpPr>
          <p:cNvPr id="3" name="Content Placeholder 2"/>
          <p:cNvSpPr>
            <a:spLocks noGrp="1"/>
          </p:cNvSpPr>
          <p:nvPr>
            <p:ph idx="1"/>
          </p:nvPr>
        </p:nvSpPr>
        <p:spPr>
          <a:xfrm>
            <a:off x="228600" y="685800"/>
            <a:ext cx="8763000" cy="5440363"/>
          </a:xfrm>
        </p:spPr>
        <p:txBody>
          <a:bodyPr>
            <a:normAutofit/>
          </a:bodyPr>
          <a:lstStyle/>
          <a:p>
            <a:r>
              <a:rPr lang="en-US" sz="4400" b="1" dirty="0" smtClean="0">
                <a:solidFill>
                  <a:srgbClr val="C00000"/>
                </a:solidFill>
                <a:latin typeface="Calibri" pitchFamily="34" charset="0"/>
                <a:cs typeface="Calibri" pitchFamily="34" charset="0"/>
              </a:rPr>
              <a:t>1. Physical environment.</a:t>
            </a:r>
          </a:p>
          <a:p>
            <a:r>
              <a:rPr lang="en-US" sz="4400" b="1" dirty="0" smtClean="0">
                <a:solidFill>
                  <a:srgbClr val="C00000"/>
                </a:solidFill>
                <a:latin typeface="Calibri" pitchFamily="34" charset="0"/>
                <a:cs typeface="Calibri" pitchFamily="34" charset="0"/>
              </a:rPr>
              <a:t>2.Biological environment.</a:t>
            </a:r>
          </a:p>
          <a:p>
            <a:r>
              <a:rPr lang="en-US" sz="4400" b="1" dirty="0" smtClean="0">
                <a:solidFill>
                  <a:srgbClr val="C00000"/>
                </a:solidFill>
                <a:latin typeface="Calibri" pitchFamily="34" charset="0"/>
                <a:cs typeface="Calibri" pitchFamily="34" charset="0"/>
              </a:rPr>
              <a:t>3.psychosocial environment.  </a:t>
            </a:r>
          </a:p>
          <a:p>
            <a:endParaRPr lang="en-US" sz="4400" dirty="0">
              <a:solidFill>
                <a:srgbClr val="C00000"/>
              </a:solidFill>
              <a:latin typeface="Calibri" pitchFamily="34" charset="0"/>
              <a:cs typeface="Calibri" pitchFamily="34" charset="0"/>
            </a:endParaRPr>
          </a:p>
        </p:txBody>
      </p:sp>
    </p:spTree>
    <p:extLst>
      <p:ext uri="{BB962C8B-B14F-4D97-AF65-F5344CB8AC3E}">
        <p14:creationId xmlns:p14="http://schemas.microsoft.com/office/powerpoint/2010/main" val="33860901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304800"/>
          </a:xfrm>
        </p:spPr>
        <p:txBody>
          <a:bodyPr>
            <a:noAutofit/>
          </a:bodyPr>
          <a:lstStyle/>
          <a:p>
            <a:r>
              <a:rPr lang="en-US" sz="4400" b="1" u="sng" dirty="0" smtClean="0">
                <a:solidFill>
                  <a:srgbClr val="C00000"/>
                </a:solidFill>
                <a:latin typeface="Calibri" pitchFamily="34" charset="0"/>
                <a:cs typeface="Calibri" pitchFamily="34" charset="0"/>
              </a:rPr>
              <a:t>PHYSICAL ENVIRONMENT</a:t>
            </a:r>
            <a:endParaRPr lang="en-US" sz="4400" b="1" u="sng" dirty="0">
              <a:solidFill>
                <a:srgbClr val="C00000"/>
              </a:solidFill>
              <a:latin typeface="Calibri" pitchFamily="34" charset="0"/>
              <a:cs typeface="Calibri" pitchFamily="34" charset="0"/>
            </a:endParaRPr>
          </a:p>
        </p:txBody>
      </p:sp>
      <p:sp>
        <p:nvSpPr>
          <p:cNvPr id="3" name="Content Placeholder 2"/>
          <p:cNvSpPr>
            <a:spLocks noGrp="1"/>
          </p:cNvSpPr>
          <p:nvPr>
            <p:ph idx="1"/>
          </p:nvPr>
        </p:nvSpPr>
        <p:spPr>
          <a:xfrm>
            <a:off x="457200" y="1295400"/>
            <a:ext cx="8458200" cy="5029200"/>
          </a:xfrm>
        </p:spPr>
        <p:txBody>
          <a:bodyPr>
            <a:normAutofit/>
          </a:bodyPr>
          <a:lstStyle/>
          <a:p>
            <a:r>
              <a:rPr lang="en-US" sz="3600" b="0" dirty="0" smtClean="0">
                <a:latin typeface="Calibri" pitchFamily="34" charset="0"/>
                <a:cs typeface="Calibri" pitchFamily="34" charset="0"/>
              </a:rPr>
              <a:t>The term “physical environment” is applied to non living things &amp; physical factors. (air, water, soil, housing, climate, geography, heat, light, noise, </a:t>
            </a:r>
            <a:r>
              <a:rPr lang="en-US" sz="3600" b="0" dirty="0" smtClean="0">
                <a:latin typeface="Calibri" pitchFamily="34" charset="0"/>
                <a:cs typeface="Calibri" pitchFamily="34" charset="0"/>
              </a:rPr>
              <a:t>radiation</a:t>
            </a:r>
            <a:r>
              <a:rPr lang="en-US" sz="3600" b="0" dirty="0" smtClean="0">
                <a:latin typeface="Calibri" pitchFamily="34" charset="0"/>
                <a:cs typeface="Calibri" pitchFamily="34" charset="0"/>
              </a:rPr>
              <a:t>, etc.)with which man is in constant interaction.</a:t>
            </a:r>
          </a:p>
        </p:txBody>
      </p:sp>
    </p:spTree>
    <p:extLst>
      <p:ext uri="{BB962C8B-B14F-4D97-AF65-F5344CB8AC3E}">
        <p14:creationId xmlns:p14="http://schemas.microsoft.com/office/powerpoint/2010/main" val="41548435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sp>
        <p:nvSpPr>
          <p:cNvPr id="3" name="Content Placeholder 2"/>
          <p:cNvSpPr>
            <a:spLocks noGrp="1"/>
          </p:cNvSpPr>
          <p:nvPr>
            <p:ph idx="1"/>
          </p:nvPr>
        </p:nvSpPr>
        <p:spPr>
          <a:xfrm>
            <a:off x="457200" y="762000"/>
            <a:ext cx="8229600" cy="5364163"/>
          </a:xfrm>
        </p:spPr>
        <p:txBody>
          <a:bodyPr>
            <a:noAutofit/>
          </a:bodyPr>
          <a:lstStyle/>
          <a:p>
            <a:pPr marL="571500" indent="-571500">
              <a:buFont typeface="Arial" pitchFamily="34" charset="0"/>
              <a:buChar char="•"/>
            </a:pPr>
            <a:r>
              <a:rPr lang="en-US" sz="3600" b="0" dirty="0" smtClean="0">
                <a:latin typeface="Calibri" pitchFamily="34" charset="0"/>
                <a:cs typeface="Calibri" pitchFamily="34" charset="0"/>
              </a:rPr>
              <a:t>Man’s victory over his physical environment has been responsible for most of the improvement in health during the past century.</a:t>
            </a:r>
          </a:p>
          <a:p>
            <a:pPr marL="571500" indent="-571500">
              <a:buFont typeface="Arial" pitchFamily="34" charset="0"/>
              <a:buChar char="•"/>
            </a:pPr>
            <a:endParaRPr lang="en-US" sz="3600" b="0" dirty="0" smtClean="0">
              <a:latin typeface="Calibri" pitchFamily="34" charset="0"/>
              <a:cs typeface="Calibri" pitchFamily="34" charset="0"/>
            </a:endParaRPr>
          </a:p>
          <a:p>
            <a:pPr marL="571500" indent="-571500">
              <a:buFont typeface="Arial" pitchFamily="34" charset="0"/>
              <a:buChar char="•"/>
            </a:pPr>
            <a:r>
              <a:rPr lang="en-US" sz="3600" b="0" dirty="0" smtClean="0">
                <a:latin typeface="Calibri" pitchFamily="34" charset="0"/>
                <a:cs typeface="Calibri" pitchFamily="34" charset="0"/>
              </a:rPr>
              <a:t>However this has added to a host of other problems like air pollution, noise pollution, urbanization, radiation hazards etc, human exposure to electromagnetic energy, etc.</a:t>
            </a:r>
          </a:p>
          <a:p>
            <a:pPr marL="571500" indent="-571500">
              <a:buFont typeface="Arial" pitchFamily="34" charset="0"/>
              <a:buChar char="•"/>
            </a:pPr>
            <a:endParaRPr lang="en-US" sz="3600" b="0" dirty="0">
              <a:latin typeface="Calibri" pitchFamily="34" charset="0"/>
              <a:cs typeface="Calibri" pitchFamily="34" charset="0"/>
            </a:endParaRPr>
          </a:p>
        </p:txBody>
      </p:sp>
    </p:spTree>
    <p:extLst>
      <p:ext uri="{BB962C8B-B14F-4D97-AF65-F5344CB8AC3E}">
        <p14:creationId xmlns:p14="http://schemas.microsoft.com/office/powerpoint/2010/main" val="23059466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2000"/>
          </a:xfrm>
        </p:spPr>
        <p:txBody>
          <a:bodyPr>
            <a:noAutofit/>
          </a:bodyPr>
          <a:lstStyle/>
          <a:p>
            <a:r>
              <a:rPr lang="en-US" sz="3600" b="1" u="sng" dirty="0" smtClean="0">
                <a:solidFill>
                  <a:srgbClr val="C00000"/>
                </a:solidFill>
                <a:latin typeface="Calibri" pitchFamily="34" charset="0"/>
                <a:cs typeface="Calibri" pitchFamily="34" charset="0"/>
              </a:rPr>
              <a:t>BIOLOGICAL ENVIRONMENT</a:t>
            </a:r>
            <a:endParaRPr lang="en-US" sz="3600" b="1" u="sng" dirty="0">
              <a:solidFill>
                <a:srgbClr val="C00000"/>
              </a:solidFill>
              <a:latin typeface="Calibri" pitchFamily="34" charset="0"/>
              <a:cs typeface="Calibri" pitchFamily="34" charset="0"/>
            </a:endParaRPr>
          </a:p>
        </p:txBody>
      </p:sp>
      <p:sp>
        <p:nvSpPr>
          <p:cNvPr id="3" name="Content Placeholder 2"/>
          <p:cNvSpPr>
            <a:spLocks noGrp="1"/>
          </p:cNvSpPr>
          <p:nvPr>
            <p:ph idx="1"/>
          </p:nvPr>
        </p:nvSpPr>
        <p:spPr>
          <a:xfrm>
            <a:off x="457200" y="1524000"/>
            <a:ext cx="8458200" cy="4800600"/>
          </a:xfrm>
        </p:spPr>
        <p:txBody>
          <a:bodyPr>
            <a:normAutofit/>
          </a:bodyPr>
          <a:lstStyle/>
          <a:p>
            <a:r>
              <a:rPr lang="en-US" sz="3600" b="0" dirty="0" smtClean="0">
                <a:latin typeface="Calibri" pitchFamily="34" charset="0"/>
                <a:cs typeface="Calibri" pitchFamily="34" charset="0"/>
              </a:rPr>
              <a:t>The biological environment is the universe of living things which surrounds man.</a:t>
            </a:r>
          </a:p>
          <a:p>
            <a:pPr>
              <a:buNone/>
            </a:pPr>
            <a:endParaRPr lang="en-US" sz="3600" b="0" dirty="0" smtClean="0">
              <a:latin typeface="Calibri" pitchFamily="34" charset="0"/>
              <a:cs typeface="Calibri" pitchFamily="34" charset="0"/>
            </a:endParaRPr>
          </a:p>
          <a:p>
            <a:r>
              <a:rPr lang="en-US" sz="3600" b="0" dirty="0" smtClean="0">
                <a:latin typeface="Calibri" pitchFamily="34" charset="0"/>
                <a:cs typeface="Calibri" pitchFamily="34" charset="0"/>
              </a:rPr>
              <a:t>The living things are bacteria, virus, insects, rodents, animals &amp; plants.</a:t>
            </a:r>
          </a:p>
          <a:p>
            <a:endParaRPr lang="en-US" sz="3600" b="0" dirty="0" smtClean="0">
              <a:latin typeface="Calibri" pitchFamily="34" charset="0"/>
              <a:cs typeface="Calibri" pitchFamily="34" charset="0"/>
            </a:endParaRPr>
          </a:p>
          <a:p>
            <a:pPr>
              <a:buNone/>
            </a:pPr>
            <a:endParaRPr lang="en-US" sz="3600" b="0" dirty="0" smtClean="0">
              <a:latin typeface="Calibri" pitchFamily="34" charset="0"/>
              <a:cs typeface="Calibri" pitchFamily="34" charset="0"/>
            </a:endParaRPr>
          </a:p>
          <a:p>
            <a:endParaRPr lang="en-US" sz="3600" b="0" dirty="0">
              <a:latin typeface="Calibri" pitchFamily="34" charset="0"/>
              <a:cs typeface="Calibri" pitchFamily="34" charset="0"/>
            </a:endParaRPr>
          </a:p>
        </p:txBody>
      </p:sp>
    </p:spTree>
    <p:extLst>
      <p:ext uri="{BB962C8B-B14F-4D97-AF65-F5344CB8AC3E}">
        <p14:creationId xmlns:p14="http://schemas.microsoft.com/office/powerpoint/2010/main" val="4828548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sp>
        <p:nvSpPr>
          <p:cNvPr id="3" name="Content Placeholder 2"/>
          <p:cNvSpPr>
            <a:spLocks noGrp="1"/>
          </p:cNvSpPr>
          <p:nvPr>
            <p:ph idx="1"/>
          </p:nvPr>
        </p:nvSpPr>
        <p:spPr>
          <a:xfrm>
            <a:off x="457200" y="762000"/>
            <a:ext cx="8229600" cy="5364163"/>
          </a:xfrm>
        </p:spPr>
        <p:txBody>
          <a:bodyPr>
            <a:noAutofit/>
          </a:bodyPr>
          <a:lstStyle/>
          <a:p>
            <a:r>
              <a:rPr lang="en-US" sz="4000" b="0" dirty="0" smtClean="0">
                <a:latin typeface="Calibri" pitchFamily="34" charset="0"/>
                <a:cs typeface="Calibri" pitchFamily="34" charset="0"/>
              </a:rPr>
              <a:t>These are constantly working for their survival, in this process some of them act as disease producing agents, reservoirs of infection, intermediate hosts &amp; vectors of disease.</a:t>
            </a:r>
          </a:p>
          <a:p>
            <a:pPr>
              <a:buNone/>
            </a:pPr>
            <a:endParaRPr lang="en-US" sz="4000" b="0" dirty="0" smtClean="0">
              <a:latin typeface="Calibri" pitchFamily="34" charset="0"/>
              <a:cs typeface="Calibri" pitchFamily="34" charset="0"/>
            </a:endParaRPr>
          </a:p>
          <a:p>
            <a:r>
              <a:rPr lang="en-US" sz="4000" b="0" dirty="0" smtClean="0">
                <a:latin typeface="Calibri" pitchFamily="34" charset="0"/>
                <a:cs typeface="Calibri" pitchFamily="34" charset="0"/>
              </a:rPr>
              <a:t>When the harmonious relationship is disturbed, ill health results.</a:t>
            </a:r>
          </a:p>
          <a:p>
            <a:endParaRPr lang="en-US" sz="4000" b="0" dirty="0">
              <a:latin typeface="Calibri" pitchFamily="34" charset="0"/>
              <a:cs typeface="Calibri" pitchFamily="34" charset="0"/>
            </a:endParaRPr>
          </a:p>
        </p:txBody>
      </p:sp>
    </p:spTree>
    <p:extLst>
      <p:ext uri="{BB962C8B-B14F-4D97-AF65-F5344CB8AC3E}">
        <p14:creationId xmlns:p14="http://schemas.microsoft.com/office/powerpoint/2010/main" val="2228120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457200"/>
          </a:xfrm>
        </p:spPr>
        <p:txBody>
          <a:bodyPr>
            <a:noAutofit/>
          </a:bodyPr>
          <a:lstStyle/>
          <a:p>
            <a:r>
              <a:rPr lang="en-US" sz="3600" b="1" u="sng" dirty="0" smtClean="0">
                <a:solidFill>
                  <a:srgbClr val="C00000"/>
                </a:solidFill>
                <a:latin typeface="Calibri" pitchFamily="34" charset="0"/>
                <a:cs typeface="Calibri" pitchFamily="34" charset="0"/>
              </a:rPr>
              <a:t>PSYCHOSOCIAL ENVIRONMENT</a:t>
            </a:r>
            <a:endParaRPr lang="en-US" sz="3600" b="1" u="sng" dirty="0">
              <a:solidFill>
                <a:srgbClr val="C00000"/>
              </a:solidFill>
              <a:latin typeface="Calibri" pitchFamily="34" charset="0"/>
              <a:cs typeface="Calibri" pitchFamily="34" charset="0"/>
            </a:endParaRPr>
          </a:p>
        </p:txBody>
      </p:sp>
      <p:sp>
        <p:nvSpPr>
          <p:cNvPr id="3" name="Content Placeholder 2"/>
          <p:cNvSpPr>
            <a:spLocks noGrp="1"/>
          </p:cNvSpPr>
          <p:nvPr>
            <p:ph idx="1"/>
          </p:nvPr>
        </p:nvSpPr>
        <p:spPr>
          <a:xfrm>
            <a:off x="304800" y="990600"/>
            <a:ext cx="8610600" cy="5334000"/>
          </a:xfrm>
        </p:spPr>
        <p:txBody>
          <a:bodyPr>
            <a:noAutofit/>
          </a:bodyPr>
          <a:lstStyle/>
          <a:p>
            <a:r>
              <a:rPr lang="en-US" sz="3600" b="0" dirty="0" smtClean="0">
                <a:latin typeface="Calibri" pitchFamily="34" charset="0"/>
                <a:cs typeface="Calibri" pitchFamily="34" charset="0"/>
              </a:rPr>
              <a:t>The psychosocial environment encompasses cultural values, customs, habits, beliefs, attitudes, morals, religion, education, lifestyles, community life, health services, social&amp; political organization.</a:t>
            </a:r>
          </a:p>
          <a:p>
            <a:pPr>
              <a:buNone/>
            </a:pPr>
            <a:endParaRPr lang="en-US" sz="3600" b="0" dirty="0" smtClean="0">
              <a:latin typeface="Calibri" pitchFamily="34" charset="0"/>
              <a:cs typeface="Calibri" pitchFamily="34" charset="0"/>
            </a:endParaRPr>
          </a:p>
          <a:p>
            <a:r>
              <a:rPr lang="en-US" sz="3600" b="0" dirty="0" smtClean="0">
                <a:latin typeface="Calibri" pitchFamily="34" charset="0"/>
                <a:cs typeface="Calibri" pitchFamily="34" charset="0"/>
              </a:rPr>
              <a:t>Man is in constant interaction with that part of the social environment known as “people”.</a:t>
            </a:r>
          </a:p>
        </p:txBody>
      </p:sp>
    </p:spTree>
    <p:extLst>
      <p:ext uri="{BB962C8B-B14F-4D97-AF65-F5344CB8AC3E}">
        <p14:creationId xmlns:p14="http://schemas.microsoft.com/office/powerpoint/2010/main" val="16106903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sp>
        <p:nvSpPr>
          <p:cNvPr id="3" name="Content Placeholder 2"/>
          <p:cNvSpPr>
            <a:spLocks noGrp="1"/>
          </p:cNvSpPr>
          <p:nvPr>
            <p:ph idx="1"/>
          </p:nvPr>
        </p:nvSpPr>
        <p:spPr>
          <a:xfrm>
            <a:off x="457200" y="609600"/>
            <a:ext cx="8229600" cy="5516563"/>
          </a:xfrm>
        </p:spPr>
        <p:txBody>
          <a:bodyPr>
            <a:noAutofit/>
          </a:bodyPr>
          <a:lstStyle/>
          <a:p>
            <a:r>
              <a:rPr lang="en-US" sz="3200" b="0" dirty="0" smtClean="0">
                <a:solidFill>
                  <a:srgbClr val="006600"/>
                </a:solidFill>
                <a:latin typeface="Calibri" pitchFamily="34" charset="0"/>
                <a:cs typeface="Calibri" pitchFamily="34" charset="0"/>
              </a:rPr>
              <a:t>He is a member of a social group.</a:t>
            </a:r>
          </a:p>
          <a:p>
            <a:r>
              <a:rPr lang="en-US" sz="3200" b="0" dirty="0" smtClean="0">
                <a:solidFill>
                  <a:srgbClr val="006600"/>
                </a:solidFill>
                <a:latin typeface="Calibri" pitchFamily="34" charset="0"/>
                <a:cs typeface="Calibri" pitchFamily="34" charset="0"/>
              </a:rPr>
              <a:t>The </a:t>
            </a:r>
            <a:r>
              <a:rPr lang="en-US" sz="3200" b="0" dirty="0" err="1" smtClean="0">
                <a:solidFill>
                  <a:srgbClr val="006600"/>
                </a:solidFill>
                <a:latin typeface="Calibri" pitchFamily="34" charset="0"/>
                <a:cs typeface="Calibri" pitchFamily="34" charset="0"/>
              </a:rPr>
              <a:t>behaviour</a:t>
            </a:r>
            <a:r>
              <a:rPr lang="en-US" sz="3200" b="0" dirty="0" smtClean="0">
                <a:solidFill>
                  <a:srgbClr val="006600"/>
                </a:solidFill>
                <a:latin typeface="Calibri" pitchFamily="34" charset="0"/>
                <a:cs typeface="Calibri" pitchFamily="34" charset="0"/>
              </a:rPr>
              <a:t> of a person can affect another.</a:t>
            </a:r>
          </a:p>
          <a:p>
            <a:pPr>
              <a:buNone/>
            </a:pPr>
            <a:endParaRPr lang="en-US" sz="3200" b="0" dirty="0" smtClean="0">
              <a:solidFill>
                <a:srgbClr val="006600"/>
              </a:solidFill>
              <a:latin typeface="Calibri" pitchFamily="34" charset="0"/>
              <a:cs typeface="Calibri" pitchFamily="34" charset="0"/>
            </a:endParaRPr>
          </a:p>
          <a:p>
            <a:r>
              <a:rPr lang="en-US" sz="3200" b="0" dirty="0" smtClean="0">
                <a:solidFill>
                  <a:srgbClr val="006600"/>
                </a:solidFill>
                <a:latin typeface="Calibri" pitchFamily="34" charset="0"/>
                <a:cs typeface="Calibri" pitchFamily="34" charset="0"/>
              </a:rPr>
              <a:t>Conflict &amp; tension between members of a group can yield a great distress. The impact of social environment has both positive &amp; negative aspects on the health of individuals.</a:t>
            </a:r>
          </a:p>
          <a:p>
            <a:endParaRPr lang="en-US" sz="3200" b="0" dirty="0">
              <a:solidFill>
                <a:srgbClr val="006600"/>
              </a:solidFill>
              <a:latin typeface="Calibri" pitchFamily="34" charset="0"/>
              <a:cs typeface="Calibri" pitchFamily="34" charset="0"/>
            </a:endParaRPr>
          </a:p>
        </p:txBody>
      </p:sp>
    </p:spTree>
    <p:extLst>
      <p:ext uri="{BB962C8B-B14F-4D97-AF65-F5344CB8AC3E}">
        <p14:creationId xmlns:p14="http://schemas.microsoft.com/office/powerpoint/2010/main" val="42118482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sp>
        <p:nvSpPr>
          <p:cNvPr id="3" name="Content Placeholder 2"/>
          <p:cNvSpPr>
            <a:spLocks noGrp="1"/>
          </p:cNvSpPr>
          <p:nvPr>
            <p:ph idx="1"/>
          </p:nvPr>
        </p:nvSpPr>
        <p:spPr>
          <a:xfrm>
            <a:off x="457200" y="762000"/>
            <a:ext cx="8229600" cy="5364163"/>
          </a:xfrm>
        </p:spPr>
        <p:txBody>
          <a:bodyPr>
            <a:noAutofit/>
          </a:bodyPr>
          <a:lstStyle/>
          <a:p>
            <a:pPr>
              <a:buNone/>
            </a:pPr>
            <a:r>
              <a:rPr lang="en-US" sz="3200" b="0" dirty="0" smtClean="0">
                <a:solidFill>
                  <a:srgbClr val="006600"/>
                </a:solidFill>
                <a:latin typeface="Calibri" pitchFamily="34" charset="0"/>
                <a:cs typeface="Calibri" pitchFamily="34" charset="0"/>
              </a:rPr>
              <a:t>    Psychosocial factors can also affect negatively man’s health &amp; well being. For example poverty, urbanization, migration &amp; exposure to stressful situations such as bereavement, </a:t>
            </a:r>
            <a:r>
              <a:rPr lang="en-US" sz="3200" b="0" dirty="0" smtClean="0">
                <a:solidFill>
                  <a:srgbClr val="006600"/>
                </a:solidFill>
                <a:latin typeface="Calibri" pitchFamily="34" charset="0"/>
                <a:cs typeface="Calibri" pitchFamily="34" charset="0"/>
              </a:rPr>
              <a:t>loss </a:t>
            </a:r>
            <a:r>
              <a:rPr lang="en-US" sz="3200" b="0" dirty="0" smtClean="0">
                <a:solidFill>
                  <a:srgbClr val="006600"/>
                </a:solidFill>
                <a:latin typeface="Calibri" pitchFamily="34" charset="0"/>
                <a:cs typeface="Calibri" pitchFamily="34" charset="0"/>
              </a:rPr>
              <a:t>of employment, birth of a handicapped child may produce feelings of anxiety, depression, anger, </a:t>
            </a:r>
            <a:r>
              <a:rPr lang="en-US" sz="3200" b="0" dirty="0" smtClean="0">
                <a:solidFill>
                  <a:srgbClr val="006600"/>
                </a:solidFill>
                <a:latin typeface="Calibri" pitchFamily="34" charset="0"/>
                <a:cs typeface="Calibri" pitchFamily="34" charset="0"/>
              </a:rPr>
              <a:t>frustration.</a:t>
            </a:r>
            <a:endParaRPr lang="en-US" sz="3200" b="0" dirty="0" smtClean="0">
              <a:solidFill>
                <a:srgbClr val="006600"/>
              </a:solidFill>
              <a:latin typeface="Calibri" pitchFamily="34" charset="0"/>
              <a:cs typeface="Calibri" pitchFamily="34" charset="0"/>
            </a:endParaRPr>
          </a:p>
          <a:p>
            <a:pPr>
              <a:buNone/>
            </a:pPr>
            <a:endParaRPr lang="en-US" sz="3200" b="0" dirty="0">
              <a:solidFill>
                <a:srgbClr val="006600"/>
              </a:solidFill>
              <a:latin typeface="Calibri" pitchFamily="34" charset="0"/>
              <a:cs typeface="Calibri" pitchFamily="34" charset="0"/>
            </a:endParaRPr>
          </a:p>
        </p:txBody>
      </p:sp>
    </p:spTree>
    <p:extLst>
      <p:ext uri="{BB962C8B-B14F-4D97-AF65-F5344CB8AC3E}">
        <p14:creationId xmlns:p14="http://schemas.microsoft.com/office/powerpoint/2010/main" val="1396100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smtClean="0">
                <a:solidFill>
                  <a:srgbClr val="C00000"/>
                </a:solidFill>
                <a:latin typeface="Calibri" pitchFamily="34" charset="0"/>
                <a:cs typeface="Calibri" pitchFamily="34" charset="0"/>
              </a:rPr>
              <a:t>Epidemiologic triad</a:t>
            </a:r>
            <a:endParaRPr lang="en-US" sz="4000" b="1" dirty="0">
              <a:solidFill>
                <a:srgbClr val="C00000"/>
              </a:solidFill>
              <a:latin typeface="Calibri" pitchFamily="34" charset="0"/>
              <a:cs typeface="Calibri" pitchFamily="34" charset="0"/>
            </a:endParaRPr>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62000" y="1371600"/>
            <a:ext cx="7696199"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431139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endParaRPr lang="en-US" smtClean="0"/>
          </a:p>
        </p:txBody>
      </p:sp>
      <p:sp>
        <p:nvSpPr>
          <p:cNvPr id="15363" name="Rectangle 3"/>
          <p:cNvSpPr>
            <a:spLocks noGrp="1" noChangeArrowheads="1"/>
          </p:cNvSpPr>
          <p:nvPr>
            <p:ph type="body" idx="1"/>
          </p:nvPr>
        </p:nvSpPr>
        <p:spPr/>
        <p:txBody>
          <a:bodyPr/>
          <a:lstStyle/>
          <a:p>
            <a:pPr eaLnBrk="1" hangingPunct="1"/>
            <a:r>
              <a:rPr lang="en-GB" smtClean="0"/>
              <a:t>Agent,host and environmental factors interrelate in a variety of complex ways to produce disease in humans.</a:t>
            </a:r>
          </a:p>
          <a:p>
            <a:pPr eaLnBrk="1" hangingPunct="1"/>
            <a:r>
              <a:rPr lang="en-GB" smtClean="0"/>
              <a:t>When searching for causal relationships, all three components must be looked at and analyse their interactions to find practical and effective prevention and control measures.</a:t>
            </a:r>
          </a:p>
          <a:p>
            <a:pPr eaLnBrk="1" hangingPunct="1"/>
            <a:endParaRPr lang="en-GB" smtClean="0"/>
          </a:p>
        </p:txBody>
      </p:sp>
    </p:spTree>
    <p:extLst>
      <p:ext uri="{BB962C8B-B14F-4D97-AF65-F5344CB8AC3E}">
        <p14:creationId xmlns:p14="http://schemas.microsoft.com/office/powerpoint/2010/main" val="36656537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descr="C:\Users\dr\Desktop\triad_4 (1).gif"/>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0" y="609600"/>
            <a:ext cx="8001000" cy="54863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42102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990600" y="0"/>
            <a:ext cx="8153400" cy="6858000"/>
          </a:xfrm>
        </p:spPr>
      </p:pic>
    </p:spTree>
    <p:extLst>
      <p:ext uri="{BB962C8B-B14F-4D97-AF65-F5344CB8AC3E}">
        <p14:creationId xmlns:p14="http://schemas.microsoft.com/office/powerpoint/2010/main" val="2342039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1295400" y="1765300"/>
            <a:ext cx="1047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GB" sz="2400" b="1" smtClean="0">
                <a:solidFill>
                  <a:srgbClr val="CCCC99"/>
                </a:solidFill>
              </a:rPr>
              <a:t>Agent</a:t>
            </a:r>
          </a:p>
        </p:txBody>
      </p:sp>
      <p:sp>
        <p:nvSpPr>
          <p:cNvPr id="10243" name="Rectangle 3"/>
          <p:cNvSpPr>
            <a:spLocks noChangeArrowheads="1"/>
          </p:cNvSpPr>
          <p:nvPr/>
        </p:nvSpPr>
        <p:spPr bwMode="auto">
          <a:xfrm>
            <a:off x="3733800" y="5118100"/>
            <a:ext cx="862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GB" sz="2400" b="1" smtClean="0">
                <a:solidFill>
                  <a:srgbClr val="333399"/>
                </a:solidFill>
              </a:rPr>
              <a:t>Host</a:t>
            </a:r>
          </a:p>
        </p:txBody>
      </p:sp>
      <p:sp>
        <p:nvSpPr>
          <p:cNvPr id="10244" name="Rectangle 4"/>
          <p:cNvSpPr>
            <a:spLocks noChangeArrowheads="1"/>
          </p:cNvSpPr>
          <p:nvPr/>
        </p:nvSpPr>
        <p:spPr bwMode="auto">
          <a:xfrm>
            <a:off x="6019800" y="1765300"/>
            <a:ext cx="20462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GB" sz="2400" b="1" smtClean="0">
                <a:solidFill>
                  <a:srgbClr val="660066"/>
                </a:solidFill>
              </a:rPr>
              <a:t>Environment</a:t>
            </a:r>
          </a:p>
        </p:txBody>
      </p:sp>
      <p:sp>
        <p:nvSpPr>
          <p:cNvPr id="10245" name="AutoShape 5"/>
          <p:cNvSpPr>
            <a:spLocks noChangeArrowheads="1"/>
          </p:cNvSpPr>
          <p:nvPr/>
        </p:nvSpPr>
        <p:spPr bwMode="auto">
          <a:xfrm rot="10800000">
            <a:off x="2582863" y="2154238"/>
            <a:ext cx="3429000" cy="2590800"/>
          </a:xfrm>
          <a:prstGeom prst="triangle">
            <a:avLst>
              <a:gd name="adj" fmla="val 50000"/>
            </a:avLst>
          </a:prstGeom>
          <a:noFill/>
          <a:ln w="38100">
            <a:solidFill>
              <a:srgbClr val="CC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fontAlgn="base">
              <a:spcBef>
                <a:spcPct val="0"/>
              </a:spcBef>
              <a:spcAft>
                <a:spcPct val="0"/>
              </a:spcAft>
            </a:pPr>
            <a:endParaRPr lang="en-ZA" smtClean="0">
              <a:solidFill>
                <a:srgbClr val="000000"/>
              </a:solidFill>
            </a:endParaRPr>
          </a:p>
        </p:txBody>
      </p:sp>
      <p:sp>
        <p:nvSpPr>
          <p:cNvPr id="10246" name="Text Box 6"/>
          <p:cNvSpPr txBox="1">
            <a:spLocks noChangeArrowheads="1"/>
          </p:cNvSpPr>
          <p:nvPr/>
        </p:nvSpPr>
        <p:spPr bwMode="auto">
          <a:xfrm>
            <a:off x="4632325" y="4457700"/>
            <a:ext cx="2819400" cy="192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buClr>
                <a:srgbClr val="0000CC"/>
              </a:buClr>
              <a:buFontTx/>
              <a:buChar char="•"/>
            </a:pPr>
            <a:r>
              <a:rPr lang="en-GB" sz="1600" b="1" smtClean="0">
                <a:solidFill>
                  <a:srgbClr val="333399"/>
                </a:solidFill>
              </a:rPr>
              <a:t> Age</a:t>
            </a:r>
          </a:p>
          <a:p>
            <a:pPr eaLnBrk="1" fontAlgn="base" hangingPunct="1">
              <a:lnSpc>
                <a:spcPct val="80000"/>
              </a:lnSpc>
              <a:spcBef>
                <a:spcPct val="50000"/>
              </a:spcBef>
              <a:spcAft>
                <a:spcPct val="0"/>
              </a:spcAft>
              <a:buClr>
                <a:srgbClr val="0000CC"/>
              </a:buClr>
              <a:buFontTx/>
              <a:buChar char="•"/>
            </a:pPr>
            <a:r>
              <a:rPr lang="en-GB" sz="1600" b="1" smtClean="0">
                <a:solidFill>
                  <a:srgbClr val="333399"/>
                </a:solidFill>
              </a:rPr>
              <a:t> Sex</a:t>
            </a:r>
          </a:p>
          <a:p>
            <a:pPr eaLnBrk="1" fontAlgn="base" hangingPunct="1">
              <a:lnSpc>
                <a:spcPct val="80000"/>
              </a:lnSpc>
              <a:spcBef>
                <a:spcPct val="50000"/>
              </a:spcBef>
              <a:spcAft>
                <a:spcPct val="0"/>
              </a:spcAft>
              <a:buClr>
                <a:srgbClr val="0000CC"/>
              </a:buClr>
              <a:buFontTx/>
              <a:buChar char="•"/>
            </a:pPr>
            <a:r>
              <a:rPr lang="en-GB" sz="1600" b="1" smtClean="0">
                <a:solidFill>
                  <a:srgbClr val="333399"/>
                </a:solidFill>
              </a:rPr>
              <a:t> </a:t>
            </a:r>
            <a:r>
              <a:rPr lang="fr-FR" sz="1600" b="1" smtClean="0">
                <a:solidFill>
                  <a:srgbClr val="333399"/>
                </a:solidFill>
              </a:rPr>
              <a:t>G</a:t>
            </a:r>
            <a:r>
              <a:rPr lang="en-GB" sz="1600" b="1" smtClean="0">
                <a:solidFill>
                  <a:srgbClr val="333399"/>
                </a:solidFill>
              </a:rPr>
              <a:t>enotype</a:t>
            </a:r>
          </a:p>
          <a:p>
            <a:pPr eaLnBrk="1" fontAlgn="base" hangingPunct="1">
              <a:lnSpc>
                <a:spcPct val="80000"/>
              </a:lnSpc>
              <a:spcBef>
                <a:spcPct val="50000"/>
              </a:spcBef>
              <a:spcAft>
                <a:spcPct val="0"/>
              </a:spcAft>
              <a:buClr>
                <a:srgbClr val="0000CC"/>
              </a:buClr>
              <a:buFontTx/>
              <a:buChar char="•"/>
            </a:pPr>
            <a:r>
              <a:rPr lang="en-GB" sz="1600" b="1" smtClean="0">
                <a:solidFill>
                  <a:srgbClr val="333399"/>
                </a:solidFill>
              </a:rPr>
              <a:t> Behaviour</a:t>
            </a:r>
          </a:p>
          <a:p>
            <a:pPr eaLnBrk="1" fontAlgn="base" hangingPunct="1">
              <a:lnSpc>
                <a:spcPct val="80000"/>
              </a:lnSpc>
              <a:spcBef>
                <a:spcPct val="50000"/>
              </a:spcBef>
              <a:spcAft>
                <a:spcPct val="0"/>
              </a:spcAft>
              <a:buClr>
                <a:srgbClr val="0000CC"/>
              </a:buClr>
              <a:buFontTx/>
              <a:buChar char="•"/>
            </a:pPr>
            <a:r>
              <a:rPr lang="en-GB" sz="1600" b="1" smtClean="0">
                <a:solidFill>
                  <a:srgbClr val="333399"/>
                </a:solidFill>
              </a:rPr>
              <a:t> </a:t>
            </a:r>
            <a:r>
              <a:rPr lang="fr-FR" sz="1600" b="1" smtClean="0">
                <a:solidFill>
                  <a:srgbClr val="333399"/>
                </a:solidFill>
              </a:rPr>
              <a:t>N</a:t>
            </a:r>
            <a:r>
              <a:rPr lang="en-GB" sz="1600" b="1" smtClean="0">
                <a:solidFill>
                  <a:srgbClr val="333399"/>
                </a:solidFill>
              </a:rPr>
              <a:t>utritional status</a:t>
            </a:r>
          </a:p>
          <a:p>
            <a:pPr eaLnBrk="1" fontAlgn="base" hangingPunct="1">
              <a:lnSpc>
                <a:spcPct val="80000"/>
              </a:lnSpc>
              <a:spcBef>
                <a:spcPct val="50000"/>
              </a:spcBef>
              <a:spcAft>
                <a:spcPct val="0"/>
              </a:spcAft>
              <a:buClr>
                <a:srgbClr val="0000CC"/>
              </a:buClr>
              <a:buFontTx/>
              <a:buChar char="•"/>
            </a:pPr>
            <a:r>
              <a:rPr lang="en-GB" sz="1600" b="1" smtClean="0">
                <a:solidFill>
                  <a:srgbClr val="333399"/>
                </a:solidFill>
              </a:rPr>
              <a:t> Health status</a:t>
            </a:r>
          </a:p>
        </p:txBody>
      </p:sp>
      <p:sp>
        <p:nvSpPr>
          <p:cNvPr id="10247" name="Text Box 7"/>
          <p:cNvSpPr txBox="1">
            <a:spLocks noChangeArrowheads="1"/>
          </p:cNvSpPr>
          <p:nvPr/>
        </p:nvSpPr>
        <p:spPr bwMode="auto">
          <a:xfrm>
            <a:off x="1187450" y="2298700"/>
            <a:ext cx="2179638" cy="192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buClr>
                <a:srgbClr val="0000CC"/>
              </a:buClr>
              <a:buFontTx/>
              <a:buChar char="•"/>
            </a:pPr>
            <a:r>
              <a:rPr lang="en-GB" sz="1600" b="1" smtClean="0">
                <a:solidFill>
                  <a:srgbClr val="CCCC99"/>
                </a:solidFill>
              </a:rPr>
              <a:t> Infectivity</a:t>
            </a:r>
          </a:p>
          <a:p>
            <a:pPr eaLnBrk="1" fontAlgn="base" hangingPunct="1">
              <a:lnSpc>
                <a:spcPct val="80000"/>
              </a:lnSpc>
              <a:spcBef>
                <a:spcPct val="50000"/>
              </a:spcBef>
              <a:spcAft>
                <a:spcPct val="0"/>
              </a:spcAft>
              <a:buClr>
                <a:srgbClr val="0000CC"/>
              </a:buClr>
              <a:buFontTx/>
              <a:buChar char="•"/>
            </a:pPr>
            <a:r>
              <a:rPr lang="en-GB" sz="1600" b="1" smtClean="0">
                <a:solidFill>
                  <a:srgbClr val="CCCC99"/>
                </a:solidFill>
              </a:rPr>
              <a:t> Pathogenicit</a:t>
            </a:r>
            <a:r>
              <a:rPr lang="fr-FR" sz="1600" b="1" smtClean="0">
                <a:solidFill>
                  <a:srgbClr val="CCCC99"/>
                </a:solidFill>
              </a:rPr>
              <a:t>y</a:t>
            </a:r>
            <a:endParaRPr lang="en-GB" sz="1600" b="1" smtClean="0">
              <a:solidFill>
                <a:srgbClr val="CCCC99"/>
              </a:solidFill>
            </a:endParaRPr>
          </a:p>
          <a:p>
            <a:pPr eaLnBrk="1" fontAlgn="base" hangingPunct="1">
              <a:lnSpc>
                <a:spcPct val="80000"/>
              </a:lnSpc>
              <a:spcBef>
                <a:spcPct val="50000"/>
              </a:spcBef>
              <a:spcAft>
                <a:spcPct val="0"/>
              </a:spcAft>
              <a:buClr>
                <a:srgbClr val="0000CC"/>
              </a:buClr>
              <a:buFontTx/>
              <a:buChar char="•"/>
            </a:pPr>
            <a:r>
              <a:rPr lang="en-GB" sz="1600" b="1" smtClean="0">
                <a:solidFill>
                  <a:srgbClr val="CCCC99"/>
                </a:solidFill>
              </a:rPr>
              <a:t> Virulence</a:t>
            </a:r>
          </a:p>
          <a:p>
            <a:pPr eaLnBrk="1" fontAlgn="base" hangingPunct="1">
              <a:lnSpc>
                <a:spcPct val="80000"/>
              </a:lnSpc>
              <a:spcBef>
                <a:spcPct val="50000"/>
              </a:spcBef>
              <a:spcAft>
                <a:spcPct val="0"/>
              </a:spcAft>
              <a:buClr>
                <a:srgbClr val="0000CC"/>
              </a:buClr>
              <a:buFontTx/>
              <a:buChar char="•"/>
            </a:pPr>
            <a:r>
              <a:rPr lang="en-GB" sz="1600" b="1" smtClean="0">
                <a:solidFill>
                  <a:srgbClr val="CCCC99"/>
                </a:solidFill>
              </a:rPr>
              <a:t> Immunogenicit</a:t>
            </a:r>
            <a:r>
              <a:rPr lang="fr-FR" sz="1600" b="1" smtClean="0">
                <a:solidFill>
                  <a:srgbClr val="CCCC99"/>
                </a:solidFill>
              </a:rPr>
              <a:t>y</a:t>
            </a:r>
            <a:endParaRPr lang="en-GB" sz="1600" b="1" smtClean="0">
              <a:solidFill>
                <a:srgbClr val="CCCC99"/>
              </a:solidFill>
            </a:endParaRPr>
          </a:p>
          <a:p>
            <a:pPr eaLnBrk="1" fontAlgn="base" hangingPunct="1">
              <a:lnSpc>
                <a:spcPct val="80000"/>
              </a:lnSpc>
              <a:spcBef>
                <a:spcPct val="50000"/>
              </a:spcBef>
              <a:spcAft>
                <a:spcPct val="0"/>
              </a:spcAft>
              <a:buClr>
                <a:srgbClr val="0000CC"/>
              </a:buClr>
              <a:buFontTx/>
              <a:buChar char="•"/>
            </a:pPr>
            <a:r>
              <a:rPr lang="en-GB" sz="1600" b="1" smtClean="0">
                <a:solidFill>
                  <a:srgbClr val="CCCC99"/>
                </a:solidFill>
              </a:rPr>
              <a:t> Antigenic stabi</a:t>
            </a:r>
            <a:r>
              <a:rPr lang="fr-FR" sz="1600" b="1" smtClean="0">
                <a:solidFill>
                  <a:srgbClr val="CCCC99"/>
                </a:solidFill>
              </a:rPr>
              <a:t>lity</a:t>
            </a:r>
            <a:endParaRPr lang="en-GB" sz="1600" b="1" smtClean="0">
              <a:solidFill>
                <a:srgbClr val="CCCC99"/>
              </a:solidFill>
            </a:endParaRPr>
          </a:p>
          <a:p>
            <a:pPr eaLnBrk="1" fontAlgn="base" hangingPunct="1">
              <a:lnSpc>
                <a:spcPct val="80000"/>
              </a:lnSpc>
              <a:spcBef>
                <a:spcPct val="50000"/>
              </a:spcBef>
              <a:spcAft>
                <a:spcPct val="0"/>
              </a:spcAft>
              <a:buClr>
                <a:srgbClr val="0000CC"/>
              </a:buClr>
              <a:buFontTx/>
              <a:buChar char="•"/>
            </a:pPr>
            <a:r>
              <a:rPr lang="en-GB" sz="1600" b="1" smtClean="0">
                <a:solidFill>
                  <a:srgbClr val="CCCC99"/>
                </a:solidFill>
              </a:rPr>
              <a:t> Survival </a:t>
            </a:r>
          </a:p>
        </p:txBody>
      </p:sp>
      <p:sp>
        <p:nvSpPr>
          <p:cNvPr id="10248" name="Text Box 8"/>
          <p:cNvSpPr txBox="1">
            <a:spLocks noChangeArrowheads="1"/>
          </p:cNvSpPr>
          <p:nvPr/>
        </p:nvSpPr>
        <p:spPr bwMode="auto">
          <a:xfrm>
            <a:off x="5954713" y="2154238"/>
            <a:ext cx="2362200" cy="192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buClr>
                <a:srgbClr val="0000CC"/>
              </a:buClr>
              <a:buFontTx/>
              <a:buChar char="•"/>
            </a:pPr>
            <a:r>
              <a:rPr lang="en-GB" sz="1600" b="1" smtClean="0">
                <a:solidFill>
                  <a:srgbClr val="660066"/>
                </a:solidFill>
              </a:rPr>
              <a:t> </a:t>
            </a:r>
            <a:r>
              <a:rPr lang="fr-FR" sz="1600" b="1" smtClean="0">
                <a:solidFill>
                  <a:srgbClr val="660066"/>
                </a:solidFill>
              </a:rPr>
              <a:t>W</a:t>
            </a:r>
            <a:r>
              <a:rPr lang="en-GB" sz="1600" b="1" smtClean="0">
                <a:solidFill>
                  <a:srgbClr val="660066"/>
                </a:solidFill>
              </a:rPr>
              <a:t>eather</a:t>
            </a:r>
          </a:p>
          <a:p>
            <a:pPr eaLnBrk="1" fontAlgn="base" hangingPunct="1">
              <a:lnSpc>
                <a:spcPct val="80000"/>
              </a:lnSpc>
              <a:spcBef>
                <a:spcPct val="50000"/>
              </a:spcBef>
              <a:spcAft>
                <a:spcPct val="0"/>
              </a:spcAft>
              <a:buClr>
                <a:srgbClr val="0000CC"/>
              </a:buClr>
              <a:buFontTx/>
              <a:buChar char="•"/>
            </a:pPr>
            <a:r>
              <a:rPr lang="en-GB" sz="1600" b="1" smtClean="0">
                <a:solidFill>
                  <a:srgbClr val="660066"/>
                </a:solidFill>
              </a:rPr>
              <a:t> Housing</a:t>
            </a:r>
          </a:p>
          <a:p>
            <a:pPr eaLnBrk="1" fontAlgn="base" hangingPunct="1">
              <a:lnSpc>
                <a:spcPct val="80000"/>
              </a:lnSpc>
              <a:spcBef>
                <a:spcPct val="50000"/>
              </a:spcBef>
              <a:spcAft>
                <a:spcPct val="0"/>
              </a:spcAft>
              <a:buClr>
                <a:srgbClr val="0000CC"/>
              </a:buClr>
              <a:buFontTx/>
              <a:buChar char="•"/>
            </a:pPr>
            <a:r>
              <a:rPr lang="en-GB" sz="1600" b="1" smtClean="0">
                <a:solidFill>
                  <a:srgbClr val="660066"/>
                </a:solidFill>
              </a:rPr>
              <a:t> </a:t>
            </a:r>
            <a:r>
              <a:rPr lang="fr-FR" sz="1600" b="1" smtClean="0">
                <a:solidFill>
                  <a:srgbClr val="660066"/>
                </a:solidFill>
              </a:rPr>
              <a:t>G</a:t>
            </a:r>
            <a:r>
              <a:rPr lang="en-GB" sz="1600" b="1" smtClean="0">
                <a:solidFill>
                  <a:srgbClr val="660066"/>
                </a:solidFill>
              </a:rPr>
              <a:t>eography</a:t>
            </a:r>
          </a:p>
          <a:p>
            <a:pPr eaLnBrk="1" fontAlgn="base" hangingPunct="1">
              <a:lnSpc>
                <a:spcPct val="80000"/>
              </a:lnSpc>
              <a:spcBef>
                <a:spcPct val="50000"/>
              </a:spcBef>
              <a:spcAft>
                <a:spcPct val="0"/>
              </a:spcAft>
              <a:buClr>
                <a:srgbClr val="0000CC"/>
              </a:buClr>
              <a:buFontTx/>
              <a:buChar char="•"/>
            </a:pPr>
            <a:r>
              <a:rPr lang="en-GB" sz="1600" b="1" smtClean="0">
                <a:solidFill>
                  <a:srgbClr val="660066"/>
                </a:solidFill>
              </a:rPr>
              <a:t> </a:t>
            </a:r>
            <a:r>
              <a:rPr lang="fr-FR" sz="1600" b="1" smtClean="0">
                <a:solidFill>
                  <a:srgbClr val="660066"/>
                </a:solidFill>
              </a:rPr>
              <a:t>Occupational setting</a:t>
            </a:r>
            <a:endParaRPr lang="en-GB" sz="1600" b="1" smtClean="0">
              <a:solidFill>
                <a:srgbClr val="660066"/>
              </a:solidFill>
            </a:endParaRPr>
          </a:p>
          <a:p>
            <a:pPr eaLnBrk="1" fontAlgn="base" hangingPunct="1">
              <a:lnSpc>
                <a:spcPct val="80000"/>
              </a:lnSpc>
              <a:spcBef>
                <a:spcPct val="50000"/>
              </a:spcBef>
              <a:spcAft>
                <a:spcPct val="0"/>
              </a:spcAft>
              <a:buClr>
                <a:srgbClr val="0000CC"/>
              </a:buClr>
              <a:buFontTx/>
              <a:buChar char="•"/>
            </a:pPr>
            <a:r>
              <a:rPr lang="fr-FR" sz="1600" b="1" smtClean="0">
                <a:solidFill>
                  <a:srgbClr val="660066"/>
                </a:solidFill>
              </a:rPr>
              <a:t> A</a:t>
            </a:r>
            <a:r>
              <a:rPr lang="en-GB" sz="1600" b="1" smtClean="0">
                <a:solidFill>
                  <a:srgbClr val="660066"/>
                </a:solidFill>
              </a:rPr>
              <a:t>ir quality</a:t>
            </a:r>
          </a:p>
          <a:p>
            <a:pPr eaLnBrk="1" fontAlgn="base" hangingPunct="1">
              <a:lnSpc>
                <a:spcPct val="80000"/>
              </a:lnSpc>
              <a:spcBef>
                <a:spcPct val="50000"/>
              </a:spcBef>
              <a:spcAft>
                <a:spcPct val="0"/>
              </a:spcAft>
              <a:buClr>
                <a:srgbClr val="0000CC"/>
              </a:buClr>
              <a:buFontTx/>
              <a:buChar char="•"/>
            </a:pPr>
            <a:r>
              <a:rPr lang="en-GB" sz="1600" b="1" smtClean="0">
                <a:solidFill>
                  <a:srgbClr val="660066"/>
                </a:solidFill>
              </a:rPr>
              <a:t> </a:t>
            </a:r>
            <a:r>
              <a:rPr lang="fr-FR" sz="1600" b="1" smtClean="0">
                <a:solidFill>
                  <a:srgbClr val="660066"/>
                </a:solidFill>
              </a:rPr>
              <a:t>F</a:t>
            </a:r>
            <a:r>
              <a:rPr lang="en-GB" sz="1600" b="1" smtClean="0">
                <a:solidFill>
                  <a:srgbClr val="660066"/>
                </a:solidFill>
              </a:rPr>
              <a:t>ood</a:t>
            </a:r>
          </a:p>
        </p:txBody>
      </p:sp>
      <p:grpSp>
        <p:nvGrpSpPr>
          <p:cNvPr id="10249" name="Group 9"/>
          <p:cNvGrpSpPr>
            <a:grpSpLocks/>
          </p:cNvGrpSpPr>
          <p:nvPr/>
        </p:nvGrpSpPr>
        <p:grpSpPr bwMode="auto">
          <a:xfrm>
            <a:off x="363538" y="685800"/>
            <a:ext cx="8780462" cy="1052513"/>
            <a:chOff x="0" y="1536"/>
            <a:chExt cx="5675" cy="663"/>
          </a:xfrm>
        </p:grpSpPr>
        <p:grpSp>
          <p:nvGrpSpPr>
            <p:cNvPr id="10251" name="Group 10"/>
            <p:cNvGrpSpPr>
              <a:grpSpLocks/>
            </p:cNvGrpSpPr>
            <p:nvPr/>
          </p:nvGrpSpPr>
          <p:grpSpPr bwMode="auto">
            <a:xfrm>
              <a:off x="183" y="1604"/>
              <a:ext cx="448" cy="299"/>
              <a:chOff x="720" y="336"/>
              <a:chExt cx="624" cy="432"/>
            </a:xfrm>
          </p:grpSpPr>
          <p:sp>
            <p:nvSpPr>
              <p:cNvPr id="10258" name="Rectangle 11"/>
              <p:cNvSpPr>
                <a:spLocks noChangeArrowheads="1"/>
              </p:cNvSpPr>
              <p:nvPr/>
            </p:nvSpPr>
            <p:spPr bwMode="auto">
              <a:xfrm>
                <a:off x="720" y="336"/>
                <a:ext cx="384" cy="43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ZA" smtClean="0">
                  <a:solidFill>
                    <a:srgbClr val="000000"/>
                  </a:solidFill>
                </a:endParaRPr>
              </a:p>
            </p:txBody>
          </p:sp>
          <p:sp>
            <p:nvSpPr>
              <p:cNvPr id="10259" name="Rectangle 12"/>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ZA" smtClean="0">
                  <a:solidFill>
                    <a:srgbClr val="000000"/>
                  </a:solidFill>
                </a:endParaRPr>
              </a:p>
            </p:txBody>
          </p:sp>
        </p:grpSp>
        <p:grpSp>
          <p:nvGrpSpPr>
            <p:cNvPr id="10252" name="Group 13"/>
            <p:cNvGrpSpPr>
              <a:grpSpLocks/>
            </p:cNvGrpSpPr>
            <p:nvPr/>
          </p:nvGrpSpPr>
          <p:grpSpPr bwMode="auto">
            <a:xfrm>
              <a:off x="261" y="1870"/>
              <a:ext cx="465" cy="299"/>
              <a:chOff x="912" y="2640"/>
              <a:chExt cx="672" cy="432"/>
            </a:xfrm>
          </p:grpSpPr>
          <p:sp>
            <p:nvSpPr>
              <p:cNvPr id="10256" name="Rectangle 14"/>
              <p:cNvSpPr>
                <a:spLocks noChangeArrowheads="1"/>
              </p:cNvSpPr>
              <p:nvPr/>
            </p:nvSpPr>
            <p:spPr bwMode="auto">
              <a:xfrm>
                <a:off x="912" y="2640"/>
                <a:ext cx="384" cy="4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ZA" smtClean="0">
                  <a:solidFill>
                    <a:srgbClr val="000000"/>
                  </a:solidFill>
                </a:endParaRPr>
              </a:p>
            </p:txBody>
          </p:sp>
          <p:sp>
            <p:nvSpPr>
              <p:cNvPr id="10257" name="Rectangle 15"/>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ZA" smtClean="0">
                  <a:solidFill>
                    <a:srgbClr val="000000"/>
                  </a:solidFill>
                </a:endParaRPr>
              </a:p>
            </p:txBody>
          </p:sp>
        </p:grpSp>
        <p:sp>
          <p:nvSpPr>
            <p:cNvPr id="10253" name="Rectangle 16"/>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ZA" smtClean="0">
                <a:solidFill>
                  <a:srgbClr val="000000"/>
                </a:solidFill>
              </a:endParaRPr>
            </a:p>
          </p:txBody>
        </p:sp>
        <p:sp>
          <p:nvSpPr>
            <p:cNvPr id="10254" name="Rectangle 17"/>
            <p:cNvSpPr>
              <a:spLocks noChangeArrowheads="1"/>
            </p:cNvSpPr>
            <p:nvPr/>
          </p:nvSpPr>
          <p:spPr bwMode="auto">
            <a:xfrm>
              <a:off x="400" y="1536"/>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ZA" smtClean="0">
                <a:solidFill>
                  <a:srgbClr val="000000"/>
                </a:solidFill>
              </a:endParaRPr>
            </a:p>
          </p:txBody>
        </p:sp>
        <p:sp>
          <p:nvSpPr>
            <p:cNvPr id="10255" name="Rectangle 18"/>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ZA" smtClean="0">
                <a:solidFill>
                  <a:srgbClr val="000000"/>
                </a:solidFill>
              </a:endParaRPr>
            </a:p>
          </p:txBody>
        </p:sp>
      </p:grpSp>
      <p:sp>
        <p:nvSpPr>
          <p:cNvPr id="10250" name="Text Box 19"/>
          <p:cNvSpPr txBox="1">
            <a:spLocks noChangeArrowheads="1"/>
          </p:cNvSpPr>
          <p:nvPr/>
        </p:nvSpPr>
        <p:spPr bwMode="auto">
          <a:xfrm>
            <a:off x="1331913" y="404813"/>
            <a:ext cx="6119812"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50000"/>
              </a:spcBef>
              <a:spcAft>
                <a:spcPct val="0"/>
              </a:spcAft>
            </a:pPr>
            <a:r>
              <a:rPr lang="en-GB" sz="2800" b="1" dirty="0" smtClean="0">
                <a:solidFill>
                  <a:srgbClr val="3333FF"/>
                </a:solidFill>
                <a:latin typeface="Verdana" pitchFamily="34" charset="0"/>
              </a:rPr>
              <a:t>Factors Influencing Disease Transmission</a:t>
            </a:r>
          </a:p>
        </p:txBody>
      </p:sp>
    </p:spTree>
    <p:extLst>
      <p:ext uri="{BB962C8B-B14F-4D97-AF65-F5344CB8AC3E}">
        <p14:creationId xmlns:p14="http://schemas.microsoft.com/office/powerpoint/2010/main" val="35879646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2800" b="0" dirty="0" smtClean="0">
                <a:latin typeface="Calibri" pitchFamily="34" charset="0"/>
                <a:cs typeface="Calibri" pitchFamily="34" charset="0"/>
              </a:rPr>
              <a:t>     A </a:t>
            </a:r>
            <a:r>
              <a:rPr lang="en-US" sz="2800" b="0" dirty="0">
                <a:latin typeface="Calibri" pitchFamily="34" charset="0"/>
                <a:cs typeface="Calibri" pitchFamily="34" charset="0"/>
              </a:rPr>
              <a:t>classic example of a vector is the </a:t>
            </a:r>
            <a:r>
              <a:rPr lang="en-US" sz="2800" b="0" i="1" dirty="0">
                <a:latin typeface="Calibri" pitchFamily="34" charset="0"/>
                <a:cs typeface="Calibri" pitchFamily="34" charset="0"/>
              </a:rPr>
              <a:t>Anopheles</a:t>
            </a:r>
            <a:r>
              <a:rPr lang="en-US" sz="2800" b="0" dirty="0">
                <a:latin typeface="Calibri" pitchFamily="34" charset="0"/>
                <a:cs typeface="Calibri" pitchFamily="34" charset="0"/>
              </a:rPr>
              <a:t> mosquito. As the mosquito ingests blood from an infected host,  it  picks up the parasite plasmodium. The plasmodium are   harmless to the mosquito. However,  after being stored in the salivary glands and then injected into the next human upon which the mosquito feeds, the plasmodium can cause malaria in the infected human. Thus, the </a:t>
            </a:r>
            <a:r>
              <a:rPr lang="en-US" sz="2800" b="0" i="1" dirty="0">
                <a:latin typeface="Calibri" pitchFamily="34" charset="0"/>
                <a:cs typeface="Calibri" pitchFamily="34" charset="0"/>
              </a:rPr>
              <a:t>Anopheles</a:t>
            </a:r>
            <a:r>
              <a:rPr lang="en-US" sz="2800" b="0" dirty="0">
                <a:latin typeface="Calibri" pitchFamily="34" charset="0"/>
                <a:cs typeface="Calibri" pitchFamily="34" charset="0"/>
              </a:rPr>
              <a:t> mosquito serves as a vector for malaria. </a:t>
            </a:r>
          </a:p>
        </p:txBody>
      </p:sp>
    </p:spTree>
    <p:extLst>
      <p:ext uri="{BB962C8B-B14F-4D97-AF65-F5344CB8AC3E}">
        <p14:creationId xmlns:p14="http://schemas.microsoft.com/office/powerpoint/2010/main" val="39741205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AutoShape 4"/>
          <p:cNvSpPr>
            <a:spLocks noChangeArrowheads="1"/>
          </p:cNvSpPr>
          <p:nvPr/>
        </p:nvSpPr>
        <p:spPr bwMode="auto">
          <a:xfrm>
            <a:off x="2209800" y="1676400"/>
            <a:ext cx="4233863" cy="2419350"/>
          </a:xfrm>
          <a:prstGeom prst="triangle">
            <a:avLst>
              <a:gd name="adj" fmla="val 50000"/>
            </a:avLst>
          </a:prstGeom>
          <a:solidFill>
            <a:srgbClr val="99CCFF"/>
          </a:solidFill>
          <a:ln w="93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3077" name="Text Box 5"/>
          <p:cNvSpPr txBox="1">
            <a:spLocks noChangeArrowheads="1"/>
          </p:cNvSpPr>
          <p:nvPr/>
        </p:nvSpPr>
        <p:spPr bwMode="auto">
          <a:xfrm>
            <a:off x="3733800" y="609600"/>
            <a:ext cx="2514600" cy="3984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just" fontAlgn="base">
              <a:spcBef>
                <a:spcPct val="0"/>
              </a:spcBef>
              <a:spcAft>
                <a:spcPct val="0"/>
              </a:spcAft>
            </a:pPr>
            <a:r>
              <a:rPr lang="en-US" sz="2800">
                <a:solidFill>
                  <a:srgbClr val="000000"/>
                </a:solidFill>
                <a:latin typeface="Tahoma" pitchFamily="34" charset="0"/>
                <a:ea typeface="Arial" pitchFamily="34" charset="0"/>
                <a:cs typeface="Vrinda" pitchFamily="34" charset="0"/>
              </a:rPr>
              <a:t>Host (Man)</a:t>
            </a:r>
          </a:p>
          <a:p>
            <a:pPr fontAlgn="base">
              <a:spcBef>
                <a:spcPct val="0"/>
              </a:spcBef>
              <a:spcAft>
                <a:spcPct val="0"/>
              </a:spcAft>
            </a:pPr>
            <a:endParaRPr lang="en-US" sz="4000">
              <a:solidFill>
                <a:srgbClr val="000000"/>
              </a:solidFill>
              <a:ea typeface="Arial" pitchFamily="34" charset="0"/>
              <a:cs typeface="Vrinda" pitchFamily="34" charset="0"/>
            </a:endParaRPr>
          </a:p>
        </p:txBody>
      </p:sp>
      <p:sp>
        <p:nvSpPr>
          <p:cNvPr id="3078" name="Text Box 6"/>
          <p:cNvSpPr txBox="1">
            <a:spLocks noChangeArrowheads="1"/>
          </p:cNvSpPr>
          <p:nvPr/>
        </p:nvSpPr>
        <p:spPr bwMode="auto">
          <a:xfrm>
            <a:off x="381000" y="4648200"/>
            <a:ext cx="2438400" cy="14478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fontAlgn="base">
              <a:spcBef>
                <a:spcPct val="0"/>
              </a:spcBef>
              <a:spcAft>
                <a:spcPct val="0"/>
              </a:spcAft>
            </a:pPr>
            <a:r>
              <a:rPr lang="en-US" sz="2800">
                <a:solidFill>
                  <a:srgbClr val="000000"/>
                </a:solidFill>
                <a:latin typeface="Tahoma" pitchFamily="34" charset="0"/>
                <a:ea typeface="Arial" pitchFamily="34" charset="0"/>
                <a:cs typeface="Vrinda" pitchFamily="34" charset="0"/>
              </a:rPr>
              <a:t>Agent (P falciparum)</a:t>
            </a:r>
            <a:endParaRPr lang="en-US" sz="4000">
              <a:solidFill>
                <a:srgbClr val="000000"/>
              </a:solidFill>
              <a:ea typeface="Arial" pitchFamily="34" charset="0"/>
              <a:cs typeface="Vrinda" pitchFamily="34" charset="0"/>
            </a:endParaRPr>
          </a:p>
        </p:txBody>
      </p:sp>
      <p:sp>
        <p:nvSpPr>
          <p:cNvPr id="3079" name="Text Box 7"/>
          <p:cNvSpPr txBox="1">
            <a:spLocks noChangeArrowheads="1"/>
          </p:cNvSpPr>
          <p:nvPr/>
        </p:nvSpPr>
        <p:spPr bwMode="auto">
          <a:xfrm>
            <a:off x="5562600" y="4724400"/>
            <a:ext cx="3581400" cy="13716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fontAlgn="base">
              <a:spcBef>
                <a:spcPct val="0"/>
              </a:spcBef>
              <a:spcAft>
                <a:spcPct val="0"/>
              </a:spcAft>
            </a:pPr>
            <a:r>
              <a:rPr lang="en-US" sz="2800">
                <a:solidFill>
                  <a:srgbClr val="000000"/>
                </a:solidFill>
                <a:latin typeface="Tahoma" pitchFamily="34" charset="0"/>
                <a:ea typeface="Arial" pitchFamily="34" charset="0"/>
                <a:cs typeface="Vrinda" pitchFamily="34" charset="0"/>
              </a:rPr>
              <a:t>Environment</a:t>
            </a:r>
          </a:p>
          <a:p>
            <a:pPr fontAlgn="base">
              <a:spcBef>
                <a:spcPct val="0"/>
              </a:spcBef>
              <a:spcAft>
                <a:spcPct val="0"/>
              </a:spcAft>
            </a:pPr>
            <a:r>
              <a:rPr lang="en-US" sz="2800">
                <a:solidFill>
                  <a:srgbClr val="000000"/>
                </a:solidFill>
                <a:latin typeface="Tahoma" pitchFamily="34" charset="0"/>
                <a:ea typeface="Arial" pitchFamily="34" charset="0"/>
                <a:cs typeface="Vrinda" pitchFamily="34" charset="0"/>
              </a:rPr>
              <a:t> (Pool of Water, Vector)</a:t>
            </a:r>
            <a:endParaRPr lang="en-US" sz="4000">
              <a:solidFill>
                <a:srgbClr val="000000"/>
              </a:solidFill>
              <a:ea typeface="Arial" pitchFamily="34" charset="0"/>
              <a:cs typeface="Vrinda" pitchFamily="34" charset="0"/>
            </a:endParaRPr>
          </a:p>
        </p:txBody>
      </p:sp>
    </p:spTree>
    <p:extLst>
      <p:ext uri="{BB962C8B-B14F-4D97-AF65-F5344CB8AC3E}">
        <p14:creationId xmlns:p14="http://schemas.microsoft.com/office/powerpoint/2010/main" val="2804780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2800" b="0" dirty="0" smtClean="0">
                <a:latin typeface="Calibri" pitchFamily="34" charset="0"/>
                <a:cs typeface="Calibri" pitchFamily="34" charset="0"/>
              </a:rPr>
              <a:t>   The </a:t>
            </a:r>
            <a:r>
              <a:rPr lang="en-US" sz="2800" b="0" dirty="0">
                <a:latin typeface="Calibri" pitchFamily="34" charset="0"/>
                <a:cs typeface="Calibri" pitchFamily="34" charset="0"/>
              </a:rPr>
              <a:t>process of determining disease occurrence commonly requires </a:t>
            </a:r>
            <a:r>
              <a:rPr lang="en-US" sz="2800" b="0" dirty="0" smtClean="0">
                <a:latin typeface="Calibri" pitchFamily="34" charset="0"/>
                <a:cs typeface="Calibri" pitchFamily="34" charset="0"/>
              </a:rPr>
              <a:t> </a:t>
            </a:r>
            <a:r>
              <a:rPr lang="en-US" sz="2800" b="0" dirty="0">
                <a:latin typeface="Calibri" pitchFamily="34" charset="0"/>
                <a:cs typeface="Calibri" pitchFamily="34" charset="0"/>
              </a:rPr>
              <a:t>a</a:t>
            </a:r>
            <a:r>
              <a:rPr lang="en-US" sz="2800" b="0" dirty="0" smtClean="0">
                <a:latin typeface="Calibri" pitchFamily="34" charset="0"/>
                <a:cs typeface="Calibri" pitchFamily="34" charset="0"/>
              </a:rPr>
              <a:t>nalytic </a:t>
            </a:r>
            <a:r>
              <a:rPr lang="en-US" sz="2800" b="0" dirty="0">
                <a:latin typeface="Calibri" pitchFamily="34" charset="0"/>
                <a:cs typeface="Calibri" pitchFamily="34" charset="0"/>
              </a:rPr>
              <a:t>epidemiology triad of Agent, Host and </a:t>
            </a:r>
            <a:r>
              <a:rPr lang="en-US" sz="2800" b="0" dirty="0" smtClean="0">
                <a:latin typeface="Calibri" pitchFamily="34" charset="0"/>
                <a:cs typeface="Calibri" pitchFamily="34" charset="0"/>
              </a:rPr>
              <a:t> </a:t>
            </a:r>
            <a:r>
              <a:rPr lang="en-US" sz="2800" b="0" dirty="0">
                <a:latin typeface="Calibri" pitchFamily="34" charset="0"/>
                <a:cs typeface="Calibri" pitchFamily="34" charset="0"/>
              </a:rPr>
              <a:t>Environment after the first descriptive person, place, and time ( determine what, who, when, and where). Such information can be a great help in determining </a:t>
            </a:r>
            <a:r>
              <a:rPr lang="en-US" sz="2800" b="0" u="sng" dirty="0">
                <a:latin typeface="Calibri" pitchFamily="34" charset="0"/>
                <a:cs typeface="Calibri" pitchFamily="34" charset="0"/>
              </a:rPr>
              <a:t>how</a:t>
            </a:r>
            <a:r>
              <a:rPr lang="en-US" sz="2800" b="0" dirty="0">
                <a:latin typeface="Calibri" pitchFamily="34" charset="0"/>
                <a:cs typeface="Calibri" pitchFamily="34" charset="0"/>
              </a:rPr>
              <a:t> and </a:t>
            </a:r>
            <a:r>
              <a:rPr lang="en-US" sz="2800" b="0" u="sng" dirty="0">
                <a:latin typeface="Calibri" pitchFamily="34" charset="0"/>
                <a:cs typeface="Calibri" pitchFamily="34" charset="0"/>
              </a:rPr>
              <a:t>why</a:t>
            </a:r>
            <a:r>
              <a:rPr lang="en-US" sz="2800" b="0" dirty="0">
                <a:latin typeface="Calibri" pitchFamily="34" charset="0"/>
                <a:cs typeface="Calibri" pitchFamily="34" charset="0"/>
              </a:rPr>
              <a:t> the </a:t>
            </a:r>
            <a:r>
              <a:rPr lang="en-US" sz="2800" b="0" dirty="0" smtClean="0">
                <a:latin typeface="Calibri" pitchFamily="34" charset="0"/>
                <a:cs typeface="Calibri" pitchFamily="34" charset="0"/>
              </a:rPr>
              <a:t>disease  </a:t>
            </a:r>
            <a:r>
              <a:rPr lang="en-US" sz="2800" b="0" dirty="0">
                <a:latin typeface="Calibri" pitchFamily="34" charset="0"/>
                <a:cs typeface="Calibri" pitchFamily="34" charset="0"/>
              </a:rPr>
              <a:t>has occurred.</a:t>
            </a:r>
          </a:p>
          <a:p>
            <a:r>
              <a:rPr lang="en-US" sz="2800" b="0" dirty="0">
                <a:latin typeface="Calibri" pitchFamily="34" charset="0"/>
                <a:cs typeface="Calibri" pitchFamily="34" charset="0"/>
              </a:rPr>
              <a:t> </a:t>
            </a:r>
          </a:p>
          <a:p>
            <a:endParaRPr lang="en-US" sz="2800" b="0" dirty="0">
              <a:latin typeface="Calibri" pitchFamily="34" charset="0"/>
              <a:cs typeface="Calibri" pitchFamily="34" charset="0"/>
            </a:endParaRPr>
          </a:p>
        </p:txBody>
      </p:sp>
    </p:spTree>
    <p:extLst>
      <p:ext uri="{BB962C8B-B14F-4D97-AF65-F5344CB8AC3E}">
        <p14:creationId xmlns:p14="http://schemas.microsoft.com/office/powerpoint/2010/main" val="1589161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200" dirty="0" smtClean="0">
                <a:solidFill>
                  <a:srgbClr val="006600"/>
                </a:solidFill>
                <a:latin typeface="Calibri" pitchFamily="34" charset="0"/>
                <a:cs typeface="Calibri" pitchFamily="34" charset="0"/>
              </a:rPr>
              <a:t>    These </a:t>
            </a:r>
            <a:r>
              <a:rPr lang="en-US" sz="3200" dirty="0">
                <a:solidFill>
                  <a:srgbClr val="006600"/>
                </a:solidFill>
                <a:latin typeface="Calibri" pitchFamily="34" charset="0"/>
                <a:cs typeface="Calibri" pitchFamily="34" charset="0"/>
              </a:rPr>
              <a:t>three factors constitute the epidemiologic triad. They interact in a variety of ways that result in various states of health in an individual or a community.</a:t>
            </a:r>
          </a:p>
          <a:p>
            <a:r>
              <a:rPr lang="en-US" sz="3200" dirty="0">
                <a:solidFill>
                  <a:srgbClr val="006600"/>
                </a:solidFill>
                <a:latin typeface="Calibri" pitchFamily="34" charset="0"/>
                <a:cs typeface="Calibri" pitchFamily="34" charset="0"/>
              </a:rPr>
              <a:t> </a:t>
            </a:r>
          </a:p>
        </p:txBody>
      </p:sp>
    </p:spTree>
    <p:extLst>
      <p:ext uri="{BB962C8B-B14F-4D97-AF65-F5344CB8AC3E}">
        <p14:creationId xmlns:p14="http://schemas.microsoft.com/office/powerpoint/2010/main" val="23970547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Solstice">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Angles">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3.xml><?xml version="1.0" encoding="utf-8"?>
<a:theme xmlns:a="http://schemas.openxmlformats.org/drawingml/2006/main" name="Studio">
  <a:themeElements>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fontScheme name="Studio">
      <a:majorFont>
        <a:latin typeface="Arial Black"/>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Studio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Studio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Studi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Studio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Studio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Studio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Studio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Studio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Studio">
  <a:themeElements>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fontScheme name="Studio">
      <a:majorFont>
        <a:latin typeface="Arial Black"/>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Studio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Studio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Studi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Studio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Studio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Studio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Studio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Studio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1803</TotalTime>
  <Words>1228</Words>
  <Application>Microsoft Office PowerPoint</Application>
  <PresentationFormat>On-screen Show (4:3)</PresentationFormat>
  <Paragraphs>156</Paragraphs>
  <Slides>42</Slides>
  <Notes>0</Notes>
  <HiddenSlides>0</HiddenSlides>
  <MMClips>0</MMClips>
  <ScaleCrop>false</ScaleCrop>
  <HeadingPairs>
    <vt:vector size="4" baseType="variant">
      <vt:variant>
        <vt:lpstr>Theme</vt:lpstr>
      </vt:variant>
      <vt:variant>
        <vt:i4>4</vt:i4>
      </vt:variant>
      <vt:variant>
        <vt:lpstr>Slide Titles</vt:lpstr>
      </vt:variant>
      <vt:variant>
        <vt:i4>42</vt:i4>
      </vt:variant>
    </vt:vector>
  </HeadingPairs>
  <TitlesOfParts>
    <vt:vector size="46" baseType="lpstr">
      <vt:lpstr>Solstice</vt:lpstr>
      <vt:lpstr>Angles</vt:lpstr>
      <vt:lpstr>Studio</vt:lpstr>
      <vt:lpstr>2_Studio</vt:lpstr>
      <vt:lpstr>AGENT- HOST-ENVIRONMENT   By: Dr.Yossra K.Al-Robaiaay Assistant  professor FICMS (FM)</vt:lpstr>
      <vt:lpstr>PowerPoint Presentation</vt:lpstr>
      <vt:lpstr>Epidemiologic Triad:Agent,Host and Environment</vt:lpstr>
      <vt:lpstr>Epidemiologic triad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Agent</vt:lpstr>
      <vt:lpstr>PowerPoint Presentation</vt:lpstr>
      <vt:lpstr> types of Agents</vt:lpstr>
      <vt:lpstr>AGENT FACTORS</vt:lpstr>
      <vt:lpstr> 1.BIOLOGICAL AGENTS </vt:lpstr>
      <vt:lpstr>PowerPoint Presentation</vt:lpstr>
      <vt:lpstr>PowerPoint Presentation</vt:lpstr>
      <vt:lpstr>PowerPoint Presentation</vt:lpstr>
      <vt:lpstr>PowerPoint Presentation</vt:lpstr>
      <vt:lpstr>NUTRIENTIONAL AGENT</vt:lpstr>
      <vt:lpstr>PowerPoint Presentation</vt:lpstr>
      <vt:lpstr>PHYSICAL AGENT</vt:lpstr>
      <vt:lpstr>CHEMICAL AGENTS</vt:lpstr>
      <vt:lpstr>PowerPoint Presentation</vt:lpstr>
      <vt:lpstr>Host factors</vt:lpstr>
      <vt:lpstr>PowerPoint Presentation</vt:lpstr>
      <vt:lpstr>HOST FACTORS</vt:lpstr>
      <vt:lpstr>PowerPoint Presentation</vt:lpstr>
      <vt:lpstr>PowerPoint Presentation</vt:lpstr>
      <vt:lpstr>ENVIRONMENTAL FACTORS</vt:lpstr>
      <vt:lpstr>PowerPoint Presentation</vt:lpstr>
      <vt:lpstr>PHYSICAL ENVIRONMENT</vt:lpstr>
      <vt:lpstr>PowerPoint Presentation</vt:lpstr>
      <vt:lpstr>BIOLOGICAL ENVIRONMENT</vt:lpstr>
      <vt:lpstr>PowerPoint Presentation</vt:lpstr>
      <vt:lpstr>PSYCHOSOCIAL ENVIRONMENT</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Kinzafatima71@outlook.com</dc:creator>
  <cp:lastModifiedBy>dr</cp:lastModifiedBy>
  <cp:revision>185</cp:revision>
  <dcterms:created xsi:type="dcterms:W3CDTF">2014-04-21T17:57:48Z</dcterms:created>
  <dcterms:modified xsi:type="dcterms:W3CDTF">2016-10-27T08:27:42Z</dcterms:modified>
</cp:coreProperties>
</file>