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316"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317" r:id="rId46"/>
    <p:sldId id="299" r:id="rId47"/>
    <p:sldId id="300" r:id="rId48"/>
    <p:sldId id="301" r:id="rId49"/>
    <p:sldId id="302" r:id="rId50"/>
    <p:sldId id="304" r:id="rId51"/>
    <p:sldId id="308" r:id="rId52"/>
    <p:sldId id="305" r:id="rId53"/>
    <p:sldId id="306" r:id="rId54"/>
    <p:sldId id="309" r:id="rId55"/>
    <p:sldId id="307" r:id="rId56"/>
    <p:sldId id="320" r:id="rId57"/>
    <p:sldId id="310" r:id="rId58"/>
    <p:sldId id="318" r:id="rId59"/>
    <p:sldId id="319" r:id="rId60"/>
    <p:sldId id="312" r:id="rId61"/>
    <p:sldId id="313" r:id="rId62"/>
    <p:sldId id="315"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r" defTabSz="914400" rtl="1" eaLnBrk="1" latinLnBrk="0" hangingPunct="1">
      <a:defRPr kern="1200">
        <a:solidFill>
          <a:schemeClr val="tx1"/>
        </a:solidFill>
        <a:latin typeface="Tahoma" pitchFamily="34" charset="0"/>
        <a:ea typeface="+mn-ea"/>
        <a:cs typeface="+mn-cs"/>
      </a:defRPr>
    </a:lvl6pPr>
    <a:lvl7pPr marL="2743200" algn="r" defTabSz="914400" rtl="1" eaLnBrk="1" latinLnBrk="0" hangingPunct="1">
      <a:defRPr kern="1200">
        <a:solidFill>
          <a:schemeClr val="tx1"/>
        </a:solidFill>
        <a:latin typeface="Tahoma" pitchFamily="34" charset="0"/>
        <a:ea typeface="+mn-ea"/>
        <a:cs typeface="+mn-cs"/>
      </a:defRPr>
    </a:lvl7pPr>
    <a:lvl8pPr marL="3200400" algn="r" defTabSz="914400" rtl="1" eaLnBrk="1" latinLnBrk="0" hangingPunct="1">
      <a:defRPr kern="1200">
        <a:solidFill>
          <a:schemeClr val="tx1"/>
        </a:solidFill>
        <a:latin typeface="Tahoma" pitchFamily="34" charset="0"/>
        <a:ea typeface="+mn-ea"/>
        <a:cs typeface="+mn-cs"/>
      </a:defRPr>
    </a:lvl8pPr>
    <a:lvl9pPr marL="3657600" algn="r" defTabSz="914400" rtl="1"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72BB95B-0825-485F-A803-C47DFDFD8F70}" type="datetimeFigureOut">
              <a:rPr lang="ar-IQ" smtClean="0"/>
              <a:t>20/07/1437</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9CA705-8F8E-49A3-82A8-5F716FEC68D4}" type="slidenum">
              <a:rPr lang="ar-IQ" smtClean="0"/>
              <a:t>‹#›</a:t>
            </a:fld>
            <a:endParaRPr lang="ar-IQ"/>
          </a:p>
        </p:txBody>
      </p:sp>
    </p:spTree>
    <p:extLst>
      <p:ext uri="{BB962C8B-B14F-4D97-AF65-F5344CB8AC3E}">
        <p14:creationId xmlns:p14="http://schemas.microsoft.com/office/powerpoint/2010/main" val="8419788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8458200" cy="5943600"/>
            <a:chOff x="0" y="0"/>
            <a:chExt cx="5328" cy="3744"/>
          </a:xfrm>
        </p:grpSpPr>
        <p:sp>
          <p:nvSpPr>
            <p:cNvPr id="5123"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ar-JO"/>
            </a:p>
          </p:txBody>
        </p:sp>
        <p:sp>
          <p:nvSpPr>
            <p:cNvPr id="5124"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ar-JO"/>
            </a:p>
          </p:txBody>
        </p:sp>
      </p:grpSp>
      <p:sp>
        <p:nvSpPr>
          <p:cNvPr id="512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26" name="Rectangle 6"/>
          <p:cNvSpPr>
            <a:spLocks noGrp="1" noChangeArrowheads="1"/>
          </p:cNvSpPr>
          <p:nvPr>
            <p:ph type="dt" sz="quarter" idx="2"/>
          </p:nvPr>
        </p:nvSpPr>
        <p:spPr/>
        <p:txBody>
          <a:bodyPr/>
          <a:lstStyle>
            <a:lvl1pPr>
              <a:defRPr/>
            </a:lvl1pPr>
          </a:lstStyle>
          <a:p>
            <a:endParaRPr lang="en-US"/>
          </a:p>
        </p:txBody>
      </p:sp>
      <p:sp>
        <p:nvSpPr>
          <p:cNvPr id="5127" name="Rectangle 7"/>
          <p:cNvSpPr>
            <a:spLocks noGrp="1" noChangeArrowheads="1"/>
          </p:cNvSpPr>
          <p:nvPr>
            <p:ph type="ftr" sz="quarter" idx="3"/>
          </p:nvPr>
        </p:nvSpPr>
        <p:spPr/>
        <p:txBody>
          <a:bodyPr/>
          <a:lstStyle>
            <a:lvl1pPr>
              <a:defRPr/>
            </a:lvl1pPr>
          </a:lstStyle>
          <a:p>
            <a:endParaRPr lang="en-US"/>
          </a:p>
        </p:txBody>
      </p:sp>
      <p:sp>
        <p:nvSpPr>
          <p:cNvPr id="5128" name="Rectangle 8"/>
          <p:cNvSpPr>
            <a:spLocks noGrp="1" noChangeArrowheads="1"/>
          </p:cNvSpPr>
          <p:nvPr>
            <p:ph type="sldNum" sz="quarter" idx="4"/>
          </p:nvPr>
        </p:nvSpPr>
        <p:spPr/>
        <p:txBody>
          <a:bodyPr/>
          <a:lstStyle>
            <a:lvl1pPr>
              <a:defRPr/>
            </a:lvl1pPr>
          </a:lstStyle>
          <a:p>
            <a:fld id="{D5B90E39-348D-440D-8116-D800036A93D2}" type="slidenum">
              <a:rPr lang="en-US"/>
              <a:pPr/>
              <a:t>‹#›</a:t>
            </a:fld>
            <a:endParaRPr lang="en-US"/>
          </a:p>
        </p:txBody>
      </p:sp>
      <p:sp>
        <p:nvSpPr>
          <p:cNvPr id="512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8778A5-58CB-46CD-82C3-B342E9BAFC7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5693B6-48DA-4C7B-BAEE-58469E73F4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47C9FFA-1A2D-4BA7-BEEA-DDC47B49A91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JO"/>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quarter" idx="2"/>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half" idx="3"/>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B1DC7940-2CD0-432C-AD80-F9DE248AA4F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5BCE0336-6D33-489B-B79D-0B0C31A4BAB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4DBB42B-1F98-4352-9358-D637B328697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62675A-C425-4E58-9E52-297C36F8172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14EE2D-F6D3-4F0E-BDAC-587C6F303B8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9105DC-AFAB-435C-BB6E-85CD84FAB38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91A1AA1-0190-49F3-9BEB-D43AFD5CF97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2E6DF49-BA74-459F-A315-8EB45E8A617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7CD199-A42B-4598-B957-CD5109C8315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AED600-FDB2-497A-9BB4-B844EA767F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1D140A-5BED-4A97-B64D-153CA5CB5A9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242175" cy="1981200"/>
            <a:chOff x="0" y="0"/>
            <a:chExt cx="4562" cy="1248"/>
          </a:xfrm>
        </p:grpSpPr>
        <p:sp>
          <p:nvSpPr>
            <p:cNvPr id="409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ar-JO"/>
            </a:p>
          </p:txBody>
        </p:sp>
        <p:sp>
          <p:nvSpPr>
            <p:cNvPr id="410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ar-JO"/>
            </a:p>
          </p:txBody>
        </p:sp>
      </p:grpSp>
      <p:sp>
        <p:nvSpPr>
          <p:cNvPr id="410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0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0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AAEA19B2-1879-4D11-B866-57207A6AB2B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19200"/>
            <a:ext cx="7772400" cy="1736725"/>
          </a:xfrm>
        </p:spPr>
        <p:txBody>
          <a:bodyPr/>
          <a:lstStyle/>
          <a:p>
            <a:r>
              <a:rPr lang="en-US" b="1" dirty="0"/>
              <a:t>Laryngeal </a:t>
            </a:r>
            <a:r>
              <a:rPr lang="en-US" b="1" dirty="0" smtClean="0"/>
              <a:t>Carcinoma</a:t>
            </a:r>
            <a:br>
              <a:rPr lang="en-US" b="1" dirty="0" smtClean="0"/>
            </a:br>
            <a:endParaRPr lang="en-US" b="1" dirty="0"/>
          </a:p>
        </p:txBody>
      </p:sp>
      <p:sp>
        <p:nvSpPr>
          <p:cNvPr id="2051" name="Rectangle 3"/>
          <p:cNvSpPr>
            <a:spLocks noGrp="1" noChangeArrowheads="1"/>
          </p:cNvSpPr>
          <p:nvPr>
            <p:ph type="subTitle" idx="1"/>
          </p:nvPr>
        </p:nvSpPr>
        <p:spPr/>
        <p:txBody>
          <a:bodyPr/>
          <a:lstStyle/>
          <a:p>
            <a:pPr>
              <a:lnSpc>
                <a:spcPct val="80000"/>
              </a:lnSpc>
            </a:pPr>
            <a:r>
              <a:rPr lang="en-US" sz="3600" b="1" dirty="0" smtClean="0">
                <a:solidFill>
                  <a:schemeClr val="accent4">
                    <a:lumMod val="75000"/>
                  </a:schemeClr>
                </a:solidFill>
              </a:rPr>
              <a:t>Dr. Abdullah </a:t>
            </a:r>
            <a:r>
              <a:rPr lang="en-US" sz="3600" b="1" dirty="0" err="1" smtClean="0">
                <a:solidFill>
                  <a:schemeClr val="accent4">
                    <a:lumMod val="75000"/>
                  </a:schemeClr>
                </a:solidFill>
              </a:rPr>
              <a:t>Alkhalil</a:t>
            </a:r>
            <a:endParaRPr lang="en-US" sz="3600" b="1" dirty="0">
              <a:solidFill>
                <a:schemeClr val="accent4">
                  <a:lumMod val="75000"/>
                </a:schemeClr>
              </a:solidFill>
            </a:endParaRPr>
          </a:p>
          <a:p>
            <a:pPr>
              <a:lnSpc>
                <a:spcPct val="80000"/>
              </a:lnSpc>
            </a:pPr>
            <a:r>
              <a:rPr lang="en-US" dirty="0" smtClean="0">
                <a:solidFill>
                  <a:schemeClr val="accent4">
                    <a:lumMod val="75000"/>
                  </a:schemeClr>
                </a:solidFill>
              </a:rPr>
              <a:t>MRCS-ENT(UK), DOHNS(London)</a:t>
            </a:r>
          </a:p>
          <a:p>
            <a:pPr>
              <a:lnSpc>
                <a:spcPct val="80000"/>
              </a:lnSpc>
            </a:pPr>
            <a:r>
              <a:rPr lang="en-US" dirty="0" smtClean="0">
                <a:solidFill>
                  <a:schemeClr val="accent4">
                    <a:lumMod val="75000"/>
                  </a:schemeClr>
                </a:solidFill>
              </a:rPr>
              <a:t>FJMC, H.S</a:t>
            </a:r>
            <a:endParaRPr lang="en-US" dirty="0">
              <a:solidFill>
                <a:schemeClr val="accent4">
                  <a:lumMod val="75000"/>
                </a:schemeClr>
              </a:solidFill>
            </a:endParaRPr>
          </a:p>
        </p:txBody>
      </p:sp>
      <p:sp>
        <p:nvSpPr>
          <p:cNvPr id="2" name="Slide Number Placeholder 1"/>
          <p:cNvSpPr>
            <a:spLocks noGrp="1"/>
          </p:cNvSpPr>
          <p:nvPr>
            <p:ph type="sldNum" sz="quarter" idx="4"/>
          </p:nvPr>
        </p:nvSpPr>
        <p:spPr/>
        <p:txBody>
          <a:bodyPr/>
          <a:lstStyle/>
          <a:p>
            <a:fld id="{D5B90E39-348D-440D-8116-D800036A93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Risk Factors</a:t>
            </a:r>
          </a:p>
        </p:txBody>
      </p:sp>
      <p:sp>
        <p:nvSpPr>
          <p:cNvPr id="19459" name="Rectangle 3"/>
          <p:cNvSpPr>
            <a:spLocks noGrp="1" noChangeArrowheads="1"/>
          </p:cNvSpPr>
          <p:nvPr>
            <p:ph type="body" idx="1"/>
          </p:nvPr>
        </p:nvSpPr>
        <p:spPr/>
        <p:txBody>
          <a:bodyPr/>
          <a:lstStyle/>
          <a:p>
            <a:r>
              <a:rPr lang="en-US"/>
              <a:t>Prolonged use of tobacco and excessive EtOH use primary risk factors</a:t>
            </a:r>
          </a:p>
          <a:p>
            <a:r>
              <a:rPr lang="en-US"/>
              <a:t>The two substances together have a synergistic effect on laryngeal tissues</a:t>
            </a:r>
          </a:p>
          <a:p>
            <a:r>
              <a:rPr lang="en-US"/>
              <a:t>90% of patients with laryngeal cancer have a history of both</a:t>
            </a:r>
          </a:p>
        </p:txBody>
      </p:sp>
      <p:sp>
        <p:nvSpPr>
          <p:cNvPr id="2" name="Slide Number Placeholder 1"/>
          <p:cNvSpPr>
            <a:spLocks noGrp="1"/>
          </p:cNvSpPr>
          <p:nvPr>
            <p:ph type="sldNum" sz="quarter" idx="12"/>
          </p:nvPr>
        </p:nvSpPr>
        <p:spPr/>
        <p:txBody>
          <a:bodyPr/>
          <a:lstStyle/>
          <a:p>
            <a:fld id="{EB62675A-C425-4E58-9E52-297C36F8172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Risk Factors</a:t>
            </a:r>
          </a:p>
        </p:txBody>
      </p:sp>
      <p:sp>
        <p:nvSpPr>
          <p:cNvPr id="20483" name="Rectangle 3"/>
          <p:cNvSpPr>
            <a:spLocks noGrp="1" noChangeArrowheads="1"/>
          </p:cNvSpPr>
          <p:nvPr>
            <p:ph type="body" idx="1"/>
          </p:nvPr>
        </p:nvSpPr>
        <p:spPr/>
        <p:txBody>
          <a:bodyPr/>
          <a:lstStyle/>
          <a:p>
            <a:r>
              <a:rPr lang="en-US"/>
              <a:t>Human Papilloma Virus 16 &amp;18</a:t>
            </a:r>
          </a:p>
          <a:p>
            <a:r>
              <a:rPr lang="en-US"/>
              <a:t>Chronic Gastric Reflux</a:t>
            </a:r>
          </a:p>
          <a:p>
            <a:r>
              <a:rPr lang="en-US"/>
              <a:t>Occupational exposures</a:t>
            </a:r>
          </a:p>
          <a:p>
            <a:r>
              <a:rPr lang="en-US"/>
              <a:t>Prior history of head and neck irradiation</a:t>
            </a:r>
          </a:p>
        </p:txBody>
      </p:sp>
      <p:sp>
        <p:nvSpPr>
          <p:cNvPr id="2" name="Slide Number Placeholder 1"/>
          <p:cNvSpPr>
            <a:spLocks noGrp="1"/>
          </p:cNvSpPr>
          <p:nvPr>
            <p:ph type="sldNum" sz="quarter" idx="12"/>
          </p:nvPr>
        </p:nvSpPr>
        <p:spPr/>
        <p:txBody>
          <a:bodyPr/>
          <a:lstStyle/>
          <a:p>
            <a:fld id="{EB62675A-C425-4E58-9E52-297C36F8172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Histological Types</a:t>
            </a:r>
          </a:p>
        </p:txBody>
      </p:sp>
      <p:sp>
        <p:nvSpPr>
          <p:cNvPr id="21507" name="Rectangle 3"/>
          <p:cNvSpPr>
            <a:spLocks noGrp="1" noChangeArrowheads="1"/>
          </p:cNvSpPr>
          <p:nvPr>
            <p:ph type="body" idx="1"/>
          </p:nvPr>
        </p:nvSpPr>
        <p:spPr/>
        <p:txBody>
          <a:bodyPr/>
          <a:lstStyle/>
          <a:p>
            <a:r>
              <a:rPr lang="en-US"/>
              <a:t>85-95% of laryngeal tumors are squamous cell carcinoma</a:t>
            </a:r>
          </a:p>
          <a:p>
            <a:r>
              <a:rPr lang="en-US"/>
              <a:t>Histologic type linked to tobacco and alcohol abuse</a:t>
            </a:r>
          </a:p>
          <a:p>
            <a:r>
              <a:rPr lang="en-US"/>
              <a:t>Characterized by epithelial nests surrounded by inflammatory stroma</a:t>
            </a:r>
          </a:p>
          <a:p>
            <a:r>
              <a:rPr lang="en-US"/>
              <a:t>Keratin Pearls are pathognomonic</a:t>
            </a:r>
          </a:p>
        </p:txBody>
      </p:sp>
      <p:sp>
        <p:nvSpPr>
          <p:cNvPr id="2" name="Slide Number Placeholder 1"/>
          <p:cNvSpPr>
            <a:spLocks noGrp="1"/>
          </p:cNvSpPr>
          <p:nvPr>
            <p:ph type="sldNum" sz="quarter" idx="12"/>
          </p:nvPr>
        </p:nvSpPr>
        <p:spPr/>
        <p:txBody>
          <a:bodyPr/>
          <a:lstStyle/>
          <a:p>
            <a:fld id="{EB62675A-C425-4E58-9E52-297C36F8172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Histological Types</a:t>
            </a:r>
          </a:p>
        </p:txBody>
      </p:sp>
      <p:sp>
        <p:nvSpPr>
          <p:cNvPr id="22531" name="Rectangle 3"/>
          <p:cNvSpPr>
            <a:spLocks noGrp="1" noChangeArrowheads="1"/>
          </p:cNvSpPr>
          <p:nvPr>
            <p:ph type="body" idx="1"/>
          </p:nvPr>
        </p:nvSpPr>
        <p:spPr/>
        <p:txBody>
          <a:bodyPr/>
          <a:lstStyle/>
          <a:p>
            <a:r>
              <a:rPr lang="en-US"/>
              <a:t>Verrucous Carcinoma</a:t>
            </a:r>
          </a:p>
          <a:p>
            <a:r>
              <a:rPr lang="en-US"/>
              <a:t>Fibrosarcoma</a:t>
            </a:r>
          </a:p>
          <a:p>
            <a:r>
              <a:rPr lang="en-US"/>
              <a:t>Chondrosarcoma</a:t>
            </a:r>
          </a:p>
          <a:p>
            <a:r>
              <a:rPr lang="en-US"/>
              <a:t>Minor salivary carcinoma</a:t>
            </a:r>
          </a:p>
          <a:p>
            <a:r>
              <a:rPr lang="en-US"/>
              <a:t>Adenocarcinoma</a:t>
            </a:r>
          </a:p>
          <a:p>
            <a:r>
              <a:rPr lang="en-US"/>
              <a:t>Oat cell carcinoma</a:t>
            </a:r>
          </a:p>
          <a:p>
            <a:r>
              <a:rPr lang="en-US"/>
              <a:t>Giant cell and Spindle cell carcinoma</a:t>
            </a:r>
          </a:p>
        </p:txBody>
      </p:sp>
      <p:sp>
        <p:nvSpPr>
          <p:cNvPr id="2" name="Slide Number Placeholder 1"/>
          <p:cNvSpPr>
            <a:spLocks noGrp="1"/>
          </p:cNvSpPr>
          <p:nvPr>
            <p:ph type="sldNum" sz="quarter" idx="12"/>
          </p:nvPr>
        </p:nvSpPr>
        <p:spPr/>
        <p:txBody>
          <a:bodyPr/>
          <a:lstStyle/>
          <a:p>
            <a:fld id="{EB62675A-C425-4E58-9E52-297C36F8172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Anatomy</a:t>
            </a:r>
          </a:p>
        </p:txBody>
      </p:sp>
      <p:pic>
        <p:nvPicPr>
          <p:cNvPr id="23557" name="Picture 5" descr="GA438006"/>
          <p:cNvPicPr>
            <a:picLocks noGrp="1" noChangeAspect="1" noChangeArrowheads="1"/>
          </p:cNvPicPr>
          <p:nvPr>
            <p:ph idx="1"/>
          </p:nvPr>
        </p:nvPicPr>
        <p:blipFill>
          <a:blip r:embed="rId2" cstate="print"/>
          <a:srcRect/>
          <a:stretch>
            <a:fillRect/>
          </a:stretch>
        </p:blipFill>
        <p:spPr>
          <a:xfrm>
            <a:off x="2895600" y="1143000"/>
            <a:ext cx="3429000" cy="5334000"/>
          </a:xfrm>
          <a:noFill/>
          <a:ln/>
        </p:spPr>
      </p:pic>
      <p:sp>
        <p:nvSpPr>
          <p:cNvPr id="2" name="Slide Number Placeholder 1"/>
          <p:cNvSpPr>
            <a:spLocks noGrp="1"/>
          </p:cNvSpPr>
          <p:nvPr>
            <p:ph type="sldNum" sz="quarter" idx="12"/>
          </p:nvPr>
        </p:nvSpPr>
        <p:spPr/>
        <p:txBody>
          <a:bodyPr/>
          <a:lstStyle/>
          <a:p>
            <a:fld id="{EB62675A-C425-4E58-9E52-297C36F8172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Rectangle 8"/>
          <p:cNvSpPr>
            <a:spLocks noGrp="1" noChangeArrowheads="1"/>
          </p:cNvSpPr>
          <p:nvPr>
            <p:ph type="title"/>
          </p:nvPr>
        </p:nvSpPr>
        <p:spPr/>
        <p:txBody>
          <a:bodyPr/>
          <a:lstStyle/>
          <a:p>
            <a:r>
              <a:rPr lang="en-US"/>
              <a:t>Anatomy</a:t>
            </a:r>
          </a:p>
        </p:txBody>
      </p:sp>
      <p:pic>
        <p:nvPicPr>
          <p:cNvPr id="25611" name="Picture 11" descr="GA438010"/>
          <p:cNvPicPr>
            <a:picLocks noGrp="1" noChangeAspect="1" noChangeArrowheads="1"/>
          </p:cNvPicPr>
          <p:nvPr>
            <p:ph sz="half" idx="1"/>
          </p:nvPr>
        </p:nvPicPr>
        <p:blipFill>
          <a:blip r:embed="rId2" cstate="print"/>
          <a:srcRect/>
          <a:stretch>
            <a:fillRect/>
          </a:stretch>
        </p:blipFill>
        <p:spPr>
          <a:xfrm>
            <a:off x="1371600" y="1600200"/>
            <a:ext cx="2286000" cy="4800600"/>
          </a:xfrm>
          <a:noFill/>
          <a:ln/>
        </p:spPr>
      </p:pic>
      <p:pic>
        <p:nvPicPr>
          <p:cNvPr id="25612" name="Picture 12" descr="GA438011"/>
          <p:cNvPicPr>
            <a:picLocks noGrp="1" noChangeAspect="1" noChangeArrowheads="1"/>
          </p:cNvPicPr>
          <p:nvPr>
            <p:ph sz="half" idx="2"/>
          </p:nvPr>
        </p:nvPicPr>
        <p:blipFill>
          <a:blip r:embed="rId3" cstate="print"/>
          <a:srcRect/>
          <a:stretch>
            <a:fillRect/>
          </a:stretch>
        </p:blipFill>
        <p:spPr>
          <a:xfrm>
            <a:off x="5257800" y="1600200"/>
            <a:ext cx="2667000" cy="4800600"/>
          </a:xfrm>
          <a:noFill/>
          <a:ln/>
        </p:spPr>
      </p:pic>
      <p:sp>
        <p:nvSpPr>
          <p:cNvPr id="2" name="Slide Number Placeholder 1"/>
          <p:cNvSpPr>
            <a:spLocks noGrp="1"/>
          </p:cNvSpPr>
          <p:nvPr>
            <p:ph type="sldNum" sz="quarter" idx="12"/>
          </p:nvPr>
        </p:nvSpPr>
        <p:spPr/>
        <p:txBody>
          <a:bodyPr/>
          <a:lstStyle/>
          <a:p>
            <a:fld id="{149105DC-AFAB-435C-BB6E-85CD84FAB38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Anatomy</a:t>
            </a:r>
          </a:p>
        </p:txBody>
      </p:sp>
      <p:pic>
        <p:nvPicPr>
          <p:cNvPr id="28678" name="Picture 6" descr="GA438005"/>
          <p:cNvPicPr>
            <a:picLocks noGrp="1" noChangeAspect="1" noChangeArrowheads="1"/>
          </p:cNvPicPr>
          <p:nvPr>
            <p:ph sz="half" idx="1"/>
          </p:nvPr>
        </p:nvPicPr>
        <p:blipFill>
          <a:blip r:embed="rId2" cstate="print"/>
          <a:srcRect/>
          <a:stretch>
            <a:fillRect/>
          </a:stretch>
        </p:blipFill>
        <p:spPr>
          <a:xfrm>
            <a:off x="1066800" y="1524000"/>
            <a:ext cx="2895600" cy="4800600"/>
          </a:xfrm>
          <a:noFill/>
          <a:ln/>
        </p:spPr>
      </p:pic>
      <p:pic>
        <p:nvPicPr>
          <p:cNvPr id="28679" name="Picture 7" descr="GA438009"/>
          <p:cNvPicPr>
            <a:picLocks noGrp="1" noChangeAspect="1" noChangeArrowheads="1"/>
          </p:cNvPicPr>
          <p:nvPr>
            <p:ph sz="half" idx="2"/>
          </p:nvPr>
        </p:nvPicPr>
        <p:blipFill>
          <a:blip r:embed="rId3" cstate="print"/>
          <a:srcRect/>
          <a:stretch>
            <a:fillRect/>
          </a:stretch>
        </p:blipFill>
        <p:spPr>
          <a:xfrm>
            <a:off x="5257800" y="1447800"/>
            <a:ext cx="2819400" cy="4876800"/>
          </a:xfrm>
          <a:noFill/>
          <a:ln/>
        </p:spPr>
      </p:pic>
      <p:sp>
        <p:nvSpPr>
          <p:cNvPr id="2" name="Slide Number Placeholder 1"/>
          <p:cNvSpPr>
            <a:spLocks noGrp="1"/>
          </p:cNvSpPr>
          <p:nvPr>
            <p:ph type="sldNum" sz="quarter" idx="12"/>
          </p:nvPr>
        </p:nvSpPr>
        <p:spPr/>
        <p:txBody>
          <a:bodyPr/>
          <a:lstStyle/>
          <a:p>
            <a:fld id="{149105DC-AFAB-435C-BB6E-85CD84FAB380}"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Anatomy</a:t>
            </a:r>
          </a:p>
        </p:txBody>
      </p:sp>
      <p:pic>
        <p:nvPicPr>
          <p:cNvPr id="34822" name="Picture 6" descr="GA438001"/>
          <p:cNvPicPr>
            <a:picLocks noGrp="1" noChangeAspect="1" noChangeArrowheads="1"/>
          </p:cNvPicPr>
          <p:nvPr>
            <p:ph sz="half" idx="1"/>
          </p:nvPr>
        </p:nvPicPr>
        <p:blipFill>
          <a:blip r:embed="rId2" cstate="print"/>
          <a:srcRect/>
          <a:stretch>
            <a:fillRect/>
          </a:stretch>
        </p:blipFill>
        <p:spPr>
          <a:xfrm>
            <a:off x="457200" y="1676400"/>
            <a:ext cx="4038600" cy="4572000"/>
          </a:xfrm>
          <a:noFill/>
          <a:ln/>
        </p:spPr>
      </p:pic>
      <p:pic>
        <p:nvPicPr>
          <p:cNvPr id="34823" name="Picture 7" descr="GA438013"/>
          <p:cNvPicPr>
            <a:picLocks noGrp="1" noChangeAspect="1" noChangeArrowheads="1"/>
          </p:cNvPicPr>
          <p:nvPr>
            <p:ph sz="half" idx="2"/>
          </p:nvPr>
        </p:nvPicPr>
        <p:blipFill>
          <a:blip r:embed="rId3" cstate="print"/>
          <a:srcRect/>
          <a:stretch>
            <a:fillRect/>
          </a:stretch>
        </p:blipFill>
        <p:spPr>
          <a:xfrm>
            <a:off x="4648200" y="1676400"/>
            <a:ext cx="4038600" cy="4572000"/>
          </a:xfrm>
          <a:noFill/>
          <a:ln/>
        </p:spPr>
      </p:pic>
      <p:sp>
        <p:nvSpPr>
          <p:cNvPr id="2" name="Slide Number Placeholder 1"/>
          <p:cNvSpPr>
            <a:spLocks noGrp="1"/>
          </p:cNvSpPr>
          <p:nvPr>
            <p:ph type="sldNum" sz="quarter" idx="12"/>
          </p:nvPr>
        </p:nvSpPr>
        <p:spPr/>
        <p:txBody>
          <a:bodyPr/>
          <a:lstStyle/>
          <a:p>
            <a:fld id="{149105DC-AFAB-435C-BB6E-85CD84FAB38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Anatomy</a:t>
            </a:r>
          </a:p>
        </p:txBody>
      </p:sp>
      <p:pic>
        <p:nvPicPr>
          <p:cNvPr id="30726" name="Picture 6" descr="GA438003"/>
          <p:cNvPicPr>
            <a:picLocks noGrp="1" noChangeAspect="1" noChangeArrowheads="1"/>
          </p:cNvPicPr>
          <p:nvPr>
            <p:ph sz="half" idx="1"/>
          </p:nvPr>
        </p:nvPicPr>
        <p:blipFill>
          <a:blip r:embed="rId2" cstate="print"/>
          <a:srcRect/>
          <a:stretch>
            <a:fillRect/>
          </a:stretch>
        </p:blipFill>
        <p:spPr>
          <a:xfrm>
            <a:off x="1082675" y="1447800"/>
            <a:ext cx="3184525" cy="4648200"/>
          </a:xfrm>
          <a:noFill/>
          <a:ln/>
        </p:spPr>
      </p:pic>
      <p:pic>
        <p:nvPicPr>
          <p:cNvPr id="30727" name="Picture 7" descr="GA438004"/>
          <p:cNvPicPr>
            <a:picLocks noGrp="1" noChangeAspect="1" noChangeArrowheads="1"/>
          </p:cNvPicPr>
          <p:nvPr>
            <p:ph sz="half" idx="2"/>
          </p:nvPr>
        </p:nvPicPr>
        <p:blipFill>
          <a:blip r:embed="rId3" cstate="print"/>
          <a:srcRect/>
          <a:stretch>
            <a:fillRect/>
          </a:stretch>
        </p:blipFill>
        <p:spPr>
          <a:xfrm>
            <a:off x="4926013" y="1447800"/>
            <a:ext cx="3481387" cy="4648200"/>
          </a:xfrm>
          <a:noFill/>
          <a:ln/>
        </p:spPr>
      </p:pic>
      <p:sp>
        <p:nvSpPr>
          <p:cNvPr id="2" name="Slide Number Placeholder 1"/>
          <p:cNvSpPr>
            <a:spLocks noGrp="1"/>
          </p:cNvSpPr>
          <p:nvPr>
            <p:ph type="sldNum" sz="quarter" idx="12"/>
          </p:nvPr>
        </p:nvSpPr>
        <p:spPr/>
        <p:txBody>
          <a:bodyPr/>
          <a:lstStyle/>
          <a:p>
            <a:fld id="{149105DC-AFAB-435C-BB6E-85CD84FAB38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Anatomy</a:t>
            </a:r>
          </a:p>
        </p:txBody>
      </p:sp>
      <p:pic>
        <p:nvPicPr>
          <p:cNvPr id="32773" name="Picture 5" descr="GA433001"/>
          <p:cNvPicPr>
            <a:picLocks noGrp="1" noChangeAspect="1" noChangeArrowheads="1"/>
          </p:cNvPicPr>
          <p:nvPr>
            <p:ph idx="1"/>
          </p:nvPr>
        </p:nvPicPr>
        <p:blipFill>
          <a:blip r:embed="rId2" cstate="print"/>
          <a:srcRect/>
          <a:stretch>
            <a:fillRect/>
          </a:stretch>
        </p:blipFill>
        <p:spPr>
          <a:xfrm>
            <a:off x="2667000" y="1295400"/>
            <a:ext cx="3733800" cy="5029200"/>
          </a:xfrm>
          <a:noFill/>
          <a:ln/>
        </p:spPr>
      </p:pic>
      <p:sp>
        <p:nvSpPr>
          <p:cNvPr id="2" name="Slide Number Placeholder 1"/>
          <p:cNvSpPr>
            <a:spLocks noGrp="1"/>
          </p:cNvSpPr>
          <p:nvPr>
            <p:ph type="sldNum" sz="quarter" idx="12"/>
          </p:nvPr>
        </p:nvSpPr>
        <p:spPr/>
        <p:txBody>
          <a:bodyPr/>
          <a:lstStyle/>
          <a:p>
            <a:fld id="{EB62675A-C425-4E58-9E52-297C36F8172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Overview</a:t>
            </a:r>
          </a:p>
        </p:txBody>
      </p:sp>
      <p:sp>
        <p:nvSpPr>
          <p:cNvPr id="7171" name="Rectangle 3"/>
          <p:cNvSpPr>
            <a:spLocks noGrp="1" noChangeArrowheads="1"/>
          </p:cNvSpPr>
          <p:nvPr>
            <p:ph type="body" idx="1"/>
          </p:nvPr>
        </p:nvSpPr>
        <p:spPr/>
        <p:txBody>
          <a:bodyPr/>
          <a:lstStyle/>
          <a:p>
            <a:r>
              <a:rPr lang="en-US" dirty="0"/>
              <a:t>11,000 new cases of laryngeal cancer per </a:t>
            </a:r>
            <a:r>
              <a:rPr lang="en-US" dirty="0" smtClean="0"/>
              <a:t>year.</a:t>
            </a:r>
            <a:endParaRPr lang="en-US" dirty="0"/>
          </a:p>
          <a:p>
            <a:r>
              <a:rPr lang="en-US" dirty="0"/>
              <a:t>Accounts for 25% of head and neck cancer and 1% of all cancers</a:t>
            </a:r>
          </a:p>
          <a:p>
            <a:r>
              <a:rPr lang="en-US" dirty="0"/>
              <a:t>One-third of these patients eventually die of their disease</a:t>
            </a:r>
          </a:p>
          <a:p>
            <a:r>
              <a:rPr lang="en-US" dirty="0"/>
              <a:t>Most prevalent in the 6</a:t>
            </a:r>
            <a:r>
              <a:rPr lang="en-US" baseline="30000" dirty="0"/>
              <a:t>th</a:t>
            </a:r>
            <a:r>
              <a:rPr lang="en-US" dirty="0"/>
              <a:t> and 7</a:t>
            </a:r>
            <a:r>
              <a:rPr lang="en-US" baseline="30000" dirty="0"/>
              <a:t>th</a:t>
            </a:r>
            <a:r>
              <a:rPr lang="en-US" dirty="0"/>
              <a:t> decades of life</a:t>
            </a:r>
          </a:p>
        </p:txBody>
      </p:sp>
      <p:sp>
        <p:nvSpPr>
          <p:cNvPr id="2" name="Slide Number Placeholder 1"/>
          <p:cNvSpPr>
            <a:spLocks noGrp="1"/>
          </p:cNvSpPr>
          <p:nvPr>
            <p:ph type="sldNum" sz="quarter" idx="12"/>
          </p:nvPr>
        </p:nvSpPr>
        <p:spPr/>
        <p:txBody>
          <a:bodyPr/>
          <a:lstStyle/>
          <a:p>
            <a:fld id="{EB62675A-C425-4E58-9E52-297C36F8172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274638"/>
            <a:ext cx="8229600" cy="1143000"/>
          </a:xfrm>
        </p:spPr>
        <p:txBody>
          <a:bodyPr/>
          <a:lstStyle/>
          <a:p>
            <a:r>
              <a:rPr lang="en-US"/>
              <a:t>Anatomy</a:t>
            </a:r>
          </a:p>
        </p:txBody>
      </p:sp>
      <p:pic>
        <p:nvPicPr>
          <p:cNvPr id="36869" name="Picture 5" descr="Laryngeal divisions, Cummings"/>
          <p:cNvPicPr>
            <a:picLocks noGrp="1" noChangeAspect="1" noChangeArrowheads="1"/>
          </p:cNvPicPr>
          <p:nvPr>
            <p:ph/>
          </p:nvPr>
        </p:nvPicPr>
        <p:blipFill>
          <a:blip r:embed="rId2" cstate="print"/>
          <a:srcRect/>
          <a:stretch>
            <a:fillRect/>
          </a:stretch>
        </p:blipFill>
        <p:spPr>
          <a:xfrm>
            <a:off x="457200" y="1371600"/>
            <a:ext cx="8229600" cy="4953000"/>
          </a:xfrm>
          <a:noFill/>
          <a:ln/>
        </p:spPr>
      </p:pic>
      <p:sp>
        <p:nvSpPr>
          <p:cNvPr id="2" name="Slide Number Placeholder 1"/>
          <p:cNvSpPr>
            <a:spLocks noGrp="1"/>
          </p:cNvSpPr>
          <p:nvPr>
            <p:ph type="sldNum" sz="quarter" idx="12"/>
          </p:nvPr>
        </p:nvSpPr>
        <p:spPr/>
        <p:txBody>
          <a:bodyPr/>
          <a:lstStyle/>
          <a:p>
            <a:fld id="{5BCE0336-6D33-489B-B79D-0B0C31A4BAB6}"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Anatomy</a:t>
            </a:r>
          </a:p>
        </p:txBody>
      </p:sp>
      <p:pic>
        <p:nvPicPr>
          <p:cNvPr id="38918" name="Picture 6" descr="Preepiglottic space-cummings"/>
          <p:cNvPicPr>
            <a:picLocks noGrp="1" noChangeAspect="1" noChangeArrowheads="1"/>
          </p:cNvPicPr>
          <p:nvPr>
            <p:ph sz="half" idx="1"/>
          </p:nvPr>
        </p:nvPicPr>
        <p:blipFill>
          <a:blip r:embed="rId2" cstate="print"/>
          <a:srcRect/>
          <a:stretch>
            <a:fillRect/>
          </a:stretch>
        </p:blipFill>
        <p:spPr>
          <a:xfrm>
            <a:off x="914400" y="1371600"/>
            <a:ext cx="2743200" cy="4138613"/>
          </a:xfrm>
          <a:noFill/>
          <a:ln/>
        </p:spPr>
      </p:pic>
      <p:pic>
        <p:nvPicPr>
          <p:cNvPr id="38919" name="Picture 7" descr="Paraglottic Space-Cummings"/>
          <p:cNvPicPr>
            <a:picLocks noGrp="1" noChangeAspect="1" noChangeArrowheads="1"/>
          </p:cNvPicPr>
          <p:nvPr>
            <p:ph sz="half" idx="2"/>
          </p:nvPr>
        </p:nvPicPr>
        <p:blipFill>
          <a:blip r:embed="rId3" cstate="print"/>
          <a:srcRect/>
          <a:stretch>
            <a:fillRect/>
          </a:stretch>
        </p:blipFill>
        <p:spPr>
          <a:xfrm>
            <a:off x="4191000" y="1447800"/>
            <a:ext cx="4572000" cy="4110038"/>
          </a:xfrm>
          <a:noFill/>
          <a:ln/>
        </p:spPr>
      </p:pic>
      <p:sp>
        <p:nvSpPr>
          <p:cNvPr id="2" name="Slide Number Placeholder 1"/>
          <p:cNvSpPr>
            <a:spLocks noGrp="1"/>
          </p:cNvSpPr>
          <p:nvPr>
            <p:ph type="sldNum" sz="quarter" idx="12"/>
          </p:nvPr>
        </p:nvSpPr>
        <p:spPr/>
        <p:txBody>
          <a:bodyPr/>
          <a:lstStyle/>
          <a:p>
            <a:fld id="{149105DC-AFAB-435C-BB6E-85CD84FAB38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Natural History</a:t>
            </a:r>
          </a:p>
        </p:txBody>
      </p:sp>
      <p:sp>
        <p:nvSpPr>
          <p:cNvPr id="40963" name="Rectangle 3"/>
          <p:cNvSpPr>
            <a:spLocks noGrp="1" noChangeArrowheads="1"/>
          </p:cNvSpPr>
          <p:nvPr>
            <p:ph type="body" idx="1"/>
          </p:nvPr>
        </p:nvSpPr>
        <p:spPr/>
        <p:txBody>
          <a:bodyPr/>
          <a:lstStyle/>
          <a:p>
            <a:r>
              <a:rPr lang="en-US"/>
              <a:t>Supraglottic tumors more aggressive:</a:t>
            </a:r>
          </a:p>
          <a:p>
            <a:pPr lvl="1"/>
            <a:r>
              <a:rPr lang="en-US"/>
              <a:t>Direct extension into pre-epiglottic space</a:t>
            </a:r>
          </a:p>
          <a:p>
            <a:pPr lvl="1"/>
            <a:r>
              <a:rPr lang="en-US"/>
              <a:t>Lymph node metastasis</a:t>
            </a:r>
          </a:p>
          <a:p>
            <a:pPr lvl="1"/>
            <a:r>
              <a:rPr lang="en-US"/>
              <a:t>Direct extension into lateral hypopharnyx, glossoepiglottic fold, and tongue base</a:t>
            </a:r>
          </a:p>
          <a:p>
            <a:pPr lvl="1">
              <a:buFontTx/>
              <a:buNone/>
            </a:pPr>
            <a:endParaRPr lang="en-US"/>
          </a:p>
        </p:txBody>
      </p:sp>
      <p:sp>
        <p:nvSpPr>
          <p:cNvPr id="2" name="Slide Number Placeholder 1"/>
          <p:cNvSpPr>
            <a:spLocks noGrp="1"/>
          </p:cNvSpPr>
          <p:nvPr>
            <p:ph type="sldNum" sz="quarter" idx="12"/>
          </p:nvPr>
        </p:nvSpPr>
        <p:spPr/>
        <p:txBody>
          <a:bodyPr/>
          <a:lstStyle/>
          <a:p>
            <a:fld id="{EB62675A-C425-4E58-9E52-297C36F8172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Natural History</a:t>
            </a:r>
          </a:p>
        </p:txBody>
      </p:sp>
      <p:sp>
        <p:nvSpPr>
          <p:cNvPr id="41987" name="Rectangle 3"/>
          <p:cNvSpPr>
            <a:spLocks noGrp="1" noChangeArrowheads="1"/>
          </p:cNvSpPr>
          <p:nvPr>
            <p:ph type="body" idx="1"/>
          </p:nvPr>
        </p:nvSpPr>
        <p:spPr/>
        <p:txBody>
          <a:bodyPr/>
          <a:lstStyle/>
          <a:p>
            <a:pPr>
              <a:lnSpc>
                <a:spcPct val="90000"/>
              </a:lnSpc>
            </a:pPr>
            <a:r>
              <a:rPr lang="en-US"/>
              <a:t>Glottic tumors grow slower and tend to metastasize late owing to a paucity of lymphatic drainage</a:t>
            </a:r>
          </a:p>
          <a:p>
            <a:pPr>
              <a:lnSpc>
                <a:spcPct val="90000"/>
              </a:lnSpc>
            </a:pPr>
            <a:r>
              <a:rPr lang="en-US"/>
              <a:t>They tend to metastasize after they have invaded adjacent structures with better drainage</a:t>
            </a:r>
          </a:p>
          <a:p>
            <a:pPr>
              <a:lnSpc>
                <a:spcPct val="90000"/>
              </a:lnSpc>
            </a:pPr>
            <a:r>
              <a:rPr lang="en-US"/>
              <a:t>Extend superiorly into ventricular walls or inferiorly into subglottic space</a:t>
            </a:r>
          </a:p>
          <a:p>
            <a:pPr>
              <a:lnSpc>
                <a:spcPct val="90000"/>
              </a:lnSpc>
            </a:pPr>
            <a:r>
              <a:rPr lang="en-US"/>
              <a:t>Can cause vocal cord fixation</a:t>
            </a:r>
          </a:p>
          <a:p>
            <a:pPr>
              <a:lnSpc>
                <a:spcPct val="90000"/>
              </a:lnSpc>
            </a:pPr>
            <a:endParaRPr lang="en-US"/>
          </a:p>
        </p:txBody>
      </p:sp>
      <p:sp>
        <p:nvSpPr>
          <p:cNvPr id="2" name="Slide Number Placeholder 1"/>
          <p:cNvSpPr>
            <a:spLocks noGrp="1"/>
          </p:cNvSpPr>
          <p:nvPr>
            <p:ph type="sldNum" sz="quarter" idx="12"/>
          </p:nvPr>
        </p:nvSpPr>
        <p:spPr/>
        <p:txBody>
          <a:bodyPr/>
          <a:lstStyle/>
          <a:p>
            <a:fld id="{EB62675A-C425-4E58-9E52-297C36F8172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Natural History</a:t>
            </a:r>
          </a:p>
        </p:txBody>
      </p:sp>
      <p:sp>
        <p:nvSpPr>
          <p:cNvPr id="43011" name="Rectangle 3"/>
          <p:cNvSpPr>
            <a:spLocks noGrp="1" noChangeArrowheads="1"/>
          </p:cNvSpPr>
          <p:nvPr>
            <p:ph type="body" idx="1"/>
          </p:nvPr>
        </p:nvSpPr>
        <p:spPr/>
        <p:txBody>
          <a:bodyPr/>
          <a:lstStyle/>
          <a:p>
            <a:r>
              <a:rPr lang="en-US"/>
              <a:t>True subglottic tumors are uncommon</a:t>
            </a:r>
          </a:p>
          <a:p>
            <a:r>
              <a:rPr lang="en-US"/>
              <a:t>Glottic spread to the subglottic space is a sign of poor prognosis</a:t>
            </a:r>
          </a:p>
          <a:p>
            <a:r>
              <a:rPr lang="en-US"/>
              <a:t>Increases chance of bilateral disease and mediastinal extension</a:t>
            </a:r>
          </a:p>
          <a:p>
            <a:r>
              <a:rPr lang="en-US"/>
              <a:t>Invasion of the subglottic space associated with high incidence of stomal reoccurrence following total laryngectomy (TL)</a:t>
            </a:r>
          </a:p>
        </p:txBody>
      </p:sp>
      <p:sp>
        <p:nvSpPr>
          <p:cNvPr id="2" name="Slide Number Placeholder 1"/>
          <p:cNvSpPr>
            <a:spLocks noGrp="1"/>
          </p:cNvSpPr>
          <p:nvPr>
            <p:ph type="sldNum" sz="quarter" idx="12"/>
          </p:nvPr>
        </p:nvSpPr>
        <p:spPr/>
        <p:txBody>
          <a:bodyPr/>
          <a:lstStyle/>
          <a:p>
            <a:fld id="{EB62675A-C425-4E58-9E52-297C36F8172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Presentation</a:t>
            </a:r>
          </a:p>
        </p:txBody>
      </p:sp>
      <p:sp>
        <p:nvSpPr>
          <p:cNvPr id="44035" name="Rectangle 3"/>
          <p:cNvSpPr>
            <a:spLocks noGrp="1" noChangeArrowheads="1"/>
          </p:cNvSpPr>
          <p:nvPr>
            <p:ph type="body" idx="1"/>
          </p:nvPr>
        </p:nvSpPr>
        <p:spPr/>
        <p:txBody>
          <a:bodyPr/>
          <a:lstStyle/>
          <a:p>
            <a:r>
              <a:rPr lang="en-US"/>
              <a:t>Hoarseness</a:t>
            </a:r>
          </a:p>
          <a:p>
            <a:pPr lvl="1"/>
            <a:r>
              <a:rPr lang="en-US"/>
              <a:t>Most common symptom</a:t>
            </a:r>
          </a:p>
          <a:p>
            <a:pPr lvl="1"/>
            <a:r>
              <a:rPr lang="en-US"/>
              <a:t>Small irregularities in the vocal fold result in voice changes</a:t>
            </a:r>
          </a:p>
          <a:p>
            <a:pPr lvl="1"/>
            <a:r>
              <a:rPr lang="en-US"/>
              <a:t>Changes of voice in patients with chronic hoarseness from tobacco and alcohol can be difficult to appreciate</a:t>
            </a:r>
          </a:p>
          <a:p>
            <a:pPr lvl="1">
              <a:buFontTx/>
              <a:buNone/>
            </a:pPr>
            <a:endParaRPr lang="en-US"/>
          </a:p>
        </p:txBody>
      </p:sp>
      <p:sp>
        <p:nvSpPr>
          <p:cNvPr id="2" name="Slide Number Placeholder 1"/>
          <p:cNvSpPr>
            <a:spLocks noGrp="1"/>
          </p:cNvSpPr>
          <p:nvPr>
            <p:ph type="sldNum" sz="quarter" idx="12"/>
          </p:nvPr>
        </p:nvSpPr>
        <p:spPr/>
        <p:txBody>
          <a:bodyPr/>
          <a:lstStyle/>
          <a:p>
            <a:fld id="{EB62675A-C425-4E58-9E52-297C36F8172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Presentation</a:t>
            </a:r>
          </a:p>
        </p:txBody>
      </p:sp>
      <p:sp>
        <p:nvSpPr>
          <p:cNvPr id="45059" name="Rectangle 3"/>
          <p:cNvSpPr>
            <a:spLocks noGrp="1" noChangeArrowheads="1"/>
          </p:cNvSpPr>
          <p:nvPr>
            <p:ph type="body" idx="1"/>
          </p:nvPr>
        </p:nvSpPr>
        <p:spPr/>
        <p:txBody>
          <a:bodyPr/>
          <a:lstStyle/>
          <a:p>
            <a:r>
              <a:rPr lang="en-US"/>
              <a:t>Patients presenting with hoarseness should undergo an indirect mirror exam and/or flexible laryngoscope evaluation</a:t>
            </a:r>
          </a:p>
          <a:p>
            <a:r>
              <a:rPr lang="en-US"/>
              <a:t>Malignant lesions can appear as friable, fungating, ulcerative masses or be as subtle as changes in mucosal color</a:t>
            </a:r>
          </a:p>
          <a:p>
            <a:r>
              <a:rPr lang="en-US"/>
              <a:t>Videostrobe laryngoscopy may be needed to follow up these subtler lesions</a:t>
            </a:r>
          </a:p>
        </p:txBody>
      </p:sp>
      <p:sp>
        <p:nvSpPr>
          <p:cNvPr id="2" name="Slide Number Placeholder 1"/>
          <p:cNvSpPr>
            <a:spLocks noGrp="1"/>
          </p:cNvSpPr>
          <p:nvPr>
            <p:ph type="sldNum" sz="quarter" idx="12"/>
          </p:nvPr>
        </p:nvSpPr>
        <p:spPr/>
        <p:txBody>
          <a:bodyPr/>
          <a:lstStyle/>
          <a:p>
            <a:fld id="{EB62675A-C425-4E58-9E52-297C36F8172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Presentation</a:t>
            </a:r>
          </a:p>
        </p:txBody>
      </p:sp>
      <p:sp>
        <p:nvSpPr>
          <p:cNvPr id="46083" name="Rectangle 3"/>
          <p:cNvSpPr>
            <a:spLocks noGrp="1" noChangeArrowheads="1"/>
          </p:cNvSpPr>
          <p:nvPr>
            <p:ph type="body" idx="1"/>
          </p:nvPr>
        </p:nvSpPr>
        <p:spPr/>
        <p:txBody>
          <a:bodyPr/>
          <a:lstStyle/>
          <a:p>
            <a:r>
              <a:rPr lang="en-US"/>
              <a:t>Good neck exam looking for cervical lymphadenopathy and broadening of the laryngeal prominence is required</a:t>
            </a:r>
          </a:p>
          <a:p>
            <a:r>
              <a:rPr lang="en-US"/>
              <a:t>The base of the tongue should be palpated for masses as well</a:t>
            </a:r>
          </a:p>
          <a:p>
            <a:r>
              <a:rPr lang="en-US"/>
              <a:t>Restricted laryngeal crepitus may be a sign of post cricoid or retropharyngeal invasion</a:t>
            </a:r>
          </a:p>
        </p:txBody>
      </p:sp>
      <p:sp>
        <p:nvSpPr>
          <p:cNvPr id="2" name="Slide Number Placeholder 1"/>
          <p:cNvSpPr>
            <a:spLocks noGrp="1"/>
          </p:cNvSpPr>
          <p:nvPr>
            <p:ph type="sldNum" sz="quarter" idx="12"/>
          </p:nvPr>
        </p:nvSpPr>
        <p:spPr/>
        <p:txBody>
          <a:bodyPr/>
          <a:lstStyle/>
          <a:p>
            <a:fld id="{EB62675A-C425-4E58-9E52-297C36F8172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t>Presentation</a:t>
            </a:r>
          </a:p>
        </p:txBody>
      </p:sp>
      <p:sp>
        <p:nvSpPr>
          <p:cNvPr id="102403" name="Rectangle 3"/>
          <p:cNvSpPr>
            <a:spLocks noGrp="1" noChangeArrowheads="1"/>
          </p:cNvSpPr>
          <p:nvPr>
            <p:ph type="body" idx="1"/>
          </p:nvPr>
        </p:nvSpPr>
        <p:spPr/>
        <p:txBody>
          <a:bodyPr/>
          <a:lstStyle/>
          <a:p>
            <a:r>
              <a:rPr lang="en-US"/>
              <a:t>Other symptoms include:</a:t>
            </a:r>
          </a:p>
          <a:p>
            <a:pPr lvl="1"/>
            <a:r>
              <a:rPr lang="en-US"/>
              <a:t>Dysphagia</a:t>
            </a:r>
          </a:p>
          <a:p>
            <a:pPr lvl="1"/>
            <a:r>
              <a:rPr lang="en-US"/>
              <a:t>Hemoptysis</a:t>
            </a:r>
          </a:p>
          <a:p>
            <a:pPr lvl="1"/>
            <a:r>
              <a:rPr lang="en-US"/>
              <a:t>Throat pain</a:t>
            </a:r>
          </a:p>
          <a:p>
            <a:pPr lvl="1"/>
            <a:r>
              <a:rPr lang="en-US"/>
              <a:t>Ear pain</a:t>
            </a:r>
          </a:p>
          <a:p>
            <a:pPr lvl="1"/>
            <a:r>
              <a:rPr lang="en-US"/>
              <a:t>Airway compromise</a:t>
            </a:r>
          </a:p>
          <a:p>
            <a:pPr lvl="1"/>
            <a:r>
              <a:rPr lang="en-US"/>
              <a:t>Aspiration</a:t>
            </a:r>
          </a:p>
          <a:p>
            <a:pPr lvl="1"/>
            <a:r>
              <a:rPr lang="en-US"/>
              <a:t>Neck mass</a:t>
            </a:r>
          </a:p>
        </p:txBody>
      </p:sp>
      <p:sp>
        <p:nvSpPr>
          <p:cNvPr id="2" name="Slide Number Placeholder 1"/>
          <p:cNvSpPr>
            <a:spLocks noGrp="1"/>
          </p:cNvSpPr>
          <p:nvPr>
            <p:ph type="sldNum" sz="quarter" idx="12"/>
          </p:nvPr>
        </p:nvSpPr>
        <p:spPr/>
        <p:txBody>
          <a:bodyPr/>
          <a:lstStyle/>
          <a:p>
            <a:fld id="{EB62675A-C425-4E58-9E52-297C36F8172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Work up</a:t>
            </a:r>
          </a:p>
        </p:txBody>
      </p:sp>
      <p:sp>
        <p:nvSpPr>
          <p:cNvPr id="47107" name="Rectangle 3"/>
          <p:cNvSpPr>
            <a:spLocks noGrp="1" noChangeArrowheads="1"/>
          </p:cNvSpPr>
          <p:nvPr>
            <p:ph type="body" idx="1"/>
          </p:nvPr>
        </p:nvSpPr>
        <p:spPr/>
        <p:txBody>
          <a:bodyPr/>
          <a:lstStyle/>
          <a:p>
            <a:r>
              <a:rPr lang="en-US"/>
              <a:t>Biopsy is required for diagnosis</a:t>
            </a:r>
          </a:p>
          <a:p>
            <a:r>
              <a:rPr lang="en-US"/>
              <a:t>Performed in OR with patient under anesthesia</a:t>
            </a:r>
          </a:p>
          <a:p>
            <a:r>
              <a:rPr lang="en-US"/>
              <a:t>Other benign possibilities for laryngeal lesions include: Vocal cord nodules or polyps, papillomatosis, granulomas, granular cell neoplasms, sarcoidosis, Wegner’s granulomatosis</a:t>
            </a:r>
          </a:p>
        </p:txBody>
      </p:sp>
      <p:sp>
        <p:nvSpPr>
          <p:cNvPr id="2" name="Slide Number Placeholder 1"/>
          <p:cNvSpPr>
            <a:spLocks noGrp="1"/>
          </p:cNvSpPr>
          <p:nvPr>
            <p:ph type="sldNum" sz="quarter" idx="12"/>
          </p:nvPr>
        </p:nvSpPr>
        <p:spPr/>
        <p:txBody>
          <a:bodyPr/>
          <a:lstStyle/>
          <a:p>
            <a:fld id="{EB62675A-C425-4E58-9E52-297C36F8172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Overview</a:t>
            </a:r>
          </a:p>
        </p:txBody>
      </p:sp>
      <p:sp>
        <p:nvSpPr>
          <p:cNvPr id="8195" name="Rectangle 3"/>
          <p:cNvSpPr>
            <a:spLocks noGrp="1" noChangeArrowheads="1"/>
          </p:cNvSpPr>
          <p:nvPr>
            <p:ph type="body" idx="1"/>
          </p:nvPr>
        </p:nvSpPr>
        <p:spPr/>
        <p:txBody>
          <a:bodyPr/>
          <a:lstStyle/>
          <a:p>
            <a:r>
              <a:rPr lang="en-US"/>
              <a:t>4:1 male predilection</a:t>
            </a:r>
          </a:p>
          <a:p>
            <a:r>
              <a:rPr lang="en-US"/>
              <a:t>Downward shift from 15:1 post WWII</a:t>
            </a:r>
          </a:p>
          <a:p>
            <a:r>
              <a:rPr lang="en-US"/>
              <a:t>Due to increasing public acceptance of female smoking</a:t>
            </a:r>
          </a:p>
          <a:p>
            <a:r>
              <a:rPr lang="en-US"/>
              <a:t>More prevalent among lower socioeconomic class, in which it is diagnosed at more advanced stages</a:t>
            </a:r>
          </a:p>
        </p:txBody>
      </p:sp>
      <p:sp>
        <p:nvSpPr>
          <p:cNvPr id="2" name="Slide Number Placeholder 1"/>
          <p:cNvSpPr>
            <a:spLocks noGrp="1"/>
          </p:cNvSpPr>
          <p:nvPr>
            <p:ph type="sldNum" sz="quarter" idx="12"/>
          </p:nvPr>
        </p:nvSpPr>
        <p:spPr/>
        <p:txBody>
          <a:bodyPr/>
          <a:lstStyle/>
          <a:p>
            <a:fld id="{EB62675A-C425-4E58-9E52-297C36F8172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Work up</a:t>
            </a:r>
          </a:p>
        </p:txBody>
      </p:sp>
      <p:sp>
        <p:nvSpPr>
          <p:cNvPr id="48131" name="Rectangle 3"/>
          <p:cNvSpPr>
            <a:spLocks noGrp="1" noChangeArrowheads="1"/>
          </p:cNvSpPr>
          <p:nvPr>
            <p:ph type="body" idx="1"/>
          </p:nvPr>
        </p:nvSpPr>
        <p:spPr/>
        <p:txBody>
          <a:bodyPr/>
          <a:lstStyle/>
          <a:p>
            <a:r>
              <a:rPr lang="en-US"/>
              <a:t>Other potential modalities:</a:t>
            </a:r>
          </a:p>
          <a:p>
            <a:pPr lvl="1"/>
            <a:r>
              <a:rPr lang="en-US"/>
              <a:t>Direct laryngoscopy</a:t>
            </a:r>
          </a:p>
          <a:p>
            <a:pPr lvl="1"/>
            <a:r>
              <a:rPr lang="en-US"/>
              <a:t>Bronchoscopy</a:t>
            </a:r>
          </a:p>
          <a:p>
            <a:pPr lvl="1"/>
            <a:r>
              <a:rPr lang="en-US"/>
              <a:t>Esophagoscopy</a:t>
            </a:r>
          </a:p>
          <a:p>
            <a:pPr lvl="1"/>
            <a:r>
              <a:rPr lang="en-US"/>
              <a:t>Chest X-ray</a:t>
            </a:r>
          </a:p>
          <a:p>
            <a:pPr lvl="1"/>
            <a:r>
              <a:rPr lang="en-US"/>
              <a:t>CT or MRI</a:t>
            </a:r>
          </a:p>
          <a:p>
            <a:pPr lvl="1"/>
            <a:r>
              <a:rPr lang="en-US"/>
              <a:t>Liver function tests with or without US</a:t>
            </a:r>
          </a:p>
          <a:p>
            <a:pPr lvl="1"/>
            <a:r>
              <a:rPr lang="en-US"/>
              <a:t>PET ?</a:t>
            </a:r>
          </a:p>
        </p:txBody>
      </p:sp>
      <p:sp>
        <p:nvSpPr>
          <p:cNvPr id="2" name="Slide Number Placeholder 1"/>
          <p:cNvSpPr>
            <a:spLocks noGrp="1"/>
          </p:cNvSpPr>
          <p:nvPr>
            <p:ph type="sldNum" sz="quarter" idx="12"/>
          </p:nvPr>
        </p:nvSpPr>
        <p:spPr/>
        <p:txBody>
          <a:bodyPr/>
          <a:lstStyle/>
          <a:p>
            <a:fld id="{EB62675A-C425-4E58-9E52-297C36F8172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Grp="1" noChangeArrowheads="1"/>
          </p:cNvSpPr>
          <p:nvPr>
            <p:ph type="title"/>
          </p:nvPr>
        </p:nvSpPr>
        <p:spPr/>
        <p:txBody>
          <a:bodyPr/>
          <a:lstStyle/>
          <a:p>
            <a:endParaRPr lang="ar-JO"/>
          </a:p>
        </p:txBody>
      </p:sp>
      <p:pic>
        <p:nvPicPr>
          <p:cNvPr id="49160" name="Picture 8" descr="Laryngeal CA 1"/>
          <p:cNvPicPr>
            <a:picLocks noGrp="1" noChangeAspect="1" noChangeArrowheads="1"/>
          </p:cNvPicPr>
          <p:nvPr>
            <p:ph sz="half" idx="1"/>
          </p:nvPr>
        </p:nvPicPr>
        <p:blipFill>
          <a:blip r:embed="rId2" cstate="print"/>
          <a:srcRect/>
          <a:stretch>
            <a:fillRect/>
          </a:stretch>
        </p:blipFill>
        <p:spPr>
          <a:xfrm>
            <a:off x="838200" y="1066800"/>
            <a:ext cx="3276600" cy="5410200"/>
          </a:xfrm>
          <a:noFill/>
          <a:ln/>
        </p:spPr>
      </p:pic>
      <p:pic>
        <p:nvPicPr>
          <p:cNvPr id="49161" name="Picture 9" descr="Laryngeal CA 2"/>
          <p:cNvPicPr>
            <a:picLocks noGrp="1" noChangeAspect="1" noChangeArrowheads="1"/>
          </p:cNvPicPr>
          <p:nvPr>
            <p:ph sz="half" idx="2"/>
          </p:nvPr>
        </p:nvPicPr>
        <p:blipFill>
          <a:blip r:embed="rId3" cstate="print"/>
          <a:srcRect/>
          <a:stretch>
            <a:fillRect/>
          </a:stretch>
        </p:blipFill>
        <p:spPr>
          <a:xfrm>
            <a:off x="4495800" y="1143000"/>
            <a:ext cx="4076700" cy="5334000"/>
          </a:xfrm>
          <a:noFill/>
          <a:ln/>
        </p:spPr>
      </p:pic>
      <p:sp>
        <p:nvSpPr>
          <p:cNvPr id="2" name="Slide Number Placeholder 1"/>
          <p:cNvSpPr>
            <a:spLocks noGrp="1"/>
          </p:cNvSpPr>
          <p:nvPr>
            <p:ph type="sldNum" sz="quarter" idx="12"/>
          </p:nvPr>
        </p:nvSpPr>
        <p:spPr/>
        <p:txBody>
          <a:bodyPr/>
          <a:lstStyle/>
          <a:p>
            <a:fld id="{149105DC-AFAB-435C-BB6E-85CD84FAB380}"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274638"/>
            <a:ext cx="8229600" cy="1143000"/>
          </a:xfrm>
        </p:spPr>
        <p:txBody>
          <a:bodyPr/>
          <a:lstStyle/>
          <a:p>
            <a:r>
              <a:rPr lang="en-US"/>
              <a:t>Staging- Primary Tumor (T)</a:t>
            </a:r>
          </a:p>
        </p:txBody>
      </p:sp>
      <p:graphicFrame>
        <p:nvGraphicFramePr>
          <p:cNvPr id="52243" name="Group 19"/>
          <p:cNvGraphicFramePr>
            <a:graphicFrameLocks noGrp="1"/>
          </p:cNvGraphicFramePr>
          <p:nvPr>
            <p:ph/>
          </p:nvPr>
        </p:nvGraphicFramePr>
        <p:xfrm>
          <a:off x="457200" y="2209800"/>
          <a:ext cx="8229600" cy="3657600"/>
        </p:xfrm>
        <a:graphic>
          <a:graphicData uri="http://schemas.openxmlformats.org/drawingml/2006/table">
            <a:tbl>
              <a:tblPr/>
              <a:tblGrid>
                <a:gridCol w="990600"/>
                <a:gridCol w="7239000"/>
              </a:tblGrid>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Minimum requirements to assess primary tumor cannot be met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 evidence of primary tumor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Carcinoma in situ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5BCE0336-6D33-489B-B79D-0B0C31A4BAB6}"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Staging- Supraglottis</a:t>
            </a:r>
          </a:p>
        </p:txBody>
      </p:sp>
      <p:graphicFrame>
        <p:nvGraphicFramePr>
          <p:cNvPr id="54306" name="Group 34"/>
          <p:cNvGraphicFramePr>
            <a:graphicFrameLocks noGrp="1"/>
          </p:cNvGraphicFramePr>
          <p:nvPr>
            <p:ph idx="1"/>
          </p:nvPr>
        </p:nvGraphicFramePr>
        <p:xfrm>
          <a:off x="457200" y="1600200"/>
          <a:ext cx="8229600" cy="4540250"/>
        </p:xfrm>
        <a:graphic>
          <a:graphicData uri="http://schemas.openxmlformats.org/drawingml/2006/table">
            <a:tbl>
              <a:tblPr/>
              <a:tblGrid>
                <a:gridCol w="609600"/>
                <a:gridCol w="7620000"/>
              </a:tblGrid>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limited to one subsite of supraglottis with normal vocal cord mobility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involves mucosa of more than one adjacent subsite of supraglottis or glottis, or region outside the supraglottis (e.g. mucosa of base of the tongue, vallecula, medial wall of piriform sinus) without fixation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limited to larynx with vocal cord fixation and or invades any of the following: postcricoid area, preepiglottic tissue, paraglottic space, and/or minor thyroid cartilage erosion (e.g. inner cortex)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invades through the thyroid cartilage and/or invades tissue beyond the larynx (e.g. trachea, soft tissues of neck including deep extrinsic muscles of the tongue, strap muscles, thyroid, or esophagus)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invades prevertebral space, encases carotid artery, or invades mediastinal structures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EB62675A-C425-4E58-9E52-297C36F8172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Staging- Glottis</a:t>
            </a:r>
          </a:p>
        </p:txBody>
      </p:sp>
      <p:graphicFrame>
        <p:nvGraphicFramePr>
          <p:cNvPr id="57388" name="Group 44"/>
          <p:cNvGraphicFramePr>
            <a:graphicFrameLocks noGrp="1"/>
          </p:cNvGraphicFramePr>
          <p:nvPr>
            <p:ph idx="1"/>
          </p:nvPr>
        </p:nvGraphicFramePr>
        <p:xfrm>
          <a:off x="457200" y="1600200"/>
          <a:ext cx="8229600" cy="5101274"/>
        </p:xfrm>
        <a:graphic>
          <a:graphicData uri="http://schemas.openxmlformats.org/drawingml/2006/table">
            <a:tbl>
              <a:tblPr/>
              <a:tblGrid>
                <a:gridCol w="838200"/>
                <a:gridCol w="7391400"/>
              </a:tblGrid>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limited to the vocal cord (s) (may involve anterior or posterior commissure) with normal mobilty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limited to one vocal cord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involves both vocal cords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extends to supraglottis and/or subglottis, and/or with impaired vocal cord mobility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limited to the larynx with vocal cord fixation and/or invades paraglottic space, and/or minor thyroid cartilage erosion (e.g. inner cortex)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invades through the thyroid cartilage, and/or invades tissues beyond the larynx (e.g. trachea, soft tissues of the neck including deep extrinsic muscles of the tongue, strap muscles, thyroid, or esophagus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invades prevertebral space, encases carotid artery, or invades mediastinal structures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EB62675A-C425-4E58-9E52-297C36F8172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Staging- Subglottis</a:t>
            </a:r>
          </a:p>
        </p:txBody>
      </p:sp>
      <p:graphicFrame>
        <p:nvGraphicFramePr>
          <p:cNvPr id="59422" name="Group 30"/>
          <p:cNvGraphicFramePr>
            <a:graphicFrameLocks noGrp="1"/>
          </p:cNvGraphicFramePr>
          <p:nvPr>
            <p:ph idx="1"/>
          </p:nvPr>
        </p:nvGraphicFramePr>
        <p:xfrm>
          <a:off x="457200" y="1600200"/>
          <a:ext cx="8229600" cy="4906328"/>
        </p:xfrm>
        <a:graphic>
          <a:graphicData uri="http://schemas.openxmlformats.org/drawingml/2006/table">
            <a:tbl>
              <a:tblPr/>
              <a:tblGrid>
                <a:gridCol w="914400"/>
                <a:gridCol w="7315200"/>
              </a:tblGrid>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limited to the subglottis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extends to vocal cord (s) with normal or impaired mobility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limited the larynx with vocal cord fixation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invades cricoid or thyroid cartilage and/or invades tissues beyond larynx (e.g. trachea, soft tissues of the neck including deep extrinsic muscles of the tongue, strap muscles, thyroid, or esophagus)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5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Tumor invades prevertebral space, encases carotid artery, or invades mediastinal structures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EB62675A-C425-4E58-9E52-297C36F8172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Staging- Nodes</a:t>
            </a:r>
          </a:p>
        </p:txBody>
      </p:sp>
      <p:graphicFrame>
        <p:nvGraphicFramePr>
          <p:cNvPr id="61470" name="Group 30"/>
          <p:cNvGraphicFramePr>
            <a:graphicFrameLocks noGrp="1"/>
          </p:cNvGraphicFramePr>
          <p:nvPr>
            <p:ph idx="1"/>
          </p:nvPr>
        </p:nvGraphicFramePr>
        <p:xfrm>
          <a:off x="457200" y="1600200"/>
          <a:ext cx="8229600" cy="4886960"/>
        </p:xfrm>
        <a:graphic>
          <a:graphicData uri="http://schemas.openxmlformats.org/drawingml/2006/table">
            <a:tbl>
              <a:tblPr/>
              <a:tblGrid>
                <a:gridCol w="1066800"/>
                <a:gridCol w="7162800"/>
              </a:tblGrid>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 cervical lymph nodes positive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Single ipsilateral lymph node ≤ 3cm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N2a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Single ipsilateral node &gt; 3cm and ≤6cm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N2b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Multiple ipsilateral lymph nodes, each ≤ 6cm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N2c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Bilateral or contralateral lymph nodes, each ≤6cm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Single or multiple lymph nodes &gt; 6cm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EB62675A-C425-4E58-9E52-297C36F8172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Staging- Metastasis</a:t>
            </a:r>
          </a:p>
        </p:txBody>
      </p:sp>
      <p:graphicFrame>
        <p:nvGraphicFramePr>
          <p:cNvPr id="63504" name="Group 16"/>
          <p:cNvGraphicFramePr>
            <a:graphicFrameLocks noGrp="1"/>
          </p:cNvGraphicFramePr>
          <p:nvPr>
            <p:ph idx="1"/>
          </p:nvPr>
        </p:nvGraphicFramePr>
        <p:xfrm>
          <a:off x="457200" y="1600200"/>
          <a:ext cx="8229600" cy="2133600"/>
        </p:xfrm>
        <a:graphic>
          <a:graphicData uri="http://schemas.openxmlformats.org/drawingml/2006/table">
            <a:tbl>
              <a:tblPr/>
              <a:tblGrid>
                <a:gridCol w="838200"/>
                <a:gridCol w="7391400"/>
              </a:tblGrid>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 distant metastases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Distant metastases present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EB62675A-C425-4E58-9E52-297C36F81725}"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Stage Groupings</a:t>
            </a:r>
          </a:p>
        </p:txBody>
      </p:sp>
      <p:graphicFrame>
        <p:nvGraphicFramePr>
          <p:cNvPr id="65597" name="Group 61"/>
          <p:cNvGraphicFramePr>
            <a:graphicFrameLocks noGrp="1"/>
          </p:cNvGraphicFramePr>
          <p:nvPr>
            <p:ph idx="1"/>
          </p:nvPr>
        </p:nvGraphicFramePr>
        <p:xfrm>
          <a:off x="457200" y="1600200"/>
          <a:ext cx="8229600" cy="5181600"/>
        </p:xfrm>
        <a:graphic>
          <a:graphicData uri="http://schemas.openxmlformats.org/drawingml/2006/table">
            <a:tbl>
              <a:tblPr/>
              <a:tblGrid>
                <a:gridCol w="2057400"/>
                <a:gridCol w="2057400"/>
                <a:gridCol w="2057400"/>
                <a:gridCol w="2057400"/>
              </a:tblGrid>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JO"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JO"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T1-4a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IVB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T4b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Any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JO"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Any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IVC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Any 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Any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M1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EB62675A-C425-4E58-9E52-297C36F81725}"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Treatment</a:t>
            </a:r>
          </a:p>
        </p:txBody>
      </p:sp>
      <p:sp>
        <p:nvSpPr>
          <p:cNvPr id="67587" name="Rectangle 3"/>
          <p:cNvSpPr>
            <a:spLocks noGrp="1" noChangeArrowheads="1"/>
          </p:cNvSpPr>
          <p:nvPr>
            <p:ph type="body" idx="1"/>
          </p:nvPr>
        </p:nvSpPr>
        <p:spPr/>
        <p:txBody>
          <a:bodyPr/>
          <a:lstStyle/>
          <a:p>
            <a:r>
              <a:rPr lang="en-US"/>
              <a:t>Premalignant lesions or Carcinoma in situ can be treated by surgical stripping of the entire lesion</a:t>
            </a:r>
          </a:p>
          <a:p>
            <a:r>
              <a:rPr lang="en-US"/>
              <a:t>CO2 laser can be used to accomplish this but makes accurate review of margins difficult</a:t>
            </a:r>
          </a:p>
        </p:txBody>
      </p:sp>
      <p:sp>
        <p:nvSpPr>
          <p:cNvPr id="2" name="Slide Number Placeholder 1"/>
          <p:cNvSpPr>
            <a:spLocks noGrp="1"/>
          </p:cNvSpPr>
          <p:nvPr>
            <p:ph type="sldNum" sz="quarter" idx="12"/>
          </p:nvPr>
        </p:nvSpPr>
        <p:spPr/>
        <p:txBody>
          <a:bodyPr/>
          <a:lstStyle/>
          <a:p>
            <a:fld id="{EB62675A-C425-4E58-9E52-297C36F8172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Subtypes</a:t>
            </a:r>
          </a:p>
        </p:txBody>
      </p:sp>
      <p:sp>
        <p:nvSpPr>
          <p:cNvPr id="9219" name="Rectangle 3"/>
          <p:cNvSpPr>
            <a:spLocks noGrp="1" noChangeArrowheads="1"/>
          </p:cNvSpPr>
          <p:nvPr>
            <p:ph type="body" idx="1"/>
          </p:nvPr>
        </p:nvSpPr>
        <p:spPr/>
        <p:txBody>
          <a:bodyPr/>
          <a:lstStyle/>
          <a:p>
            <a:pPr>
              <a:lnSpc>
                <a:spcPct val="90000"/>
              </a:lnSpc>
            </a:pPr>
            <a:r>
              <a:rPr lang="en-US"/>
              <a:t>Glottic Cancer: 59%</a:t>
            </a:r>
          </a:p>
          <a:p>
            <a:pPr>
              <a:lnSpc>
                <a:spcPct val="90000"/>
              </a:lnSpc>
            </a:pPr>
            <a:endParaRPr lang="en-US"/>
          </a:p>
          <a:p>
            <a:pPr>
              <a:lnSpc>
                <a:spcPct val="90000"/>
              </a:lnSpc>
            </a:pPr>
            <a:r>
              <a:rPr lang="en-US"/>
              <a:t>Supraglottic Cancer: 40%</a:t>
            </a:r>
          </a:p>
          <a:p>
            <a:pPr>
              <a:lnSpc>
                <a:spcPct val="90000"/>
              </a:lnSpc>
            </a:pPr>
            <a:endParaRPr lang="en-US"/>
          </a:p>
          <a:p>
            <a:pPr>
              <a:lnSpc>
                <a:spcPct val="90000"/>
              </a:lnSpc>
            </a:pPr>
            <a:r>
              <a:rPr lang="en-US"/>
              <a:t>Subglottic Cancer: 1%</a:t>
            </a:r>
          </a:p>
          <a:p>
            <a:pPr>
              <a:lnSpc>
                <a:spcPct val="90000"/>
              </a:lnSpc>
            </a:pPr>
            <a:endParaRPr lang="en-US"/>
          </a:p>
          <a:p>
            <a:pPr>
              <a:lnSpc>
                <a:spcPct val="90000"/>
              </a:lnSpc>
            </a:pPr>
            <a:r>
              <a:rPr lang="en-US"/>
              <a:t>Most subglottic masses are extension from glottic carcinomas</a:t>
            </a:r>
          </a:p>
        </p:txBody>
      </p:sp>
      <p:sp>
        <p:nvSpPr>
          <p:cNvPr id="2" name="Slide Number Placeholder 1"/>
          <p:cNvSpPr>
            <a:spLocks noGrp="1"/>
          </p:cNvSpPr>
          <p:nvPr>
            <p:ph type="sldNum" sz="quarter" idx="12"/>
          </p:nvPr>
        </p:nvSpPr>
        <p:spPr/>
        <p:txBody>
          <a:bodyPr/>
          <a:lstStyle/>
          <a:p>
            <a:fld id="{EB62675A-C425-4E58-9E52-297C36F8172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Treatment</a:t>
            </a:r>
          </a:p>
        </p:txBody>
      </p:sp>
      <p:sp>
        <p:nvSpPr>
          <p:cNvPr id="68611" name="Rectangle 3"/>
          <p:cNvSpPr>
            <a:spLocks noGrp="1" noChangeArrowheads="1"/>
          </p:cNvSpPr>
          <p:nvPr>
            <p:ph type="body" idx="1"/>
          </p:nvPr>
        </p:nvSpPr>
        <p:spPr/>
        <p:txBody>
          <a:bodyPr/>
          <a:lstStyle/>
          <a:p>
            <a:pPr>
              <a:lnSpc>
                <a:spcPct val="90000"/>
              </a:lnSpc>
            </a:pPr>
            <a:r>
              <a:rPr lang="en-US"/>
              <a:t>Early stage (T1 and T2) can be treated with radiotherapy or surgery alone, both offer the 85-95% cure rate.</a:t>
            </a:r>
          </a:p>
          <a:p>
            <a:pPr>
              <a:lnSpc>
                <a:spcPct val="90000"/>
              </a:lnSpc>
            </a:pPr>
            <a:r>
              <a:rPr lang="en-US"/>
              <a:t>Surgery has a shorter treatment period, saves radiation for recurrence, but may have worse voice outcomes</a:t>
            </a:r>
          </a:p>
          <a:p>
            <a:pPr>
              <a:lnSpc>
                <a:spcPct val="90000"/>
              </a:lnSpc>
            </a:pPr>
            <a:r>
              <a:rPr lang="en-US"/>
              <a:t>Radiotherapy is given for 6-7 weeks, avoids surgical risks but has own complications</a:t>
            </a:r>
          </a:p>
        </p:txBody>
      </p:sp>
      <p:sp>
        <p:nvSpPr>
          <p:cNvPr id="2" name="Slide Number Placeholder 1"/>
          <p:cNvSpPr>
            <a:spLocks noGrp="1"/>
          </p:cNvSpPr>
          <p:nvPr>
            <p:ph type="sldNum" sz="quarter" idx="12"/>
          </p:nvPr>
        </p:nvSpPr>
        <p:spPr/>
        <p:txBody>
          <a:bodyPr/>
          <a:lstStyle/>
          <a:p>
            <a:fld id="{EB62675A-C425-4E58-9E52-297C36F8172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Treatment</a:t>
            </a:r>
          </a:p>
        </p:txBody>
      </p:sp>
      <p:sp>
        <p:nvSpPr>
          <p:cNvPr id="69635" name="Rectangle 3"/>
          <p:cNvSpPr>
            <a:spLocks noGrp="1" noChangeArrowheads="1"/>
          </p:cNvSpPr>
          <p:nvPr>
            <p:ph type="body" idx="1"/>
          </p:nvPr>
        </p:nvSpPr>
        <p:spPr/>
        <p:txBody>
          <a:bodyPr/>
          <a:lstStyle/>
          <a:p>
            <a:r>
              <a:rPr lang="en-US"/>
              <a:t>XRT complications include:</a:t>
            </a:r>
          </a:p>
          <a:p>
            <a:pPr lvl="1"/>
            <a:r>
              <a:rPr lang="en-US"/>
              <a:t>Mucositis</a:t>
            </a:r>
          </a:p>
          <a:p>
            <a:pPr lvl="1"/>
            <a:r>
              <a:rPr lang="en-US"/>
              <a:t>Odynophagia</a:t>
            </a:r>
          </a:p>
          <a:p>
            <a:pPr lvl="1"/>
            <a:r>
              <a:rPr lang="en-US"/>
              <a:t>Laryngeal edema</a:t>
            </a:r>
          </a:p>
          <a:p>
            <a:pPr lvl="1"/>
            <a:r>
              <a:rPr lang="en-US"/>
              <a:t>Xerostomia</a:t>
            </a:r>
          </a:p>
          <a:p>
            <a:pPr lvl="1"/>
            <a:r>
              <a:rPr lang="en-US"/>
              <a:t>Stricture and fibrosis</a:t>
            </a:r>
          </a:p>
          <a:p>
            <a:pPr lvl="1"/>
            <a:r>
              <a:rPr lang="en-US"/>
              <a:t>Radionecrosis</a:t>
            </a:r>
          </a:p>
          <a:p>
            <a:pPr lvl="1"/>
            <a:r>
              <a:rPr lang="en-US"/>
              <a:t>Hypothyroidism</a:t>
            </a:r>
          </a:p>
          <a:p>
            <a:pPr lvl="1">
              <a:buFontTx/>
              <a:buNone/>
            </a:pPr>
            <a:endParaRPr lang="en-US"/>
          </a:p>
        </p:txBody>
      </p:sp>
      <p:sp>
        <p:nvSpPr>
          <p:cNvPr id="2" name="Slide Number Placeholder 1"/>
          <p:cNvSpPr>
            <a:spLocks noGrp="1"/>
          </p:cNvSpPr>
          <p:nvPr>
            <p:ph type="sldNum" sz="quarter" idx="12"/>
          </p:nvPr>
        </p:nvSpPr>
        <p:spPr/>
        <p:txBody>
          <a:bodyPr/>
          <a:lstStyle/>
          <a:p>
            <a:fld id="{EB62675A-C425-4E58-9E52-297C36F8172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Treatment</a:t>
            </a:r>
          </a:p>
        </p:txBody>
      </p:sp>
      <p:sp>
        <p:nvSpPr>
          <p:cNvPr id="70659" name="Rectangle 3"/>
          <p:cNvSpPr>
            <a:spLocks noGrp="1" noChangeArrowheads="1"/>
          </p:cNvSpPr>
          <p:nvPr>
            <p:ph type="body" idx="1"/>
          </p:nvPr>
        </p:nvSpPr>
        <p:spPr/>
        <p:txBody>
          <a:bodyPr/>
          <a:lstStyle/>
          <a:p>
            <a:r>
              <a:rPr lang="en-US"/>
              <a:t>Advanced stage lesions often receive surgery with adjuvant radiation</a:t>
            </a:r>
          </a:p>
          <a:p>
            <a:r>
              <a:rPr lang="en-US"/>
              <a:t>Most T3 and T4 lesions require a total laryngectomy</a:t>
            </a:r>
          </a:p>
          <a:p>
            <a:r>
              <a:rPr lang="en-US"/>
              <a:t>Some small T3 and lesser sized tumors can be treated with partial larygectomy</a:t>
            </a:r>
          </a:p>
        </p:txBody>
      </p:sp>
      <p:sp>
        <p:nvSpPr>
          <p:cNvPr id="2" name="Slide Number Placeholder 1"/>
          <p:cNvSpPr>
            <a:spLocks noGrp="1"/>
          </p:cNvSpPr>
          <p:nvPr>
            <p:ph type="sldNum" sz="quarter" idx="12"/>
          </p:nvPr>
        </p:nvSpPr>
        <p:spPr/>
        <p:txBody>
          <a:bodyPr/>
          <a:lstStyle/>
          <a:p>
            <a:fld id="{EB62675A-C425-4E58-9E52-297C36F8172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Treatment</a:t>
            </a:r>
          </a:p>
        </p:txBody>
      </p:sp>
      <p:sp>
        <p:nvSpPr>
          <p:cNvPr id="71683" name="Rectangle 3"/>
          <p:cNvSpPr>
            <a:spLocks noGrp="1" noChangeArrowheads="1"/>
          </p:cNvSpPr>
          <p:nvPr>
            <p:ph type="body" idx="1"/>
          </p:nvPr>
        </p:nvSpPr>
        <p:spPr/>
        <p:txBody>
          <a:bodyPr/>
          <a:lstStyle/>
          <a:p>
            <a:r>
              <a:rPr lang="en-US" sz="2800"/>
              <a:t>Adjuvant radiation is started within 6 weeks of surgery and with once daily protocols lasts 6-7 weeks</a:t>
            </a:r>
          </a:p>
          <a:p>
            <a:r>
              <a:rPr lang="en-US" sz="2800"/>
              <a:t>Indications for post-op radiation include: T4 primary, bone/cartilage invasion, extension into neck soft tissue, perineural invasion, vascular invasion, multiple positive nodes, nodal extracapsular extension, margins&lt;5mm, positive margins, CIS margins, subglottic extension of primary tumor.</a:t>
            </a:r>
          </a:p>
        </p:txBody>
      </p:sp>
      <p:sp>
        <p:nvSpPr>
          <p:cNvPr id="2" name="Slide Number Placeholder 1"/>
          <p:cNvSpPr>
            <a:spLocks noGrp="1"/>
          </p:cNvSpPr>
          <p:nvPr>
            <p:ph type="sldNum" sz="quarter" idx="12"/>
          </p:nvPr>
        </p:nvSpPr>
        <p:spPr/>
        <p:txBody>
          <a:bodyPr/>
          <a:lstStyle/>
          <a:p>
            <a:fld id="{EB62675A-C425-4E58-9E52-297C36F8172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Treatment</a:t>
            </a:r>
          </a:p>
        </p:txBody>
      </p:sp>
      <p:sp>
        <p:nvSpPr>
          <p:cNvPr id="72707" name="Rectangle 3"/>
          <p:cNvSpPr>
            <a:spLocks noGrp="1" noChangeArrowheads="1"/>
          </p:cNvSpPr>
          <p:nvPr>
            <p:ph type="body" idx="1"/>
          </p:nvPr>
        </p:nvSpPr>
        <p:spPr/>
        <p:txBody>
          <a:bodyPr/>
          <a:lstStyle/>
          <a:p>
            <a:r>
              <a:rPr lang="en-US"/>
              <a:t>Chemotherapy can be used in addition to irradiation in advanced stage cancers</a:t>
            </a:r>
          </a:p>
          <a:p>
            <a:r>
              <a:rPr lang="en-US"/>
              <a:t>Two agents used are Cisplatinum and 5-flourouracil</a:t>
            </a:r>
          </a:p>
          <a:p>
            <a:r>
              <a:rPr lang="en-US"/>
              <a:t>Cisplatin thought to sensitize cancer cells to XRT enhancing its effectiveness when used concurrently.</a:t>
            </a:r>
          </a:p>
          <a:p>
            <a:pPr>
              <a:buFont typeface="Wingdings" pitchFamily="2" charset="2"/>
              <a:buNone/>
            </a:pPr>
            <a:endParaRPr lang="en-US"/>
          </a:p>
        </p:txBody>
      </p:sp>
      <p:sp>
        <p:nvSpPr>
          <p:cNvPr id="2" name="Slide Number Placeholder 1"/>
          <p:cNvSpPr>
            <a:spLocks noGrp="1"/>
          </p:cNvSpPr>
          <p:nvPr>
            <p:ph type="sldNum" sz="quarter" idx="12"/>
          </p:nvPr>
        </p:nvSpPr>
        <p:spPr/>
        <p:txBody>
          <a:bodyPr/>
          <a:lstStyle/>
          <a:p>
            <a:fld id="{EB62675A-C425-4E58-9E52-297C36F8172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Treatment</a:t>
            </a:r>
          </a:p>
        </p:txBody>
      </p:sp>
      <p:sp>
        <p:nvSpPr>
          <p:cNvPr id="103427" name="Rectangle 3"/>
          <p:cNvSpPr>
            <a:spLocks noGrp="1" noChangeArrowheads="1"/>
          </p:cNvSpPr>
          <p:nvPr>
            <p:ph type="body" idx="1"/>
          </p:nvPr>
        </p:nvSpPr>
        <p:spPr/>
        <p:txBody>
          <a:bodyPr/>
          <a:lstStyle/>
          <a:p>
            <a:r>
              <a:rPr lang="en-US"/>
              <a:t>Induction chemotherapy with definitive radiation therapy for advanced stage cancer is another option</a:t>
            </a:r>
          </a:p>
          <a:p>
            <a:r>
              <a:rPr lang="en-US"/>
              <a:t>Studies have shown similar survival rates as compared to total laryngectomy with adjuvant radiation but with voice preservation.</a:t>
            </a:r>
          </a:p>
          <a:p>
            <a:r>
              <a:rPr lang="en-US"/>
              <a:t>Role in treatment still under investigation</a:t>
            </a:r>
          </a:p>
        </p:txBody>
      </p:sp>
      <p:sp>
        <p:nvSpPr>
          <p:cNvPr id="2" name="Slide Number Placeholder 1"/>
          <p:cNvSpPr>
            <a:spLocks noGrp="1"/>
          </p:cNvSpPr>
          <p:nvPr>
            <p:ph type="sldNum" sz="quarter" idx="12"/>
          </p:nvPr>
        </p:nvSpPr>
        <p:spPr/>
        <p:txBody>
          <a:bodyPr/>
          <a:lstStyle/>
          <a:p>
            <a:fld id="{EB62675A-C425-4E58-9E52-297C36F8172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Treatment</a:t>
            </a:r>
          </a:p>
        </p:txBody>
      </p:sp>
      <p:sp>
        <p:nvSpPr>
          <p:cNvPr id="73731" name="Rectangle 3"/>
          <p:cNvSpPr>
            <a:spLocks noGrp="1" noChangeArrowheads="1"/>
          </p:cNvSpPr>
          <p:nvPr>
            <p:ph type="body" idx="1"/>
          </p:nvPr>
        </p:nvSpPr>
        <p:spPr/>
        <p:txBody>
          <a:bodyPr/>
          <a:lstStyle/>
          <a:p>
            <a:r>
              <a:rPr lang="en-US" sz="2800"/>
              <a:t>Modified or radical neck dissections are indicated in the presence of nodal disease</a:t>
            </a:r>
          </a:p>
          <a:p>
            <a:r>
              <a:rPr lang="en-US" sz="2800"/>
              <a:t>Neck dissections may be performed in patients with supra or subglottic T2 tumors even in the absence of nodal disease</a:t>
            </a:r>
          </a:p>
          <a:p>
            <a:r>
              <a:rPr lang="en-US" sz="2800"/>
              <a:t>N0 necks can have a selective dissection sparing the SCM, IJ, and XI</a:t>
            </a:r>
          </a:p>
          <a:p>
            <a:r>
              <a:rPr lang="en-US" sz="2800"/>
              <a:t>N1 necks usually have a modified dissection of levels II-IV</a:t>
            </a:r>
          </a:p>
        </p:txBody>
      </p:sp>
      <p:sp>
        <p:nvSpPr>
          <p:cNvPr id="2" name="Slide Number Placeholder 1"/>
          <p:cNvSpPr>
            <a:spLocks noGrp="1"/>
          </p:cNvSpPr>
          <p:nvPr>
            <p:ph type="sldNum" sz="quarter" idx="12"/>
          </p:nvPr>
        </p:nvSpPr>
        <p:spPr/>
        <p:txBody>
          <a:bodyPr/>
          <a:lstStyle/>
          <a:p>
            <a:fld id="{EB62675A-C425-4E58-9E52-297C36F8172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Surgical Options</a:t>
            </a:r>
          </a:p>
        </p:txBody>
      </p:sp>
      <p:pic>
        <p:nvPicPr>
          <p:cNvPr id="74757" name="Picture 5" descr="Surgeons at work"/>
          <p:cNvPicPr>
            <a:picLocks noGrp="1" noChangeAspect="1" noChangeArrowheads="1"/>
          </p:cNvPicPr>
          <p:nvPr>
            <p:ph sz="half" idx="1"/>
          </p:nvPr>
        </p:nvPicPr>
        <p:blipFill>
          <a:blip r:embed="rId2" cstate="print"/>
          <a:srcRect/>
          <a:stretch>
            <a:fillRect/>
          </a:stretch>
        </p:blipFill>
        <p:spPr>
          <a:xfrm>
            <a:off x="1752600" y="1371600"/>
            <a:ext cx="5791200" cy="4419600"/>
          </a:xfrm>
          <a:noFill/>
          <a:ln/>
        </p:spPr>
      </p:pic>
      <p:sp>
        <p:nvSpPr>
          <p:cNvPr id="74758" name="Rectangle 6"/>
          <p:cNvSpPr>
            <a:spLocks noGrp="1" noChangeArrowheads="1"/>
          </p:cNvSpPr>
          <p:nvPr>
            <p:ph type="body" sz="half" idx="2"/>
          </p:nvPr>
        </p:nvSpPr>
        <p:spPr>
          <a:xfrm>
            <a:off x="457200" y="6096000"/>
            <a:ext cx="8229600" cy="381000"/>
          </a:xfrm>
        </p:spPr>
        <p:txBody>
          <a:bodyPr/>
          <a:lstStyle/>
          <a:p>
            <a:pPr algn="ctr">
              <a:lnSpc>
                <a:spcPct val="90000"/>
              </a:lnSpc>
              <a:buFont typeface="Wingdings" pitchFamily="2" charset="2"/>
              <a:buNone/>
            </a:pPr>
            <a:endParaRPr lang="ar-JO" sz="2000"/>
          </a:p>
        </p:txBody>
      </p:sp>
      <p:sp>
        <p:nvSpPr>
          <p:cNvPr id="2" name="Slide Number Placeholder 1"/>
          <p:cNvSpPr>
            <a:spLocks noGrp="1"/>
          </p:cNvSpPr>
          <p:nvPr>
            <p:ph type="sldNum" sz="quarter" idx="12"/>
          </p:nvPr>
        </p:nvSpPr>
        <p:spPr/>
        <p:txBody>
          <a:bodyPr/>
          <a:lstStyle/>
          <a:p>
            <a:fld id="{D47C9FFA-1A2D-4BA7-BEEA-DDC47B49A912}"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Hemilaryngectomy</a:t>
            </a:r>
          </a:p>
        </p:txBody>
      </p:sp>
      <p:sp>
        <p:nvSpPr>
          <p:cNvPr id="77829" name="Rectangle 5"/>
          <p:cNvSpPr>
            <a:spLocks noGrp="1" noChangeArrowheads="1"/>
          </p:cNvSpPr>
          <p:nvPr>
            <p:ph type="body" sz="half" idx="2"/>
          </p:nvPr>
        </p:nvSpPr>
        <p:spPr/>
        <p:txBody>
          <a:bodyPr/>
          <a:lstStyle/>
          <a:p>
            <a:r>
              <a:rPr lang="en-US" sz="2400"/>
              <a:t>No more than 1cm subglottic extension anteriorly or 5mm posteriorly</a:t>
            </a:r>
          </a:p>
          <a:p>
            <a:r>
              <a:rPr lang="en-US" sz="2400"/>
              <a:t>Mobile affected cord</a:t>
            </a:r>
          </a:p>
          <a:p>
            <a:r>
              <a:rPr lang="en-US" sz="2400"/>
              <a:t>Minimal anterior contralateral cord involvement</a:t>
            </a:r>
          </a:p>
          <a:p>
            <a:r>
              <a:rPr lang="en-US" sz="2400"/>
              <a:t>No cartilage invasion</a:t>
            </a:r>
          </a:p>
          <a:p>
            <a:r>
              <a:rPr lang="en-US" sz="2400"/>
              <a:t>No neck soft tissue invasion</a:t>
            </a:r>
          </a:p>
          <a:p>
            <a:endParaRPr lang="en-US" sz="2400"/>
          </a:p>
        </p:txBody>
      </p:sp>
      <p:pic>
        <p:nvPicPr>
          <p:cNvPr id="77830" name="Picture 6" descr="Vertical Laryngectomy"/>
          <p:cNvPicPr>
            <a:picLocks noGrp="1" noChangeAspect="1" noChangeArrowheads="1"/>
          </p:cNvPicPr>
          <p:nvPr>
            <p:ph sz="half" idx="1"/>
          </p:nvPr>
        </p:nvPicPr>
        <p:blipFill>
          <a:blip r:embed="rId2" cstate="print"/>
          <a:srcRect/>
          <a:stretch>
            <a:fillRect/>
          </a:stretch>
        </p:blipFill>
        <p:spPr>
          <a:xfrm>
            <a:off x="762000" y="1295400"/>
            <a:ext cx="3048000" cy="5257800"/>
          </a:xfrm>
          <a:noFill/>
          <a:ln/>
        </p:spPr>
      </p:pic>
      <p:sp>
        <p:nvSpPr>
          <p:cNvPr id="2" name="Slide Number Placeholder 1"/>
          <p:cNvSpPr>
            <a:spLocks noGrp="1"/>
          </p:cNvSpPr>
          <p:nvPr>
            <p:ph type="sldNum" sz="quarter" idx="12"/>
          </p:nvPr>
        </p:nvSpPr>
        <p:spPr/>
        <p:txBody>
          <a:bodyPr/>
          <a:lstStyle/>
          <a:p>
            <a:fld id="{74DBB42B-1F98-4352-9358-D637B328697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Supraglottic laryngectomy</a:t>
            </a:r>
          </a:p>
        </p:txBody>
      </p:sp>
      <p:sp>
        <p:nvSpPr>
          <p:cNvPr id="79877" name="Rectangle 5"/>
          <p:cNvSpPr>
            <a:spLocks noGrp="1" noChangeArrowheads="1"/>
          </p:cNvSpPr>
          <p:nvPr>
            <p:ph type="body" sz="half" idx="2"/>
          </p:nvPr>
        </p:nvSpPr>
        <p:spPr/>
        <p:txBody>
          <a:bodyPr/>
          <a:lstStyle/>
          <a:p>
            <a:pPr>
              <a:lnSpc>
                <a:spcPct val="90000"/>
              </a:lnSpc>
            </a:pPr>
            <a:r>
              <a:rPr lang="en-US" sz="2400"/>
              <a:t>T1,2, or 3 if only by preepiglottic space invasion</a:t>
            </a:r>
          </a:p>
          <a:p>
            <a:pPr>
              <a:lnSpc>
                <a:spcPct val="90000"/>
              </a:lnSpc>
            </a:pPr>
            <a:r>
              <a:rPr lang="en-US" sz="2400"/>
              <a:t>Mobile cords</a:t>
            </a:r>
          </a:p>
          <a:p>
            <a:pPr>
              <a:lnSpc>
                <a:spcPct val="90000"/>
              </a:lnSpc>
            </a:pPr>
            <a:r>
              <a:rPr lang="en-US" sz="2400"/>
              <a:t>No anterior commissure involvement</a:t>
            </a:r>
          </a:p>
          <a:p>
            <a:pPr>
              <a:lnSpc>
                <a:spcPct val="90000"/>
              </a:lnSpc>
            </a:pPr>
            <a:r>
              <a:rPr lang="en-US" sz="2400"/>
              <a:t>FEV1 &gt;50%</a:t>
            </a:r>
          </a:p>
          <a:p>
            <a:pPr>
              <a:lnSpc>
                <a:spcPct val="90000"/>
              </a:lnSpc>
            </a:pPr>
            <a:r>
              <a:rPr lang="en-US" sz="2400"/>
              <a:t>No tongue base disease past circumvallate papillae</a:t>
            </a:r>
          </a:p>
          <a:p>
            <a:pPr>
              <a:lnSpc>
                <a:spcPct val="90000"/>
              </a:lnSpc>
            </a:pPr>
            <a:r>
              <a:rPr lang="en-US" sz="2400"/>
              <a:t>Apex of pyriform sinus not invloved</a:t>
            </a:r>
          </a:p>
        </p:txBody>
      </p:sp>
      <p:pic>
        <p:nvPicPr>
          <p:cNvPr id="79878" name="Picture 6" descr="Supraglottic laryngectomy"/>
          <p:cNvPicPr>
            <a:picLocks noGrp="1" noChangeAspect="1" noChangeArrowheads="1"/>
          </p:cNvPicPr>
          <p:nvPr>
            <p:ph sz="half" idx="1"/>
          </p:nvPr>
        </p:nvPicPr>
        <p:blipFill>
          <a:blip r:embed="rId2" cstate="print"/>
          <a:srcRect/>
          <a:stretch>
            <a:fillRect/>
          </a:stretch>
        </p:blipFill>
        <p:spPr>
          <a:xfrm>
            <a:off x="1219200" y="1524000"/>
            <a:ext cx="2209800" cy="4800600"/>
          </a:xfrm>
          <a:noFill/>
          <a:ln/>
        </p:spPr>
      </p:pic>
      <p:sp>
        <p:nvSpPr>
          <p:cNvPr id="2" name="Slide Number Placeholder 1"/>
          <p:cNvSpPr>
            <a:spLocks noGrp="1"/>
          </p:cNvSpPr>
          <p:nvPr>
            <p:ph type="sldNum" sz="quarter" idx="12"/>
          </p:nvPr>
        </p:nvSpPr>
        <p:spPr/>
        <p:txBody>
          <a:bodyPr/>
          <a:lstStyle/>
          <a:p>
            <a:fld id="{74DBB42B-1F98-4352-9358-D637B3286975}"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History</a:t>
            </a:r>
          </a:p>
        </p:txBody>
      </p:sp>
      <p:sp>
        <p:nvSpPr>
          <p:cNvPr id="13315" name="Rectangle 3"/>
          <p:cNvSpPr>
            <a:spLocks noGrp="1" noChangeArrowheads="1"/>
          </p:cNvSpPr>
          <p:nvPr>
            <p:ph type="body" idx="1"/>
          </p:nvPr>
        </p:nvSpPr>
        <p:spPr/>
        <p:txBody>
          <a:bodyPr/>
          <a:lstStyle/>
          <a:p>
            <a:r>
              <a:rPr lang="en-US"/>
              <a:t>The first laryngectomy for cancer of the larynx was performed in 1883 by Billroth</a:t>
            </a:r>
          </a:p>
          <a:p>
            <a:r>
              <a:rPr lang="en-US"/>
              <a:t>Patient was successfully fed by mouth and fitted with an artificial larynx</a:t>
            </a:r>
          </a:p>
          <a:p>
            <a:r>
              <a:rPr lang="en-US"/>
              <a:t>In 1886 the Crown Prince Frederick of Germany developed hoarseness as he was due to ascend the throne.</a:t>
            </a:r>
          </a:p>
        </p:txBody>
      </p:sp>
      <p:sp>
        <p:nvSpPr>
          <p:cNvPr id="2" name="Slide Number Placeholder 1"/>
          <p:cNvSpPr>
            <a:spLocks noGrp="1"/>
          </p:cNvSpPr>
          <p:nvPr>
            <p:ph type="sldNum" sz="quarter" idx="12"/>
          </p:nvPr>
        </p:nvSpPr>
        <p:spPr/>
        <p:txBody>
          <a:bodyPr/>
          <a:lstStyle/>
          <a:p>
            <a:fld id="{EB62675A-C425-4E58-9E52-297C36F8172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a:t>Supracricoid Laryngectomy</a:t>
            </a:r>
          </a:p>
        </p:txBody>
      </p:sp>
      <p:sp>
        <p:nvSpPr>
          <p:cNvPr id="82950" name="Rectangle 6"/>
          <p:cNvSpPr>
            <a:spLocks noGrp="1" noChangeArrowheads="1"/>
          </p:cNvSpPr>
          <p:nvPr>
            <p:ph type="body" sz="half" idx="2"/>
          </p:nvPr>
        </p:nvSpPr>
        <p:spPr/>
        <p:txBody>
          <a:bodyPr/>
          <a:lstStyle/>
          <a:p>
            <a:r>
              <a:rPr lang="en-US" sz="2800"/>
              <a:t>Resection of true vocal cords, supraglottis, thyroid cartilage</a:t>
            </a:r>
          </a:p>
          <a:p>
            <a:r>
              <a:rPr lang="en-US" sz="2800"/>
              <a:t>Leave arytenoids and cricoid ring intact</a:t>
            </a:r>
          </a:p>
          <a:p>
            <a:r>
              <a:rPr lang="en-US" sz="2800"/>
              <a:t>Half of patients remain dependent on tracheostomy</a:t>
            </a:r>
          </a:p>
        </p:txBody>
      </p:sp>
      <p:pic>
        <p:nvPicPr>
          <p:cNvPr id="82951" name="Picture 7" descr="Supracricoid defect"/>
          <p:cNvPicPr>
            <a:picLocks noGrp="1" noChangeAspect="1" noChangeArrowheads="1"/>
          </p:cNvPicPr>
          <p:nvPr>
            <p:ph sz="half" idx="1"/>
          </p:nvPr>
        </p:nvPicPr>
        <p:blipFill>
          <a:blip r:embed="rId2" cstate="print"/>
          <a:srcRect/>
          <a:stretch>
            <a:fillRect/>
          </a:stretch>
        </p:blipFill>
        <p:spPr>
          <a:xfrm>
            <a:off x="914400" y="1295400"/>
            <a:ext cx="3276600" cy="5181600"/>
          </a:xfrm>
          <a:noFill/>
          <a:ln/>
        </p:spPr>
      </p:pic>
      <p:sp>
        <p:nvSpPr>
          <p:cNvPr id="2" name="Slide Number Placeholder 1"/>
          <p:cNvSpPr>
            <a:spLocks noGrp="1"/>
          </p:cNvSpPr>
          <p:nvPr>
            <p:ph type="sldNum" sz="quarter" idx="12"/>
          </p:nvPr>
        </p:nvSpPr>
        <p:spPr/>
        <p:txBody>
          <a:bodyPr/>
          <a:lstStyle/>
          <a:p>
            <a:fld id="{74DBB42B-1F98-4352-9358-D637B3286975}"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Total Larygectomy</a:t>
            </a:r>
          </a:p>
        </p:txBody>
      </p:sp>
      <p:sp>
        <p:nvSpPr>
          <p:cNvPr id="91139" name="Rectangle 3"/>
          <p:cNvSpPr>
            <a:spLocks noGrp="1" noChangeArrowheads="1"/>
          </p:cNvSpPr>
          <p:nvPr>
            <p:ph type="body" idx="1"/>
          </p:nvPr>
        </p:nvSpPr>
        <p:spPr/>
        <p:txBody>
          <a:bodyPr/>
          <a:lstStyle/>
          <a:p>
            <a:r>
              <a:rPr lang="en-US"/>
              <a:t>Indications:</a:t>
            </a:r>
          </a:p>
          <a:p>
            <a:pPr lvl="1"/>
            <a:r>
              <a:rPr lang="en-US"/>
              <a:t>T3 or T4 unfit for partial</a:t>
            </a:r>
          </a:p>
          <a:p>
            <a:pPr lvl="1"/>
            <a:r>
              <a:rPr lang="en-US"/>
              <a:t>Extensive involvement of thyroid and cricoid cartilages</a:t>
            </a:r>
          </a:p>
          <a:p>
            <a:pPr lvl="1"/>
            <a:r>
              <a:rPr lang="en-US"/>
              <a:t>Invasion of neck soft tissues</a:t>
            </a:r>
          </a:p>
          <a:p>
            <a:pPr lvl="1"/>
            <a:r>
              <a:rPr lang="en-US"/>
              <a:t>Tongue base involvement beyond circumvallate papillae</a:t>
            </a:r>
          </a:p>
        </p:txBody>
      </p:sp>
      <p:sp>
        <p:nvSpPr>
          <p:cNvPr id="2" name="Slide Number Placeholder 1"/>
          <p:cNvSpPr>
            <a:spLocks noGrp="1"/>
          </p:cNvSpPr>
          <p:nvPr>
            <p:ph type="sldNum" sz="quarter" idx="12"/>
          </p:nvPr>
        </p:nvSpPr>
        <p:spPr/>
        <p:txBody>
          <a:bodyPr/>
          <a:lstStyle/>
          <a:p>
            <a:fld id="{EB62675A-C425-4E58-9E52-297C36F8172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Total Laryngectomy</a:t>
            </a:r>
          </a:p>
        </p:txBody>
      </p:sp>
      <p:pic>
        <p:nvPicPr>
          <p:cNvPr id="84997" name="Picture 5" descr="TL 1"/>
          <p:cNvPicPr>
            <a:picLocks noGrp="1" noChangeAspect="1" noChangeArrowheads="1"/>
          </p:cNvPicPr>
          <p:nvPr>
            <p:ph idx="1"/>
          </p:nvPr>
        </p:nvPicPr>
        <p:blipFill>
          <a:blip r:embed="rId2" cstate="print"/>
          <a:srcRect/>
          <a:stretch>
            <a:fillRect/>
          </a:stretch>
        </p:blipFill>
        <p:spPr>
          <a:xfrm>
            <a:off x="2346325" y="1600200"/>
            <a:ext cx="4451350" cy="4495800"/>
          </a:xfrm>
          <a:noFill/>
          <a:ln/>
        </p:spPr>
      </p:pic>
      <p:sp>
        <p:nvSpPr>
          <p:cNvPr id="2" name="Slide Number Placeholder 1"/>
          <p:cNvSpPr>
            <a:spLocks noGrp="1"/>
          </p:cNvSpPr>
          <p:nvPr>
            <p:ph type="sldNum" sz="quarter" idx="12"/>
          </p:nvPr>
        </p:nvSpPr>
        <p:spPr/>
        <p:txBody>
          <a:bodyPr/>
          <a:lstStyle/>
          <a:p>
            <a:fld id="{EB62675A-C425-4E58-9E52-297C36F81725}"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Total Laryngectomy</a:t>
            </a:r>
          </a:p>
        </p:txBody>
      </p:sp>
      <p:pic>
        <p:nvPicPr>
          <p:cNvPr id="87045" name="Picture 5" descr="TL 2"/>
          <p:cNvPicPr>
            <a:picLocks noGrp="1" noChangeAspect="1" noChangeArrowheads="1"/>
          </p:cNvPicPr>
          <p:nvPr>
            <p:ph idx="1"/>
          </p:nvPr>
        </p:nvPicPr>
        <p:blipFill>
          <a:blip r:embed="rId2" cstate="print"/>
          <a:srcRect/>
          <a:stretch>
            <a:fillRect/>
          </a:stretch>
        </p:blipFill>
        <p:spPr>
          <a:xfrm>
            <a:off x="1066800" y="1447800"/>
            <a:ext cx="7162800" cy="4953000"/>
          </a:xfrm>
          <a:noFill/>
          <a:ln/>
        </p:spPr>
      </p:pic>
      <p:sp>
        <p:nvSpPr>
          <p:cNvPr id="2" name="Slide Number Placeholder 1"/>
          <p:cNvSpPr>
            <a:spLocks noGrp="1"/>
          </p:cNvSpPr>
          <p:nvPr>
            <p:ph type="sldNum" sz="quarter" idx="12"/>
          </p:nvPr>
        </p:nvSpPr>
        <p:spPr/>
        <p:txBody>
          <a:bodyPr/>
          <a:lstStyle/>
          <a:p>
            <a:fld id="{EB62675A-C425-4E58-9E52-297C36F81725}"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Total Laryngectomy</a:t>
            </a:r>
          </a:p>
        </p:txBody>
      </p:sp>
      <p:pic>
        <p:nvPicPr>
          <p:cNvPr id="92165" name="Picture 5" descr="Neopharynx"/>
          <p:cNvPicPr>
            <a:picLocks noGrp="1" noChangeAspect="1" noChangeArrowheads="1"/>
          </p:cNvPicPr>
          <p:nvPr>
            <p:ph idx="1"/>
          </p:nvPr>
        </p:nvPicPr>
        <p:blipFill>
          <a:blip r:embed="rId2" cstate="print"/>
          <a:srcRect/>
          <a:stretch>
            <a:fillRect/>
          </a:stretch>
        </p:blipFill>
        <p:spPr>
          <a:xfrm>
            <a:off x="609600" y="1600200"/>
            <a:ext cx="7848600" cy="4572000"/>
          </a:xfrm>
          <a:noFill/>
          <a:ln/>
        </p:spPr>
      </p:pic>
      <p:sp>
        <p:nvSpPr>
          <p:cNvPr id="2" name="Slide Number Placeholder 1"/>
          <p:cNvSpPr>
            <a:spLocks noGrp="1"/>
          </p:cNvSpPr>
          <p:nvPr>
            <p:ph type="sldNum" sz="quarter" idx="12"/>
          </p:nvPr>
        </p:nvSpPr>
        <p:spPr/>
        <p:txBody>
          <a:bodyPr/>
          <a:lstStyle/>
          <a:p>
            <a:fld id="{EB62675A-C425-4E58-9E52-297C36F8172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Total Laryngectomy</a:t>
            </a:r>
          </a:p>
        </p:txBody>
      </p:sp>
      <p:pic>
        <p:nvPicPr>
          <p:cNvPr id="89093" name="Picture 5" descr="TL 3"/>
          <p:cNvPicPr>
            <a:picLocks noGrp="1" noChangeAspect="1" noChangeArrowheads="1"/>
          </p:cNvPicPr>
          <p:nvPr>
            <p:ph idx="1"/>
          </p:nvPr>
        </p:nvPicPr>
        <p:blipFill>
          <a:blip r:embed="rId2" cstate="print"/>
          <a:srcRect/>
          <a:stretch>
            <a:fillRect/>
          </a:stretch>
        </p:blipFill>
        <p:spPr>
          <a:xfrm>
            <a:off x="1752600" y="1371600"/>
            <a:ext cx="5791200" cy="4953000"/>
          </a:xfrm>
          <a:noFill/>
          <a:ln/>
        </p:spPr>
      </p:pic>
      <p:sp>
        <p:nvSpPr>
          <p:cNvPr id="2" name="Slide Number Placeholder 1"/>
          <p:cNvSpPr>
            <a:spLocks noGrp="1"/>
          </p:cNvSpPr>
          <p:nvPr>
            <p:ph type="sldNum" sz="quarter" idx="12"/>
          </p:nvPr>
        </p:nvSpPr>
        <p:spPr/>
        <p:txBody>
          <a:bodyPr/>
          <a:lstStyle/>
          <a:p>
            <a:fld id="{EB62675A-C425-4E58-9E52-297C36F8172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 of Surgery</a:t>
            </a:r>
            <a:endParaRPr lang="ar-JO" dirty="0"/>
          </a:p>
        </p:txBody>
      </p:sp>
      <p:sp>
        <p:nvSpPr>
          <p:cNvPr id="3" name="Content Placeholder 2"/>
          <p:cNvSpPr>
            <a:spLocks noGrp="1"/>
          </p:cNvSpPr>
          <p:nvPr>
            <p:ph idx="1"/>
          </p:nvPr>
        </p:nvSpPr>
        <p:spPr>
          <a:xfrm>
            <a:off x="381000" y="1600200"/>
            <a:ext cx="8229600" cy="4495800"/>
          </a:xfrm>
        </p:spPr>
        <p:txBody>
          <a:bodyPr/>
          <a:lstStyle/>
          <a:p>
            <a:r>
              <a:rPr lang="en-US" sz="2800" dirty="0" smtClean="0"/>
              <a:t>Vocal problem</a:t>
            </a:r>
          </a:p>
          <a:p>
            <a:r>
              <a:rPr lang="en-US" sz="2800" dirty="0" smtClean="0"/>
              <a:t>Swallowing problem</a:t>
            </a:r>
          </a:p>
          <a:p>
            <a:r>
              <a:rPr lang="en-US" sz="2800" dirty="0" smtClean="0"/>
              <a:t>Loss of taste and smell</a:t>
            </a:r>
          </a:p>
          <a:p>
            <a:r>
              <a:rPr lang="en-US" sz="2800" dirty="0" smtClean="0"/>
              <a:t>Fistula development</a:t>
            </a:r>
          </a:p>
          <a:p>
            <a:r>
              <a:rPr lang="en-US" sz="2800" dirty="0" smtClean="0"/>
              <a:t>Cranial nerve injury</a:t>
            </a:r>
          </a:p>
          <a:p>
            <a:r>
              <a:rPr lang="en-US" sz="2800" dirty="0" smtClean="0"/>
              <a:t>Vascular Injuries and Events</a:t>
            </a:r>
          </a:p>
          <a:p>
            <a:r>
              <a:rPr lang="en-US" sz="2800" dirty="0" smtClean="0"/>
              <a:t>Dropped Shoulder</a:t>
            </a:r>
          </a:p>
          <a:p>
            <a:r>
              <a:rPr lang="en-US" sz="2800" dirty="0" smtClean="0"/>
              <a:t>Hypothyroidism</a:t>
            </a:r>
            <a:endParaRPr lang="ar-JO" sz="2800" dirty="0"/>
          </a:p>
        </p:txBody>
      </p:sp>
      <p:sp>
        <p:nvSpPr>
          <p:cNvPr id="4" name="Slide Number Placeholder 3"/>
          <p:cNvSpPr>
            <a:spLocks noGrp="1"/>
          </p:cNvSpPr>
          <p:nvPr>
            <p:ph type="sldNum" sz="quarter" idx="12"/>
          </p:nvPr>
        </p:nvSpPr>
        <p:spPr/>
        <p:txBody>
          <a:bodyPr/>
          <a:lstStyle/>
          <a:p>
            <a:fld id="{EB62675A-C425-4E58-9E52-297C36F8172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Voice Rehabilitation</a:t>
            </a:r>
          </a:p>
        </p:txBody>
      </p:sp>
      <p:sp>
        <p:nvSpPr>
          <p:cNvPr id="94211" name="Rectangle 3"/>
          <p:cNvSpPr>
            <a:spLocks noGrp="1" noChangeArrowheads="1"/>
          </p:cNvSpPr>
          <p:nvPr>
            <p:ph type="body" idx="1"/>
          </p:nvPr>
        </p:nvSpPr>
        <p:spPr/>
        <p:txBody>
          <a:bodyPr/>
          <a:lstStyle/>
          <a:p>
            <a:r>
              <a:rPr lang="en-US"/>
              <a:t>Tracheostomal prosthesis</a:t>
            </a:r>
          </a:p>
          <a:p>
            <a:endParaRPr lang="en-US"/>
          </a:p>
          <a:p>
            <a:r>
              <a:rPr lang="en-US"/>
              <a:t>Electrolarynx</a:t>
            </a:r>
          </a:p>
          <a:p>
            <a:pPr>
              <a:buFont typeface="Wingdings" pitchFamily="2" charset="2"/>
              <a:buNone/>
            </a:pPr>
            <a:endParaRPr lang="en-US"/>
          </a:p>
          <a:p>
            <a:r>
              <a:rPr lang="en-US"/>
              <a:t>Pure esophageal speech</a:t>
            </a:r>
          </a:p>
        </p:txBody>
      </p:sp>
      <p:sp>
        <p:nvSpPr>
          <p:cNvPr id="2" name="Slide Number Placeholder 1"/>
          <p:cNvSpPr>
            <a:spLocks noGrp="1"/>
          </p:cNvSpPr>
          <p:nvPr>
            <p:ph type="sldNum" sz="quarter" idx="12"/>
          </p:nvPr>
        </p:nvSpPr>
        <p:spPr/>
        <p:txBody>
          <a:bodyPr/>
          <a:lstStyle/>
          <a:p>
            <a:fld id="{EB62675A-C425-4E58-9E52-297C36F8172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Tracheoesophageal</a:t>
            </a:r>
            <a:r>
              <a:rPr lang="en-US" dirty="0" smtClean="0"/>
              <a:t> voice prosthesis</a:t>
            </a:r>
            <a:endParaRPr lang="ar-JO" dirty="0"/>
          </a:p>
        </p:txBody>
      </p:sp>
      <p:pic>
        <p:nvPicPr>
          <p:cNvPr id="104450" name="Picture 2" descr="C:\Users\L.C\Desktop\index.jpg"/>
          <p:cNvPicPr>
            <a:picLocks noGrp="1" noChangeAspect="1" noChangeArrowheads="1"/>
          </p:cNvPicPr>
          <p:nvPr>
            <p:ph idx="1"/>
          </p:nvPr>
        </p:nvPicPr>
        <p:blipFill>
          <a:blip r:embed="rId2" cstate="print"/>
          <a:srcRect/>
          <a:stretch>
            <a:fillRect/>
          </a:stretch>
        </p:blipFill>
        <p:spPr bwMode="auto">
          <a:xfrm>
            <a:off x="990600" y="1905000"/>
            <a:ext cx="2819400" cy="4343400"/>
          </a:xfrm>
          <a:prstGeom prst="rect">
            <a:avLst/>
          </a:prstGeom>
          <a:noFill/>
        </p:spPr>
      </p:pic>
      <p:pic>
        <p:nvPicPr>
          <p:cNvPr id="104451" name="Picture 3" descr="C:\Users\L.C\Desktop\index.jpg"/>
          <p:cNvPicPr>
            <a:picLocks noChangeAspect="1" noChangeArrowheads="1"/>
          </p:cNvPicPr>
          <p:nvPr/>
        </p:nvPicPr>
        <p:blipFill>
          <a:blip r:embed="rId3" cstate="print"/>
          <a:srcRect/>
          <a:stretch>
            <a:fillRect/>
          </a:stretch>
        </p:blipFill>
        <p:spPr bwMode="auto">
          <a:xfrm>
            <a:off x="5410200" y="1981200"/>
            <a:ext cx="2257425" cy="2028825"/>
          </a:xfrm>
          <a:prstGeom prst="rect">
            <a:avLst/>
          </a:prstGeom>
          <a:noFill/>
        </p:spPr>
      </p:pic>
      <p:pic>
        <p:nvPicPr>
          <p:cNvPr id="104452" name="Picture 4" descr="C:\Users\L.C\Desktop\index.jpg"/>
          <p:cNvPicPr>
            <a:picLocks noChangeAspect="1" noChangeArrowheads="1"/>
          </p:cNvPicPr>
          <p:nvPr/>
        </p:nvPicPr>
        <p:blipFill>
          <a:blip r:embed="rId4" cstate="print"/>
          <a:srcRect/>
          <a:stretch>
            <a:fillRect/>
          </a:stretch>
        </p:blipFill>
        <p:spPr bwMode="auto">
          <a:xfrm>
            <a:off x="5410200" y="4267200"/>
            <a:ext cx="2257425" cy="2028825"/>
          </a:xfrm>
          <a:prstGeom prst="rect">
            <a:avLst/>
          </a:prstGeom>
          <a:noFill/>
        </p:spPr>
      </p:pic>
      <p:sp>
        <p:nvSpPr>
          <p:cNvPr id="3" name="Slide Number Placeholder 2"/>
          <p:cNvSpPr>
            <a:spLocks noGrp="1"/>
          </p:cNvSpPr>
          <p:nvPr>
            <p:ph type="sldNum" sz="quarter" idx="12"/>
          </p:nvPr>
        </p:nvSpPr>
        <p:spPr/>
        <p:txBody>
          <a:bodyPr/>
          <a:lstStyle/>
          <a:p>
            <a:fld id="{EB62675A-C425-4E58-9E52-297C36F81725}"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Electrolarynx</a:t>
            </a:r>
            <a:endParaRPr lang="ar-JO" dirty="0"/>
          </a:p>
        </p:txBody>
      </p:sp>
      <p:pic>
        <p:nvPicPr>
          <p:cNvPr id="105474" name="Picture 2" descr="C:\Users\L.C\Desktop\index.jpg"/>
          <p:cNvPicPr>
            <a:picLocks noGrp="1" noChangeAspect="1" noChangeArrowheads="1"/>
          </p:cNvPicPr>
          <p:nvPr>
            <p:ph idx="1"/>
          </p:nvPr>
        </p:nvPicPr>
        <p:blipFill>
          <a:blip r:embed="rId2" cstate="print"/>
          <a:srcRect/>
          <a:stretch>
            <a:fillRect/>
          </a:stretch>
        </p:blipFill>
        <p:spPr bwMode="auto">
          <a:xfrm>
            <a:off x="990600" y="2590800"/>
            <a:ext cx="2819400" cy="2678762"/>
          </a:xfrm>
          <a:prstGeom prst="rect">
            <a:avLst/>
          </a:prstGeom>
          <a:noFill/>
        </p:spPr>
      </p:pic>
      <p:pic>
        <p:nvPicPr>
          <p:cNvPr id="105475" name="Picture 3" descr="C:\Users\L.C\Desktop\index.jpg"/>
          <p:cNvPicPr>
            <a:picLocks noChangeAspect="1" noChangeArrowheads="1"/>
          </p:cNvPicPr>
          <p:nvPr/>
        </p:nvPicPr>
        <p:blipFill>
          <a:blip r:embed="rId3" cstate="print"/>
          <a:srcRect/>
          <a:stretch>
            <a:fillRect/>
          </a:stretch>
        </p:blipFill>
        <p:spPr bwMode="auto">
          <a:xfrm>
            <a:off x="5410200" y="2514600"/>
            <a:ext cx="2590800" cy="2623389"/>
          </a:xfrm>
          <a:prstGeom prst="rect">
            <a:avLst/>
          </a:prstGeom>
          <a:noFill/>
        </p:spPr>
      </p:pic>
      <p:sp>
        <p:nvSpPr>
          <p:cNvPr id="3" name="Slide Number Placeholder 2"/>
          <p:cNvSpPr>
            <a:spLocks noGrp="1"/>
          </p:cNvSpPr>
          <p:nvPr>
            <p:ph type="sldNum" sz="quarter" idx="12"/>
          </p:nvPr>
        </p:nvSpPr>
        <p:spPr/>
        <p:txBody>
          <a:bodyPr/>
          <a:lstStyle/>
          <a:p>
            <a:fld id="{EB62675A-C425-4E58-9E52-297C36F81725}"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Grp="1" noChangeArrowheads="1"/>
          </p:cNvSpPr>
          <p:nvPr>
            <p:ph type="title"/>
          </p:nvPr>
        </p:nvSpPr>
        <p:spPr/>
        <p:txBody>
          <a:bodyPr/>
          <a:lstStyle/>
          <a:p>
            <a:endParaRPr lang="ar-JO"/>
          </a:p>
        </p:txBody>
      </p:sp>
      <p:sp>
        <p:nvSpPr>
          <p:cNvPr id="10247" name="Rectangle 7"/>
          <p:cNvSpPr>
            <a:spLocks noGrp="1" noChangeArrowheads="1"/>
          </p:cNvSpPr>
          <p:nvPr>
            <p:ph type="body" sz="half" idx="2"/>
          </p:nvPr>
        </p:nvSpPr>
        <p:spPr>
          <a:xfrm>
            <a:off x="457200" y="6019800"/>
            <a:ext cx="8229600" cy="533400"/>
          </a:xfrm>
        </p:spPr>
        <p:txBody>
          <a:bodyPr/>
          <a:lstStyle/>
          <a:p>
            <a:r>
              <a:rPr lang="en-US" sz="2800"/>
              <a:t>Crown Prince Frederick of Germany</a:t>
            </a:r>
          </a:p>
        </p:txBody>
      </p:sp>
      <p:pic>
        <p:nvPicPr>
          <p:cNvPr id="10248" name="Picture 8" descr="Frederick of Germany"/>
          <p:cNvPicPr>
            <a:picLocks noGrp="1" noChangeAspect="1" noChangeArrowheads="1"/>
          </p:cNvPicPr>
          <p:nvPr>
            <p:ph sz="half" idx="1"/>
          </p:nvPr>
        </p:nvPicPr>
        <p:blipFill>
          <a:blip r:embed="rId2" cstate="print"/>
          <a:srcRect/>
          <a:stretch>
            <a:fillRect/>
          </a:stretch>
        </p:blipFill>
        <p:spPr>
          <a:xfrm>
            <a:off x="2133600" y="304800"/>
            <a:ext cx="5334000" cy="5562600"/>
          </a:xfrm>
          <a:noFill/>
          <a:ln/>
        </p:spPr>
      </p:pic>
      <p:sp>
        <p:nvSpPr>
          <p:cNvPr id="2" name="Slide Number Placeholder 1"/>
          <p:cNvSpPr>
            <a:spLocks noGrp="1"/>
          </p:cNvSpPr>
          <p:nvPr>
            <p:ph type="sldNum" sz="quarter" idx="12"/>
          </p:nvPr>
        </p:nvSpPr>
        <p:spPr/>
        <p:txBody>
          <a:bodyPr/>
          <a:lstStyle/>
          <a:p>
            <a:fld id="{D47C9FFA-1A2D-4BA7-BEEA-DDC47B49A912}"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Prognosis</a:t>
            </a:r>
          </a:p>
        </p:txBody>
      </p:sp>
      <p:sp>
        <p:nvSpPr>
          <p:cNvPr id="96261" name="Rectangle 5"/>
          <p:cNvSpPr>
            <a:spLocks noGrp="1" noChangeArrowheads="1"/>
          </p:cNvSpPr>
          <p:nvPr>
            <p:ph type="body" sz="half" idx="2"/>
          </p:nvPr>
        </p:nvSpPr>
        <p:spPr>
          <a:xfrm>
            <a:off x="457200" y="4343400"/>
            <a:ext cx="8229600" cy="1752600"/>
          </a:xfrm>
        </p:spPr>
        <p:txBody>
          <a:bodyPr/>
          <a:lstStyle/>
          <a:p>
            <a:pPr>
              <a:lnSpc>
                <a:spcPct val="90000"/>
              </a:lnSpc>
            </a:pPr>
            <a:r>
              <a:rPr lang="en-US" sz="2800"/>
              <a:t>After initial treatment patients are followed at 4-6 week intervals.  After first year decreases to every 2 months.  Third and fourth year every three months, with annual visits after that</a:t>
            </a:r>
          </a:p>
        </p:txBody>
      </p:sp>
      <p:graphicFrame>
        <p:nvGraphicFramePr>
          <p:cNvPr id="96304" name="Group 48"/>
          <p:cNvGraphicFramePr>
            <a:graphicFrameLocks noGrp="1"/>
          </p:cNvGraphicFramePr>
          <p:nvPr>
            <p:ph sz="half" idx="1"/>
          </p:nvPr>
        </p:nvGraphicFramePr>
        <p:xfrm>
          <a:off x="457200" y="1524000"/>
          <a:ext cx="8229600" cy="2590800"/>
        </p:xfrm>
        <a:graphic>
          <a:graphicData uri="http://schemas.openxmlformats.org/drawingml/2006/table">
            <a:tbl>
              <a:tblPr/>
              <a:tblGrid>
                <a:gridCol w="4114800"/>
                <a:gridCol w="4114800"/>
              </a:tblGrid>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 year survival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JO"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Stage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&gt;95%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Stage 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85-90%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Stage 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70-80%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Stage 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50-60%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D47C9FFA-1A2D-4BA7-BEEA-DDC47B49A912}"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Prognosis</a:t>
            </a:r>
          </a:p>
        </p:txBody>
      </p:sp>
      <p:sp>
        <p:nvSpPr>
          <p:cNvPr id="98307" name="Rectangle 3"/>
          <p:cNvSpPr>
            <a:spLocks noGrp="1" noChangeArrowheads="1"/>
          </p:cNvSpPr>
          <p:nvPr>
            <p:ph type="body" idx="1"/>
          </p:nvPr>
        </p:nvSpPr>
        <p:spPr/>
        <p:txBody>
          <a:bodyPr/>
          <a:lstStyle/>
          <a:p>
            <a:r>
              <a:rPr lang="en-US"/>
              <a:t>Patients considered cured after being disease free for five years</a:t>
            </a:r>
          </a:p>
          <a:p>
            <a:r>
              <a:rPr lang="en-US"/>
              <a:t>Most laryngeal cancers reoccur in the first two years</a:t>
            </a:r>
          </a:p>
          <a:p>
            <a:r>
              <a:rPr lang="en-US"/>
              <a:t>Despite advances in detection and treatment options the five year survival has not improved much over the last thirty years</a:t>
            </a:r>
          </a:p>
        </p:txBody>
      </p:sp>
      <p:sp>
        <p:nvSpPr>
          <p:cNvPr id="2" name="Slide Number Placeholder 1"/>
          <p:cNvSpPr>
            <a:spLocks noGrp="1"/>
          </p:cNvSpPr>
          <p:nvPr>
            <p:ph type="sldNum" sz="quarter" idx="12"/>
          </p:nvPr>
        </p:nvSpPr>
        <p:spPr/>
        <p:txBody>
          <a:bodyPr/>
          <a:lstStyle/>
          <a:p>
            <a:fld id="{EB62675A-C425-4E58-9E52-297C36F81725}"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9" name="Picture 7" descr="Billroth"/>
          <p:cNvPicPr>
            <a:picLocks noGrp="1" noChangeAspect="1" noChangeArrowheads="1"/>
          </p:cNvPicPr>
          <p:nvPr>
            <p:ph/>
          </p:nvPr>
        </p:nvPicPr>
        <p:blipFill>
          <a:blip r:embed="rId2" cstate="print"/>
          <a:srcRect/>
          <a:stretch>
            <a:fillRect/>
          </a:stretch>
        </p:blipFill>
        <p:spPr>
          <a:xfrm>
            <a:off x="1752600" y="304800"/>
            <a:ext cx="5638800" cy="6096000"/>
          </a:xfrm>
          <a:noFill/>
          <a:ln/>
        </p:spPr>
      </p:pic>
      <p:sp>
        <p:nvSpPr>
          <p:cNvPr id="2" name="Slide Number Placeholder 1"/>
          <p:cNvSpPr>
            <a:spLocks noGrp="1"/>
          </p:cNvSpPr>
          <p:nvPr>
            <p:ph type="sldNum" sz="quarter" idx="12"/>
          </p:nvPr>
        </p:nvSpPr>
        <p:spPr/>
        <p:txBody>
          <a:bodyPr/>
          <a:lstStyle/>
          <a:p>
            <a:fld id="{5BCE0336-6D33-489B-B79D-0B0C31A4BAB6}" type="slidenum">
              <a:rPr lang="en-US" smtClean="0"/>
              <a:pPr/>
              <a:t>62</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History</a:t>
            </a:r>
          </a:p>
        </p:txBody>
      </p:sp>
      <p:sp>
        <p:nvSpPr>
          <p:cNvPr id="14339" name="Rectangle 3"/>
          <p:cNvSpPr>
            <a:spLocks noGrp="1" noChangeArrowheads="1"/>
          </p:cNvSpPr>
          <p:nvPr>
            <p:ph type="body" idx="1"/>
          </p:nvPr>
        </p:nvSpPr>
        <p:spPr/>
        <p:txBody>
          <a:bodyPr/>
          <a:lstStyle/>
          <a:p>
            <a:r>
              <a:rPr lang="en-US"/>
              <a:t>Was evaluated by Sir Makenzie of London, the inventor of the direct laryngoscope</a:t>
            </a:r>
          </a:p>
          <a:p>
            <a:r>
              <a:rPr lang="en-US"/>
              <a:t>Frederick’s lesion was biopsied and thought to be cancer</a:t>
            </a:r>
          </a:p>
          <a:p>
            <a:r>
              <a:rPr lang="en-US"/>
              <a:t>He refused laryngectomy and later died in 1888</a:t>
            </a:r>
          </a:p>
        </p:txBody>
      </p:sp>
      <p:sp>
        <p:nvSpPr>
          <p:cNvPr id="2" name="Slide Number Placeholder 1"/>
          <p:cNvSpPr>
            <a:spLocks noGrp="1"/>
          </p:cNvSpPr>
          <p:nvPr>
            <p:ph type="sldNum" sz="quarter" idx="12"/>
          </p:nvPr>
        </p:nvSpPr>
        <p:spPr/>
        <p:txBody>
          <a:bodyPr/>
          <a:lstStyle/>
          <a:p>
            <a:fld id="{EB62675A-C425-4E58-9E52-297C36F8172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a:t>History</a:t>
            </a:r>
          </a:p>
        </p:txBody>
      </p:sp>
      <p:sp>
        <p:nvSpPr>
          <p:cNvPr id="15367" name="Rectangle 7"/>
          <p:cNvSpPr>
            <a:spLocks noGrp="1" noChangeArrowheads="1"/>
          </p:cNvSpPr>
          <p:nvPr>
            <p:ph type="body" sz="half" idx="3"/>
          </p:nvPr>
        </p:nvSpPr>
        <p:spPr/>
        <p:txBody>
          <a:bodyPr/>
          <a:lstStyle/>
          <a:p>
            <a:pPr>
              <a:lnSpc>
                <a:spcPct val="90000"/>
              </a:lnSpc>
            </a:pPr>
            <a:r>
              <a:rPr lang="en-US" sz="2800"/>
              <a:t>Frederick was succeeded by Kaiser Wilhelm II, who along with Otto von Bismark militarized the German Empire and led them into WW I</a:t>
            </a:r>
          </a:p>
          <a:p>
            <a:pPr>
              <a:lnSpc>
                <a:spcPct val="90000"/>
              </a:lnSpc>
            </a:pPr>
            <a:endParaRPr lang="en-US" sz="2800"/>
          </a:p>
          <a:p>
            <a:pPr>
              <a:lnSpc>
                <a:spcPct val="90000"/>
              </a:lnSpc>
            </a:pPr>
            <a:r>
              <a:rPr lang="en-US" sz="2800"/>
              <a:t>Could an Otolaryngologist have prevented WW I?</a:t>
            </a:r>
          </a:p>
        </p:txBody>
      </p:sp>
      <p:pic>
        <p:nvPicPr>
          <p:cNvPr id="15368" name="Picture 8" descr="Kaiser Wilhelm I"/>
          <p:cNvPicPr>
            <a:picLocks noGrp="1" noChangeAspect="1" noChangeArrowheads="1"/>
          </p:cNvPicPr>
          <p:nvPr>
            <p:ph sz="quarter" idx="1"/>
          </p:nvPr>
        </p:nvPicPr>
        <p:blipFill>
          <a:blip r:embed="rId2" cstate="print"/>
          <a:srcRect/>
          <a:stretch>
            <a:fillRect/>
          </a:stretch>
        </p:blipFill>
        <p:spPr>
          <a:xfrm>
            <a:off x="1447800" y="1066800"/>
            <a:ext cx="2057400" cy="2819400"/>
          </a:xfrm>
          <a:noFill/>
          <a:ln/>
        </p:spPr>
      </p:pic>
      <p:pic>
        <p:nvPicPr>
          <p:cNvPr id="15369" name="Picture 9" descr="Bismark"/>
          <p:cNvPicPr>
            <a:picLocks noGrp="1" noChangeAspect="1" noChangeArrowheads="1"/>
          </p:cNvPicPr>
          <p:nvPr>
            <p:ph sz="quarter" idx="2"/>
          </p:nvPr>
        </p:nvPicPr>
        <p:blipFill>
          <a:blip r:embed="rId3" cstate="print"/>
          <a:srcRect/>
          <a:stretch>
            <a:fillRect/>
          </a:stretch>
        </p:blipFill>
        <p:spPr>
          <a:xfrm>
            <a:off x="1524000" y="3962400"/>
            <a:ext cx="1981200" cy="2514600"/>
          </a:xfrm>
          <a:noFill/>
          <a:ln/>
        </p:spPr>
      </p:pic>
      <p:sp>
        <p:nvSpPr>
          <p:cNvPr id="2" name="Slide Number Placeholder 1"/>
          <p:cNvSpPr>
            <a:spLocks noGrp="1"/>
          </p:cNvSpPr>
          <p:nvPr>
            <p:ph type="sldNum" sz="quarter" idx="12"/>
          </p:nvPr>
        </p:nvSpPr>
        <p:spPr/>
        <p:txBody>
          <a:bodyPr/>
          <a:lstStyle/>
          <a:p>
            <a:fld id="{B1DC7940-2CD0-432C-AD80-F9DE248AA4F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Risk Factors</a:t>
            </a:r>
          </a:p>
        </p:txBody>
      </p:sp>
      <p:pic>
        <p:nvPicPr>
          <p:cNvPr id="17414" name="Picture 6" descr="Smoking Dead"/>
          <p:cNvPicPr>
            <a:picLocks noGrp="1" noChangeAspect="1" noChangeArrowheads="1"/>
          </p:cNvPicPr>
          <p:nvPr>
            <p:ph sz="half" idx="1"/>
          </p:nvPr>
        </p:nvPicPr>
        <p:blipFill>
          <a:blip r:embed="rId2" cstate="print"/>
          <a:srcRect/>
          <a:stretch>
            <a:fillRect/>
          </a:stretch>
        </p:blipFill>
        <p:spPr>
          <a:xfrm>
            <a:off x="762000" y="1600200"/>
            <a:ext cx="3581400" cy="4495800"/>
          </a:xfrm>
          <a:noFill/>
          <a:ln/>
        </p:spPr>
      </p:pic>
      <p:pic>
        <p:nvPicPr>
          <p:cNvPr id="17415" name="Picture 7" descr="Whiskey"/>
          <p:cNvPicPr>
            <a:picLocks noGrp="1" noChangeAspect="1" noChangeArrowheads="1"/>
          </p:cNvPicPr>
          <p:nvPr>
            <p:ph sz="half" idx="2"/>
          </p:nvPr>
        </p:nvPicPr>
        <p:blipFill>
          <a:blip r:embed="rId3" cstate="print"/>
          <a:srcRect/>
          <a:stretch>
            <a:fillRect/>
          </a:stretch>
        </p:blipFill>
        <p:spPr>
          <a:xfrm>
            <a:off x="4767263" y="1600200"/>
            <a:ext cx="3800475" cy="4495800"/>
          </a:xfrm>
          <a:noFill/>
          <a:ln/>
        </p:spPr>
      </p:pic>
      <p:sp>
        <p:nvSpPr>
          <p:cNvPr id="2" name="Slide Number Placeholder 1"/>
          <p:cNvSpPr>
            <a:spLocks noGrp="1"/>
          </p:cNvSpPr>
          <p:nvPr>
            <p:ph type="sldNum" sz="quarter" idx="12"/>
          </p:nvPr>
        </p:nvSpPr>
        <p:spPr/>
        <p:txBody>
          <a:bodyPr/>
          <a:lstStyle/>
          <a:p>
            <a:fld id="{149105DC-AFAB-435C-BB6E-85CD84FAB38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12792</TotalTime>
  <Words>1800</Words>
  <Application>Microsoft Office PowerPoint</Application>
  <PresentationFormat>On-screen Show (4:3)</PresentationFormat>
  <Paragraphs>374</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Slit</vt:lpstr>
      <vt:lpstr>Laryngeal Carcinoma </vt:lpstr>
      <vt:lpstr>Overview</vt:lpstr>
      <vt:lpstr>Overview</vt:lpstr>
      <vt:lpstr>Subtypes</vt:lpstr>
      <vt:lpstr>History</vt:lpstr>
      <vt:lpstr>PowerPoint Presentation</vt:lpstr>
      <vt:lpstr>History</vt:lpstr>
      <vt:lpstr>History</vt:lpstr>
      <vt:lpstr>Risk Factors</vt:lpstr>
      <vt:lpstr>Risk Factors</vt:lpstr>
      <vt:lpstr>Risk Factors</vt:lpstr>
      <vt:lpstr>Histological Types</vt:lpstr>
      <vt:lpstr>Histological Types</vt:lpstr>
      <vt:lpstr>Anatomy</vt:lpstr>
      <vt:lpstr>Anatomy</vt:lpstr>
      <vt:lpstr>Anatomy</vt:lpstr>
      <vt:lpstr>Anatomy</vt:lpstr>
      <vt:lpstr>Anatomy</vt:lpstr>
      <vt:lpstr>Anatomy</vt:lpstr>
      <vt:lpstr>Anatomy</vt:lpstr>
      <vt:lpstr>Anatomy</vt:lpstr>
      <vt:lpstr>Natural History</vt:lpstr>
      <vt:lpstr>Natural History</vt:lpstr>
      <vt:lpstr>Natural History</vt:lpstr>
      <vt:lpstr>Presentation</vt:lpstr>
      <vt:lpstr>Presentation</vt:lpstr>
      <vt:lpstr>Presentation</vt:lpstr>
      <vt:lpstr>Presentation</vt:lpstr>
      <vt:lpstr>Work up</vt:lpstr>
      <vt:lpstr>Work up</vt:lpstr>
      <vt:lpstr>PowerPoint Presentation</vt:lpstr>
      <vt:lpstr>Staging- Primary Tumor (T)</vt:lpstr>
      <vt:lpstr>Staging- Supraglottis</vt:lpstr>
      <vt:lpstr>Staging- Glottis</vt:lpstr>
      <vt:lpstr>Staging- Subglottis</vt:lpstr>
      <vt:lpstr>Staging- Nodes</vt:lpstr>
      <vt:lpstr>Staging- Metastasis</vt:lpstr>
      <vt:lpstr>Stage Groupings</vt:lpstr>
      <vt:lpstr>Treatment</vt:lpstr>
      <vt:lpstr>Treatment</vt:lpstr>
      <vt:lpstr>Treatment</vt:lpstr>
      <vt:lpstr>Treatment</vt:lpstr>
      <vt:lpstr>Treatment</vt:lpstr>
      <vt:lpstr>Treatment</vt:lpstr>
      <vt:lpstr>Treatment</vt:lpstr>
      <vt:lpstr>Treatment</vt:lpstr>
      <vt:lpstr>Surgical Options</vt:lpstr>
      <vt:lpstr>Hemilaryngectomy</vt:lpstr>
      <vt:lpstr>Supraglottic laryngectomy</vt:lpstr>
      <vt:lpstr>Supracricoid Laryngectomy</vt:lpstr>
      <vt:lpstr>Total Larygectomy</vt:lpstr>
      <vt:lpstr>Total Laryngectomy</vt:lpstr>
      <vt:lpstr>Total Laryngectomy</vt:lpstr>
      <vt:lpstr>Total Laryngectomy</vt:lpstr>
      <vt:lpstr>Total Laryngectomy</vt:lpstr>
      <vt:lpstr>Complication of Surgery</vt:lpstr>
      <vt:lpstr>Voice Rehabilitation</vt:lpstr>
      <vt:lpstr>Tracheoesophageal voice prosthesis</vt:lpstr>
      <vt:lpstr>Electrolarynx</vt:lpstr>
      <vt:lpstr>Prognosis</vt:lpstr>
      <vt:lpstr>Prognosis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Laryngeal Carcinoma</dc:title>
  <dc:creator>Admin</dc:creator>
  <cp:lastModifiedBy>jumma</cp:lastModifiedBy>
  <cp:revision>55</cp:revision>
  <dcterms:created xsi:type="dcterms:W3CDTF">2007-07-10T18:03:48Z</dcterms:created>
  <dcterms:modified xsi:type="dcterms:W3CDTF">2016-04-27T15:34:30Z</dcterms:modified>
</cp:coreProperties>
</file>