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8"/>
  </p:notesMasterIdLst>
  <p:sldIdLst>
    <p:sldId id="256" r:id="rId2"/>
    <p:sldId id="285" r:id="rId3"/>
    <p:sldId id="279" r:id="rId4"/>
    <p:sldId id="288" r:id="rId5"/>
    <p:sldId id="280" r:id="rId6"/>
    <p:sldId id="257" r:id="rId7"/>
    <p:sldId id="258" r:id="rId8"/>
    <p:sldId id="289" r:id="rId9"/>
    <p:sldId id="259" r:id="rId10"/>
    <p:sldId id="260" r:id="rId11"/>
    <p:sldId id="261" r:id="rId12"/>
    <p:sldId id="283" r:id="rId13"/>
    <p:sldId id="262" r:id="rId14"/>
    <p:sldId id="290" r:id="rId15"/>
    <p:sldId id="291" r:id="rId16"/>
    <p:sldId id="284" r:id="rId17"/>
    <p:sldId id="263" r:id="rId18"/>
    <p:sldId id="264" r:id="rId19"/>
    <p:sldId id="265" r:id="rId20"/>
    <p:sldId id="297" r:id="rId21"/>
    <p:sldId id="300" r:id="rId22"/>
    <p:sldId id="266" r:id="rId23"/>
    <p:sldId id="301" r:id="rId24"/>
    <p:sldId id="295" r:id="rId25"/>
    <p:sldId id="282" r:id="rId26"/>
    <p:sldId id="293" r:id="rId27"/>
    <p:sldId id="287" r:id="rId28"/>
    <p:sldId id="294" r:id="rId29"/>
    <p:sldId id="267" r:id="rId30"/>
    <p:sldId id="302" r:id="rId31"/>
    <p:sldId id="268" r:id="rId32"/>
    <p:sldId id="269" r:id="rId33"/>
    <p:sldId id="270" r:id="rId34"/>
    <p:sldId id="271" r:id="rId35"/>
    <p:sldId id="296" r:id="rId36"/>
    <p:sldId id="272" r:id="rId37"/>
    <p:sldId id="299" r:id="rId38"/>
    <p:sldId id="286" r:id="rId39"/>
    <p:sldId id="273" r:id="rId40"/>
    <p:sldId id="274" r:id="rId41"/>
    <p:sldId id="275" r:id="rId42"/>
    <p:sldId id="276" r:id="rId43"/>
    <p:sldId id="298" r:id="rId44"/>
    <p:sldId id="277" r:id="rId45"/>
    <p:sldId id="278" r:id="rId46"/>
    <p:sldId id="292" r:id="rId4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6FB9CB-DEFF-4A1F-86A3-41E956A0B874}" type="datetimeFigureOut">
              <a:rPr lang="ar-SA" smtClean="0"/>
              <a:pPr/>
              <a:t>03/06/1438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7C5B3D-1960-4690-BDD5-05EAF4FADA3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5B3D-1960-4690-BDD5-05EAF4FADA38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E3B6-409B-40E3-B87A-FCB4BEF88157}" type="datetimeFigureOut">
              <a:rPr lang="ar-SA" smtClean="0"/>
              <a:pPr/>
              <a:t>03/06/1438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C55-3D16-444C-89A9-7127B936DA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E3B6-409B-40E3-B87A-FCB4BEF88157}" type="datetimeFigureOut">
              <a:rPr lang="ar-SA" smtClean="0"/>
              <a:pPr/>
              <a:t>03/06/1438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C55-3D16-444C-89A9-7127B936DA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E3B6-409B-40E3-B87A-FCB4BEF88157}" type="datetimeFigureOut">
              <a:rPr lang="ar-SA" smtClean="0"/>
              <a:pPr/>
              <a:t>03/06/1438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C55-3D16-444C-89A9-7127B936DA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E3B6-409B-40E3-B87A-FCB4BEF88157}" type="datetimeFigureOut">
              <a:rPr lang="ar-SA" smtClean="0"/>
              <a:pPr/>
              <a:t>03/06/1438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C55-3D16-444C-89A9-7127B936DA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E3B6-409B-40E3-B87A-FCB4BEF88157}" type="datetimeFigureOut">
              <a:rPr lang="ar-SA" smtClean="0"/>
              <a:pPr/>
              <a:t>03/06/1438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C55-3D16-444C-89A9-7127B936DA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E3B6-409B-40E3-B87A-FCB4BEF88157}" type="datetimeFigureOut">
              <a:rPr lang="ar-SA" smtClean="0"/>
              <a:pPr/>
              <a:t>03/06/1438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C55-3D16-444C-89A9-7127B936DA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E3B6-409B-40E3-B87A-FCB4BEF88157}" type="datetimeFigureOut">
              <a:rPr lang="ar-SA" smtClean="0"/>
              <a:pPr/>
              <a:t>03/06/1438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C55-3D16-444C-89A9-7127B936DA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E3B6-409B-40E3-B87A-FCB4BEF88157}" type="datetimeFigureOut">
              <a:rPr lang="ar-SA" smtClean="0"/>
              <a:pPr/>
              <a:t>03/06/1438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C55-3D16-444C-89A9-7127B936DA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E3B6-409B-40E3-B87A-FCB4BEF88157}" type="datetimeFigureOut">
              <a:rPr lang="ar-SA" smtClean="0"/>
              <a:pPr/>
              <a:t>03/06/1438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C55-3D16-444C-89A9-7127B936DA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E3B6-409B-40E3-B87A-FCB4BEF88157}" type="datetimeFigureOut">
              <a:rPr lang="ar-SA" smtClean="0"/>
              <a:pPr/>
              <a:t>03/06/1438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C55-3D16-444C-89A9-7127B936DA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E3B6-409B-40E3-B87A-FCB4BEF88157}" type="datetimeFigureOut">
              <a:rPr lang="ar-SA" smtClean="0"/>
              <a:pPr/>
              <a:t>03/06/1438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C55-3D16-444C-89A9-7127B936DA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E3B6-409B-40E3-B87A-FCB4BEF88157}" type="datetimeFigureOut">
              <a:rPr lang="ar-SA" smtClean="0"/>
              <a:pPr/>
              <a:t>03/06/1438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DC55-3D16-444C-89A9-7127B936DAE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601653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Streptococcus pneumonia</a:t>
            </a:r>
            <a:br>
              <a:rPr lang="en-US" dirty="0" smtClean="0"/>
            </a:br>
            <a:r>
              <a:rPr lang="en-US" dirty="0" err="1" smtClean="0"/>
              <a:t>pneumococcus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7786742" cy="34718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bacterium G +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diplococci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gived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alpha hemolytic on blood agar, which caused lobar pneumonia but it may also cause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otitis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media, sinusitis , meningitis and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endocarditis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Antigenic structure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dirty="0" smtClean="0"/>
              <a:t>    1- </a:t>
            </a:r>
            <a:r>
              <a:rPr lang="en-US" dirty="0" err="1" smtClean="0"/>
              <a:t>Peptidoglycan</a:t>
            </a:r>
            <a:endParaRPr lang="en-US" dirty="0" smtClean="0"/>
          </a:p>
          <a:p>
            <a:pPr algn="l" rtl="0"/>
            <a:r>
              <a:rPr lang="en-US" dirty="0" smtClean="0"/>
              <a:t>2- </a:t>
            </a:r>
            <a:r>
              <a:rPr lang="en-US" dirty="0" err="1" smtClean="0"/>
              <a:t>Teichoic</a:t>
            </a:r>
            <a:r>
              <a:rPr lang="en-US" dirty="0" smtClean="0"/>
              <a:t> acid</a:t>
            </a:r>
          </a:p>
          <a:p>
            <a:pPr algn="l" rtl="0"/>
            <a:r>
              <a:rPr lang="en-US" dirty="0" smtClean="0"/>
              <a:t>3- Polysaccharide capsule,  so the </a:t>
            </a:r>
            <a:r>
              <a:rPr lang="en-US" dirty="0" err="1" smtClean="0"/>
              <a:t>pneumococcus</a:t>
            </a:r>
            <a:r>
              <a:rPr lang="en-US" dirty="0" smtClean="0"/>
              <a:t> can be serologically classified into more than 90 types</a:t>
            </a:r>
          </a:p>
          <a:p>
            <a:pPr algn="l" rtl="0"/>
            <a:r>
              <a:rPr lang="en-US" dirty="0" smtClean="0"/>
              <a:t>4- M-protein</a:t>
            </a:r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Diagnosis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Blood is drawn for culture and sputum is collected for demonstration of </a:t>
            </a:r>
            <a:r>
              <a:rPr lang="en-US" dirty="0" err="1" smtClean="0"/>
              <a:t>pneumococci</a:t>
            </a:r>
            <a:r>
              <a:rPr lang="en-US" dirty="0" smtClean="0"/>
              <a:t> by smear and culture.</a:t>
            </a:r>
          </a:p>
          <a:p>
            <a:pPr algn="l" rtl="0"/>
            <a:r>
              <a:rPr lang="en-US" dirty="0" smtClean="0"/>
              <a:t>The sputum is examined by:</a:t>
            </a:r>
          </a:p>
          <a:p>
            <a:pPr algn="l" rtl="0"/>
            <a:r>
              <a:rPr lang="en-US" dirty="0" smtClean="0"/>
              <a:t>1- direct smear stained by gram stain, show </a:t>
            </a:r>
            <a:r>
              <a:rPr lang="en-US" dirty="0" err="1" smtClean="0"/>
              <a:t>G+ve</a:t>
            </a:r>
            <a:r>
              <a:rPr lang="en-US" dirty="0" smtClean="0"/>
              <a:t> </a:t>
            </a:r>
            <a:r>
              <a:rPr lang="en-US" dirty="0" err="1" smtClean="0"/>
              <a:t>diplococci</a:t>
            </a:r>
            <a:r>
              <a:rPr lang="en-US" dirty="0" smtClean="0"/>
              <a:t> lancet –shaped, there is unstained halo around the organism which represent  its capsule    </a:t>
            </a:r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dr.Haider\Pictures\download st.pneumon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50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Diagnosis 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2- Culture on blood agar: the colonies r alpha </a:t>
            </a:r>
            <a:r>
              <a:rPr lang="en-US" dirty="0" err="1" smtClean="0"/>
              <a:t>haemolytic</a:t>
            </a:r>
            <a:r>
              <a:rPr lang="en-US" dirty="0" smtClean="0"/>
              <a:t> and similar to Strep. </a:t>
            </a:r>
            <a:r>
              <a:rPr lang="en-US" dirty="0" err="1" smtClean="0"/>
              <a:t>Viridinas</a:t>
            </a:r>
            <a:endParaRPr lang="en-US" dirty="0" smtClean="0"/>
          </a:p>
          <a:p>
            <a:pPr algn="l" rtl="0"/>
            <a:r>
              <a:rPr lang="en-US" dirty="0" smtClean="0"/>
              <a:t>3- Biochemical reaction its  bile solubility , sensitive to </a:t>
            </a:r>
            <a:r>
              <a:rPr lang="en-US" dirty="0" err="1" smtClean="0"/>
              <a:t>optochin</a:t>
            </a:r>
            <a:r>
              <a:rPr lang="en-US" dirty="0" smtClean="0"/>
              <a:t>, and </a:t>
            </a:r>
            <a:r>
              <a:rPr lang="en-US" dirty="0" err="1" smtClean="0"/>
              <a:t>ferement</a:t>
            </a:r>
            <a:r>
              <a:rPr lang="en-US" dirty="0" smtClean="0"/>
              <a:t> </a:t>
            </a:r>
            <a:r>
              <a:rPr lang="en-US" dirty="0" err="1" smtClean="0"/>
              <a:t>inulin</a:t>
            </a:r>
            <a:r>
              <a:rPr lang="en-US" dirty="0" smtClean="0"/>
              <a:t> to produce acid only.</a:t>
            </a:r>
          </a:p>
          <a:p>
            <a:pPr algn="l" rtl="0"/>
            <a:r>
              <a:rPr lang="en-US" dirty="0" smtClean="0"/>
              <a:t>4- </a:t>
            </a:r>
            <a:r>
              <a:rPr lang="en-US" dirty="0" err="1" smtClean="0"/>
              <a:t>Intraperitoneal</a:t>
            </a:r>
            <a:r>
              <a:rPr lang="en-US" dirty="0" smtClean="0"/>
              <a:t> injection of the sputum into white mouse , will lead to severe fatal </a:t>
            </a:r>
            <a:r>
              <a:rPr lang="en-US" dirty="0" err="1" smtClean="0"/>
              <a:t>septicaemia</a:t>
            </a:r>
            <a:r>
              <a:rPr lang="en-US" dirty="0" smtClean="0"/>
              <a:t> in the inoculated animal, and </a:t>
            </a:r>
            <a:r>
              <a:rPr lang="en-US" dirty="0" err="1" smtClean="0"/>
              <a:t>pneumococcus</a:t>
            </a:r>
            <a:r>
              <a:rPr lang="en-US" dirty="0" smtClean="0"/>
              <a:t> can be isolated and demonstrated in blood smear.</a:t>
            </a:r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dr.Haider\Downloads\pneumococci-ppt-mahadi-23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14" y="0"/>
            <a:ext cx="905618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dr.Haider\Downloads\pneumococci-ppt-mahadi-25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Right (</a:t>
            </a:r>
            <a:r>
              <a:rPr lang="en-US" dirty="0" err="1" smtClean="0"/>
              <a:t>optochin</a:t>
            </a:r>
            <a:r>
              <a:rPr lang="en-US" dirty="0" smtClean="0"/>
              <a:t> +) left (</a:t>
            </a:r>
            <a:r>
              <a:rPr lang="en-US" dirty="0" err="1" smtClean="0"/>
              <a:t>optochin</a:t>
            </a:r>
            <a:r>
              <a:rPr lang="en-US" dirty="0" smtClean="0"/>
              <a:t> negative)</a:t>
            </a:r>
            <a:endParaRPr lang="ar-IQ" dirty="0"/>
          </a:p>
        </p:txBody>
      </p:sp>
      <p:pic>
        <p:nvPicPr>
          <p:cNvPr id="2050" name="Picture 2" descr="C:\Users\dr.Haider\Pictures\maxresdefault optachin senseti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Diagnosis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5- Serological typing: fresh emulsified sputum mixed with antiserum gives capsule swelling this reaction called </a:t>
            </a:r>
            <a:r>
              <a:rPr lang="en-US" dirty="0" err="1" smtClean="0"/>
              <a:t>quellung</a:t>
            </a:r>
            <a:r>
              <a:rPr lang="en-US" dirty="0" smtClean="0"/>
              <a:t> reaction.</a:t>
            </a:r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Treatment 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err="1" smtClean="0"/>
              <a:t>Pneumococcus</a:t>
            </a:r>
            <a:r>
              <a:rPr lang="en-US" dirty="0" smtClean="0"/>
              <a:t> is sensitive to many antimicrobial drugs, early treatment usually results in rapid recovery.</a:t>
            </a:r>
          </a:p>
          <a:p>
            <a:pPr algn="l" rtl="0"/>
            <a:r>
              <a:rPr lang="en-US" dirty="0" smtClean="0"/>
              <a:t>Penicillin G is the drug of choice, other beta </a:t>
            </a:r>
            <a:r>
              <a:rPr lang="en-US" dirty="0" err="1" smtClean="0"/>
              <a:t>lactam</a:t>
            </a:r>
            <a:r>
              <a:rPr lang="en-US" dirty="0" smtClean="0"/>
              <a:t> drugs like cephalosporin generations</a:t>
            </a:r>
          </a:p>
          <a:p>
            <a:pPr algn="l" rtl="0"/>
            <a:r>
              <a:rPr lang="en-US" dirty="0" smtClean="0"/>
              <a:t>Also </a:t>
            </a:r>
            <a:r>
              <a:rPr lang="en-US" dirty="0" err="1" smtClean="0"/>
              <a:t>pnumococcus</a:t>
            </a:r>
            <a:r>
              <a:rPr lang="en-US" dirty="0" smtClean="0"/>
              <a:t> susceptible to </a:t>
            </a:r>
            <a:r>
              <a:rPr lang="en-US" dirty="0" err="1" smtClean="0"/>
              <a:t>vancomycin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i="1" dirty="0" err="1" smtClean="0"/>
              <a:t>Neisseria</a:t>
            </a:r>
            <a:r>
              <a:rPr lang="en-US" b="1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 The genus </a:t>
            </a:r>
            <a:r>
              <a:rPr lang="en-US" i="1" dirty="0" err="1" smtClean="0"/>
              <a:t>Neisseria</a:t>
            </a:r>
            <a:r>
              <a:rPr lang="en-US" dirty="0" smtClean="0"/>
              <a:t> includes large number of Gram-negative </a:t>
            </a:r>
            <a:r>
              <a:rPr lang="en-US" dirty="0" err="1" smtClean="0"/>
              <a:t>cocci</a:t>
            </a:r>
            <a:r>
              <a:rPr lang="en-US" dirty="0" smtClean="0"/>
              <a:t> . many of these are </a:t>
            </a:r>
            <a:r>
              <a:rPr lang="en-US" dirty="0" err="1" smtClean="0"/>
              <a:t>commensals</a:t>
            </a:r>
            <a:r>
              <a:rPr lang="en-US" dirty="0" smtClean="0"/>
              <a:t> in the respiratory tract which is called </a:t>
            </a:r>
            <a:r>
              <a:rPr lang="en-US" i="1" dirty="0" smtClean="0"/>
              <a:t>N. </a:t>
            </a:r>
            <a:r>
              <a:rPr lang="en-US" i="1" dirty="0" err="1" smtClean="0"/>
              <a:t>pharyngis</a:t>
            </a:r>
            <a:r>
              <a:rPr lang="en-US" dirty="0" smtClean="0"/>
              <a:t> . In this genus ,  there are two pathogenic members called : </a:t>
            </a:r>
            <a:r>
              <a:rPr lang="en-US" i="1" dirty="0" smtClean="0"/>
              <a:t>N.</a:t>
            </a:r>
            <a:r>
              <a:rPr lang="en-US" dirty="0" smtClean="0"/>
              <a:t> </a:t>
            </a:r>
            <a:r>
              <a:rPr lang="en-US" i="1" dirty="0" err="1" smtClean="0"/>
              <a:t>gonorrhoeae</a:t>
            </a:r>
            <a:r>
              <a:rPr lang="en-US" dirty="0" smtClean="0"/>
              <a:t> ( gonococcus ) &amp;</a:t>
            </a:r>
            <a:r>
              <a:rPr lang="en-US" i="1" dirty="0" smtClean="0"/>
              <a:t> N. meningitides</a:t>
            </a:r>
            <a:r>
              <a:rPr lang="en-US" dirty="0" smtClean="0"/>
              <a:t> ( </a:t>
            </a:r>
            <a:r>
              <a:rPr lang="en-US" dirty="0" err="1" smtClean="0"/>
              <a:t>meningococcus</a:t>
            </a:r>
            <a:r>
              <a:rPr lang="en-US" dirty="0" smtClean="0"/>
              <a:t> ) .       </a:t>
            </a:r>
          </a:p>
          <a:p>
            <a:r>
              <a:rPr lang="en-US" dirty="0" smtClean="0"/>
              <a:t> </a:t>
            </a:r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 due to </a:t>
            </a:r>
            <a:r>
              <a:rPr lang="en-US" dirty="0" err="1" smtClean="0"/>
              <a:t>Str.pneumonia</a:t>
            </a:r>
            <a:endParaRPr lang="ar-IQ" dirty="0"/>
          </a:p>
        </p:txBody>
      </p:sp>
      <p:pic>
        <p:nvPicPr>
          <p:cNvPr id="4" name="عنصر نائب للمحتوى 3" descr="plauciu-uzdegima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8358246" cy="5072097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C:\Users\dr.Haider\Downloads\neisseria-ppt-mahadi-15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7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Neisseria</a:t>
            </a:r>
            <a:r>
              <a:rPr lang="en-US" dirty="0" smtClean="0"/>
              <a:t> gram stain</a:t>
            </a:r>
            <a:endParaRPr lang="ar-IQ" dirty="0"/>
          </a:p>
        </p:txBody>
      </p:sp>
      <p:pic>
        <p:nvPicPr>
          <p:cNvPr id="8194" name="Picture 2" descr="C:\Users\dr.Haider\Downloads\neisseria-ppt-mahadi-14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00200"/>
            <a:ext cx="8572559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b="1" i="1" dirty="0" err="1" smtClean="0"/>
              <a:t>Neisseria</a:t>
            </a:r>
            <a:r>
              <a:rPr lang="en-US" b="1" i="1" dirty="0" smtClean="0"/>
              <a:t> </a:t>
            </a:r>
            <a:r>
              <a:rPr lang="en-US" b="1" i="1" dirty="0" err="1" smtClean="0"/>
              <a:t>gonorrhoeae</a:t>
            </a:r>
            <a:r>
              <a:rPr lang="en-US" b="1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 This species can cause 2 types of infections include :- </a:t>
            </a:r>
          </a:p>
          <a:p>
            <a:pPr algn="l" rtl="0"/>
            <a:r>
              <a:rPr lang="en-US" b="1" dirty="0" smtClean="0"/>
              <a:t>A – Venereal infection :</a:t>
            </a:r>
            <a:r>
              <a:rPr lang="en-US" dirty="0" smtClean="0"/>
              <a:t> </a:t>
            </a:r>
            <a:r>
              <a:rPr lang="en-US" dirty="0" err="1" smtClean="0"/>
              <a:t>gonorrhoea</a:t>
            </a:r>
            <a:r>
              <a:rPr lang="en-US" dirty="0" smtClean="0"/>
              <a:t> which is transmitted by sexual contact  .                                                                                            </a:t>
            </a:r>
            <a:endParaRPr lang="en-US" b="1" dirty="0" smtClean="0"/>
          </a:p>
          <a:p>
            <a:pPr algn="l" rtl="0"/>
            <a:r>
              <a:rPr lang="en-US" b="1" dirty="0" smtClean="0"/>
              <a:t>B - </a:t>
            </a:r>
            <a:r>
              <a:rPr lang="en-US" dirty="0" smtClean="0"/>
              <a:t> </a:t>
            </a:r>
            <a:r>
              <a:rPr lang="en-US" b="1" dirty="0" smtClean="0"/>
              <a:t>Non-venereal infection</a:t>
            </a:r>
            <a:r>
              <a:rPr lang="en-US" dirty="0" smtClean="0"/>
              <a:t> : </a:t>
            </a:r>
            <a:r>
              <a:rPr lang="en-US" dirty="0" err="1" smtClean="0"/>
              <a:t>Ophthalmia</a:t>
            </a:r>
            <a:r>
              <a:rPr lang="en-US" dirty="0" smtClean="0"/>
              <a:t> </a:t>
            </a:r>
            <a:r>
              <a:rPr lang="en-US" dirty="0" err="1" smtClean="0"/>
              <a:t>neonatorum</a:t>
            </a:r>
            <a:r>
              <a:rPr lang="en-US" dirty="0" smtClean="0"/>
              <a:t> is transmitted by contamination of infant's eye during </a:t>
            </a:r>
            <a:r>
              <a:rPr lang="en-US" dirty="0" err="1" smtClean="0"/>
              <a:t>labour</a:t>
            </a:r>
            <a:r>
              <a:rPr lang="en-US" dirty="0" smtClean="0"/>
              <a:t> through the birth canal of a </a:t>
            </a:r>
            <a:r>
              <a:rPr lang="en-US" dirty="0" err="1" smtClean="0"/>
              <a:t>gonorrhoeal</a:t>
            </a:r>
            <a:r>
              <a:rPr lang="en-US" dirty="0" smtClean="0"/>
              <a:t> mother and </a:t>
            </a:r>
            <a:r>
              <a:rPr lang="en-US" dirty="0" err="1" smtClean="0"/>
              <a:t>vulvo-vaginitis</a:t>
            </a:r>
            <a:r>
              <a:rPr lang="en-US" dirty="0" smtClean="0"/>
              <a:t> in small girls through contaminated toilet seats &amp; contaminated towels .                                  </a:t>
            </a:r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stain of </a:t>
            </a:r>
            <a:r>
              <a:rPr lang="en-US" dirty="0" err="1" smtClean="0"/>
              <a:t>N.gonno</a:t>
            </a:r>
            <a:endParaRPr lang="ar-IQ" dirty="0"/>
          </a:p>
        </p:txBody>
      </p:sp>
      <p:pic>
        <p:nvPicPr>
          <p:cNvPr id="4" name="Picture 10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468" y="1653073"/>
            <a:ext cx="6897063" cy="4420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dr.Haider\Downloads\neisseria-ppt-mahadi-27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780"/>
            <a:ext cx="9144000" cy="703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dr.Haider\Downloads\neisseria-ppt-mahadi-30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/>
              <a:t>Antigenic structures of </a:t>
            </a:r>
            <a:r>
              <a:rPr lang="en-US" dirty="0" err="1" smtClean="0"/>
              <a:t>Neisseria</a:t>
            </a:r>
            <a:r>
              <a:rPr lang="en-US" dirty="0" smtClean="0"/>
              <a:t>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l" rtl="0"/>
            <a:r>
              <a:rPr lang="en-US" dirty="0" smtClean="0"/>
              <a:t>1-Outer membrane protein (</a:t>
            </a:r>
            <a:r>
              <a:rPr lang="en-US" dirty="0" err="1" smtClean="0"/>
              <a:t>omp</a:t>
            </a:r>
            <a:r>
              <a:rPr lang="en-US" dirty="0" smtClean="0"/>
              <a:t>): which antigenic and </a:t>
            </a:r>
            <a:r>
              <a:rPr lang="en-US" dirty="0" err="1" smtClean="0"/>
              <a:t>antiphagostic</a:t>
            </a:r>
            <a:r>
              <a:rPr lang="en-US" dirty="0" smtClean="0"/>
              <a:t> factor</a:t>
            </a:r>
          </a:p>
          <a:p>
            <a:pPr lvl="0" algn="l"/>
            <a:r>
              <a:rPr lang="en-US" dirty="0" smtClean="0"/>
              <a:t>2-Lipopolysaccharide which act as </a:t>
            </a:r>
            <a:r>
              <a:rPr lang="en-US" dirty="0" err="1" smtClean="0"/>
              <a:t>endotoxine</a:t>
            </a:r>
            <a:r>
              <a:rPr lang="en-US" dirty="0" smtClean="0"/>
              <a:t> </a:t>
            </a:r>
          </a:p>
          <a:p>
            <a:pPr lvl="0" algn="l"/>
            <a:r>
              <a:rPr lang="en-US" dirty="0" smtClean="0"/>
              <a:t>  3-Pili which help </a:t>
            </a:r>
            <a:r>
              <a:rPr lang="en-US" dirty="0" err="1" smtClean="0"/>
              <a:t>neisseria</a:t>
            </a:r>
            <a:r>
              <a:rPr lang="en-US" dirty="0" smtClean="0"/>
              <a:t> to attach with epithelial host cells</a:t>
            </a:r>
          </a:p>
          <a:p>
            <a:pPr algn="l"/>
            <a:endParaRPr lang="ar-IQ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dr.Haider\Downloads\neisseria-ppt-mahadi-24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Clinical manifestations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 In the male , there is cause </a:t>
            </a:r>
            <a:r>
              <a:rPr lang="en-US" dirty="0" err="1" smtClean="0"/>
              <a:t>urithritis</a:t>
            </a:r>
            <a:r>
              <a:rPr lang="en-US" dirty="0" smtClean="0"/>
              <a:t> with yellow creamy pus &amp; painful urination , the process may extend to prostate &amp; </a:t>
            </a:r>
            <a:r>
              <a:rPr lang="en-US" dirty="0" err="1" smtClean="0"/>
              <a:t>epididymis</a:t>
            </a:r>
            <a:r>
              <a:rPr lang="en-US" dirty="0" smtClean="0"/>
              <a:t> .                 </a:t>
            </a:r>
          </a:p>
          <a:p>
            <a:pPr algn="l" rtl="0"/>
            <a:r>
              <a:rPr lang="en-US" dirty="0" smtClean="0"/>
              <a:t>     In female the infection may extend to the cervix to cause </a:t>
            </a:r>
            <a:r>
              <a:rPr lang="en-US" dirty="0" err="1" smtClean="0"/>
              <a:t>mucopurulent</a:t>
            </a:r>
            <a:r>
              <a:rPr lang="en-US" dirty="0" smtClean="0"/>
              <a:t> discharge , it may be then progress to the fallopian tube causing pelvic inflammation , fibrosis &amp; obliteration of tubes with consequent sterility , chronic </a:t>
            </a:r>
            <a:r>
              <a:rPr lang="en-US" dirty="0" err="1" smtClean="0"/>
              <a:t>gonorrhoea</a:t>
            </a:r>
            <a:r>
              <a:rPr lang="en-US" dirty="0" smtClean="0"/>
              <a:t> is often asymptomatic .           </a:t>
            </a:r>
          </a:p>
          <a:p>
            <a:r>
              <a:rPr lang="en-US" dirty="0" smtClean="0"/>
              <a:t> </a:t>
            </a:r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Streptococcus pneumonia</a:t>
            </a:r>
            <a:endParaRPr lang="ar-IQ" dirty="0"/>
          </a:p>
        </p:txBody>
      </p:sp>
      <p:pic>
        <p:nvPicPr>
          <p:cNvPr id="1026" name="Picture 2" descr="C:\Users\dr.Haider\Pictures\b983-4 Streptococcus pneumoniae in sputum smear_ Gram stain 1200X LeBea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88085"/>
            <a:ext cx="7215238" cy="41328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Salpinitis</a:t>
            </a:r>
            <a:endParaRPr lang="ar-IQ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68" y="1484784"/>
            <a:ext cx="7920880" cy="4439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Diagnosis of </a:t>
            </a:r>
            <a:r>
              <a:rPr lang="en-US" dirty="0" err="1" smtClean="0"/>
              <a:t>gonorrhoea</a:t>
            </a:r>
            <a:r>
              <a:rPr lang="en-US" dirty="0" smtClean="0"/>
              <a:t> :- 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Acute </a:t>
            </a:r>
            <a:r>
              <a:rPr lang="en-US" dirty="0" err="1" smtClean="0"/>
              <a:t>gonorrhoea</a:t>
            </a:r>
            <a:r>
              <a:rPr lang="en-US" dirty="0" smtClean="0"/>
              <a:t> can be detect by : </a:t>
            </a:r>
          </a:p>
          <a:p>
            <a:pPr algn="l" rtl="0"/>
            <a:r>
              <a:rPr lang="en-US" dirty="0" smtClean="0"/>
              <a:t>a – </a:t>
            </a:r>
            <a:r>
              <a:rPr lang="en-US" b="1" dirty="0" err="1" smtClean="0"/>
              <a:t>Microscopical</a:t>
            </a:r>
            <a:r>
              <a:rPr lang="en-US" b="1" dirty="0" smtClean="0"/>
              <a:t> examination</a:t>
            </a:r>
            <a:r>
              <a:rPr lang="en-US" dirty="0" smtClean="0"/>
              <a:t> : direct smear from the discharge stained with Gram's stain to show the kidney shape G</a:t>
            </a:r>
            <a:r>
              <a:rPr lang="en-US" baseline="30000" dirty="0" smtClean="0"/>
              <a:t>-</a:t>
            </a:r>
            <a:r>
              <a:rPr lang="en-US" baseline="30000" dirty="0" err="1" smtClean="0"/>
              <a:t>ve</a:t>
            </a:r>
            <a:r>
              <a:rPr lang="en-US" baseline="30000" dirty="0" smtClean="0"/>
              <a:t> </a:t>
            </a:r>
            <a:r>
              <a:rPr lang="en-US" dirty="0" err="1" smtClean="0"/>
              <a:t>diplococci</a:t>
            </a:r>
            <a:r>
              <a:rPr lang="en-US" dirty="0" smtClean="0"/>
              <a:t> present intracellular  &amp; </a:t>
            </a:r>
            <a:r>
              <a:rPr lang="en-US" dirty="0" err="1" smtClean="0"/>
              <a:t>extracellularily</a:t>
            </a:r>
            <a:r>
              <a:rPr lang="en-US" dirty="0" smtClean="0"/>
              <a:t> , non-spore forming  .                                                             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b – </a:t>
            </a:r>
            <a:r>
              <a:rPr lang="en-US" b="1" dirty="0" smtClean="0"/>
              <a:t>Culture :</a:t>
            </a:r>
            <a:r>
              <a:rPr lang="en-US" dirty="0" smtClean="0"/>
              <a:t> this perform on blood agar or chocolate agar or Thayer-Martin medium incubated in 5% CO</a:t>
            </a:r>
            <a:r>
              <a:rPr lang="en-US" baseline="-25000" dirty="0" smtClean="0"/>
              <a:t>2 </a:t>
            </a:r>
            <a:r>
              <a:rPr lang="en-US" dirty="0" smtClean="0"/>
              <a:t> . the colonies are non </a:t>
            </a:r>
            <a:r>
              <a:rPr lang="en-US" dirty="0" err="1" smtClean="0"/>
              <a:t>haemolytic</a:t>
            </a:r>
            <a:r>
              <a:rPr lang="en-US" dirty="0" smtClean="0"/>
              <a:t>  , non-pigmented or gray in color , smooth , circular , small &amp; convex .                            </a:t>
            </a:r>
          </a:p>
          <a:p>
            <a:pPr algn="l" rtl="0"/>
            <a:r>
              <a:rPr lang="en-US" dirty="0" smtClean="0"/>
              <a:t>     While in case of chronic </a:t>
            </a:r>
            <a:r>
              <a:rPr lang="en-US" dirty="0" err="1" smtClean="0"/>
              <a:t>gonorrhoea</a:t>
            </a:r>
            <a:r>
              <a:rPr lang="en-US" dirty="0" smtClean="0"/>
              <a:t> , in male , the morning drop of discharge or prostatic secretion after massage can be examined as before . In female , cervical swab may give positive results .                             </a:t>
            </a:r>
          </a:p>
          <a:p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sz="4600" dirty="0" smtClean="0"/>
              <a:t>c </a:t>
            </a:r>
            <a:r>
              <a:rPr lang="en-US" sz="4600" b="1" dirty="0" smtClean="0"/>
              <a:t>– Serology</a:t>
            </a:r>
            <a:r>
              <a:rPr lang="en-US" sz="4600" dirty="0" smtClean="0"/>
              <a:t> : in this tests can be use serum &amp; genital fluid that contain </a:t>
            </a:r>
            <a:r>
              <a:rPr lang="en-US" sz="4600" dirty="0" err="1" smtClean="0"/>
              <a:t>IgG</a:t>
            </a:r>
            <a:r>
              <a:rPr lang="en-US" sz="4600" dirty="0" smtClean="0"/>
              <a:t> and </a:t>
            </a:r>
            <a:r>
              <a:rPr lang="en-US" sz="4600" dirty="0" err="1" smtClean="0"/>
              <a:t>IgA</a:t>
            </a:r>
            <a:r>
              <a:rPr lang="en-US" sz="4600" dirty="0" smtClean="0"/>
              <a:t> antibodies against </a:t>
            </a:r>
            <a:r>
              <a:rPr lang="en-US" sz="4600" dirty="0" err="1" smtClean="0"/>
              <a:t>gonococcal</a:t>
            </a:r>
            <a:r>
              <a:rPr lang="en-US" sz="4600" dirty="0" smtClean="0"/>
              <a:t> </a:t>
            </a:r>
            <a:r>
              <a:rPr lang="en-US" sz="4600" dirty="0" err="1" smtClean="0"/>
              <a:t>pili</a:t>
            </a:r>
            <a:r>
              <a:rPr lang="en-US" sz="4600" dirty="0" smtClean="0"/>
              <a:t> , outer membrane proteins and </a:t>
            </a:r>
            <a:r>
              <a:rPr lang="en-US" sz="4600" dirty="0" err="1" smtClean="0"/>
              <a:t>lipopolysaccharide</a:t>
            </a:r>
            <a:r>
              <a:rPr lang="en-US" sz="4600" dirty="0" smtClean="0"/>
              <a:t> .                                                                      </a:t>
            </a:r>
          </a:p>
          <a:p>
            <a:r>
              <a:rPr lang="en-US" sz="4600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                                                </a:t>
            </a:r>
          </a:p>
          <a:p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Treatment :- 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Gonococci is treat by penicillin , but sensitivity test is indicated because </a:t>
            </a:r>
            <a:r>
              <a:rPr lang="en-US" dirty="0" err="1" smtClean="0"/>
              <a:t>gonococcal</a:t>
            </a:r>
            <a:r>
              <a:rPr lang="en-US" dirty="0" smtClean="0"/>
              <a:t> resistance to </a:t>
            </a:r>
            <a:r>
              <a:rPr lang="en-US" dirty="0" err="1" smtClean="0"/>
              <a:t>pencillin</a:t>
            </a:r>
            <a:r>
              <a:rPr lang="en-US" dirty="0" smtClean="0"/>
              <a:t> has gradually increased, therefore used new drugs like </a:t>
            </a:r>
            <a:r>
              <a:rPr lang="en-US" dirty="0" err="1" smtClean="0"/>
              <a:t>Ciprax</a:t>
            </a:r>
            <a:r>
              <a:rPr lang="en-US" smtClean="0"/>
              <a:t> single dose,   </a:t>
            </a:r>
            <a:r>
              <a:rPr lang="en-US" dirty="0" smtClean="0"/>
              <a:t>.       </a:t>
            </a:r>
          </a:p>
          <a:p>
            <a:r>
              <a:rPr lang="en-US" dirty="0" smtClean="0"/>
              <a:t> </a:t>
            </a:r>
          </a:p>
          <a:p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dr.Haider\Downloads\neisseria-ppt-mahadi-22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684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b="1" i="1" dirty="0" err="1" smtClean="0"/>
              <a:t>Neisseria</a:t>
            </a:r>
            <a:r>
              <a:rPr lang="en-US" b="1" i="1" dirty="0" smtClean="0"/>
              <a:t> </a:t>
            </a:r>
            <a:r>
              <a:rPr lang="en-US" b="1" i="1" dirty="0" err="1" smtClean="0"/>
              <a:t>meningitidis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 This bacterium mainly cause  cerebrospinal meningitis but it also can cause </a:t>
            </a:r>
            <a:r>
              <a:rPr lang="en-US" dirty="0" err="1" smtClean="0"/>
              <a:t>pharyngitis</a:t>
            </a:r>
            <a:r>
              <a:rPr lang="en-US" dirty="0" smtClean="0"/>
              <a:t> , adrenal </a:t>
            </a:r>
            <a:r>
              <a:rPr lang="en-US" dirty="0" err="1" smtClean="0"/>
              <a:t>haemorrhages</a:t>
            </a:r>
            <a:r>
              <a:rPr lang="en-US" dirty="0" smtClean="0"/>
              <a:t> &amp; rarely </a:t>
            </a:r>
            <a:r>
              <a:rPr lang="en-US" dirty="0" err="1" smtClean="0"/>
              <a:t>myocarditis</a:t>
            </a:r>
            <a:r>
              <a:rPr lang="en-US" dirty="0" smtClean="0"/>
              <a:t> , the infection  transmitted from the patient or carrier by droplets of nasopharyngeal secretions .                                                               </a:t>
            </a:r>
          </a:p>
          <a:p>
            <a:r>
              <a:rPr lang="en-US" dirty="0" smtClean="0"/>
              <a:t> </a:t>
            </a:r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 descr="C:\Users\dr.Haider\Downloads\neisseria-ppt-mahadi-10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3999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N.meningitidis</a:t>
            </a:r>
            <a:endParaRPr lang="ar-IQ" dirty="0"/>
          </a:p>
        </p:txBody>
      </p:sp>
      <p:pic>
        <p:nvPicPr>
          <p:cNvPr id="3074" name="Picture 2" descr="C:\Users\dr.Haider\Pictures\n-meningitid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286807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Clinical manifestation of cerebrospinal meningitis :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This infection causes sudden </a:t>
            </a:r>
            <a:r>
              <a:rPr lang="en-US" dirty="0" err="1" smtClean="0"/>
              <a:t>onest</a:t>
            </a:r>
            <a:r>
              <a:rPr lang="en-US" dirty="0" smtClean="0"/>
              <a:t> of fever , vomiting , stiff neck , </a:t>
            </a:r>
            <a:r>
              <a:rPr lang="en-US" dirty="0" err="1" smtClean="0"/>
              <a:t>haemorrhage</a:t>
            </a:r>
            <a:r>
              <a:rPr lang="en-US" dirty="0" smtClean="0"/>
              <a:t> , skin rash and coma within a few hours . </a:t>
            </a:r>
          </a:p>
          <a:p>
            <a:r>
              <a:rPr lang="en-US" dirty="0" smtClean="0"/>
              <a:t> </a:t>
            </a:r>
          </a:p>
          <a:p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Pneumococci</a:t>
            </a: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1026" name="Picture 2" descr="C:\Users\dr.Haider\Downloads\pneumococci-ppt-mahadi-17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44992"/>
            <a:ext cx="7072361" cy="53042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Diagnosis :                                                                                        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dirty="0" smtClean="0"/>
              <a:t> 1 – C.S.F. examination :                                                                      </a:t>
            </a:r>
          </a:p>
          <a:p>
            <a:pPr algn="l" rtl="0"/>
            <a:r>
              <a:rPr lang="en-US" dirty="0" smtClean="0"/>
              <a:t>     Lumber puncture is done under </a:t>
            </a:r>
            <a:r>
              <a:rPr lang="en-US" dirty="0" err="1" smtClean="0"/>
              <a:t>complet</a:t>
            </a:r>
            <a:r>
              <a:rPr lang="en-US" dirty="0" smtClean="0"/>
              <a:t> aseptic conditions , the CSF appear turbid ( it's clear </a:t>
            </a:r>
            <a:r>
              <a:rPr lang="en-US" dirty="0" err="1" smtClean="0"/>
              <a:t>colourless</a:t>
            </a:r>
            <a:r>
              <a:rPr lang="en-US" dirty="0" smtClean="0"/>
              <a:t> in normal case ) .                                                                                         </a:t>
            </a:r>
          </a:p>
          <a:p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 – </a:t>
            </a:r>
            <a:r>
              <a:rPr lang="en-US" b="1" dirty="0" smtClean="0"/>
              <a:t>Direct smear</a:t>
            </a:r>
            <a:r>
              <a:rPr lang="en-US" dirty="0" smtClean="0"/>
              <a:t> : stained by Gram's stain , the bacteria appear as G</a:t>
            </a:r>
            <a:r>
              <a:rPr lang="en-US" baseline="30000" dirty="0" smtClean="0"/>
              <a:t>-</a:t>
            </a:r>
            <a:r>
              <a:rPr lang="en-US" baseline="30000" dirty="0" err="1" smtClean="0"/>
              <a:t>ve</a:t>
            </a:r>
            <a:r>
              <a:rPr lang="en-US" baseline="30000" dirty="0" smtClean="0"/>
              <a:t> </a:t>
            </a:r>
            <a:r>
              <a:rPr lang="en-US" dirty="0" err="1" smtClean="0"/>
              <a:t>diplococci</a:t>
            </a:r>
            <a:r>
              <a:rPr lang="en-US" dirty="0" smtClean="0"/>
              <a:t> mainly </a:t>
            </a:r>
            <a:r>
              <a:rPr lang="en-US" dirty="0" err="1" smtClean="0"/>
              <a:t>intracellularly</a:t>
            </a:r>
            <a:r>
              <a:rPr lang="en-US" dirty="0" smtClean="0"/>
              <a:t> usually coffee bean in shape , non-spore forming .                                                                                          </a:t>
            </a:r>
          </a:p>
          <a:p>
            <a:pPr algn="l" rtl="0"/>
            <a:r>
              <a:rPr lang="en-US" dirty="0" smtClean="0"/>
              <a:t>b – </a:t>
            </a:r>
            <a:r>
              <a:rPr lang="en-US" b="1" dirty="0" smtClean="0"/>
              <a:t>Culture</a:t>
            </a:r>
            <a:r>
              <a:rPr lang="en-US" dirty="0" smtClean="0"/>
              <a:t> : this bacteria no growth in ordinary media , but grow on blood &amp; chocolate agar in the presence of 5% CO</a:t>
            </a:r>
            <a:r>
              <a:rPr lang="en-US" baseline="-25000" dirty="0" smtClean="0"/>
              <a:t>2 </a:t>
            </a:r>
            <a:r>
              <a:rPr lang="en-US" dirty="0" smtClean="0"/>
              <a:t>, the colonies on blood agar are non-</a:t>
            </a:r>
            <a:r>
              <a:rPr lang="en-US" dirty="0" err="1" smtClean="0"/>
              <a:t>haemolytic</a:t>
            </a:r>
            <a:r>
              <a:rPr lang="en-US" dirty="0" smtClean="0"/>
              <a:t> , moist , </a:t>
            </a:r>
            <a:r>
              <a:rPr lang="en-US" dirty="0" err="1" smtClean="0"/>
              <a:t>devated</a:t>
            </a:r>
            <a:r>
              <a:rPr lang="en-US" dirty="0" smtClean="0"/>
              <a:t> , smooth , translucent , round &amp; convex . Thayer-Martin medium containing antibiotic can also be used .  </a:t>
            </a:r>
          </a:p>
          <a:p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 </a:t>
            </a:r>
            <a:endParaRPr lang="en-US" dirty="0" smtClean="0"/>
          </a:p>
          <a:p>
            <a:pPr algn="l" rtl="0"/>
            <a:r>
              <a:rPr lang="en-US" dirty="0" smtClean="0"/>
              <a:t>2 – </a:t>
            </a:r>
            <a:r>
              <a:rPr lang="en-US" b="1" dirty="0" smtClean="0"/>
              <a:t>Blood culture i</a:t>
            </a:r>
            <a:r>
              <a:rPr lang="en-US" dirty="0" smtClean="0"/>
              <a:t>s perform in case of septicemia .                               </a:t>
            </a:r>
          </a:p>
          <a:p>
            <a:pPr algn="l" rtl="0"/>
            <a:r>
              <a:rPr lang="en-US" dirty="0" smtClean="0"/>
              <a:t>3 – </a:t>
            </a:r>
            <a:r>
              <a:rPr lang="en-US" b="1" dirty="0" smtClean="0"/>
              <a:t>Nasopharyngeal swab</a:t>
            </a:r>
            <a:r>
              <a:rPr lang="en-US" dirty="0" smtClean="0"/>
              <a:t> for culture is perform .                                  </a:t>
            </a:r>
          </a:p>
          <a:p>
            <a:pPr algn="l" rtl="0"/>
            <a:r>
              <a:rPr lang="en-US" dirty="0" smtClean="0"/>
              <a:t>4 – </a:t>
            </a:r>
            <a:r>
              <a:rPr lang="en-US" b="1" dirty="0" smtClean="0"/>
              <a:t>Biochemical reaction tests</a:t>
            </a:r>
            <a:r>
              <a:rPr lang="en-US" dirty="0" smtClean="0"/>
              <a:t> : this include fermentation of glucose &amp; maltose with acid only . </a:t>
            </a:r>
            <a:r>
              <a:rPr lang="en-US" dirty="0" err="1" smtClean="0"/>
              <a:t>catalase</a:t>
            </a:r>
            <a:r>
              <a:rPr lang="en-US" dirty="0" smtClean="0"/>
              <a:t> &amp; </a:t>
            </a:r>
            <a:r>
              <a:rPr lang="en-US" dirty="0" err="1" smtClean="0"/>
              <a:t>oxidase</a:t>
            </a:r>
            <a:r>
              <a:rPr lang="en-US" dirty="0" smtClean="0"/>
              <a:t> tests are positive</a:t>
            </a:r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C:\Users\dr.Haider\Downloads\neisseria-ppt-mahadi-35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14290"/>
            <a:ext cx="9143999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/>
              <a:t>5–</a:t>
            </a:r>
            <a:r>
              <a:rPr lang="en-US" b="1" dirty="0" smtClean="0"/>
              <a:t> Serological test </a:t>
            </a:r>
            <a:r>
              <a:rPr lang="en-US" dirty="0" smtClean="0"/>
              <a:t>:                                                                                          </a:t>
            </a:r>
            <a:r>
              <a:rPr lang="en-US" dirty="0" err="1" smtClean="0"/>
              <a:t>Antigenically</a:t>
            </a:r>
            <a:r>
              <a:rPr lang="en-US" dirty="0" smtClean="0"/>
              <a:t> , </a:t>
            </a:r>
            <a:r>
              <a:rPr lang="en-US" dirty="0" err="1" smtClean="0"/>
              <a:t>meningococci</a:t>
            </a:r>
            <a:r>
              <a:rPr lang="en-US" dirty="0" smtClean="0"/>
              <a:t> are divided into several  groups are   </a:t>
            </a:r>
            <a:r>
              <a:rPr lang="en-US" dirty="0" err="1" smtClean="0"/>
              <a:t>A,B,C,w</a:t>
            </a:r>
            <a:r>
              <a:rPr lang="en-US" dirty="0" smtClean="0"/>
              <a:t>- 135&amp;y , group A found in a most countries , while group c and w-135 associated with the epidemiology .                                                                               specific anti-meningococcal </a:t>
            </a:r>
            <a:r>
              <a:rPr lang="en-US" dirty="0" err="1" smtClean="0"/>
              <a:t>antibiody</a:t>
            </a:r>
            <a:r>
              <a:rPr lang="en-US" dirty="0" smtClean="0"/>
              <a:t> in serum to detect colony by agglutination test , meningococcal antigen can be detect in C.S.F. of patient with active disease .                                                                </a:t>
            </a:r>
          </a:p>
          <a:p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Treatment :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Penicillin G has become the drug of choice , also 80-90 % of strains are sensitive to sulfonamide that is diffuse </a:t>
            </a:r>
            <a:r>
              <a:rPr lang="en-US" dirty="0" err="1" smtClean="0"/>
              <a:t>readly</a:t>
            </a:r>
            <a:r>
              <a:rPr lang="en-US" dirty="0" smtClean="0"/>
              <a:t> into C.S.F.  </a:t>
            </a:r>
            <a:r>
              <a:rPr lang="en-US" dirty="0" err="1" smtClean="0"/>
              <a:t>chloramphenicol</a:t>
            </a:r>
            <a:r>
              <a:rPr lang="en-US" dirty="0" smtClean="0"/>
              <a:t> or third generation cephalosporin is used in patient with allergy to penicillin .                                                                          </a:t>
            </a:r>
          </a:p>
          <a:p>
            <a:r>
              <a:rPr lang="en-US" dirty="0" smtClean="0"/>
              <a:t>             </a:t>
            </a:r>
          </a:p>
          <a:p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 descr="C:\Users\dr.Haider\Downloads\pneumococci-ppt-mahadi-41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60"/>
            <a:ext cx="9144000" cy="6631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Streptococcus pneumonia, </a:t>
            </a:r>
            <a:r>
              <a:rPr lang="en-US" dirty="0" err="1" smtClean="0"/>
              <a:t>mucoid</a:t>
            </a:r>
            <a:r>
              <a:rPr lang="en-US" dirty="0" smtClean="0"/>
              <a:t> colonies</a:t>
            </a:r>
            <a:endParaRPr lang="ar-IQ" dirty="0"/>
          </a:p>
        </p:txBody>
      </p:sp>
      <p:pic>
        <p:nvPicPr>
          <p:cNvPr id="1027" name="Picture 3" descr="C:\Users\dr.Haider\Pictures\Streptococcus%20pneumoniae%20fi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361" y="1600200"/>
            <a:ext cx="4547278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Way of infection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dirty="0" smtClean="0"/>
              <a:t> By the droplet</a:t>
            </a:r>
          </a:p>
          <a:p>
            <a:pPr algn="l" rtl="0">
              <a:buNone/>
            </a:pPr>
            <a:r>
              <a:rPr lang="en-US" dirty="0" smtClean="0"/>
              <a:t>Clinical picture of lobar pneumonia:</a:t>
            </a:r>
          </a:p>
          <a:p>
            <a:pPr algn="l" rtl="0">
              <a:buNone/>
            </a:pPr>
            <a:r>
              <a:rPr lang="en-US" dirty="0" smtClean="0"/>
              <a:t>1- sudden onset of fever.</a:t>
            </a:r>
          </a:p>
          <a:p>
            <a:pPr algn="l" rtl="0">
              <a:buNone/>
            </a:pPr>
            <a:r>
              <a:rPr lang="en-US" dirty="0" smtClean="0"/>
              <a:t>2- sharp pleural pain.</a:t>
            </a:r>
          </a:p>
          <a:p>
            <a:pPr algn="l" rtl="0">
              <a:buNone/>
            </a:pPr>
            <a:r>
              <a:rPr lang="en-US" dirty="0" smtClean="0"/>
              <a:t>3- sputum is exudative and rusty.</a:t>
            </a:r>
          </a:p>
          <a:p>
            <a:pPr algn="l" rtl="0">
              <a:buNone/>
            </a:pPr>
            <a:r>
              <a:rPr lang="en-US" dirty="0" smtClean="0"/>
              <a:t>4- in untreated cases consolidation of the lung will occur.</a:t>
            </a:r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Virulence factor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The virulence of the organism is a function of its capsule which prevent or delays ingestion of </a:t>
            </a:r>
            <a:r>
              <a:rPr lang="en-US" dirty="0" err="1" smtClean="0"/>
              <a:t>pneumococcus</a:t>
            </a:r>
            <a:r>
              <a:rPr lang="en-US" dirty="0" smtClean="0"/>
              <a:t> by phagocytes,</a:t>
            </a:r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dr.Haider\Downloads\pneumococci-ppt-mahadi-18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37" y="500042"/>
            <a:ext cx="9151437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Predisposing factor of </a:t>
            </a:r>
            <a:r>
              <a:rPr lang="en-US" dirty="0" err="1" smtClean="0"/>
              <a:t>pneumococcus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dirty="0" smtClean="0"/>
              <a:t>1- Viral and other respiratory infection that damage surface cells.</a:t>
            </a:r>
          </a:p>
          <a:p>
            <a:pPr algn="l" rtl="0">
              <a:buNone/>
            </a:pPr>
            <a:r>
              <a:rPr lang="en-US" dirty="0" smtClean="0"/>
              <a:t>2- Alcohol drinking.</a:t>
            </a:r>
          </a:p>
          <a:p>
            <a:pPr algn="l" rtl="0">
              <a:buNone/>
            </a:pPr>
            <a:r>
              <a:rPr lang="en-US" dirty="0" smtClean="0"/>
              <a:t>3- Pulmonary congestion</a:t>
            </a:r>
          </a:p>
          <a:p>
            <a:pPr algn="l" rtl="0">
              <a:buNone/>
            </a:pPr>
            <a:r>
              <a:rPr lang="en-US" dirty="0" smtClean="0"/>
              <a:t>4- Malnutrition</a:t>
            </a:r>
          </a:p>
          <a:p>
            <a:pPr algn="l" rtl="0">
              <a:buNone/>
            </a:pPr>
            <a:r>
              <a:rPr lang="en-US" dirty="0" smtClean="0"/>
              <a:t>5- Heavy smoking</a:t>
            </a:r>
            <a:endParaRPr lang="ar-S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1014</Words>
  <Application>Microsoft Office PowerPoint</Application>
  <PresentationFormat>عرض على الشاشة (3:4)‏</PresentationFormat>
  <Paragraphs>101</Paragraphs>
  <Slides>46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47" baseType="lpstr">
      <vt:lpstr>سمة Office</vt:lpstr>
      <vt:lpstr>Streptococcus pneumonia pneumococcus</vt:lpstr>
      <vt:lpstr>Pneumonia due to Str.pneumonia</vt:lpstr>
      <vt:lpstr>Streptococcus pneumonia</vt:lpstr>
      <vt:lpstr>Pneumococci </vt:lpstr>
      <vt:lpstr>Streptococcus pneumonia, mucoid colonies</vt:lpstr>
      <vt:lpstr>Way of infection</vt:lpstr>
      <vt:lpstr>Virulence factor</vt:lpstr>
      <vt:lpstr>الشريحة 8</vt:lpstr>
      <vt:lpstr>Predisposing factor of pneumococcus</vt:lpstr>
      <vt:lpstr>Antigenic structure</vt:lpstr>
      <vt:lpstr>Diagnosis </vt:lpstr>
      <vt:lpstr>الشريحة 12</vt:lpstr>
      <vt:lpstr>Diagnosis  </vt:lpstr>
      <vt:lpstr>الشريحة 14</vt:lpstr>
      <vt:lpstr>الشريحة 15</vt:lpstr>
      <vt:lpstr>Right (optochin +) left (optochin negative)</vt:lpstr>
      <vt:lpstr>Diagnosis </vt:lpstr>
      <vt:lpstr>Treatment  </vt:lpstr>
      <vt:lpstr>Neisseria  </vt:lpstr>
      <vt:lpstr>الشريحة 20</vt:lpstr>
      <vt:lpstr>Neisseria gram stain</vt:lpstr>
      <vt:lpstr> Neisseria gonorrhoeae </vt:lpstr>
      <vt:lpstr>Gram stain of N.gonno</vt:lpstr>
      <vt:lpstr>الشريحة 24</vt:lpstr>
      <vt:lpstr>الشريحة 25</vt:lpstr>
      <vt:lpstr>الشريحة 26</vt:lpstr>
      <vt:lpstr>Antigenic structures of Neisseria: </vt:lpstr>
      <vt:lpstr>الشريحة 28</vt:lpstr>
      <vt:lpstr>Clinical manifestations</vt:lpstr>
      <vt:lpstr>Salpinitis</vt:lpstr>
      <vt:lpstr>Diagnosis of gonorrhoea :-  </vt:lpstr>
      <vt:lpstr>الشريحة 32</vt:lpstr>
      <vt:lpstr>الشريحة 33</vt:lpstr>
      <vt:lpstr>Treatment :-  </vt:lpstr>
      <vt:lpstr>الشريحة 35</vt:lpstr>
      <vt:lpstr> Neisseria meningitidis</vt:lpstr>
      <vt:lpstr>الشريحة 37</vt:lpstr>
      <vt:lpstr>N.meningitidis</vt:lpstr>
      <vt:lpstr>Clinical manifestation of cerebrospinal meningitis :  </vt:lpstr>
      <vt:lpstr>  Diagnosis :                                                                                         </vt:lpstr>
      <vt:lpstr>الشريحة 41</vt:lpstr>
      <vt:lpstr>   </vt:lpstr>
      <vt:lpstr>الشريحة 43</vt:lpstr>
      <vt:lpstr>الشريحة 44</vt:lpstr>
      <vt:lpstr>Treatment : </vt:lpstr>
      <vt:lpstr>الشريحة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Streptococcus pneumonia pneumococcus</dc:title>
  <dc:creator>ja</dc:creator>
  <cp:lastModifiedBy>ALI SAHIUNY</cp:lastModifiedBy>
  <cp:revision>80</cp:revision>
  <dcterms:created xsi:type="dcterms:W3CDTF">2011-01-02T01:05:17Z</dcterms:created>
  <dcterms:modified xsi:type="dcterms:W3CDTF">2017-02-28T21:30:35Z</dcterms:modified>
</cp:coreProperties>
</file>