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656DEAD4-7C7A-495D-B303-2FFB19081159}" type="datetimeFigureOut">
              <a:rPr lang="ar-IQ" smtClean="0"/>
              <a:t>05/02/1438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F834F9-DD9C-434E-86F4-ED1DA6147261}" type="slidenum">
              <a:rPr lang="ar-IQ" smtClean="0"/>
              <a:t>‹#›</a:t>
            </a:fld>
            <a:endParaRPr lang="ar-IQ"/>
          </a:p>
        </p:txBody>
      </p:sp>
    </p:spTree>
    <p:extLst>
      <p:ext uri="{BB962C8B-B14F-4D97-AF65-F5344CB8AC3E}">
        <p14:creationId xmlns:p14="http://schemas.microsoft.com/office/powerpoint/2010/main" val="4142876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56DEAD4-7C7A-495D-B303-2FFB19081159}" type="datetimeFigureOut">
              <a:rPr lang="ar-IQ" smtClean="0"/>
              <a:t>05/02/1438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F834F9-DD9C-434E-86F4-ED1DA6147261}" type="slidenum">
              <a:rPr lang="ar-IQ" smtClean="0"/>
              <a:t>‹#›</a:t>
            </a:fld>
            <a:endParaRPr lang="ar-IQ"/>
          </a:p>
        </p:txBody>
      </p:sp>
    </p:spTree>
    <p:extLst>
      <p:ext uri="{BB962C8B-B14F-4D97-AF65-F5344CB8AC3E}">
        <p14:creationId xmlns:p14="http://schemas.microsoft.com/office/powerpoint/2010/main" val="619982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56DEAD4-7C7A-495D-B303-2FFB19081159}" type="datetimeFigureOut">
              <a:rPr lang="ar-IQ" smtClean="0"/>
              <a:t>05/02/1438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F834F9-DD9C-434E-86F4-ED1DA6147261}" type="slidenum">
              <a:rPr lang="ar-IQ" smtClean="0"/>
              <a:t>‹#›</a:t>
            </a:fld>
            <a:endParaRPr lang="ar-IQ"/>
          </a:p>
        </p:txBody>
      </p:sp>
    </p:spTree>
    <p:extLst>
      <p:ext uri="{BB962C8B-B14F-4D97-AF65-F5344CB8AC3E}">
        <p14:creationId xmlns:p14="http://schemas.microsoft.com/office/powerpoint/2010/main" val="1022078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56DEAD4-7C7A-495D-B303-2FFB19081159}" type="datetimeFigureOut">
              <a:rPr lang="ar-IQ" smtClean="0"/>
              <a:t>05/02/1438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F834F9-DD9C-434E-86F4-ED1DA6147261}" type="slidenum">
              <a:rPr lang="ar-IQ" smtClean="0"/>
              <a:t>‹#›</a:t>
            </a:fld>
            <a:endParaRPr lang="ar-IQ"/>
          </a:p>
        </p:txBody>
      </p:sp>
    </p:spTree>
    <p:extLst>
      <p:ext uri="{BB962C8B-B14F-4D97-AF65-F5344CB8AC3E}">
        <p14:creationId xmlns:p14="http://schemas.microsoft.com/office/powerpoint/2010/main" val="2597313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6DEAD4-7C7A-495D-B303-2FFB19081159}" type="datetimeFigureOut">
              <a:rPr lang="ar-IQ" smtClean="0"/>
              <a:t>05/02/1438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F834F9-DD9C-434E-86F4-ED1DA6147261}" type="slidenum">
              <a:rPr lang="ar-IQ" smtClean="0"/>
              <a:t>‹#›</a:t>
            </a:fld>
            <a:endParaRPr lang="ar-IQ"/>
          </a:p>
        </p:txBody>
      </p:sp>
    </p:spTree>
    <p:extLst>
      <p:ext uri="{BB962C8B-B14F-4D97-AF65-F5344CB8AC3E}">
        <p14:creationId xmlns:p14="http://schemas.microsoft.com/office/powerpoint/2010/main" val="296210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656DEAD4-7C7A-495D-B303-2FFB19081159}" type="datetimeFigureOut">
              <a:rPr lang="ar-IQ" smtClean="0"/>
              <a:t>05/02/1438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F834F9-DD9C-434E-86F4-ED1DA6147261}" type="slidenum">
              <a:rPr lang="ar-IQ" smtClean="0"/>
              <a:t>‹#›</a:t>
            </a:fld>
            <a:endParaRPr lang="ar-IQ"/>
          </a:p>
        </p:txBody>
      </p:sp>
    </p:spTree>
    <p:extLst>
      <p:ext uri="{BB962C8B-B14F-4D97-AF65-F5344CB8AC3E}">
        <p14:creationId xmlns:p14="http://schemas.microsoft.com/office/powerpoint/2010/main" val="3559552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656DEAD4-7C7A-495D-B303-2FFB19081159}" type="datetimeFigureOut">
              <a:rPr lang="ar-IQ" smtClean="0"/>
              <a:t>05/02/1438</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BF834F9-DD9C-434E-86F4-ED1DA6147261}" type="slidenum">
              <a:rPr lang="ar-IQ" smtClean="0"/>
              <a:t>‹#›</a:t>
            </a:fld>
            <a:endParaRPr lang="ar-IQ"/>
          </a:p>
        </p:txBody>
      </p:sp>
    </p:spTree>
    <p:extLst>
      <p:ext uri="{BB962C8B-B14F-4D97-AF65-F5344CB8AC3E}">
        <p14:creationId xmlns:p14="http://schemas.microsoft.com/office/powerpoint/2010/main" val="2578701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656DEAD4-7C7A-495D-B303-2FFB19081159}" type="datetimeFigureOut">
              <a:rPr lang="ar-IQ" smtClean="0"/>
              <a:t>05/02/1438</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BF834F9-DD9C-434E-86F4-ED1DA6147261}" type="slidenum">
              <a:rPr lang="ar-IQ" smtClean="0"/>
              <a:t>‹#›</a:t>
            </a:fld>
            <a:endParaRPr lang="ar-IQ"/>
          </a:p>
        </p:txBody>
      </p:sp>
    </p:spTree>
    <p:extLst>
      <p:ext uri="{BB962C8B-B14F-4D97-AF65-F5344CB8AC3E}">
        <p14:creationId xmlns:p14="http://schemas.microsoft.com/office/powerpoint/2010/main" val="2525010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6DEAD4-7C7A-495D-B303-2FFB19081159}" type="datetimeFigureOut">
              <a:rPr lang="ar-IQ" smtClean="0"/>
              <a:t>05/02/1438</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BF834F9-DD9C-434E-86F4-ED1DA6147261}" type="slidenum">
              <a:rPr lang="ar-IQ" smtClean="0"/>
              <a:t>‹#›</a:t>
            </a:fld>
            <a:endParaRPr lang="ar-IQ"/>
          </a:p>
        </p:txBody>
      </p:sp>
    </p:spTree>
    <p:extLst>
      <p:ext uri="{BB962C8B-B14F-4D97-AF65-F5344CB8AC3E}">
        <p14:creationId xmlns:p14="http://schemas.microsoft.com/office/powerpoint/2010/main" val="4073341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DEAD4-7C7A-495D-B303-2FFB19081159}" type="datetimeFigureOut">
              <a:rPr lang="ar-IQ" smtClean="0"/>
              <a:t>05/02/1438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F834F9-DD9C-434E-86F4-ED1DA6147261}" type="slidenum">
              <a:rPr lang="ar-IQ" smtClean="0"/>
              <a:t>‹#›</a:t>
            </a:fld>
            <a:endParaRPr lang="ar-IQ"/>
          </a:p>
        </p:txBody>
      </p:sp>
    </p:spTree>
    <p:extLst>
      <p:ext uri="{BB962C8B-B14F-4D97-AF65-F5344CB8AC3E}">
        <p14:creationId xmlns:p14="http://schemas.microsoft.com/office/powerpoint/2010/main" val="1324551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DEAD4-7C7A-495D-B303-2FFB19081159}" type="datetimeFigureOut">
              <a:rPr lang="ar-IQ" smtClean="0"/>
              <a:t>05/02/1438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F834F9-DD9C-434E-86F4-ED1DA6147261}" type="slidenum">
              <a:rPr lang="ar-IQ" smtClean="0"/>
              <a:t>‹#›</a:t>
            </a:fld>
            <a:endParaRPr lang="ar-IQ"/>
          </a:p>
        </p:txBody>
      </p:sp>
    </p:spTree>
    <p:extLst>
      <p:ext uri="{BB962C8B-B14F-4D97-AF65-F5344CB8AC3E}">
        <p14:creationId xmlns:p14="http://schemas.microsoft.com/office/powerpoint/2010/main" val="2858583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56DEAD4-7C7A-495D-B303-2FFB19081159}" type="datetimeFigureOut">
              <a:rPr lang="ar-IQ" smtClean="0"/>
              <a:t>05/02/1438</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BF834F9-DD9C-434E-86F4-ED1DA6147261}" type="slidenum">
              <a:rPr lang="ar-IQ" smtClean="0"/>
              <a:t>‹#›</a:t>
            </a:fld>
            <a:endParaRPr lang="ar-IQ"/>
          </a:p>
        </p:txBody>
      </p:sp>
    </p:spTree>
    <p:extLst>
      <p:ext uri="{BB962C8B-B14F-4D97-AF65-F5344CB8AC3E}">
        <p14:creationId xmlns:p14="http://schemas.microsoft.com/office/powerpoint/2010/main" val="3817205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a:p>
        </p:txBody>
      </p:sp>
      <p:sp>
        <p:nvSpPr>
          <p:cNvPr id="3" name="Subtitle 2"/>
          <p:cNvSpPr>
            <a:spLocks noGrp="1"/>
          </p:cNvSpPr>
          <p:nvPr>
            <p:ph type="subTitle" idx="1"/>
          </p:nvPr>
        </p:nvSpPr>
        <p:spPr/>
        <p:txBody>
          <a:bodyPr/>
          <a:lstStyle/>
          <a:p>
            <a:endParaRPr lang="ar-IQ" dirty="0"/>
          </a:p>
        </p:txBody>
      </p:sp>
    </p:spTree>
    <p:extLst>
      <p:ext uri="{BB962C8B-B14F-4D97-AF65-F5344CB8AC3E}">
        <p14:creationId xmlns:p14="http://schemas.microsoft.com/office/powerpoint/2010/main" val="74196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pic>
        <p:nvPicPr>
          <p:cNvPr id="317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4" descr="شعار الجامع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1749" name="Text Box 5"/>
          <p:cNvSpPr txBox="1">
            <a:spLocks noChangeArrowheads="1"/>
          </p:cNvSpPr>
          <p:nvPr/>
        </p:nvSpPr>
        <p:spPr bwMode="auto">
          <a:xfrm>
            <a:off x="228600" y="1371600"/>
            <a:ext cx="4953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800"/>
              <a:t>Chemicals sterilization </a:t>
            </a:r>
          </a:p>
        </p:txBody>
      </p:sp>
      <p:sp>
        <p:nvSpPr>
          <p:cNvPr id="31750" name="Text Box 6"/>
          <p:cNvSpPr txBox="1">
            <a:spLocks noChangeArrowheads="1"/>
          </p:cNvSpPr>
          <p:nvPr/>
        </p:nvSpPr>
        <p:spPr bwMode="auto">
          <a:xfrm>
            <a:off x="228600" y="2438400"/>
            <a:ext cx="85344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It refers to the use of gaseous or liquid chemicals</a:t>
            </a:r>
          </a:p>
          <a:p>
            <a:pPr algn="l" rtl="0" eaLnBrk="1" hangingPunct="1">
              <a:spcBef>
                <a:spcPct val="50000"/>
              </a:spcBef>
            </a:pPr>
            <a:r>
              <a:rPr lang="en-US"/>
              <a:t>It developed to sterilize materials that are damaged by wet or dry heat</a:t>
            </a:r>
          </a:p>
        </p:txBody>
      </p:sp>
      <p:sp>
        <p:nvSpPr>
          <p:cNvPr id="31751" name="Line 7"/>
          <p:cNvSpPr>
            <a:spLocks noChangeShapeType="1"/>
          </p:cNvSpPr>
          <p:nvPr/>
        </p:nvSpPr>
        <p:spPr bwMode="auto">
          <a:xfrm>
            <a:off x="4267200" y="32004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31752" name="Line 8"/>
          <p:cNvSpPr>
            <a:spLocks noChangeShapeType="1"/>
          </p:cNvSpPr>
          <p:nvPr/>
        </p:nvSpPr>
        <p:spPr bwMode="auto">
          <a:xfrm flipH="1">
            <a:off x="228600" y="3810000"/>
            <a:ext cx="807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31753" name="Line 9"/>
          <p:cNvSpPr>
            <a:spLocks noChangeShapeType="1"/>
          </p:cNvSpPr>
          <p:nvPr/>
        </p:nvSpPr>
        <p:spPr bwMode="auto">
          <a:xfrm>
            <a:off x="228600" y="3810000"/>
            <a:ext cx="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IQ"/>
          </a:p>
        </p:txBody>
      </p:sp>
      <p:sp>
        <p:nvSpPr>
          <p:cNvPr id="31754" name="Text Box 10"/>
          <p:cNvSpPr txBox="1">
            <a:spLocks noChangeArrowheads="1"/>
          </p:cNvSpPr>
          <p:nvPr/>
        </p:nvSpPr>
        <p:spPr bwMode="auto">
          <a:xfrm>
            <a:off x="0" y="4495800"/>
            <a:ext cx="518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Gaseous agents</a:t>
            </a:r>
          </a:p>
        </p:txBody>
      </p:sp>
      <p:sp>
        <p:nvSpPr>
          <p:cNvPr id="31755" name="Text Box 11"/>
          <p:cNvSpPr txBox="1">
            <a:spLocks noChangeArrowheads="1"/>
          </p:cNvSpPr>
          <p:nvPr/>
        </p:nvSpPr>
        <p:spPr bwMode="auto">
          <a:xfrm>
            <a:off x="0" y="5181600"/>
            <a:ext cx="41910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Ehylene oxide</a:t>
            </a:r>
          </a:p>
          <a:p>
            <a:pPr algn="l" rtl="0" eaLnBrk="1" hangingPunct="1">
              <a:spcBef>
                <a:spcPct val="50000"/>
              </a:spcBef>
            </a:pPr>
            <a:r>
              <a:rPr lang="en-US"/>
              <a:t>Formaldehyde</a:t>
            </a:r>
          </a:p>
          <a:p>
            <a:pPr algn="l" rtl="0" eaLnBrk="1" hangingPunct="1">
              <a:spcBef>
                <a:spcPct val="50000"/>
              </a:spcBef>
            </a:pPr>
            <a:r>
              <a:rPr lang="en-US"/>
              <a:t>Betapropiolactone.</a:t>
            </a:r>
          </a:p>
        </p:txBody>
      </p:sp>
      <p:sp>
        <p:nvSpPr>
          <p:cNvPr id="31756" name="Text Box 12"/>
          <p:cNvSpPr txBox="1">
            <a:spLocks noChangeArrowheads="1"/>
          </p:cNvSpPr>
          <p:nvPr/>
        </p:nvSpPr>
        <p:spPr bwMode="auto">
          <a:xfrm>
            <a:off x="7010400" y="44958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Liquid agents</a:t>
            </a:r>
          </a:p>
        </p:txBody>
      </p:sp>
      <p:sp>
        <p:nvSpPr>
          <p:cNvPr id="31757" name="Line 13"/>
          <p:cNvSpPr>
            <a:spLocks noChangeShapeType="1"/>
          </p:cNvSpPr>
          <p:nvPr/>
        </p:nvSpPr>
        <p:spPr bwMode="auto">
          <a:xfrm>
            <a:off x="8305800" y="3810000"/>
            <a:ext cx="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IQ"/>
          </a:p>
        </p:txBody>
      </p:sp>
    </p:spTree>
    <p:extLst>
      <p:ext uri="{BB962C8B-B14F-4D97-AF65-F5344CB8AC3E}">
        <p14:creationId xmlns:p14="http://schemas.microsoft.com/office/powerpoint/2010/main" val="3817891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pic>
        <p:nvPicPr>
          <p:cNvPr id="327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2" name="Picture 4" descr="شعار الجامع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2773" name="Text Box 5"/>
          <p:cNvSpPr txBox="1">
            <a:spLocks noChangeArrowheads="1"/>
          </p:cNvSpPr>
          <p:nvPr/>
        </p:nvSpPr>
        <p:spPr bwMode="auto">
          <a:xfrm>
            <a:off x="457200" y="1752600"/>
            <a:ext cx="457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Ethylene oxide</a:t>
            </a:r>
          </a:p>
        </p:txBody>
      </p:sp>
      <p:sp>
        <p:nvSpPr>
          <p:cNvPr id="32774" name="Text Box 6"/>
          <p:cNvSpPr txBox="1">
            <a:spLocks noChangeArrowheads="1"/>
          </p:cNvSpPr>
          <p:nvPr/>
        </p:nvSpPr>
        <p:spPr bwMode="auto">
          <a:xfrm>
            <a:off x="228600" y="2133600"/>
            <a:ext cx="85344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It is most popular gaseous agents &gt; It is flammable and explosive except when mixed with carbon dioxide. It is capable to destroying all known microorganism including bacteria, spores, fungi, and larger virus</a:t>
            </a:r>
          </a:p>
        </p:txBody>
      </p:sp>
      <p:sp>
        <p:nvSpPr>
          <p:cNvPr id="32775" name="Text Box 7"/>
          <p:cNvSpPr txBox="1">
            <a:spLocks noChangeArrowheads="1"/>
          </p:cNvSpPr>
          <p:nvPr/>
        </p:nvSpPr>
        <p:spPr bwMode="auto">
          <a:xfrm>
            <a:off x="304800" y="3200400"/>
            <a:ext cx="297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Formaldehyde</a:t>
            </a:r>
          </a:p>
        </p:txBody>
      </p:sp>
      <p:sp>
        <p:nvSpPr>
          <p:cNvPr id="32776" name="Text Box 8"/>
          <p:cNvSpPr txBox="1">
            <a:spLocks noChangeArrowheads="1"/>
          </p:cNvSpPr>
          <p:nvPr/>
        </p:nvSpPr>
        <p:spPr bwMode="auto">
          <a:xfrm>
            <a:off x="609600" y="3733800"/>
            <a:ext cx="7696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Pure formaldehyde is a white solid that gives off gaseous formaldehyde at room temperature. Formaldehyde gas has been used to sterilize medical and surgical equipment, vegetative form killed within 1-2 hours. Up to 12 hours is required to kill bacterial spores </a:t>
            </a:r>
          </a:p>
        </p:txBody>
      </p:sp>
      <p:sp>
        <p:nvSpPr>
          <p:cNvPr id="32777" name="Text Box 9"/>
          <p:cNvSpPr txBox="1">
            <a:spLocks noChangeArrowheads="1"/>
          </p:cNvSpPr>
          <p:nvPr/>
        </p:nvSpPr>
        <p:spPr bwMode="auto">
          <a:xfrm>
            <a:off x="381000" y="4953000"/>
            <a:ext cx="2362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Betapropiolactone</a:t>
            </a:r>
          </a:p>
        </p:txBody>
      </p:sp>
      <p:sp>
        <p:nvSpPr>
          <p:cNvPr id="32778" name="Text Box 10"/>
          <p:cNvSpPr txBox="1">
            <a:spLocks noChangeArrowheads="1"/>
          </p:cNvSpPr>
          <p:nvPr/>
        </p:nvSpPr>
        <p:spPr bwMode="auto">
          <a:xfrm>
            <a:off x="381000" y="5257800"/>
            <a:ext cx="8305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Betapropiolactone has been used to sterilize hospital rooms and animal housing buildings. It acts more rapidly than does either ethylene and formaldehyde main disadvantage , damage plastic surface highly toxic and carcogenic </a:t>
            </a:r>
          </a:p>
        </p:txBody>
      </p:sp>
    </p:spTree>
    <p:extLst>
      <p:ext uri="{BB962C8B-B14F-4D97-AF65-F5344CB8AC3E}">
        <p14:creationId xmlns:p14="http://schemas.microsoft.com/office/powerpoint/2010/main" val="4061884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pic>
        <p:nvPicPr>
          <p:cNvPr id="337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4" descr="شعار الجامع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3797" name="Text Box 5"/>
          <p:cNvSpPr txBox="1">
            <a:spLocks noChangeArrowheads="1"/>
          </p:cNvSpPr>
          <p:nvPr/>
        </p:nvSpPr>
        <p:spPr bwMode="auto">
          <a:xfrm>
            <a:off x="457200" y="1828800"/>
            <a:ext cx="419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Cold sterilization:</a:t>
            </a:r>
          </a:p>
        </p:txBody>
      </p:sp>
      <p:sp>
        <p:nvSpPr>
          <p:cNvPr id="33798" name="Text Box 6"/>
          <p:cNvSpPr txBox="1">
            <a:spLocks noChangeArrowheads="1"/>
          </p:cNvSpPr>
          <p:nvPr/>
        </p:nvSpPr>
        <p:spPr bwMode="auto">
          <a:xfrm>
            <a:off x="457200" y="2514600"/>
            <a:ext cx="815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000"/>
              <a:t>It refers to the practice of soaking instruments in disinfectant solutions</a:t>
            </a:r>
          </a:p>
        </p:txBody>
      </p:sp>
      <p:sp>
        <p:nvSpPr>
          <p:cNvPr id="33799" name="Text Box 7"/>
          <p:cNvSpPr txBox="1">
            <a:spLocks noChangeArrowheads="1"/>
          </p:cNvSpPr>
          <p:nvPr/>
        </p:nvSpPr>
        <p:spPr bwMode="auto">
          <a:xfrm>
            <a:off x="457200" y="32766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Disinfectant</a:t>
            </a:r>
            <a:r>
              <a:rPr lang="en-US"/>
              <a:t> </a:t>
            </a:r>
          </a:p>
        </p:txBody>
      </p:sp>
      <p:sp>
        <p:nvSpPr>
          <p:cNvPr id="33800" name="Text Box 8"/>
          <p:cNvSpPr txBox="1">
            <a:spLocks noChangeArrowheads="1"/>
          </p:cNvSpPr>
          <p:nvPr/>
        </p:nvSpPr>
        <p:spPr bwMode="auto">
          <a:xfrm>
            <a:off x="381000" y="3962400"/>
            <a:ext cx="838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It is an agent that destroy all organism on non living tissue</a:t>
            </a:r>
          </a:p>
        </p:txBody>
      </p:sp>
      <p:sp>
        <p:nvSpPr>
          <p:cNvPr id="33801" name="Text Box 9"/>
          <p:cNvSpPr txBox="1">
            <a:spLocks noChangeArrowheads="1"/>
          </p:cNvSpPr>
          <p:nvPr/>
        </p:nvSpPr>
        <p:spPr bwMode="auto">
          <a:xfrm>
            <a:off x="533400" y="4800600"/>
            <a:ext cx="426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Antiseptic:</a:t>
            </a:r>
          </a:p>
        </p:txBody>
      </p:sp>
      <p:sp>
        <p:nvSpPr>
          <p:cNvPr id="33802" name="Text Box 10"/>
          <p:cNvSpPr txBox="1">
            <a:spLocks noChangeArrowheads="1"/>
          </p:cNvSpPr>
          <p:nvPr/>
        </p:nvSpPr>
        <p:spPr bwMode="auto">
          <a:xfrm>
            <a:off x="457200" y="5410200"/>
            <a:ext cx="8153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It is an agent that inhibition growth of pathogenic organisms on living tissue</a:t>
            </a:r>
          </a:p>
        </p:txBody>
      </p:sp>
    </p:spTree>
    <p:extLst>
      <p:ext uri="{BB962C8B-B14F-4D97-AF65-F5344CB8AC3E}">
        <p14:creationId xmlns:p14="http://schemas.microsoft.com/office/powerpoint/2010/main" val="624051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pic>
        <p:nvPicPr>
          <p:cNvPr id="348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0" name="Picture 4" descr="شعار الجامع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4821" name="Text Box 5"/>
          <p:cNvSpPr txBox="1">
            <a:spLocks noChangeArrowheads="1"/>
          </p:cNvSpPr>
          <p:nvPr/>
        </p:nvSpPr>
        <p:spPr bwMode="auto">
          <a:xfrm>
            <a:off x="609600" y="1676400"/>
            <a:ext cx="79248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b="1"/>
              <a:t>Alcohols:</a:t>
            </a:r>
          </a:p>
          <a:p>
            <a:pPr algn="l" rtl="0" eaLnBrk="1" hangingPunct="1">
              <a:spcBef>
                <a:spcPct val="50000"/>
              </a:spcBef>
            </a:pPr>
            <a:r>
              <a:rPr lang="en-US"/>
              <a:t>Ethyl alchol and isopropery alcohol kill bacteria by  the coagulation of protein, Ethanol is generally used as 70% solution, and isopropyl alcohol is effective in concentration up to 99%</a:t>
            </a:r>
          </a:p>
        </p:txBody>
      </p:sp>
      <p:sp>
        <p:nvSpPr>
          <p:cNvPr id="34822" name="Text Box 6"/>
          <p:cNvSpPr txBox="1">
            <a:spLocks noChangeArrowheads="1"/>
          </p:cNvSpPr>
          <p:nvPr/>
        </p:nvSpPr>
        <p:spPr bwMode="auto">
          <a:xfrm>
            <a:off x="228600" y="3124200"/>
            <a:ext cx="86106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Aldehydes:</a:t>
            </a:r>
          </a:p>
          <a:p>
            <a:pPr algn="l" rtl="0" eaLnBrk="1" hangingPunct="1">
              <a:spcBef>
                <a:spcPct val="50000"/>
              </a:spcBef>
            </a:pPr>
            <a:r>
              <a:rPr lang="en-US"/>
              <a:t>Formaldehyde is available as fromaline 1 37% solution, it capable to kill all bacteria, viruses, and spores, it is toxic and irritant to skin. Glutaraldehyde in dilute concentration is less toxic than formaldehyde and has similar activity</a:t>
            </a:r>
          </a:p>
        </p:txBody>
      </p:sp>
      <p:sp>
        <p:nvSpPr>
          <p:cNvPr id="34823" name="Text Box 7"/>
          <p:cNvSpPr txBox="1">
            <a:spLocks noChangeArrowheads="1"/>
          </p:cNvSpPr>
          <p:nvPr/>
        </p:nvSpPr>
        <p:spPr bwMode="auto">
          <a:xfrm>
            <a:off x="304800" y="4800600"/>
            <a:ext cx="83820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Chlorhexidine:</a:t>
            </a:r>
          </a:p>
          <a:p>
            <a:pPr algn="l" rtl="0" eaLnBrk="1" hangingPunct="1">
              <a:spcBef>
                <a:spcPct val="50000"/>
              </a:spcBef>
            </a:pPr>
            <a:r>
              <a:rPr lang="en-US"/>
              <a:t>This is antiseptic agent available in detergent, tincture, and aqueous formaulation, used as  an agent for skin preeration</a:t>
            </a:r>
          </a:p>
        </p:txBody>
      </p:sp>
    </p:spTree>
    <p:extLst>
      <p:ext uri="{BB962C8B-B14F-4D97-AF65-F5344CB8AC3E}">
        <p14:creationId xmlns:p14="http://schemas.microsoft.com/office/powerpoint/2010/main" val="3760225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pic>
        <p:nvPicPr>
          <p:cNvPr id="358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4" name="Picture 4" descr="شعار الجامع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5845" name="Text Box 5"/>
          <p:cNvSpPr txBox="1">
            <a:spLocks noChangeArrowheads="1"/>
          </p:cNvSpPr>
          <p:nvPr/>
        </p:nvSpPr>
        <p:spPr bwMode="auto">
          <a:xfrm>
            <a:off x="304800" y="1828800"/>
            <a:ext cx="85344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Iodines:</a:t>
            </a:r>
          </a:p>
          <a:p>
            <a:pPr algn="l" rtl="0" eaLnBrk="1" hangingPunct="1">
              <a:spcBef>
                <a:spcPct val="50000"/>
              </a:spcBef>
            </a:pPr>
            <a:r>
              <a:rPr lang="en-US"/>
              <a:t>Inorganic iodine are good bactericidal agents but stain fabrics and tissue. They have good viricidal but poor sporicidal activity. Concentration more than 3.5% are toxic to tissue</a:t>
            </a:r>
          </a:p>
        </p:txBody>
      </p:sp>
      <p:sp>
        <p:nvSpPr>
          <p:cNvPr id="35846" name="Text Box 6"/>
          <p:cNvSpPr txBox="1">
            <a:spLocks noChangeArrowheads="1"/>
          </p:cNvSpPr>
          <p:nvPr/>
        </p:nvSpPr>
        <p:spPr bwMode="auto">
          <a:xfrm>
            <a:off x="304800" y="3352800"/>
            <a:ext cx="81534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Phenol or carbolic acid is oldest  known germicidal agent, phenolic derivatives have replaced phenol generally and may be divided into two groups. Cresol used as disinfectants on environmental surface, and bisphenol are used as antiseptics  </a:t>
            </a:r>
          </a:p>
        </p:txBody>
      </p:sp>
      <p:sp>
        <p:nvSpPr>
          <p:cNvPr id="35847" name="Text Box 7"/>
          <p:cNvSpPr txBox="1">
            <a:spLocks noChangeArrowheads="1"/>
          </p:cNvSpPr>
          <p:nvPr/>
        </p:nvSpPr>
        <p:spPr bwMode="auto">
          <a:xfrm>
            <a:off x="457200" y="5029200"/>
            <a:ext cx="80772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Quaternary ammonium compounds:</a:t>
            </a:r>
          </a:p>
          <a:p>
            <a:pPr algn="l" rtl="0" eaLnBrk="1" hangingPunct="1">
              <a:spcBef>
                <a:spcPct val="50000"/>
              </a:spcBef>
            </a:pPr>
            <a:r>
              <a:rPr lang="en-US"/>
              <a:t>Such as benzalkonium cholride are synthetic detergents </a:t>
            </a:r>
          </a:p>
        </p:txBody>
      </p:sp>
    </p:spTree>
    <p:extLst>
      <p:ext uri="{BB962C8B-B14F-4D97-AF65-F5344CB8AC3E}">
        <p14:creationId xmlns:p14="http://schemas.microsoft.com/office/powerpoint/2010/main" val="17933008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pic>
        <p:nvPicPr>
          <p:cNvPr id="368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8" name="Picture 4" descr="شعار الجامع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6869" name="Text Box 6"/>
          <p:cNvSpPr txBox="1">
            <a:spLocks noChangeArrowheads="1"/>
          </p:cNvSpPr>
          <p:nvPr/>
        </p:nvSpPr>
        <p:spPr bwMode="auto">
          <a:xfrm>
            <a:off x="228600" y="1828800"/>
            <a:ext cx="8001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rtl="0" eaLnBrk="1" hangingPunct="1">
              <a:spcBef>
                <a:spcPct val="50000"/>
              </a:spcBef>
            </a:pPr>
            <a:r>
              <a:rPr lang="en-US" sz="4000"/>
              <a:t>Principles of Surgical Asepsis</a:t>
            </a:r>
          </a:p>
        </p:txBody>
      </p:sp>
    </p:spTree>
    <p:extLst>
      <p:ext uri="{BB962C8B-B14F-4D97-AF65-F5344CB8AC3E}">
        <p14:creationId xmlns:p14="http://schemas.microsoft.com/office/powerpoint/2010/main" val="2340317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pic>
        <p:nvPicPr>
          <p:cNvPr id="378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4" descr="شعار الجامع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7893" name="Text Box 5"/>
          <p:cNvSpPr txBox="1">
            <a:spLocks noChangeArrowheads="1"/>
          </p:cNvSpPr>
          <p:nvPr/>
        </p:nvSpPr>
        <p:spPr bwMode="auto">
          <a:xfrm>
            <a:off x="457200" y="1905000"/>
            <a:ext cx="8305800" cy="246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Wound infection have been a major problem since surgery began, Surgeon developed many methods to prevent wound infection. Wound infection still occur today. The increased use of antimicrobial agent tend to decrease wound infection </a:t>
            </a:r>
          </a:p>
          <a:p>
            <a:pPr algn="l" rtl="0" eaLnBrk="1" hangingPunct="1">
              <a:spcBef>
                <a:spcPct val="50000"/>
              </a:spcBef>
            </a:pPr>
            <a:endParaRPr lang="en-US" sz="2400"/>
          </a:p>
        </p:txBody>
      </p:sp>
      <p:sp>
        <p:nvSpPr>
          <p:cNvPr id="37894" name="Text Box 6"/>
          <p:cNvSpPr txBox="1">
            <a:spLocks noChangeArrowheads="1"/>
          </p:cNvSpPr>
          <p:nvPr/>
        </p:nvSpPr>
        <p:spPr bwMode="auto">
          <a:xfrm>
            <a:off x="381000" y="4572000"/>
            <a:ext cx="8077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Prevention of nosocomial (hospital acquired) infections requires strict attention to all details of aseptic technique</a:t>
            </a:r>
          </a:p>
        </p:txBody>
      </p:sp>
    </p:spTree>
    <p:extLst>
      <p:ext uri="{BB962C8B-B14F-4D97-AF65-F5344CB8AC3E}">
        <p14:creationId xmlns:p14="http://schemas.microsoft.com/office/powerpoint/2010/main" val="27463028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pic>
        <p:nvPicPr>
          <p:cNvPr id="389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6" name="Picture 4" descr="شعار الجامع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8917" name="Text Box 5"/>
          <p:cNvSpPr txBox="1">
            <a:spLocks noChangeArrowheads="1"/>
          </p:cNvSpPr>
          <p:nvPr/>
        </p:nvSpPr>
        <p:spPr bwMode="auto">
          <a:xfrm>
            <a:off x="228600" y="1524000"/>
            <a:ext cx="80010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Asepsis:</a:t>
            </a:r>
          </a:p>
          <a:p>
            <a:pPr algn="l" rtl="0" eaLnBrk="1" hangingPunct="1">
              <a:spcBef>
                <a:spcPct val="50000"/>
              </a:spcBef>
            </a:pPr>
            <a:r>
              <a:rPr lang="en-US" sz="2400"/>
              <a:t>Absence of pathogenic microbes in living tissue</a:t>
            </a:r>
          </a:p>
        </p:txBody>
      </p:sp>
      <p:sp>
        <p:nvSpPr>
          <p:cNvPr id="38918" name="Text Box 6"/>
          <p:cNvSpPr txBox="1">
            <a:spLocks noChangeArrowheads="1"/>
          </p:cNvSpPr>
          <p:nvPr/>
        </p:nvSpPr>
        <p:spPr bwMode="auto">
          <a:xfrm>
            <a:off x="381000" y="2590800"/>
            <a:ext cx="81534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Sterilization:</a:t>
            </a:r>
          </a:p>
          <a:p>
            <a:pPr algn="l" rtl="0" eaLnBrk="1" hangingPunct="1">
              <a:spcBef>
                <a:spcPct val="50000"/>
              </a:spcBef>
            </a:pPr>
            <a:r>
              <a:rPr lang="en-US" sz="2400"/>
              <a:t>Is the process of killing all microorganism with the use of either Physical or chemical agents</a:t>
            </a:r>
          </a:p>
        </p:txBody>
      </p:sp>
      <p:sp>
        <p:nvSpPr>
          <p:cNvPr id="38919" name="Text Box 7"/>
          <p:cNvSpPr txBox="1">
            <a:spLocks noChangeArrowheads="1"/>
          </p:cNvSpPr>
          <p:nvPr/>
        </p:nvSpPr>
        <p:spPr bwMode="auto">
          <a:xfrm>
            <a:off x="304800" y="3962400"/>
            <a:ext cx="78486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000"/>
              <a:t>Antiseptic:</a:t>
            </a:r>
          </a:p>
          <a:p>
            <a:pPr algn="l" rtl="0" eaLnBrk="1" hangingPunct="1">
              <a:spcBef>
                <a:spcPct val="50000"/>
              </a:spcBef>
            </a:pPr>
            <a:r>
              <a:rPr lang="en-US" sz="2000"/>
              <a:t>It is a chemical agent that either kills pathogenic microorganism or inhibits their growth it is reversed for agents applied to the body. </a:t>
            </a:r>
          </a:p>
        </p:txBody>
      </p:sp>
      <p:sp>
        <p:nvSpPr>
          <p:cNvPr id="38920" name="Text Box 8"/>
          <p:cNvSpPr txBox="1">
            <a:spLocks noChangeArrowheads="1"/>
          </p:cNvSpPr>
          <p:nvPr/>
        </p:nvSpPr>
        <p:spPr bwMode="auto">
          <a:xfrm>
            <a:off x="228600" y="5122863"/>
            <a:ext cx="8458200" cy="173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Disinfectant:</a:t>
            </a:r>
          </a:p>
          <a:p>
            <a:pPr algn="l" rtl="0" eaLnBrk="1" hangingPunct="1">
              <a:spcBef>
                <a:spcPct val="50000"/>
              </a:spcBef>
            </a:pPr>
            <a:r>
              <a:rPr lang="en-US" sz="2400"/>
              <a:t>It is chemical substance that kills microorganisms on non living tissue, such as instrument and equipment that can not exposed to heat</a:t>
            </a:r>
          </a:p>
        </p:txBody>
      </p:sp>
    </p:spTree>
    <p:extLst>
      <p:ext uri="{BB962C8B-B14F-4D97-AF65-F5344CB8AC3E}">
        <p14:creationId xmlns:p14="http://schemas.microsoft.com/office/powerpoint/2010/main" val="336350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pic>
        <p:nvPicPr>
          <p:cNvPr id="399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0" name="Picture 4" descr="شعار الجامع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9941" name="Text Box 5"/>
          <p:cNvSpPr txBox="1">
            <a:spLocks noChangeArrowheads="1"/>
          </p:cNvSpPr>
          <p:nvPr/>
        </p:nvSpPr>
        <p:spPr bwMode="auto">
          <a:xfrm>
            <a:off x="381000" y="1752600"/>
            <a:ext cx="784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Antimicrobial drugs</a:t>
            </a:r>
          </a:p>
        </p:txBody>
      </p:sp>
      <p:sp>
        <p:nvSpPr>
          <p:cNvPr id="39942" name="Text Box 6"/>
          <p:cNvSpPr txBox="1">
            <a:spLocks noChangeArrowheads="1"/>
          </p:cNvSpPr>
          <p:nvPr/>
        </p:nvSpPr>
        <p:spPr bwMode="auto">
          <a:xfrm>
            <a:off x="457200" y="2362200"/>
            <a:ext cx="7696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Drugs used to alter activity of microbial agent in the patient </a:t>
            </a:r>
          </a:p>
        </p:txBody>
      </p:sp>
      <p:sp>
        <p:nvSpPr>
          <p:cNvPr id="39943" name="Line 7"/>
          <p:cNvSpPr>
            <a:spLocks noChangeShapeType="1"/>
          </p:cNvSpPr>
          <p:nvPr/>
        </p:nvSpPr>
        <p:spPr bwMode="auto">
          <a:xfrm>
            <a:off x="3962400" y="26670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IQ"/>
          </a:p>
        </p:txBody>
      </p:sp>
      <p:sp>
        <p:nvSpPr>
          <p:cNvPr id="39944" name="Line 8"/>
          <p:cNvSpPr>
            <a:spLocks noChangeShapeType="1"/>
          </p:cNvSpPr>
          <p:nvPr/>
        </p:nvSpPr>
        <p:spPr bwMode="auto">
          <a:xfrm flipH="1" flipV="1">
            <a:off x="228600" y="3352800"/>
            <a:ext cx="815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39945" name="Line 9"/>
          <p:cNvSpPr>
            <a:spLocks noChangeShapeType="1"/>
          </p:cNvSpPr>
          <p:nvPr/>
        </p:nvSpPr>
        <p:spPr bwMode="auto">
          <a:xfrm>
            <a:off x="228600" y="33528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IQ"/>
          </a:p>
        </p:txBody>
      </p:sp>
      <p:sp>
        <p:nvSpPr>
          <p:cNvPr id="39946" name="Text Box 10"/>
          <p:cNvSpPr txBox="1">
            <a:spLocks noChangeArrowheads="1"/>
          </p:cNvSpPr>
          <p:nvPr/>
        </p:nvSpPr>
        <p:spPr bwMode="auto">
          <a:xfrm>
            <a:off x="228600" y="4114800"/>
            <a:ext cx="3657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Bacteriostatic: It  is antimicrobial agents inhibit growth of bacteria</a:t>
            </a:r>
          </a:p>
        </p:txBody>
      </p:sp>
      <p:sp>
        <p:nvSpPr>
          <p:cNvPr id="39947" name="Line 11"/>
          <p:cNvSpPr>
            <a:spLocks noChangeShapeType="1"/>
          </p:cNvSpPr>
          <p:nvPr/>
        </p:nvSpPr>
        <p:spPr bwMode="auto">
          <a:xfrm>
            <a:off x="8382000" y="33528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IQ"/>
          </a:p>
        </p:txBody>
      </p:sp>
      <p:sp>
        <p:nvSpPr>
          <p:cNvPr id="39948" name="Text Box 12"/>
          <p:cNvSpPr txBox="1">
            <a:spLocks noChangeArrowheads="1"/>
          </p:cNvSpPr>
          <p:nvPr/>
        </p:nvSpPr>
        <p:spPr bwMode="auto">
          <a:xfrm>
            <a:off x="6096000" y="4114800"/>
            <a:ext cx="3048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Bactericidal : Agent that killed bacteria</a:t>
            </a:r>
          </a:p>
        </p:txBody>
      </p:sp>
    </p:spTree>
    <p:extLst>
      <p:ext uri="{BB962C8B-B14F-4D97-AF65-F5344CB8AC3E}">
        <p14:creationId xmlns:p14="http://schemas.microsoft.com/office/powerpoint/2010/main" val="42605564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pic>
        <p:nvPicPr>
          <p:cNvPr id="409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4" name="Picture 4" descr="شعار الجامع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0965" name="Text Box 5"/>
          <p:cNvSpPr txBox="1">
            <a:spLocks noChangeArrowheads="1"/>
          </p:cNvSpPr>
          <p:nvPr/>
        </p:nvSpPr>
        <p:spPr bwMode="auto">
          <a:xfrm>
            <a:off x="762000" y="1905000"/>
            <a:ext cx="73914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800" b="1"/>
              <a:t>Types of Surgical infections:</a:t>
            </a:r>
          </a:p>
          <a:p>
            <a:pPr algn="l" rtl="0" eaLnBrk="1" hangingPunct="1">
              <a:spcBef>
                <a:spcPct val="50000"/>
              </a:spcBef>
            </a:pPr>
            <a:r>
              <a:rPr lang="en-US" sz="2400"/>
              <a:t>There are four major settings:</a:t>
            </a:r>
          </a:p>
          <a:p>
            <a:pPr algn="l" rtl="0" eaLnBrk="1" hangingPunct="1">
              <a:spcBef>
                <a:spcPct val="50000"/>
              </a:spcBef>
            </a:pPr>
            <a:r>
              <a:rPr lang="en-US" sz="2400"/>
              <a:t>1- Primary surgical disease</a:t>
            </a:r>
          </a:p>
          <a:p>
            <a:pPr algn="l" rtl="0" eaLnBrk="1" hangingPunct="1">
              <a:spcBef>
                <a:spcPct val="50000"/>
              </a:spcBef>
            </a:pPr>
            <a:r>
              <a:rPr lang="en-US" sz="2400"/>
              <a:t>2-Complication of an operation</a:t>
            </a:r>
          </a:p>
          <a:p>
            <a:pPr algn="l" rtl="0" eaLnBrk="1" hangingPunct="1">
              <a:spcBef>
                <a:spcPct val="50000"/>
              </a:spcBef>
            </a:pPr>
            <a:r>
              <a:rPr lang="en-US" sz="2400"/>
              <a:t>3-Complication of diagnostic or  support procedures</a:t>
            </a:r>
          </a:p>
          <a:p>
            <a:pPr algn="l" rtl="0" eaLnBrk="1" hangingPunct="1">
              <a:spcBef>
                <a:spcPct val="50000"/>
              </a:spcBef>
            </a:pPr>
            <a:r>
              <a:rPr lang="en-US" sz="2400"/>
              <a:t>4-Infectious unrelated to the primary surgical disease</a:t>
            </a:r>
          </a:p>
        </p:txBody>
      </p:sp>
    </p:spTree>
    <p:extLst>
      <p:ext uri="{BB962C8B-B14F-4D97-AF65-F5344CB8AC3E}">
        <p14:creationId xmlns:p14="http://schemas.microsoft.com/office/powerpoint/2010/main" val="162992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شعار الجامع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355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4"/>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sp>
        <p:nvSpPr>
          <p:cNvPr id="23557" name="Text Box 5"/>
          <p:cNvSpPr txBox="1">
            <a:spLocks noChangeArrowheads="1"/>
          </p:cNvSpPr>
          <p:nvPr/>
        </p:nvSpPr>
        <p:spPr bwMode="auto">
          <a:xfrm>
            <a:off x="228600" y="1676400"/>
            <a:ext cx="807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endParaRPr lang="en-US"/>
          </a:p>
        </p:txBody>
      </p:sp>
      <p:sp>
        <p:nvSpPr>
          <p:cNvPr id="23558" name="WordArt 9"/>
          <p:cNvSpPr>
            <a:spLocks noChangeArrowheads="1" noChangeShapeType="1" noTextEdit="1"/>
          </p:cNvSpPr>
          <p:nvPr/>
        </p:nvSpPr>
        <p:spPr bwMode="auto">
          <a:xfrm>
            <a:off x="2743200" y="2209800"/>
            <a:ext cx="3581400" cy="685800"/>
          </a:xfrm>
          <a:prstGeom prst="rect">
            <a:avLst/>
          </a:prstGeom>
        </p:spPr>
        <p:txBody>
          <a:bodyPr wrap="none" fromWordArt="1">
            <a:prstTxWarp prst="textDoubleWave1">
              <a:avLst>
                <a:gd name="adj1" fmla="val 6500"/>
                <a:gd name="adj2" fmla="val 0"/>
              </a:avLst>
            </a:prstTxWarp>
          </a:bodyPr>
          <a:lstStyle/>
          <a:p>
            <a:pPr algn="ctr" rtl="0"/>
            <a:r>
              <a:rPr lang="en-US"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Sterilization</a:t>
            </a:r>
            <a:endParaRPr lang="ar-IQ" sz="3600" kern="10" spc="-36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Tree>
    <p:extLst>
      <p:ext uri="{BB962C8B-B14F-4D97-AF65-F5344CB8AC3E}">
        <p14:creationId xmlns:p14="http://schemas.microsoft.com/office/powerpoint/2010/main" val="11573048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pic>
        <p:nvPicPr>
          <p:cNvPr id="419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8" name="Picture 4" descr="شعار الجامع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1989" name="Text Box 5"/>
          <p:cNvSpPr txBox="1">
            <a:spLocks noChangeArrowheads="1"/>
          </p:cNvSpPr>
          <p:nvPr/>
        </p:nvSpPr>
        <p:spPr bwMode="auto">
          <a:xfrm>
            <a:off x="609600" y="19050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b="1"/>
              <a:t>Prevention of surgical infection</a:t>
            </a:r>
          </a:p>
        </p:txBody>
      </p:sp>
      <p:sp>
        <p:nvSpPr>
          <p:cNvPr id="41990" name="Text Box 6"/>
          <p:cNvSpPr txBox="1">
            <a:spLocks noChangeArrowheads="1"/>
          </p:cNvSpPr>
          <p:nvPr/>
        </p:nvSpPr>
        <p:spPr bwMode="auto">
          <a:xfrm>
            <a:off x="-358775" y="105886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endParaRPr lang="en-US"/>
          </a:p>
        </p:txBody>
      </p:sp>
      <p:sp>
        <p:nvSpPr>
          <p:cNvPr id="41991" name="Text Box 7"/>
          <p:cNvSpPr txBox="1">
            <a:spLocks noChangeArrowheads="1"/>
          </p:cNvSpPr>
          <p:nvPr/>
        </p:nvSpPr>
        <p:spPr bwMode="auto">
          <a:xfrm>
            <a:off x="152400" y="2514600"/>
            <a:ext cx="8686800"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1-Proper selection and preparation of the patient</a:t>
            </a:r>
          </a:p>
          <a:p>
            <a:pPr algn="l" rtl="0" eaLnBrk="1" hangingPunct="1">
              <a:spcBef>
                <a:spcPct val="50000"/>
              </a:spcBef>
            </a:pPr>
            <a:r>
              <a:rPr lang="en-US" sz="2400"/>
              <a:t>2-Surgical personnel preparation</a:t>
            </a:r>
          </a:p>
          <a:p>
            <a:pPr algn="l" rtl="0" eaLnBrk="1" hangingPunct="1">
              <a:spcBef>
                <a:spcPct val="50000"/>
              </a:spcBef>
            </a:pPr>
            <a:r>
              <a:rPr lang="en-US" sz="2400"/>
              <a:t>3-Adequte sterilization of surgical equipment and materials</a:t>
            </a:r>
          </a:p>
          <a:p>
            <a:pPr algn="l" rtl="0" eaLnBrk="1" hangingPunct="1">
              <a:spcBef>
                <a:spcPct val="50000"/>
              </a:spcBef>
            </a:pPr>
            <a:r>
              <a:rPr lang="en-US" sz="2400"/>
              <a:t>4- Proper maintenance of the surgical rooms</a:t>
            </a:r>
          </a:p>
          <a:p>
            <a:pPr algn="l" rtl="0" eaLnBrk="1" hangingPunct="1">
              <a:spcBef>
                <a:spcPct val="50000"/>
              </a:spcBef>
            </a:pPr>
            <a:r>
              <a:rPr lang="en-US" sz="2400"/>
              <a:t>5- Attention to operative  technique</a:t>
            </a:r>
          </a:p>
          <a:p>
            <a:pPr algn="l" rtl="0" eaLnBrk="1" hangingPunct="1">
              <a:spcBef>
                <a:spcPct val="50000"/>
              </a:spcBef>
            </a:pPr>
            <a:r>
              <a:rPr lang="en-US" sz="2400"/>
              <a:t>6- Correct patient aftercare</a:t>
            </a:r>
          </a:p>
          <a:p>
            <a:pPr algn="l" rtl="0" eaLnBrk="1" hangingPunct="1">
              <a:spcBef>
                <a:spcPct val="50000"/>
              </a:spcBef>
            </a:pPr>
            <a:r>
              <a:rPr lang="en-US" sz="2400"/>
              <a:t>7- Proper use of prophylactic antimicrobial agents</a:t>
            </a:r>
          </a:p>
        </p:txBody>
      </p:sp>
    </p:spTree>
    <p:extLst>
      <p:ext uri="{BB962C8B-B14F-4D97-AF65-F5344CB8AC3E}">
        <p14:creationId xmlns:p14="http://schemas.microsoft.com/office/powerpoint/2010/main" val="500495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شعار الجامع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457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Rectangle 4"/>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sp>
        <p:nvSpPr>
          <p:cNvPr id="24581" name="Text Box 5"/>
          <p:cNvSpPr txBox="1">
            <a:spLocks noChangeArrowheads="1"/>
          </p:cNvSpPr>
          <p:nvPr/>
        </p:nvSpPr>
        <p:spPr bwMode="auto">
          <a:xfrm>
            <a:off x="228600" y="1676400"/>
            <a:ext cx="807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endParaRPr lang="en-US"/>
          </a:p>
        </p:txBody>
      </p:sp>
      <p:sp>
        <p:nvSpPr>
          <p:cNvPr id="24582" name="Text Box 6"/>
          <p:cNvSpPr txBox="1">
            <a:spLocks noChangeArrowheads="1"/>
          </p:cNvSpPr>
          <p:nvPr/>
        </p:nvSpPr>
        <p:spPr bwMode="auto">
          <a:xfrm>
            <a:off x="304800" y="1600200"/>
            <a:ext cx="8229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800"/>
              <a:t>Sterilization of surgical Equipment and materials </a:t>
            </a:r>
          </a:p>
        </p:txBody>
      </p:sp>
      <p:sp>
        <p:nvSpPr>
          <p:cNvPr id="24583" name="Text Box 7"/>
          <p:cNvSpPr txBox="1">
            <a:spLocks noChangeArrowheads="1"/>
          </p:cNvSpPr>
          <p:nvPr/>
        </p:nvSpPr>
        <p:spPr bwMode="auto">
          <a:xfrm>
            <a:off x="457200" y="2438400"/>
            <a:ext cx="81534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Sterilization</a:t>
            </a:r>
          </a:p>
          <a:p>
            <a:pPr algn="l" rtl="0" eaLnBrk="1" hangingPunct="1">
              <a:spcBef>
                <a:spcPct val="50000"/>
              </a:spcBef>
            </a:pPr>
            <a:r>
              <a:rPr lang="en-US"/>
              <a:t>It is defined as complete destruction of living organisms. Sterilization is the complete elimination of microbial viability including both the vegetative forms of bacteria and spores. </a:t>
            </a:r>
          </a:p>
        </p:txBody>
      </p:sp>
      <p:sp>
        <p:nvSpPr>
          <p:cNvPr id="24584" name="Line 8"/>
          <p:cNvSpPr>
            <a:spLocks noChangeShapeType="1"/>
          </p:cNvSpPr>
          <p:nvPr/>
        </p:nvSpPr>
        <p:spPr bwMode="auto">
          <a:xfrm>
            <a:off x="4572000" y="4572000"/>
            <a:ext cx="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24585" name="Text Box 9"/>
          <p:cNvSpPr txBox="1">
            <a:spLocks noChangeArrowheads="1"/>
          </p:cNvSpPr>
          <p:nvPr/>
        </p:nvSpPr>
        <p:spPr bwMode="auto">
          <a:xfrm>
            <a:off x="2667000" y="4114800"/>
            <a:ext cx="5791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Methods of sterilization</a:t>
            </a:r>
          </a:p>
        </p:txBody>
      </p:sp>
      <p:sp>
        <p:nvSpPr>
          <p:cNvPr id="24586" name="Line 10"/>
          <p:cNvSpPr>
            <a:spLocks noChangeShapeType="1"/>
          </p:cNvSpPr>
          <p:nvPr/>
        </p:nvSpPr>
        <p:spPr bwMode="auto">
          <a:xfrm flipH="1">
            <a:off x="990600" y="5181600"/>
            <a:ext cx="6934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24587" name="Text Box 11"/>
          <p:cNvSpPr txBox="1">
            <a:spLocks noChangeArrowheads="1"/>
          </p:cNvSpPr>
          <p:nvPr/>
        </p:nvSpPr>
        <p:spPr bwMode="auto">
          <a:xfrm>
            <a:off x="228600" y="59436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Physical methods</a:t>
            </a:r>
          </a:p>
        </p:txBody>
      </p:sp>
      <p:sp>
        <p:nvSpPr>
          <p:cNvPr id="24588" name="Text Box 12"/>
          <p:cNvSpPr txBox="1">
            <a:spLocks noChangeArrowheads="1"/>
          </p:cNvSpPr>
          <p:nvPr/>
        </p:nvSpPr>
        <p:spPr bwMode="auto">
          <a:xfrm>
            <a:off x="6172200" y="5943600"/>
            <a:ext cx="2590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chemicals methods</a:t>
            </a:r>
          </a:p>
        </p:txBody>
      </p:sp>
      <p:sp>
        <p:nvSpPr>
          <p:cNvPr id="24589" name="Line 13"/>
          <p:cNvSpPr>
            <a:spLocks noChangeShapeType="1"/>
          </p:cNvSpPr>
          <p:nvPr/>
        </p:nvSpPr>
        <p:spPr bwMode="auto">
          <a:xfrm>
            <a:off x="990600" y="5181600"/>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IQ"/>
          </a:p>
        </p:txBody>
      </p:sp>
      <p:sp>
        <p:nvSpPr>
          <p:cNvPr id="24590" name="Line 14"/>
          <p:cNvSpPr>
            <a:spLocks noChangeShapeType="1"/>
          </p:cNvSpPr>
          <p:nvPr/>
        </p:nvSpPr>
        <p:spPr bwMode="auto">
          <a:xfrm>
            <a:off x="7924800" y="5257800"/>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IQ"/>
          </a:p>
        </p:txBody>
      </p:sp>
    </p:spTree>
    <p:extLst>
      <p:ext uri="{BB962C8B-B14F-4D97-AF65-F5344CB8AC3E}">
        <p14:creationId xmlns:p14="http://schemas.microsoft.com/office/powerpoint/2010/main" val="2684652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شعار الجامع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56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Rectangle 4"/>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sp>
        <p:nvSpPr>
          <p:cNvPr id="25605" name="Text Box 5"/>
          <p:cNvSpPr txBox="1">
            <a:spLocks noChangeArrowheads="1"/>
          </p:cNvSpPr>
          <p:nvPr/>
        </p:nvSpPr>
        <p:spPr bwMode="auto">
          <a:xfrm>
            <a:off x="228600" y="1676400"/>
            <a:ext cx="807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endParaRPr lang="en-US"/>
          </a:p>
        </p:txBody>
      </p:sp>
      <p:sp>
        <p:nvSpPr>
          <p:cNvPr id="25606" name="Text Box 6"/>
          <p:cNvSpPr txBox="1">
            <a:spLocks noChangeArrowheads="1"/>
          </p:cNvSpPr>
          <p:nvPr/>
        </p:nvSpPr>
        <p:spPr bwMode="auto">
          <a:xfrm>
            <a:off x="2438400" y="1676400"/>
            <a:ext cx="3352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800"/>
              <a:t>Physical methods</a:t>
            </a:r>
          </a:p>
        </p:txBody>
      </p:sp>
      <p:sp>
        <p:nvSpPr>
          <p:cNvPr id="25607" name="Line 7"/>
          <p:cNvSpPr>
            <a:spLocks noChangeShapeType="1"/>
          </p:cNvSpPr>
          <p:nvPr/>
        </p:nvSpPr>
        <p:spPr bwMode="auto">
          <a:xfrm>
            <a:off x="3810000" y="2133600"/>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25608" name="Line 8"/>
          <p:cNvSpPr>
            <a:spLocks noChangeShapeType="1"/>
          </p:cNvSpPr>
          <p:nvPr/>
        </p:nvSpPr>
        <p:spPr bwMode="auto">
          <a:xfrm flipH="1">
            <a:off x="381000" y="2895600"/>
            <a:ext cx="7162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25609" name="Line 9"/>
          <p:cNvSpPr>
            <a:spLocks noChangeShapeType="1"/>
          </p:cNvSpPr>
          <p:nvPr/>
        </p:nvSpPr>
        <p:spPr bwMode="auto">
          <a:xfrm>
            <a:off x="381000" y="28956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IQ"/>
          </a:p>
        </p:txBody>
      </p:sp>
      <p:sp>
        <p:nvSpPr>
          <p:cNvPr id="25610" name="Text Box 10"/>
          <p:cNvSpPr txBox="1">
            <a:spLocks noChangeArrowheads="1"/>
          </p:cNvSpPr>
          <p:nvPr/>
        </p:nvSpPr>
        <p:spPr bwMode="auto">
          <a:xfrm>
            <a:off x="0" y="3733800"/>
            <a:ext cx="182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Thermal energy</a:t>
            </a:r>
          </a:p>
        </p:txBody>
      </p:sp>
      <p:sp>
        <p:nvSpPr>
          <p:cNvPr id="25611" name="Text Box 11"/>
          <p:cNvSpPr txBox="1">
            <a:spLocks noChangeArrowheads="1"/>
          </p:cNvSpPr>
          <p:nvPr/>
        </p:nvSpPr>
        <p:spPr bwMode="auto">
          <a:xfrm>
            <a:off x="3352800" y="37338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Filtration </a:t>
            </a:r>
          </a:p>
        </p:txBody>
      </p:sp>
      <p:sp>
        <p:nvSpPr>
          <p:cNvPr id="25612" name="Text Box 13"/>
          <p:cNvSpPr txBox="1">
            <a:spLocks noChangeArrowheads="1"/>
          </p:cNvSpPr>
          <p:nvPr/>
        </p:nvSpPr>
        <p:spPr bwMode="auto">
          <a:xfrm>
            <a:off x="6553200" y="3733800"/>
            <a:ext cx="297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Radiation energy</a:t>
            </a:r>
          </a:p>
        </p:txBody>
      </p:sp>
      <p:sp>
        <p:nvSpPr>
          <p:cNvPr id="25613" name="Line 14"/>
          <p:cNvSpPr>
            <a:spLocks noChangeShapeType="1"/>
          </p:cNvSpPr>
          <p:nvPr/>
        </p:nvSpPr>
        <p:spPr bwMode="auto">
          <a:xfrm>
            <a:off x="3810000" y="28956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IQ"/>
          </a:p>
        </p:txBody>
      </p:sp>
      <p:sp>
        <p:nvSpPr>
          <p:cNvPr id="25614" name="Line 15"/>
          <p:cNvSpPr>
            <a:spLocks noChangeShapeType="1"/>
          </p:cNvSpPr>
          <p:nvPr/>
        </p:nvSpPr>
        <p:spPr bwMode="auto">
          <a:xfrm>
            <a:off x="7543800" y="28956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IQ"/>
          </a:p>
        </p:txBody>
      </p:sp>
    </p:spTree>
    <p:extLst>
      <p:ext uri="{BB962C8B-B14F-4D97-AF65-F5344CB8AC3E}">
        <p14:creationId xmlns:p14="http://schemas.microsoft.com/office/powerpoint/2010/main" val="2608331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شعار الجامع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66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Rectangle 4"/>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sp>
        <p:nvSpPr>
          <p:cNvPr id="26629" name="Text Box 5"/>
          <p:cNvSpPr txBox="1">
            <a:spLocks noChangeArrowheads="1"/>
          </p:cNvSpPr>
          <p:nvPr/>
        </p:nvSpPr>
        <p:spPr bwMode="auto">
          <a:xfrm>
            <a:off x="228600" y="1676400"/>
            <a:ext cx="807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endParaRPr lang="en-US"/>
          </a:p>
        </p:txBody>
      </p:sp>
      <p:sp>
        <p:nvSpPr>
          <p:cNvPr id="26630" name="Text Box 6"/>
          <p:cNvSpPr txBox="1">
            <a:spLocks noChangeArrowheads="1"/>
          </p:cNvSpPr>
          <p:nvPr/>
        </p:nvSpPr>
        <p:spPr bwMode="auto">
          <a:xfrm>
            <a:off x="1447800" y="1524000"/>
            <a:ext cx="5715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rtl="0" eaLnBrk="1" hangingPunct="1">
              <a:spcBef>
                <a:spcPct val="50000"/>
              </a:spcBef>
            </a:pPr>
            <a:r>
              <a:rPr lang="en-US" sz="2800" b="1"/>
              <a:t>Sterilization by thermal energy</a:t>
            </a:r>
          </a:p>
        </p:txBody>
      </p:sp>
      <p:sp>
        <p:nvSpPr>
          <p:cNvPr id="26631" name="Text Box 7"/>
          <p:cNvSpPr txBox="1">
            <a:spLocks noChangeArrowheads="1"/>
          </p:cNvSpPr>
          <p:nvPr/>
        </p:nvSpPr>
        <p:spPr bwMode="auto">
          <a:xfrm>
            <a:off x="457200" y="2133600"/>
            <a:ext cx="8686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Mechanism by which heat destroy microorganisms is not perfectly understood, Denaturation or destruction of cellular protein</a:t>
            </a:r>
          </a:p>
        </p:txBody>
      </p:sp>
      <p:sp>
        <p:nvSpPr>
          <p:cNvPr id="26632" name="Line 8"/>
          <p:cNvSpPr>
            <a:spLocks noChangeShapeType="1"/>
          </p:cNvSpPr>
          <p:nvPr/>
        </p:nvSpPr>
        <p:spPr bwMode="auto">
          <a:xfrm>
            <a:off x="4343400" y="3124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IQ"/>
          </a:p>
        </p:txBody>
      </p:sp>
      <p:sp>
        <p:nvSpPr>
          <p:cNvPr id="26633" name="Line 9"/>
          <p:cNvSpPr>
            <a:spLocks noChangeShapeType="1"/>
          </p:cNvSpPr>
          <p:nvPr/>
        </p:nvSpPr>
        <p:spPr bwMode="auto">
          <a:xfrm flipH="1">
            <a:off x="838200" y="3581400"/>
            <a:ext cx="7315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26634" name="Line 10"/>
          <p:cNvSpPr>
            <a:spLocks noChangeShapeType="1"/>
          </p:cNvSpPr>
          <p:nvPr/>
        </p:nvSpPr>
        <p:spPr bwMode="auto">
          <a:xfrm>
            <a:off x="838200" y="35814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IQ"/>
          </a:p>
        </p:txBody>
      </p:sp>
      <p:sp>
        <p:nvSpPr>
          <p:cNvPr id="26635" name="Text Box 11"/>
          <p:cNvSpPr txBox="1">
            <a:spLocks noChangeArrowheads="1"/>
          </p:cNvSpPr>
          <p:nvPr/>
        </p:nvSpPr>
        <p:spPr bwMode="auto">
          <a:xfrm>
            <a:off x="0" y="4495800"/>
            <a:ext cx="3733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endParaRPr lang="en-US"/>
          </a:p>
        </p:txBody>
      </p:sp>
      <p:sp>
        <p:nvSpPr>
          <p:cNvPr id="26636" name="Text Box 12"/>
          <p:cNvSpPr txBox="1">
            <a:spLocks noChangeArrowheads="1"/>
          </p:cNvSpPr>
          <p:nvPr/>
        </p:nvSpPr>
        <p:spPr bwMode="auto">
          <a:xfrm>
            <a:off x="304800" y="4114800"/>
            <a:ext cx="312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Dry heat</a:t>
            </a:r>
          </a:p>
        </p:txBody>
      </p:sp>
      <p:sp>
        <p:nvSpPr>
          <p:cNvPr id="26637" name="Text Box 13"/>
          <p:cNvSpPr txBox="1">
            <a:spLocks noChangeArrowheads="1"/>
          </p:cNvSpPr>
          <p:nvPr/>
        </p:nvSpPr>
        <p:spPr bwMode="auto">
          <a:xfrm>
            <a:off x="5486400" y="40386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Moist heat</a:t>
            </a:r>
          </a:p>
        </p:txBody>
      </p:sp>
      <p:sp>
        <p:nvSpPr>
          <p:cNvPr id="26638" name="Line 14"/>
          <p:cNvSpPr>
            <a:spLocks noChangeShapeType="1"/>
          </p:cNvSpPr>
          <p:nvPr/>
        </p:nvSpPr>
        <p:spPr bwMode="auto">
          <a:xfrm>
            <a:off x="8153400" y="35814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IQ"/>
          </a:p>
        </p:txBody>
      </p:sp>
      <p:sp>
        <p:nvSpPr>
          <p:cNvPr id="26639" name="Text Box 15"/>
          <p:cNvSpPr txBox="1">
            <a:spLocks noChangeArrowheads="1"/>
          </p:cNvSpPr>
          <p:nvPr/>
        </p:nvSpPr>
        <p:spPr bwMode="auto">
          <a:xfrm>
            <a:off x="304800" y="4724400"/>
            <a:ext cx="82296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Bacteria are destroyed by either wet or dry heat, although  when moisture is present death occurs at lower temp. and shorter period of time, bacterial spores show  greater resistance to dry heat than moist heat. </a:t>
            </a:r>
          </a:p>
        </p:txBody>
      </p:sp>
      <p:sp>
        <p:nvSpPr>
          <p:cNvPr id="26640" name="Text Box 16"/>
          <p:cNvSpPr txBox="1">
            <a:spLocks noChangeArrowheads="1"/>
          </p:cNvSpPr>
          <p:nvPr/>
        </p:nvSpPr>
        <p:spPr bwMode="auto">
          <a:xfrm>
            <a:off x="1600200" y="3886200"/>
            <a:ext cx="31242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Hot air oven:</a:t>
            </a:r>
          </a:p>
          <a:p>
            <a:pPr algn="l" rtl="0" eaLnBrk="1" hangingPunct="1">
              <a:spcBef>
                <a:spcPct val="50000"/>
              </a:spcBef>
            </a:pPr>
            <a:r>
              <a:rPr lang="en-US"/>
              <a:t>160° C, 3 hr.</a:t>
            </a:r>
          </a:p>
          <a:p>
            <a:pPr algn="l" rtl="0" eaLnBrk="1" hangingPunct="1">
              <a:spcBef>
                <a:spcPct val="50000"/>
              </a:spcBef>
            </a:pPr>
            <a:endParaRPr lang="en-US"/>
          </a:p>
        </p:txBody>
      </p:sp>
      <p:sp>
        <p:nvSpPr>
          <p:cNvPr id="26641" name="Text Box 17"/>
          <p:cNvSpPr txBox="1">
            <a:spLocks noChangeArrowheads="1"/>
          </p:cNvSpPr>
          <p:nvPr/>
        </p:nvSpPr>
        <p:spPr bwMode="auto">
          <a:xfrm>
            <a:off x="7162800" y="3733800"/>
            <a:ext cx="17526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Sterilizer</a:t>
            </a:r>
          </a:p>
          <a:p>
            <a:pPr algn="l" rtl="0" eaLnBrk="1" hangingPunct="1">
              <a:spcBef>
                <a:spcPct val="50000"/>
              </a:spcBef>
            </a:pPr>
            <a:r>
              <a:rPr lang="en-US"/>
              <a:t>Auto clave</a:t>
            </a:r>
          </a:p>
          <a:p>
            <a:pPr algn="l" rtl="0" eaLnBrk="1" hangingPunct="1">
              <a:spcBef>
                <a:spcPct val="50000"/>
              </a:spcBef>
            </a:pPr>
            <a:endParaRPr lang="en-US"/>
          </a:p>
        </p:txBody>
      </p:sp>
    </p:spTree>
    <p:extLst>
      <p:ext uri="{BB962C8B-B14F-4D97-AF65-F5344CB8AC3E}">
        <p14:creationId xmlns:p14="http://schemas.microsoft.com/office/powerpoint/2010/main" val="3945264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شعار الجامع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76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Rectangle 4"/>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sp>
        <p:nvSpPr>
          <p:cNvPr id="27653" name="Text Box 5"/>
          <p:cNvSpPr txBox="1">
            <a:spLocks noChangeArrowheads="1"/>
          </p:cNvSpPr>
          <p:nvPr/>
        </p:nvSpPr>
        <p:spPr bwMode="auto">
          <a:xfrm>
            <a:off x="228600" y="1676400"/>
            <a:ext cx="807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endParaRPr lang="en-US"/>
          </a:p>
        </p:txBody>
      </p:sp>
      <p:sp>
        <p:nvSpPr>
          <p:cNvPr id="27654" name="Text Box 6"/>
          <p:cNvSpPr txBox="1">
            <a:spLocks noChangeArrowheads="1"/>
          </p:cNvSpPr>
          <p:nvPr/>
        </p:nvSpPr>
        <p:spPr bwMode="auto">
          <a:xfrm>
            <a:off x="457200" y="3581400"/>
            <a:ext cx="754380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000"/>
              <a:t>Moist heat:</a:t>
            </a:r>
          </a:p>
          <a:p>
            <a:pPr algn="l" rtl="0" eaLnBrk="1" hangingPunct="1">
              <a:spcBef>
                <a:spcPct val="50000"/>
              </a:spcBef>
            </a:pPr>
            <a:r>
              <a:rPr lang="en-US"/>
              <a:t>Autoclave means self closing</a:t>
            </a:r>
          </a:p>
          <a:p>
            <a:pPr algn="l" rtl="0" eaLnBrk="1" hangingPunct="1">
              <a:spcBef>
                <a:spcPct val="50000"/>
              </a:spcBef>
            </a:pPr>
            <a:r>
              <a:rPr lang="en-US"/>
              <a:t>121 °C , 15 minute 1.5 Bar</a:t>
            </a:r>
          </a:p>
          <a:p>
            <a:pPr algn="l" rtl="0" eaLnBrk="1" hangingPunct="1">
              <a:spcBef>
                <a:spcPct val="50000"/>
              </a:spcBef>
            </a:pPr>
            <a:r>
              <a:rPr lang="en-US"/>
              <a:t>It is killed both spore and vegetative form of bacteria </a:t>
            </a:r>
          </a:p>
          <a:p>
            <a:pPr algn="l" rtl="0" eaLnBrk="1" hangingPunct="1">
              <a:spcBef>
                <a:spcPct val="50000"/>
              </a:spcBef>
            </a:pPr>
            <a:r>
              <a:rPr lang="en-US"/>
              <a:t>Suitable for all instruments, cotton, gauze</a:t>
            </a:r>
          </a:p>
        </p:txBody>
      </p:sp>
      <p:sp>
        <p:nvSpPr>
          <p:cNvPr id="27655" name="Text Box 7"/>
          <p:cNvSpPr txBox="1">
            <a:spLocks noChangeArrowheads="1"/>
          </p:cNvSpPr>
          <p:nvPr/>
        </p:nvSpPr>
        <p:spPr bwMode="auto">
          <a:xfrm>
            <a:off x="533400" y="1600200"/>
            <a:ext cx="8153400"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Dry heat: </a:t>
            </a:r>
          </a:p>
          <a:p>
            <a:pPr algn="l" rtl="0" eaLnBrk="1" hangingPunct="1">
              <a:spcBef>
                <a:spcPct val="50000"/>
              </a:spcBef>
            </a:pPr>
            <a:r>
              <a:rPr lang="en-US" sz="2400"/>
              <a:t>can sterilization  surgical instrument, disadvantage, can not sterilization , clothes, cotton, gauze , also destroy sharpness of instrument</a:t>
            </a:r>
          </a:p>
        </p:txBody>
      </p:sp>
    </p:spTree>
    <p:extLst>
      <p:ext uri="{BB962C8B-B14F-4D97-AF65-F5344CB8AC3E}">
        <p14:creationId xmlns:p14="http://schemas.microsoft.com/office/powerpoint/2010/main" val="1554748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شعار الجامع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86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6" name="Rectangle 4"/>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sp>
        <p:nvSpPr>
          <p:cNvPr id="28677" name="Text Box 5"/>
          <p:cNvSpPr txBox="1">
            <a:spLocks noChangeArrowheads="1"/>
          </p:cNvSpPr>
          <p:nvPr/>
        </p:nvSpPr>
        <p:spPr bwMode="auto">
          <a:xfrm>
            <a:off x="228600" y="1676400"/>
            <a:ext cx="807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endParaRPr lang="en-US"/>
          </a:p>
        </p:txBody>
      </p:sp>
      <p:sp>
        <p:nvSpPr>
          <p:cNvPr id="28678" name="Text Box 6"/>
          <p:cNvSpPr txBox="1">
            <a:spLocks noChangeArrowheads="1"/>
          </p:cNvSpPr>
          <p:nvPr/>
        </p:nvSpPr>
        <p:spPr bwMode="auto">
          <a:xfrm>
            <a:off x="533400" y="1752600"/>
            <a:ext cx="563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Steam sterilization procedure:</a:t>
            </a:r>
          </a:p>
        </p:txBody>
      </p:sp>
      <p:sp>
        <p:nvSpPr>
          <p:cNvPr id="28679" name="Text Box 7"/>
          <p:cNvSpPr txBox="1">
            <a:spLocks noChangeArrowheads="1"/>
          </p:cNvSpPr>
          <p:nvPr/>
        </p:nvSpPr>
        <p:spPr bwMode="auto">
          <a:xfrm>
            <a:off x="304800" y="2133600"/>
            <a:ext cx="8458200"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1- Cleaning of surgical supplies prior to sterilization:</a:t>
            </a:r>
          </a:p>
          <a:p>
            <a:pPr algn="l" rtl="0" eaLnBrk="1" hangingPunct="1">
              <a:spcBef>
                <a:spcPct val="50000"/>
              </a:spcBef>
            </a:pPr>
            <a:r>
              <a:rPr lang="en-US"/>
              <a:t>Gross contamination must be removed from surgical instrument, instrument usually should be cleaned after used either manually, or with ultrasonic cleaning equipment, Instrument should be rinsed with  cold water to remove blood finally should washed with warm water containing detergent. The instrument are loaded loosely in wire mesh trays</a:t>
            </a:r>
            <a:r>
              <a:rPr lang="ar-SA"/>
              <a:t> </a:t>
            </a:r>
            <a:r>
              <a:rPr lang="en-US"/>
              <a:t> and dried</a:t>
            </a:r>
          </a:p>
          <a:p>
            <a:pPr algn="l" rtl="0" eaLnBrk="1" hangingPunct="1">
              <a:spcBef>
                <a:spcPct val="50000"/>
              </a:spcBef>
            </a:pPr>
            <a:endParaRPr lang="en-US"/>
          </a:p>
        </p:txBody>
      </p:sp>
      <p:sp>
        <p:nvSpPr>
          <p:cNvPr id="28680" name="Text Box 8"/>
          <p:cNvSpPr txBox="1">
            <a:spLocks noChangeArrowheads="1"/>
          </p:cNvSpPr>
          <p:nvPr/>
        </p:nvSpPr>
        <p:spPr bwMode="auto">
          <a:xfrm>
            <a:off x="0" y="4800600"/>
            <a:ext cx="7696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endParaRPr lang="en-US"/>
          </a:p>
        </p:txBody>
      </p:sp>
      <p:sp>
        <p:nvSpPr>
          <p:cNvPr id="28681" name="Text Box 9"/>
          <p:cNvSpPr txBox="1">
            <a:spLocks noChangeArrowheads="1"/>
          </p:cNvSpPr>
          <p:nvPr/>
        </p:nvSpPr>
        <p:spPr bwMode="auto">
          <a:xfrm>
            <a:off x="304800" y="4267200"/>
            <a:ext cx="8001000" cy="160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2- Preparation of surgical packs and loading of the autoclave.</a:t>
            </a:r>
          </a:p>
          <a:p>
            <a:pPr algn="l" rtl="0" eaLnBrk="1" hangingPunct="1">
              <a:spcBef>
                <a:spcPct val="50000"/>
              </a:spcBef>
            </a:pPr>
            <a:r>
              <a:rPr lang="en-US"/>
              <a:t>Instruments and supplies should be packed according to their intended use, the system of packing should be standardized, each type of pack should always contain the same material. Materials should be positioned in pack to allow complete steam penetration </a:t>
            </a:r>
          </a:p>
        </p:txBody>
      </p:sp>
      <p:sp>
        <p:nvSpPr>
          <p:cNvPr id="28682" name="Text Box 10"/>
          <p:cNvSpPr txBox="1">
            <a:spLocks noChangeArrowheads="1"/>
          </p:cNvSpPr>
          <p:nvPr/>
        </p:nvSpPr>
        <p:spPr bwMode="auto">
          <a:xfrm>
            <a:off x="381000" y="5942013"/>
            <a:ext cx="8382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3-Autoclave operation (121 C, 15 minute 1.5 bar). A number of indicator system are available to monitor the effectiveness, indicator placed in the center of each pack. All indicators undergo either chemical or biological changes in response</a:t>
            </a:r>
          </a:p>
        </p:txBody>
      </p:sp>
    </p:spTree>
    <p:extLst>
      <p:ext uri="{BB962C8B-B14F-4D97-AF65-F5344CB8AC3E}">
        <p14:creationId xmlns:p14="http://schemas.microsoft.com/office/powerpoint/2010/main" val="2210188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شعار الجامع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96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0" name="Rectangle 4"/>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sp>
        <p:nvSpPr>
          <p:cNvPr id="29701" name="Text Box 5"/>
          <p:cNvSpPr txBox="1">
            <a:spLocks noChangeArrowheads="1"/>
          </p:cNvSpPr>
          <p:nvPr/>
        </p:nvSpPr>
        <p:spPr bwMode="auto">
          <a:xfrm>
            <a:off x="228600" y="1676400"/>
            <a:ext cx="807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endParaRPr lang="en-US"/>
          </a:p>
        </p:txBody>
      </p:sp>
      <p:sp>
        <p:nvSpPr>
          <p:cNvPr id="29702" name="Text Box 6"/>
          <p:cNvSpPr txBox="1">
            <a:spLocks noChangeArrowheads="1"/>
          </p:cNvSpPr>
          <p:nvPr/>
        </p:nvSpPr>
        <p:spPr bwMode="auto">
          <a:xfrm>
            <a:off x="304800" y="1676400"/>
            <a:ext cx="8610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Chemical indicators most commonly are paper strips impregnated with chemical that undergoes a color change when certain temp. is reached</a:t>
            </a:r>
          </a:p>
        </p:txBody>
      </p:sp>
      <p:sp>
        <p:nvSpPr>
          <p:cNvPr id="29703" name="Text Box 7"/>
          <p:cNvSpPr txBox="1">
            <a:spLocks noChangeArrowheads="1"/>
          </p:cNvSpPr>
          <p:nvPr/>
        </p:nvSpPr>
        <p:spPr bwMode="auto">
          <a:xfrm>
            <a:off x="228600" y="3581400"/>
            <a:ext cx="8915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Biological indicators are superior to chemical indicators, all system employ a heat resistant organism, most commonly used spore of </a:t>
            </a:r>
            <a:r>
              <a:rPr lang="en-US" sz="2400" i="1"/>
              <a:t>Bacillus stearothermophilus</a:t>
            </a:r>
          </a:p>
        </p:txBody>
      </p:sp>
      <p:sp>
        <p:nvSpPr>
          <p:cNvPr id="29704" name="Text Box 13"/>
          <p:cNvSpPr txBox="1">
            <a:spLocks noChangeArrowheads="1"/>
          </p:cNvSpPr>
          <p:nvPr/>
        </p:nvSpPr>
        <p:spPr bwMode="auto">
          <a:xfrm>
            <a:off x="6384925" y="27797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US"/>
          </a:p>
        </p:txBody>
      </p:sp>
      <p:sp>
        <p:nvSpPr>
          <p:cNvPr id="29705" name="Text Box 22"/>
          <p:cNvSpPr txBox="1">
            <a:spLocks noChangeArrowheads="1"/>
          </p:cNvSpPr>
          <p:nvPr/>
        </p:nvSpPr>
        <p:spPr bwMode="auto">
          <a:xfrm>
            <a:off x="381000" y="5181600"/>
            <a:ext cx="8305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400"/>
              <a:t>4- Sterile pack storage: sterile pack should stored in closed cabinets, pack should be dated, safe storage times for packs wrapped in commonly used , 1-7 week.</a:t>
            </a:r>
          </a:p>
        </p:txBody>
      </p:sp>
    </p:spTree>
    <p:extLst>
      <p:ext uri="{BB962C8B-B14F-4D97-AF65-F5344CB8AC3E}">
        <p14:creationId xmlns:p14="http://schemas.microsoft.com/office/powerpoint/2010/main" val="7515721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ChangeArrowheads="1"/>
          </p:cNvSpPr>
          <p:nvPr/>
        </p:nvSpPr>
        <p:spPr bwMode="auto">
          <a:xfrm>
            <a:off x="1143000" y="0"/>
            <a:ext cx="6477000" cy="13731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0"/>
            <a:r>
              <a:rPr lang="en-US" sz="2800">
                <a:latin typeface="Times New Roman" pitchFamily="18" charset="0"/>
                <a:cs typeface="Times New Roman" pitchFamily="18" charset="0"/>
              </a:rPr>
              <a:t>Department of Surgery &amp; Obstetrics</a:t>
            </a:r>
          </a:p>
          <a:p>
            <a:pPr algn="ctr" rtl="0"/>
            <a:r>
              <a:rPr lang="en-US" sz="2800">
                <a:latin typeface="Times New Roman" pitchFamily="18" charset="0"/>
                <a:cs typeface="Times New Roman" pitchFamily="18" charset="0"/>
              </a:rPr>
              <a:t>College of Veterinary Medicine</a:t>
            </a:r>
          </a:p>
          <a:p>
            <a:pPr algn="ctr" rtl="0"/>
            <a:r>
              <a:rPr lang="en-US" sz="2800">
                <a:latin typeface="Times New Roman" pitchFamily="18" charset="0"/>
                <a:cs typeface="Times New Roman" pitchFamily="18" charset="0"/>
              </a:rPr>
              <a:t>University of Mosul</a:t>
            </a:r>
          </a:p>
        </p:txBody>
      </p:sp>
      <p:pic>
        <p:nvPicPr>
          <p:cNvPr id="3072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36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4" name="Picture 5" descr="شعار الجامع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0"/>
            <a:ext cx="1524000" cy="12620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0725" name="Text Box 6"/>
          <p:cNvSpPr txBox="1">
            <a:spLocks noChangeArrowheads="1"/>
          </p:cNvSpPr>
          <p:nvPr/>
        </p:nvSpPr>
        <p:spPr bwMode="auto">
          <a:xfrm>
            <a:off x="304800" y="1600200"/>
            <a:ext cx="464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800" b="1"/>
              <a:t>Sterilization by filtrations</a:t>
            </a:r>
          </a:p>
        </p:txBody>
      </p:sp>
      <p:sp>
        <p:nvSpPr>
          <p:cNvPr id="30726" name="Text Box 7"/>
          <p:cNvSpPr txBox="1">
            <a:spLocks noChangeArrowheads="1"/>
          </p:cNvSpPr>
          <p:nvPr/>
        </p:nvSpPr>
        <p:spPr bwMode="auto">
          <a:xfrm>
            <a:off x="152400" y="2209800"/>
            <a:ext cx="8686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Filtration refers to the separation of particulate material from liquid and gases. The mechanism which microorgansims or other particles are removed. Pharmaceuticals are commonly sterilized by filtration </a:t>
            </a:r>
          </a:p>
        </p:txBody>
      </p:sp>
      <p:sp>
        <p:nvSpPr>
          <p:cNvPr id="30727" name="Text Box 8"/>
          <p:cNvSpPr txBox="1">
            <a:spLocks noChangeArrowheads="1"/>
          </p:cNvSpPr>
          <p:nvPr/>
        </p:nvSpPr>
        <p:spPr bwMode="auto">
          <a:xfrm>
            <a:off x="0" y="3276600"/>
            <a:ext cx="5029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sz="2800" b="1"/>
              <a:t>Sterilization by Radiation</a:t>
            </a:r>
          </a:p>
        </p:txBody>
      </p:sp>
      <p:sp>
        <p:nvSpPr>
          <p:cNvPr id="30728" name="Text Box 9"/>
          <p:cNvSpPr txBox="1">
            <a:spLocks noChangeArrowheads="1"/>
          </p:cNvSpPr>
          <p:nvPr/>
        </p:nvSpPr>
        <p:spPr bwMode="auto">
          <a:xfrm>
            <a:off x="381000" y="3886200"/>
            <a:ext cx="83058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rtl="0" eaLnBrk="1" hangingPunct="1">
              <a:spcBef>
                <a:spcPct val="50000"/>
              </a:spcBef>
            </a:pPr>
            <a:r>
              <a:rPr lang="en-US"/>
              <a:t>Radiation kills organisms by producing ionization in or near the organism, Gamma rays, X-ray, and ultraviolet rays , certain materials sensitive to heat or chemicals are sterilization by radiation, tissue grafts, gamma radiations, surgical gloves</a:t>
            </a:r>
          </a:p>
        </p:txBody>
      </p:sp>
    </p:spTree>
    <p:extLst>
      <p:ext uri="{BB962C8B-B14F-4D97-AF65-F5344CB8AC3E}">
        <p14:creationId xmlns:p14="http://schemas.microsoft.com/office/powerpoint/2010/main" val="40198414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1347</Words>
  <Application>Microsoft Office PowerPoint</Application>
  <PresentationFormat>On-screen Show (4:3)</PresentationFormat>
  <Paragraphs>157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 - ANAS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2O14</dc:creator>
  <cp:lastModifiedBy>DR.Ahmed Saker 2O14</cp:lastModifiedBy>
  <cp:revision>1</cp:revision>
  <dcterms:created xsi:type="dcterms:W3CDTF">2016-11-05T09:55:05Z</dcterms:created>
  <dcterms:modified xsi:type="dcterms:W3CDTF">2016-11-05T09:58:46Z</dcterms:modified>
</cp:coreProperties>
</file>