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97" r:id="rId14"/>
    <p:sldId id="270" r:id="rId15"/>
    <p:sldId id="265" r:id="rId16"/>
    <p:sldId id="271" r:id="rId17"/>
    <p:sldId id="276" r:id="rId18"/>
    <p:sldId id="272" r:id="rId19"/>
    <p:sldId id="274" r:id="rId20"/>
    <p:sldId id="275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8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0053" autoAdjust="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65400A2-D9F6-492C-A3FB-D4E2C9136BC7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974011-21DD-4CE1-8229-0F7DD30B525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7362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74011-21DD-4CE1-8229-0F7DD30B5255}" type="slidenum">
              <a:rPr lang="ar-IQ" smtClean="0"/>
              <a:t>23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4333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6679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812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1215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8607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9509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6063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422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4286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112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2497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4417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9322-86C4-4AA8-9C42-71465BFBE9B8}" type="datetimeFigureOut">
              <a:rPr lang="ar-IQ" smtClean="0"/>
              <a:t>21/06/1438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34E8-139E-4DD2-8602-B5BB11A19975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5059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microsoft.com/office/2007/relationships/hdphoto" Target="../media/hdphoto15.wdp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762000" y="1340768"/>
            <a:ext cx="7772400" cy="147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ysClr val="windowText" lastClr="000000"/>
                </a:solidFill>
              </a:rPr>
              <a:t>Fracture maxilla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4" descr="npo0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8880"/>
            <a:ext cx="3200400" cy="42735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TextBox 2"/>
          <p:cNvSpPr txBox="1"/>
          <p:nvPr/>
        </p:nvSpPr>
        <p:spPr>
          <a:xfrm>
            <a:off x="4648200" y="228997"/>
            <a:ext cx="419574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IQ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b="1" dirty="0" smtClean="0"/>
              <a:t>طب اسنان \ </a:t>
            </a:r>
            <a:r>
              <a:rPr lang="ar-SA" sz="3200" b="1" dirty="0" smtClean="0"/>
              <a:t>خامس </a:t>
            </a:r>
            <a:endParaRPr lang="ar-SA" sz="3200" b="1" dirty="0" smtClean="0"/>
          </a:p>
          <a:p>
            <a:r>
              <a:rPr lang="ar-SA" sz="3200" b="1" dirty="0" smtClean="0"/>
              <a:t>جراحة فم \ د. </a:t>
            </a:r>
            <a:r>
              <a:rPr lang="ar-SA" sz="3200" b="1" dirty="0" smtClean="0"/>
              <a:t>وفاء م(11)</a:t>
            </a:r>
            <a:endParaRPr lang="ar-SA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07384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mtClean="0">
                <a:solidFill>
                  <a:sysClr val="windowText" lastClr="000000"/>
                </a:solidFill>
              </a:rPr>
            </a:br>
            <a:r>
              <a:rPr lang="en-US" smtClean="0">
                <a:solidFill>
                  <a:sysClr val="windowText" lastClr="000000"/>
                </a:solidFill>
              </a:rPr>
              <a:t>LeFort 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 smtClean="0">
                <a:solidFill>
                  <a:sysClr val="windowText" lastClr="000000"/>
                </a:solidFill>
              </a:rPr>
              <a:t>Definition:</a:t>
            </a:r>
          </a:p>
          <a:p>
            <a:pPr lvl="1" algn="l" rtl="0"/>
            <a:r>
              <a:rPr lang="en-US" dirty="0" smtClean="0">
                <a:solidFill>
                  <a:sysClr val="windowText" lastClr="000000"/>
                </a:solidFill>
              </a:rPr>
              <a:t>Horizontal fracture of the maxilla at the level of the nasal fossa.</a:t>
            </a:r>
          </a:p>
          <a:p>
            <a:pPr lvl="1" algn="l" rtl="0"/>
            <a:r>
              <a:rPr lang="en-US" dirty="0" smtClean="0">
                <a:solidFill>
                  <a:sysClr val="windowText" lastClr="000000"/>
                </a:solidFill>
              </a:rPr>
              <a:t>Allows motion of the maxilla while the nasal bridge remains stable.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6" descr="D:\235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38084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83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2"/>
          <p:cNvSpPr txBox="1">
            <a:spLocks/>
          </p:cNvSpPr>
          <p:nvPr/>
        </p:nvSpPr>
        <p:spPr>
          <a:xfrm>
            <a:off x="323528" y="1340768"/>
            <a:ext cx="781529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 smtClean="0">
                <a:solidFill>
                  <a:sysClr val="windowText" lastClr="000000"/>
                </a:solidFill>
              </a:rPr>
              <a:t>It separates the palate and tooth bearing segments , bilaterally from the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midface</a:t>
            </a:r>
            <a:r>
              <a:rPr lang="en-US" sz="2800" dirty="0" smtClean="0">
                <a:solidFill>
                  <a:sysClr val="windowText" lastClr="000000"/>
                </a:solidFill>
              </a:rPr>
              <a:t>).</a:t>
            </a:r>
          </a:p>
          <a:p>
            <a:pPr algn="l" rtl="0">
              <a:buFont typeface="Arial" pitchFamily="34" charset="0"/>
              <a:buNone/>
            </a:pPr>
            <a:r>
              <a:rPr lang="en-US" sz="2800" dirty="0" smtClean="0">
                <a:solidFill>
                  <a:sysClr val="windowText" lastClr="000000"/>
                </a:solidFill>
              </a:rPr>
              <a:t> It run through the lower 3</a:t>
            </a:r>
            <a:r>
              <a:rPr lang="en-US" sz="2800" baseline="30000" dirty="0" smtClean="0">
                <a:solidFill>
                  <a:sysClr val="windowText" lastClr="000000"/>
                </a:solidFill>
              </a:rPr>
              <a:t>rd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of nasal septum , then through the lateral wall of the nose or the anterior nasal aperture , below the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buttress , across the lower third of </a:t>
            </a:r>
            <a:r>
              <a:rPr lang="en-US" sz="2800" dirty="0" err="1" smtClean="0">
                <a:solidFill>
                  <a:sysClr val="windowText" lastClr="000000"/>
                </a:solidFill>
              </a:rPr>
              <a:t>pterygoid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plate.</a:t>
            </a:r>
          </a:p>
          <a:p>
            <a:pPr algn="l" rtl="0"/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4" descr="npo00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61093"/>
            <a:ext cx="4716016" cy="279690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0"/>
            <a:ext cx="7772400" cy="12310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 I Fracture</a:t>
            </a:r>
            <a:r>
              <a:rPr lang="en-US" b="1" dirty="0" smtClean="0">
                <a:solidFill>
                  <a:sysClr val="windowText" lastClr="000000"/>
                </a:solidFill>
              </a:rPr>
              <a:t/>
            </a:r>
            <a:br>
              <a:rPr lang="en-US" b="1" dirty="0" smtClean="0">
                <a:solidFill>
                  <a:sysClr val="windowText" lastClr="000000"/>
                </a:solidFill>
              </a:rPr>
            </a:br>
            <a:r>
              <a:rPr lang="en-US" sz="3200" b="1" dirty="0" smtClean="0">
                <a:solidFill>
                  <a:sysClr val="windowText" lastClr="000000"/>
                </a:solidFill>
              </a:rPr>
              <a:t>Transverse Maxillary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9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 II Fracture</a:t>
            </a:r>
            <a:br>
              <a:rPr lang="en-US" sz="3600" b="1" dirty="0" smtClean="0">
                <a:solidFill>
                  <a:sysClr val="windowText" lastClr="000000"/>
                </a:solidFill>
              </a:rPr>
            </a:br>
            <a:r>
              <a:rPr lang="en-US" sz="3200" b="1" dirty="0" smtClean="0">
                <a:solidFill>
                  <a:sysClr val="windowText" lastClr="000000"/>
                </a:solidFill>
              </a:rPr>
              <a:t>Pyramidal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4" descr="npo000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484784"/>
            <a:ext cx="5737225" cy="391001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مستطيل 3"/>
          <p:cNvSpPr/>
          <p:nvPr/>
        </p:nvSpPr>
        <p:spPr>
          <a:xfrm>
            <a:off x="0" y="1700808"/>
            <a:ext cx="340677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ysClr val="windowText" lastClr="000000"/>
                </a:solidFill>
              </a:rPr>
              <a:t>Le Fort II (also known as "pyramidal"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fracture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algn="l"/>
            <a:r>
              <a:rPr lang="en-US" sz="2400" dirty="0">
                <a:solidFill>
                  <a:sysClr val="windowText" lastClr="000000"/>
                </a:solidFill>
              </a:rPr>
              <a:t>separates the whole maxilla with part of the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nasal bones </a:t>
            </a:r>
            <a:r>
              <a:rPr lang="en-US" sz="2400" dirty="0">
                <a:solidFill>
                  <a:sysClr val="windowText" lastClr="000000"/>
                </a:solidFill>
              </a:rPr>
              <a:t>and the lower part of the </a:t>
            </a:r>
            <a:r>
              <a:rPr lang="en-US" sz="2400" dirty="0" err="1">
                <a:solidFill>
                  <a:sysClr val="windowText" lastClr="000000"/>
                </a:solidFill>
              </a:rPr>
              <a:t>pterygoid</a:t>
            </a:r>
            <a:r>
              <a:rPr lang="en-US" sz="2400" dirty="0">
                <a:solidFill>
                  <a:sysClr val="windowText" lastClr="000000"/>
                </a:solidFill>
              </a:rPr>
              <a:t> plates</a:t>
            </a:r>
            <a:endParaRPr lang="ar-IQ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3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2153" y="1215217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Palatino-Roman"/>
              </a:rPr>
              <a:t>The fracture line runs below the frontonasal </a:t>
            </a:r>
            <a:r>
              <a:rPr lang="en-US" dirty="0" smtClean="0">
                <a:latin typeface="Palatino-Roman"/>
              </a:rPr>
              <a:t>suture down on either </a:t>
            </a:r>
            <a:r>
              <a:rPr lang="en-US" dirty="0">
                <a:latin typeface="Palatino-Roman"/>
              </a:rPr>
              <a:t>side, crossing the frontal process of the </a:t>
            </a:r>
            <a:r>
              <a:rPr lang="en-US" dirty="0" smtClean="0">
                <a:latin typeface="Palatino-Roman"/>
              </a:rPr>
              <a:t>maxillae and </a:t>
            </a:r>
            <a:r>
              <a:rPr lang="en-US" dirty="0">
                <a:latin typeface="Palatino-Roman"/>
              </a:rPr>
              <a:t>passes anteriorly across the lacrimal bones, </a:t>
            </a:r>
            <a:r>
              <a:rPr lang="en-US" dirty="0" smtClean="0">
                <a:latin typeface="Palatino-Roman"/>
              </a:rPr>
              <a:t>immediately anterior </a:t>
            </a:r>
            <a:r>
              <a:rPr lang="en-US" dirty="0">
                <a:latin typeface="Palatino-Roman"/>
              </a:rPr>
              <a:t>to nasolacrimal canal. From this </a:t>
            </a:r>
            <a:r>
              <a:rPr lang="en-US" dirty="0" smtClean="0">
                <a:latin typeface="Palatino-Roman"/>
              </a:rPr>
              <a:t>point the </a:t>
            </a:r>
            <a:r>
              <a:rPr lang="en-US" dirty="0">
                <a:latin typeface="Palatino-Roman"/>
              </a:rPr>
              <a:t>fracture line passes downward, forward </a:t>
            </a:r>
            <a:r>
              <a:rPr lang="en-US" dirty="0" smtClean="0">
                <a:latin typeface="Palatino-Roman"/>
              </a:rPr>
              <a:t>and laterally </a:t>
            </a:r>
            <a:r>
              <a:rPr lang="en-US" dirty="0">
                <a:latin typeface="Palatino-Roman"/>
              </a:rPr>
              <a:t>crossing the inferior orbital </a:t>
            </a:r>
            <a:r>
              <a:rPr lang="en-US" dirty="0" smtClean="0">
                <a:latin typeface="Palatino-Roman"/>
              </a:rPr>
              <a:t>margin.The </a:t>
            </a:r>
            <a:r>
              <a:rPr lang="en-US" dirty="0">
                <a:latin typeface="Palatino-Roman"/>
              </a:rPr>
              <a:t>fracture line</a:t>
            </a:r>
          </a:p>
          <a:p>
            <a:pPr algn="l"/>
            <a:r>
              <a:rPr lang="en-US" dirty="0">
                <a:latin typeface="Palatino-Roman"/>
              </a:rPr>
              <a:t>now extends downward and forward and laterally </a:t>
            </a:r>
            <a:r>
              <a:rPr lang="en-US" dirty="0" smtClean="0">
                <a:latin typeface="Palatino-Roman"/>
              </a:rPr>
              <a:t>to traverse </a:t>
            </a:r>
            <a:r>
              <a:rPr lang="en-US" dirty="0">
                <a:latin typeface="Palatino-Roman"/>
              </a:rPr>
              <a:t>the lateral wall of the antrum, </a:t>
            </a:r>
            <a:r>
              <a:rPr lang="en-US" dirty="0" smtClean="0">
                <a:latin typeface="Palatino-Roman"/>
              </a:rPr>
              <a:t>then the fracture </a:t>
            </a:r>
            <a:r>
              <a:rPr lang="en-US" dirty="0">
                <a:latin typeface="Palatino-Roman"/>
              </a:rPr>
              <a:t>line passes beneath the zygomatic </a:t>
            </a:r>
            <a:r>
              <a:rPr lang="en-US" dirty="0" smtClean="0">
                <a:latin typeface="Palatino-Roman"/>
              </a:rPr>
              <a:t>buttress, traversing </a:t>
            </a:r>
            <a:r>
              <a:rPr lang="en-US" dirty="0">
                <a:latin typeface="Palatino-Roman"/>
              </a:rPr>
              <a:t>the pterygo maxillary </a:t>
            </a:r>
            <a:r>
              <a:rPr lang="en-US" dirty="0" smtClean="0">
                <a:latin typeface="Palatino-Roman"/>
              </a:rPr>
              <a:t>fissure at </a:t>
            </a:r>
            <a:r>
              <a:rPr lang="en-US" dirty="0">
                <a:latin typeface="Palatino-Roman"/>
              </a:rPr>
              <a:t>a higher level and fracturing the </a:t>
            </a:r>
            <a:r>
              <a:rPr lang="en-US" dirty="0" smtClean="0">
                <a:latin typeface="Palatino-Roman"/>
              </a:rPr>
              <a:t>pterygoid plate</a:t>
            </a:r>
            <a:r>
              <a:rPr lang="en-US" dirty="0">
                <a:latin typeface="Palatino-Roman"/>
              </a:rPr>
              <a:t> </a:t>
            </a:r>
            <a:r>
              <a:rPr lang="en-US" dirty="0" smtClean="0">
                <a:latin typeface="Palatino-Roman"/>
              </a:rPr>
              <a:t>approximately </a:t>
            </a:r>
            <a:r>
              <a:rPr lang="en-US" dirty="0">
                <a:latin typeface="Palatino-Roman"/>
              </a:rPr>
              <a:t>midway from its base.</a:t>
            </a:r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49815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67544" y="260648"/>
            <a:ext cx="60616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 smtClean="0"/>
              <a:t>Difintion of Lefort II fracture</a:t>
            </a:r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val="3518930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6246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 III Fracture</a:t>
            </a:r>
            <a:br>
              <a:rPr lang="en-US" sz="3600" b="1" dirty="0" smtClean="0">
                <a:solidFill>
                  <a:sysClr val="windowText" lastClr="000000"/>
                </a:solidFill>
              </a:rPr>
            </a:br>
            <a:r>
              <a:rPr lang="en-US" sz="3200" b="1" dirty="0" smtClean="0">
                <a:solidFill>
                  <a:sysClr val="windowText" lastClr="000000"/>
                </a:solidFill>
              </a:rPr>
              <a:t>Craniofacial </a:t>
            </a:r>
            <a:r>
              <a:rPr lang="en-US" sz="3200" b="1" dirty="0" err="1" smtClean="0">
                <a:solidFill>
                  <a:sysClr val="windowText" lastClr="000000"/>
                </a:solidFill>
              </a:rPr>
              <a:t>Dysjunction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1700808"/>
            <a:ext cx="3186154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ysClr val="windowText" lastClr="000000"/>
                </a:solidFill>
              </a:rPr>
              <a:t>Le Fort III separates both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zygomatico-maxillary complexes </a:t>
            </a:r>
            <a:r>
              <a:rPr lang="en-US" sz="2800" dirty="0">
                <a:solidFill>
                  <a:sysClr val="windowText" lastClr="000000"/>
                </a:solidFill>
              </a:rPr>
              <a:t>plus the nasal bones, palatal bones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and most </a:t>
            </a:r>
            <a:r>
              <a:rPr lang="en-US" sz="2800" dirty="0">
                <a:solidFill>
                  <a:sysClr val="windowText" lastClr="000000"/>
                </a:solidFill>
              </a:rPr>
              <a:t>of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the pterygoid plates, </a:t>
            </a:r>
            <a:r>
              <a:rPr lang="en-US" sz="2800" dirty="0">
                <a:solidFill>
                  <a:sysClr val="windowText" lastClr="000000"/>
                </a:solidFill>
              </a:rPr>
              <a:t>from the rest of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the cranium</a:t>
            </a:r>
            <a:r>
              <a:rPr lang="en-US" dirty="0">
                <a:solidFill>
                  <a:sysClr val="windowText" lastClr="000000"/>
                </a:solidFill>
              </a:rPr>
              <a:t>.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62757"/>
            <a:ext cx="5796136" cy="400836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8364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560" y="0"/>
            <a:ext cx="377205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ysClr val="windowText" lastClr="000000"/>
                </a:solidFill>
              </a:rPr>
              <a:t>Radiographic Evaluation</a:t>
            </a:r>
            <a:endParaRPr lang="ar-IQ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21579" y="586580"/>
            <a:ext cx="7772400" cy="436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Char char="•"/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800" b="1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FFFF"/>
              </a:buClr>
              <a:buFont typeface="Wingdings" pitchFamily="2" charset="2"/>
              <a:buChar char="u"/>
              <a:defRPr sz="2800" b="1">
                <a:solidFill>
                  <a:srgbClr val="66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400" b="1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Plain Films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Lateral Skull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Waters View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Posteroanterior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view of skull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Submental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vertex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 Scan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1.5 mm cuts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axial and coronal views</a:t>
            </a:r>
          </a:p>
        </p:txBody>
      </p:sp>
      <p:pic>
        <p:nvPicPr>
          <p:cNvPr id="4" name="Picture 3" descr="npo000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97" y="4077072"/>
            <a:ext cx="2044503" cy="27809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5" descr="npo0000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96" y="0"/>
            <a:ext cx="2403829" cy="323447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90778" y="5943600"/>
            <a:ext cx="2006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ysClr val="windowText" lastClr="000000"/>
                </a:solidFill>
                <a:latin typeface="Comic Sans MS" pitchFamily="66" charset="0"/>
              </a:rPr>
              <a:t>Lateral skull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578532" y="3256249"/>
            <a:ext cx="21478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ysClr val="windowText" lastClr="000000"/>
                </a:solidFill>
                <a:latin typeface="Comic Sans MS" pitchFamily="66" charset="0"/>
              </a:rPr>
              <a:t>Water’s View</a:t>
            </a:r>
          </a:p>
        </p:txBody>
      </p:sp>
      <p:pic>
        <p:nvPicPr>
          <p:cNvPr id="8" name="Picture 3" descr="npo0000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9" y="4902492"/>
            <a:ext cx="2592288" cy="195550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8171" y="5949270"/>
            <a:ext cx="141605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ysClr val="windowText" lastClr="000000"/>
                </a:solidFill>
                <a:latin typeface="Comic Sans MS" pitchFamily="66" charset="0"/>
              </a:rPr>
              <a:t>CT Scan</a:t>
            </a:r>
          </a:p>
        </p:txBody>
      </p:sp>
    </p:spTree>
    <p:extLst>
      <p:ext uri="{BB962C8B-B14F-4D97-AF65-F5344CB8AC3E}">
        <p14:creationId xmlns:p14="http://schemas.microsoft.com/office/powerpoint/2010/main" val="265667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mtClean="0">
                <a:solidFill>
                  <a:sysClr val="windowText" lastClr="000000"/>
                </a:solidFill>
              </a:rPr>
            </a:br>
            <a:r>
              <a:rPr lang="en-US" smtClean="0">
                <a:solidFill>
                  <a:sysClr val="windowText" lastClr="000000"/>
                </a:solidFill>
              </a:rPr>
              <a:t>LeFort 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175792"/>
            <a:ext cx="4484801" cy="55655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 smtClean="0">
                <a:solidFill>
                  <a:sysClr val="windowText" lastClr="000000"/>
                </a:solidFill>
              </a:rPr>
              <a:t>Clinical findings: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Facial edema.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Ecchymosis in the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buccal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sulcus.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</a:rPr>
              <a:t>Disturbed occlusion of the teeth</a:t>
            </a:r>
          </a:p>
          <a:p>
            <a:pPr algn="l" rtl="0"/>
            <a:r>
              <a:rPr lang="en-US" sz="2400" dirty="0" smtClean="0">
                <a:solidFill>
                  <a:sysClr val="windowText" lastClr="000000"/>
                </a:solidFill>
              </a:rPr>
              <a:t>Motion of the maxilla while the nasal bridge remains stable. - Anterior open bite due to the fractured segment having dropped down.</a:t>
            </a:r>
          </a:p>
          <a:p>
            <a:pPr algn="l" rtl="0"/>
            <a:r>
              <a:rPr lang="en-US" sz="2400" dirty="0" smtClean="0">
                <a:solidFill>
                  <a:sysClr val="windowText" lastClr="000000"/>
                </a:solidFill>
              </a:rPr>
              <a:t>Percussion of upper teeth will give a typical “cracked- pot” sound.</a:t>
            </a:r>
            <a:endParaRPr lang="ar-IQ" sz="2400" dirty="0" smtClean="0">
              <a:solidFill>
                <a:sysClr val="windowText" lastClr="000000"/>
              </a:solidFill>
            </a:endParaRPr>
          </a:p>
          <a:p>
            <a:pPr lvl="1" algn="l" rtl="0"/>
            <a:endParaRPr lang="en-US" sz="2400" dirty="0" smtClean="0">
              <a:solidFill>
                <a:sysClr val="windowText" lastClr="000000"/>
              </a:solidFill>
            </a:endParaRPr>
          </a:p>
          <a:p>
            <a:pPr lvl="1" algn="l" rtl="0"/>
            <a:endParaRPr lang="en-US" sz="2400" dirty="0" smtClean="0">
              <a:solidFill>
                <a:sysClr val="windowText" lastClr="000000"/>
              </a:solidFill>
            </a:endParaRPr>
          </a:p>
          <a:p>
            <a:pPr lvl="1" algn="l" rtl="0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6" descr="npo00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76" y="1175791"/>
            <a:ext cx="2779423" cy="325733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عنصر نائب للقصاصة الفنية 4" descr="DSC01793.JPG"/>
          <p:cNvPicPr>
            <a:picLocks noChangeAspect="1"/>
          </p:cNvPicPr>
          <p:nvPr/>
        </p:nvPicPr>
        <p:blipFill rotWithShape="1">
          <a:blip r:embed="rId3" cstate="print"/>
          <a:srcRect l="14380" t="12481" r="35334"/>
          <a:stretch/>
        </p:blipFill>
        <p:spPr>
          <a:xfrm>
            <a:off x="4484801" y="4433130"/>
            <a:ext cx="1915886" cy="242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C:\Documents and Settings\Daniel\My Documents\My Pictures\lefort1pic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10953" y="1175792"/>
            <a:ext cx="1989734" cy="325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7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332656"/>
            <a:ext cx="3810000" cy="41148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Radiographic findings: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Fracture line which involves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Nasal aperture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Inferior maxilla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Lateral wall of maxilla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 of the face and head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coronal cuts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3-D reconstruction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C:\Documents and Settings\Daniel\My Documents\My Pictures\lefort1c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35896" y="2833305"/>
            <a:ext cx="5175634" cy="3228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3265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ysClr val="windowText" lastClr="000000"/>
                </a:solidFill>
              </a:rPr>
              <a:t>Treatment of </a:t>
            </a:r>
            <a:r>
              <a:rPr lang="en-US" sz="3600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 I Fractures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04777" y="1268760"/>
            <a:ext cx="4724400" cy="4912568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Char char="•"/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Ø"/>
              <a:defRPr sz="2800" b="1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FFFF"/>
              </a:buClr>
              <a:buFont typeface="Wingdings" pitchFamily="2" charset="2"/>
              <a:buChar char="u"/>
              <a:defRPr sz="2800" b="1">
                <a:solidFill>
                  <a:srgbClr val="66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400" b="1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Direct exposure of all involved fractures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Reduction and anatomic realignment of the maxillary buttresses to reestablish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FF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Anterior projection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FF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Transverse width</a:t>
            </a:r>
          </a:p>
          <a:p>
            <a:pPr marL="1143000" marR="0" lvl="2" indent="-22860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66FF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Occlusion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Restoration of occlusion using IMF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Internal fixation using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miniplate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fixation</a:t>
            </a:r>
          </a:p>
        </p:txBody>
      </p:sp>
      <p:pic>
        <p:nvPicPr>
          <p:cNvPr id="4" name="Picture 6" descr="npo0000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1667644"/>
            <a:ext cx="2876550" cy="4114800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xtLst/>
        </p:spPr>
      </p:pic>
    </p:spTree>
    <p:extLst>
      <p:ext uri="{BB962C8B-B14F-4D97-AF65-F5344CB8AC3E}">
        <p14:creationId xmlns:p14="http://schemas.microsoft.com/office/powerpoint/2010/main" val="218118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323528" y="27895"/>
            <a:ext cx="8229600" cy="73680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ysClr val="windowText" lastClr="000000"/>
                </a:solidFill>
              </a:rPr>
              <a:t>Treatment : reduction </a:t>
            </a:r>
            <a:endParaRPr lang="ar-IQ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عنصر نائب للمحتوى 3" descr="DSC017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3815"/>
          <a:stretch/>
        </p:blipFill>
        <p:spPr>
          <a:xfrm>
            <a:off x="5508104" y="4471326"/>
            <a:ext cx="3168352" cy="238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عنصر نائب للمحتوى 3" descr="DSC01758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398" t="2671"/>
          <a:stretch/>
        </p:blipFill>
        <p:spPr>
          <a:xfrm>
            <a:off x="5508104" y="780415"/>
            <a:ext cx="3168352" cy="365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8" y="857909"/>
            <a:ext cx="3990975" cy="40005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مستطيل 5"/>
          <p:cNvSpPr/>
          <p:nvPr/>
        </p:nvSpPr>
        <p:spPr>
          <a:xfrm>
            <a:off x="447488" y="4858409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ysClr val="windowText" lastClr="000000"/>
                </a:solidFill>
                <a:latin typeface="Arial"/>
              </a:rPr>
              <a:t>Reduction of maxillary fractures: (1) Rowe’s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maxillary disimpaction </a:t>
            </a:r>
            <a:r>
              <a:rPr lang="en-US" dirty="0">
                <a:solidFill>
                  <a:sysClr val="windowText" lastClr="000000"/>
                </a:solidFill>
                <a:latin typeface="Arial"/>
              </a:rPr>
              <a:t>forceps, (2) Hayton William’s disimpaction forcep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0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60648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The Maxillary Bones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0" y="1421532"/>
            <a:ext cx="5334000" cy="990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dirty="0" smtClean="0">
                <a:solidFill>
                  <a:sysClr val="windowText" lastClr="000000"/>
                </a:solidFill>
              </a:rPr>
              <a:t>The largest facial bones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235" y="3450204"/>
            <a:ext cx="5436096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ysClr val="windowText" lastClr="000000"/>
                </a:solidFill>
              </a:rPr>
              <a:t>Functions of the Maxillary Bones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9973" y="4593204"/>
            <a:ext cx="6203032" cy="22629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Support upper teeth</a:t>
            </a:r>
          </a:p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Form upper jaw and hard palate</a:t>
            </a:r>
          </a:p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Contain </a:t>
            </a:r>
            <a:r>
              <a:rPr lang="en-US" i="1" smtClean="0">
                <a:solidFill>
                  <a:sysClr val="windowText" lastClr="000000"/>
                </a:solidFill>
              </a:rPr>
              <a:t>maxillary sinuses</a:t>
            </a:r>
            <a:r>
              <a:rPr lang="en-US" smtClean="0">
                <a:solidFill>
                  <a:sysClr val="windowText" lastClr="000000"/>
                </a:solidFill>
              </a:rPr>
              <a:t> (largest sinuses)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6" descr="0710MaxilryPalatnBones_1.jpg                                   001A6EBEUnit_2_jpegs                   BDFEEC21:"/>
          <p:cNvPicPr>
            <a:picLocks noChangeAspect="1" noChangeArrowheads="1"/>
          </p:cNvPicPr>
          <p:nvPr/>
        </p:nvPicPr>
        <p:blipFill>
          <a:blip r:embed="rId2" cstate="print"/>
          <a:srcRect l="2190" t="13211" r="57335" b="32129"/>
          <a:stretch>
            <a:fillRect/>
          </a:stretch>
        </p:blipFill>
        <p:spPr bwMode="auto">
          <a:xfrm>
            <a:off x="5535612" y="1403648"/>
            <a:ext cx="3608388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7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 descr="DSC017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953" t="5226" r="8208" b="2245"/>
          <a:stretch/>
        </p:blipFill>
        <p:spPr>
          <a:xfrm>
            <a:off x="107504" y="262946"/>
            <a:ext cx="4368801" cy="61758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عنصر نائب للمحتوى 3" descr="DSC01779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922" t="3709" r="8871" b="4870"/>
          <a:stretch/>
        </p:blipFill>
        <p:spPr>
          <a:xfrm>
            <a:off x="4644008" y="493486"/>
            <a:ext cx="4297320" cy="381642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4788024" y="4869160"/>
            <a:ext cx="415330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ysClr val="windowText" lastClr="000000"/>
                </a:solidFill>
              </a:rPr>
              <a:t>Reduction of maxilla using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rowe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disimpaction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forceps and </a:t>
            </a:r>
            <a:r>
              <a:rPr lang="en-US" sz="2400" b="1" u="sng" dirty="0" err="1" smtClean="0">
                <a:solidFill>
                  <a:sysClr val="windowText" lastClr="000000"/>
                </a:solidFill>
              </a:rPr>
              <a:t>walsham’s</a:t>
            </a:r>
            <a:r>
              <a:rPr lang="en-US" sz="2400" b="1" u="sng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u="sng" dirty="0" err="1" smtClean="0">
                <a:solidFill>
                  <a:sysClr val="windowText" lastClr="000000"/>
                </a:solidFill>
              </a:rPr>
              <a:t>disimpaction</a:t>
            </a:r>
            <a:r>
              <a:rPr lang="en-US" sz="2400" b="1" u="sng" dirty="0" smtClean="0">
                <a:solidFill>
                  <a:sysClr val="windowText" lastClr="000000"/>
                </a:solidFill>
              </a:rPr>
              <a:t> forceps</a:t>
            </a:r>
            <a:endParaRPr lang="ar-IQ" sz="2400" b="1" u="sng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57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ysClr val="windowText" lastClr="000000"/>
                </a:solidFill>
              </a:rPr>
              <a:t>Treatment of </a:t>
            </a:r>
            <a:r>
              <a:rPr lang="en-US" sz="3600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 I Fractures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3" descr="npo00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302125" cy="28479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4" descr="npo000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211638" cy="282733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338291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609600" y="18864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ysClr val="windowText" lastClr="000000"/>
                </a:solidFill>
              </a:rPr>
              <a:t>fixation of Lefort I fracture 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3" name="عنصر نائب للنص 2"/>
          <p:cNvSpPr txBox="1">
            <a:spLocks/>
          </p:cNvSpPr>
          <p:nvPr/>
        </p:nvSpPr>
        <p:spPr>
          <a:xfrm>
            <a:off x="703830" y="1376808"/>
            <a:ext cx="381000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1- plating : through an intra oral approach.</a:t>
            </a:r>
          </a:p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2- suspension.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 i- </a:t>
            </a:r>
            <a:r>
              <a:rPr lang="en-US" dirty="0" err="1" smtClean="0">
                <a:solidFill>
                  <a:sysClr val="windowText" lastClr="000000"/>
                </a:solidFill>
              </a:rPr>
              <a:t>circum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dirty="0" smtClean="0">
                <a:solidFill>
                  <a:sysClr val="windowText" lastClr="000000"/>
                </a:solidFill>
              </a:rPr>
              <a:t> suspension 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ii – </a:t>
            </a:r>
            <a:r>
              <a:rPr lang="en-US" dirty="0" err="1" smtClean="0">
                <a:solidFill>
                  <a:sysClr val="windowText" lastClr="000000"/>
                </a:solidFill>
              </a:rPr>
              <a:t>pyriform</a:t>
            </a:r>
            <a:r>
              <a:rPr lang="en-US" dirty="0" smtClean="0">
                <a:solidFill>
                  <a:sysClr val="windowText" lastClr="000000"/>
                </a:solidFill>
              </a:rPr>
              <a:t> aperture suspension.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4" descr="DSCN9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396" y="1376809"/>
            <a:ext cx="3906954" cy="285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عنصر نائب للمحتوى 3" descr="DSC01772.JPG"/>
          <p:cNvPicPr>
            <a:picLocks noChangeAspect="1"/>
          </p:cNvPicPr>
          <p:nvPr/>
        </p:nvPicPr>
        <p:blipFill rotWithShape="1">
          <a:blip r:embed="rId3" cstate="print"/>
          <a:srcRect l="8391" t="11465" r="2859" b="11570"/>
          <a:stretch/>
        </p:blipFill>
        <p:spPr>
          <a:xfrm>
            <a:off x="4854831" y="4227241"/>
            <a:ext cx="3994084" cy="2630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7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 descr="DSC01771.JPG"/>
          <p:cNvPicPr>
            <a:picLocks noChangeAspect="1"/>
          </p:cNvPicPr>
          <p:nvPr/>
        </p:nvPicPr>
        <p:blipFill rotWithShape="1">
          <a:blip r:embed="rId3" cstate="print"/>
          <a:srcRect l="3099" t="6975" r="14162" b="3552"/>
          <a:stretch/>
        </p:blipFill>
        <p:spPr>
          <a:xfrm>
            <a:off x="146675" y="188640"/>
            <a:ext cx="4494225" cy="36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DSCN9764"/>
          <p:cNvPicPr>
            <a:picLocks noChangeAspect="1" noChangeArrowheads="1"/>
          </p:cNvPicPr>
          <p:nvPr/>
        </p:nvPicPr>
        <p:blipFill>
          <a:blip r:embed="rId4" cstate="print"/>
          <a:srcRect t="21004"/>
          <a:stretch>
            <a:fillRect/>
          </a:stretch>
        </p:blipFill>
        <p:spPr bwMode="auto">
          <a:xfrm>
            <a:off x="5148064" y="332656"/>
            <a:ext cx="2522913" cy="21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عنصر نائب للمحتوى 3" descr="DSC01769.JPG"/>
          <p:cNvPicPr>
            <a:picLocks noChangeAspect="1"/>
          </p:cNvPicPr>
          <p:nvPr/>
        </p:nvPicPr>
        <p:blipFill rotWithShape="1">
          <a:blip r:embed="rId5" cstate="print"/>
          <a:srcRect l="15366" t="6012" r="13682" b="7401"/>
          <a:stretch/>
        </p:blipFill>
        <p:spPr>
          <a:xfrm>
            <a:off x="4862286" y="2927694"/>
            <a:ext cx="4281714" cy="39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SCN9761"/>
          <p:cNvPicPr>
            <a:picLocks noChangeAspect="1" noChangeArrowheads="1"/>
          </p:cNvPicPr>
          <p:nvPr/>
        </p:nvPicPr>
        <p:blipFill>
          <a:blip r:embed="rId6" cstate="print">
            <a:lum bright="-6000" contrast="12000"/>
          </a:blip>
          <a:srcRect t="36296"/>
          <a:stretch>
            <a:fillRect/>
          </a:stretch>
        </p:blipFill>
        <p:spPr bwMode="auto">
          <a:xfrm>
            <a:off x="1425404" y="3933056"/>
            <a:ext cx="2809702" cy="21341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/>
          <p:cNvSpPr txBox="1"/>
          <p:nvPr/>
        </p:nvSpPr>
        <p:spPr>
          <a:xfrm>
            <a:off x="845614" y="6096373"/>
            <a:ext cx="3669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285750" indent="-285750" algn="ctr" rtl="0">
              <a:buFont typeface="Arial" pitchFamily="34" charset="0"/>
              <a:buChar char="•"/>
            </a:pPr>
            <a:r>
              <a:rPr lang="en-US" sz="2400" dirty="0" smtClean="0"/>
              <a:t>3- Intra </a:t>
            </a:r>
            <a:r>
              <a:rPr lang="en-US" sz="2400" dirty="0"/>
              <a:t>osseous wiring.</a:t>
            </a:r>
            <a:endParaRPr lang="ar-IQ" sz="2400" dirty="0"/>
          </a:p>
        </p:txBody>
      </p:sp>
    </p:spTree>
    <p:extLst>
      <p:ext uri="{BB962C8B-B14F-4D97-AF65-F5344CB8AC3E}">
        <p14:creationId xmlns:p14="http://schemas.microsoft.com/office/powerpoint/2010/main" val="2819064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z="3200" smtClean="0">
                <a:solidFill>
                  <a:sysClr val="windowText" lastClr="000000"/>
                </a:solidFill>
              </a:rPr>
            </a:br>
            <a:r>
              <a:rPr lang="en-US" sz="3200" smtClean="0">
                <a:solidFill>
                  <a:sysClr val="windowText" lastClr="000000"/>
                </a:solidFill>
              </a:rPr>
              <a:t>Lefort II( pyramidal) or subzygomatic fracture. 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smtClean="0">
                <a:solidFill>
                  <a:sysClr val="windowText" lastClr="000000"/>
                </a:solidFill>
              </a:rPr>
              <a:t>Definition: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Is a Pyramidal fracture that involve 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Maxilla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Nasal bones 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Medial aspect of the orbits( lacrimal and ethmoid bone).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pic>
        <p:nvPicPr>
          <p:cNvPr id="5" name="عنصر نائب للمحتوى 3" descr="DSC01781.JPG"/>
          <p:cNvPicPr>
            <a:picLocks noChangeAspect="1"/>
          </p:cNvPicPr>
          <p:nvPr/>
        </p:nvPicPr>
        <p:blipFill rotWithShape="1">
          <a:blip r:embed="rId2" cstate="print"/>
          <a:srcRect l="15243" t="5150" r="-1341" b="7317"/>
          <a:stretch/>
        </p:blipFill>
        <p:spPr>
          <a:xfrm>
            <a:off x="4592712" y="2007659"/>
            <a:ext cx="4486777" cy="3822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0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332656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mtClean="0">
                <a:solidFill>
                  <a:sysClr val="windowText" lastClr="000000"/>
                </a:solidFill>
              </a:rPr>
            </a:br>
            <a:r>
              <a:rPr lang="en-US" smtClean="0">
                <a:solidFill>
                  <a:sysClr val="windowText" lastClr="000000"/>
                </a:solidFill>
              </a:rPr>
              <a:t>LeFort II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5720" y="1785926"/>
            <a:ext cx="5000660" cy="50720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 smtClean="0">
                <a:solidFill>
                  <a:sysClr val="windowText" lastClr="000000"/>
                </a:solidFill>
              </a:rPr>
              <a:t>Clinical findings: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dirty="0" smtClean="0">
                <a:solidFill>
                  <a:sysClr val="windowText" lastClr="000000"/>
                </a:solidFill>
              </a:rPr>
              <a:t>1-Marked facial edema: moon face appearance. 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dirty="0" smtClean="0">
                <a:solidFill>
                  <a:sysClr val="windowText" lastClr="000000"/>
                </a:solidFill>
              </a:rPr>
              <a:t>2- Nasal flattening (fracture of the nasal bone) causing  Traumatic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telecanthus</a:t>
            </a:r>
            <a:endParaRPr lang="en-US" sz="2400" dirty="0" smtClean="0">
              <a:solidFill>
                <a:sysClr val="windowText" lastClr="000000"/>
              </a:solidFill>
            </a:endParaRPr>
          </a:p>
          <a:p>
            <a:pPr lvl="1" algn="l" rtl="0">
              <a:buFont typeface="Arial" pitchFamily="34" charset="0"/>
              <a:buNone/>
            </a:pPr>
            <a:r>
              <a:rPr lang="en-US" sz="2400" dirty="0" smtClean="0">
                <a:solidFill>
                  <a:sysClr val="windowText" lastClr="000000"/>
                </a:solidFill>
              </a:rPr>
              <a:t>3- Epistaxis or CSF rhinorrhea due to fracture of cribriform plate of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ethmoid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bone. 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dirty="0" smtClean="0">
                <a:solidFill>
                  <a:sysClr val="windowText" lastClr="000000"/>
                </a:solidFill>
              </a:rPr>
              <a:t>4- Movement of the upper jaw and the nose.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dirty="0" smtClean="0">
                <a:solidFill>
                  <a:sysClr val="windowText" lastClr="000000"/>
                </a:solidFill>
              </a:rPr>
              <a:t>5- Nasal bleeding. 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5" descr="D:\1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2928934"/>
            <a:ext cx="3810000" cy="258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5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2"/>
          <p:cNvSpPr txBox="1">
            <a:spLocks/>
          </p:cNvSpPr>
          <p:nvPr/>
        </p:nvSpPr>
        <p:spPr>
          <a:xfrm>
            <a:off x="253752" y="353747"/>
            <a:ext cx="4957770" cy="53102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6- Bilateral circum orbital ecchymosis.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7- Subconjuctival ecchymosis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8- Enophthalmos.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9-Diplopia is usually present and ocular movements may be limited.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10- Anesthesia of the infra orbital region.</a:t>
            </a:r>
          </a:p>
          <a:p>
            <a:pPr algn="l" rtl="0"/>
            <a:endParaRPr lang="en-US" dirty="0" smtClean="0">
              <a:solidFill>
                <a:sysClr val="windowText" lastClr="000000"/>
              </a:solidFill>
            </a:endParaRPr>
          </a:p>
          <a:p>
            <a:pPr algn="l" rtl="0"/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3" name="عنصر نائب للمحتوى 3" descr="DSC01778.JPG"/>
          <p:cNvPicPr>
            <a:picLocks noChangeAspect="1"/>
          </p:cNvPicPr>
          <p:nvPr/>
        </p:nvPicPr>
        <p:blipFill rotWithShape="1">
          <a:blip r:embed="rId2" cstate="print"/>
          <a:srcRect l="27467" t="3711" r="12644"/>
          <a:stretch/>
        </p:blipFill>
        <p:spPr>
          <a:xfrm>
            <a:off x="5076056" y="764704"/>
            <a:ext cx="3839342" cy="4629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25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59025" y="404664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mtClean="0">
                <a:solidFill>
                  <a:sysClr val="windowText" lastClr="000000"/>
                </a:solidFill>
              </a:rPr>
            </a:br>
            <a:r>
              <a:rPr lang="en-US" smtClean="0">
                <a:solidFill>
                  <a:sysClr val="windowText" lastClr="000000"/>
                </a:solidFill>
              </a:rPr>
              <a:t>LeFort II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smtClean="0">
                <a:solidFill>
                  <a:sysClr val="windowText" lastClr="000000"/>
                </a:solidFill>
              </a:rPr>
              <a:t>Radiographic imaging:</a:t>
            </a:r>
          </a:p>
          <a:p>
            <a:pPr lvl="1" algn="l" rtl="0"/>
            <a:r>
              <a:rPr lang="en-US" sz="2400" smtClean="0">
                <a:solidFill>
                  <a:sysClr val="windowText" lastClr="000000"/>
                </a:solidFill>
              </a:rPr>
              <a:t>Fracture involves: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Nasal bones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Medial orbit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Maxillary sinus</a:t>
            </a:r>
          </a:p>
          <a:p>
            <a:pPr lvl="2" algn="l" rtl="0"/>
            <a:r>
              <a:rPr lang="en-US" sz="2000" smtClean="0">
                <a:solidFill>
                  <a:sysClr val="windowText" lastClr="000000"/>
                </a:solidFill>
              </a:rPr>
              <a:t>Frontal  process of the maxilla </a:t>
            </a:r>
          </a:p>
          <a:p>
            <a:pPr algn="l" rtl="0"/>
            <a:r>
              <a:rPr lang="en-US" sz="2800" smtClean="0">
                <a:solidFill>
                  <a:sysClr val="windowText" lastClr="000000"/>
                </a:solidFill>
              </a:rPr>
              <a:t>CT of the face and head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5" descr="D:\239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05350" y="1981200"/>
            <a:ext cx="36957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251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Treatment of Lefort II fracture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3" name="عنصر نائب للنص 2"/>
          <p:cNvSpPr txBox="1">
            <a:spLocks/>
          </p:cNvSpPr>
          <p:nvPr/>
        </p:nvSpPr>
        <p:spPr>
          <a:xfrm>
            <a:off x="685800" y="1752600"/>
            <a:ext cx="7772400" cy="46767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1- Wiring ( infraorbitally) 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2-Plating ( at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dirty="0" smtClean="0">
                <a:solidFill>
                  <a:sysClr val="windowText" lastClr="000000"/>
                </a:solidFill>
              </a:rPr>
              <a:t> buttress). 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3-Orbital plate reconstruction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4-Internal suspension ( </a:t>
            </a:r>
            <a:r>
              <a:rPr lang="en-US" dirty="0" err="1" smtClean="0">
                <a:solidFill>
                  <a:sysClr val="windowText" lastClr="000000"/>
                </a:solidFill>
              </a:rPr>
              <a:t>circumzygomatic</a:t>
            </a:r>
            <a:r>
              <a:rPr lang="en-US" dirty="0" smtClean="0">
                <a:solidFill>
                  <a:sysClr val="windowText" lastClr="000000"/>
                </a:solidFill>
              </a:rPr>
              <a:t> wiring and infra orbital suspension.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5- </a:t>
            </a:r>
            <a:r>
              <a:rPr lang="en-US" dirty="0" err="1">
                <a:solidFill>
                  <a:sysClr val="windowText" lastClr="000000"/>
                </a:solidFill>
              </a:rPr>
              <a:t>A</a:t>
            </a:r>
            <a:r>
              <a:rPr lang="en-US" dirty="0" err="1" smtClean="0">
                <a:solidFill>
                  <a:sysClr val="windowText" lastClr="000000"/>
                </a:solidFill>
              </a:rPr>
              <a:t>ntral</a:t>
            </a:r>
            <a:r>
              <a:rPr lang="en-US" dirty="0" smtClean="0">
                <a:solidFill>
                  <a:sysClr val="windowText" lastClr="000000"/>
                </a:solidFill>
              </a:rPr>
              <a:t> pack through a </a:t>
            </a:r>
            <a:r>
              <a:rPr lang="en-US" dirty="0" err="1" smtClean="0">
                <a:solidFill>
                  <a:sysClr val="windowText" lastClr="000000"/>
                </a:solidFill>
              </a:rPr>
              <a:t>cald</a:t>
            </a:r>
            <a:r>
              <a:rPr lang="en-US" dirty="0" smtClean="0">
                <a:solidFill>
                  <a:sysClr val="windowText" lastClr="000000"/>
                </a:solidFill>
              </a:rPr>
              <a:t>-well luck surgery. pack for 2 weeks.</a:t>
            </a:r>
          </a:p>
        </p:txBody>
      </p:sp>
    </p:spTree>
    <p:extLst>
      <p:ext uri="{BB962C8B-B14F-4D97-AF65-F5344CB8AC3E}">
        <p14:creationId xmlns:p14="http://schemas.microsoft.com/office/powerpoint/2010/main" val="169135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 descr="DSC017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631" t="2165" r="20416" b="9967"/>
          <a:stretch/>
        </p:blipFill>
        <p:spPr>
          <a:xfrm>
            <a:off x="0" y="35046"/>
            <a:ext cx="4281714" cy="3826002"/>
          </a:xfrm>
          <a:prstGeom prst="rect">
            <a:avLst/>
          </a:prstGeom>
        </p:spPr>
      </p:pic>
      <p:pic>
        <p:nvPicPr>
          <p:cNvPr id="3" name="عنصر نائب للمحتوى 3" descr="DSC01790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1035" t="7938" r="7670" b="13814"/>
          <a:stretch/>
        </p:blipFill>
        <p:spPr>
          <a:xfrm>
            <a:off x="4337223" y="1052736"/>
            <a:ext cx="4806777" cy="3973849"/>
          </a:xfrm>
          <a:prstGeom prst="rect">
            <a:avLst/>
          </a:prstGeom>
        </p:spPr>
      </p:pic>
      <p:pic>
        <p:nvPicPr>
          <p:cNvPr id="4" name="عنصر نائب للمحتوى 3" descr="DSC01773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0262" t="3447" r="14435" b="8042"/>
          <a:stretch/>
        </p:blipFill>
        <p:spPr>
          <a:xfrm>
            <a:off x="327407" y="4011960"/>
            <a:ext cx="3626900" cy="28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72841" y="188640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The facial skeleton can be divided into 3 parts 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The upper part (forehead). The frontal bone.</a:t>
            </a:r>
          </a:p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The lower third (mandible).</a:t>
            </a:r>
          </a:p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The middle 3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rd</a:t>
            </a:r>
            <a:r>
              <a:rPr lang="en-US" dirty="0" smtClean="0">
                <a:solidFill>
                  <a:sysClr val="windowText" lastClr="000000"/>
                </a:solidFill>
              </a:rPr>
              <a:t> ( the midface) that extend below the frontal bone .The middle 3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rd</a:t>
            </a:r>
            <a:r>
              <a:rPr lang="en-US" dirty="0" smtClean="0">
                <a:solidFill>
                  <a:sysClr val="windowText" lastClr="000000"/>
                </a:solidFill>
              </a:rPr>
              <a:t> consist of the following bones : maxilla, zygoma, zygomatic process of the temporal bone, nasal bones, lacrimal bones, vomer, ethmoid bone, inferior conchae, palatine bones, and the pterygoid plate of sphenoid.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2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Maxillary Fractures</a:t>
            </a:r>
            <a:br>
              <a:rPr lang="en-US" smtClean="0"/>
            </a:br>
            <a:r>
              <a:rPr lang="en-US" smtClean="0"/>
              <a:t>LeFort III</a:t>
            </a:r>
            <a:endParaRPr lang="en-US" dirty="0"/>
          </a:p>
        </p:txBody>
      </p:sp>
      <p:pic>
        <p:nvPicPr>
          <p:cNvPr id="3" name="عنصر نائب للمحتوى 3" descr="DSC0178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659" t="16314" r="16541" b="6053"/>
          <a:stretch/>
        </p:blipFill>
        <p:spPr>
          <a:xfrm>
            <a:off x="5004048" y="1143000"/>
            <a:ext cx="3960440" cy="30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عنصر نائب للمحتوى 3" descr="DSC01777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1757" t="6654" r="7428" b="16701"/>
          <a:stretch/>
        </p:blipFill>
        <p:spPr>
          <a:xfrm>
            <a:off x="5004048" y="4225752"/>
            <a:ext cx="3960440" cy="26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smtClean="0"/>
              <a:t>Definition:</a:t>
            </a:r>
          </a:p>
          <a:p>
            <a:pPr lvl="1" algn="l" rtl="0"/>
            <a:r>
              <a:rPr lang="en-US" sz="2400" smtClean="0"/>
              <a:t>Fractures through:</a:t>
            </a:r>
          </a:p>
          <a:p>
            <a:pPr lvl="2" algn="l" rtl="0"/>
            <a:r>
              <a:rPr lang="en-US" sz="2000" smtClean="0"/>
              <a:t>Maxilla</a:t>
            </a:r>
          </a:p>
          <a:p>
            <a:pPr lvl="2" algn="l" rtl="0"/>
            <a:r>
              <a:rPr lang="en-US" sz="2000" smtClean="0"/>
              <a:t>Zygoma</a:t>
            </a:r>
          </a:p>
          <a:p>
            <a:pPr lvl="2" algn="l" rtl="0"/>
            <a:r>
              <a:rPr lang="en-US" sz="2000" smtClean="0"/>
              <a:t>Nasal bones</a:t>
            </a:r>
          </a:p>
          <a:p>
            <a:pPr lvl="2" algn="l" rtl="0"/>
            <a:r>
              <a:rPr lang="en-US" sz="2000" smtClean="0"/>
              <a:t>Ethmoid bones</a:t>
            </a:r>
          </a:p>
          <a:p>
            <a:pPr lvl="2" algn="l" rtl="0"/>
            <a:r>
              <a:rPr lang="en-US" sz="2000" smtClean="0"/>
              <a:t>Base of the skull							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40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Craniofacial </a:t>
            </a:r>
            <a:r>
              <a:rPr lang="en-US" dirty="0" err="1" smtClean="0">
                <a:solidFill>
                  <a:sysClr val="windowText" lastClr="000000"/>
                </a:solidFill>
              </a:rPr>
              <a:t>dysjunction</a:t>
            </a:r>
            <a:r>
              <a:rPr lang="en-US" dirty="0" smtClean="0">
                <a:solidFill>
                  <a:sysClr val="windowText" lastClr="000000"/>
                </a:solidFill>
              </a:rPr>
              <a:t>  may occur when the fracture extends through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zygomatico</a:t>
            </a:r>
            <a:r>
              <a:rPr lang="en-US" dirty="0" smtClean="0">
                <a:solidFill>
                  <a:sysClr val="windowText" lastClr="000000"/>
                </a:solidFill>
              </a:rPr>
              <a:t> frontal suture , </a:t>
            </a:r>
            <a:r>
              <a:rPr lang="en-US" dirty="0" err="1" smtClean="0">
                <a:solidFill>
                  <a:sysClr val="windowText" lastClr="000000"/>
                </a:solidFill>
              </a:rPr>
              <a:t>nasofrontal</a:t>
            </a:r>
            <a:r>
              <a:rPr lang="en-US" dirty="0" smtClean="0">
                <a:solidFill>
                  <a:sysClr val="windowText" lastClr="000000"/>
                </a:solidFill>
              </a:rPr>
              <a:t> suture and across the floor of the orbits to effect complete separation of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midfacial</a:t>
            </a:r>
            <a:r>
              <a:rPr lang="en-US" dirty="0" smtClean="0">
                <a:solidFill>
                  <a:sysClr val="windowText" lastClr="000000"/>
                </a:solidFill>
              </a:rPr>
              <a:t> structures from the cranium. In these fracture the maxilla may not be separated from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</a:t>
            </a:r>
            <a:r>
              <a:rPr lang="en-US" dirty="0" smtClean="0">
                <a:solidFill>
                  <a:sysClr val="windowText" lastClr="000000"/>
                </a:solidFill>
              </a:rPr>
              <a:t> or from nasal structures. The entire </a:t>
            </a:r>
            <a:r>
              <a:rPr lang="en-US" dirty="0" err="1" smtClean="0">
                <a:solidFill>
                  <a:sysClr val="windowText" lastClr="000000"/>
                </a:solidFill>
              </a:rPr>
              <a:t>midfacial</a:t>
            </a:r>
            <a:r>
              <a:rPr lang="en-US" dirty="0" smtClean="0">
                <a:solidFill>
                  <a:sysClr val="windowText" lastClr="000000"/>
                </a:solidFill>
              </a:rPr>
              <a:t> skeleton is completely detached from the base of the skull and suspended only by soft tissues.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Lefort III fracture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39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1981200"/>
            <a:ext cx="4029076" cy="411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smtClean="0">
                <a:solidFill>
                  <a:sysClr val="windowText" lastClr="000000"/>
                </a:solidFill>
              </a:rPr>
              <a:t>Clinical findings: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1- Dish faced deformity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2- Epistaxis and CSF rhinorrhea 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3- Motion of the maxilla, nasal bones and zygoma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4- Severe airway obstruction</a:t>
            </a:r>
          </a:p>
          <a:p>
            <a:pPr lvl="1" algn="l" rtl="0">
              <a:buFont typeface="Arial" pitchFamily="34" charset="0"/>
              <a:buNone/>
            </a:pPr>
            <a:r>
              <a:rPr lang="en-US" sz="2400" smtClean="0">
                <a:solidFill>
                  <a:sysClr val="windowText" lastClr="000000"/>
                </a:solidFill>
              </a:rPr>
              <a:t>5- Facial edema.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ysClr val="windowText" lastClr="000000"/>
                </a:solidFill>
              </a:rPr>
              <a:t>Maxillary Fractures</a:t>
            </a:r>
            <a:br>
              <a:rPr lang="en-US" smtClean="0">
                <a:solidFill>
                  <a:sysClr val="windowText" lastClr="000000"/>
                </a:solidFill>
              </a:rPr>
            </a:br>
            <a:r>
              <a:rPr lang="en-US" smtClean="0">
                <a:solidFill>
                  <a:sysClr val="windowText" lastClr="000000"/>
                </a:solidFill>
              </a:rPr>
              <a:t>LeFort III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5" descr="D:\1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76056" y="2816679"/>
            <a:ext cx="3810000" cy="245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5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2"/>
          <p:cNvSpPr txBox="1">
            <a:spLocks/>
          </p:cNvSpPr>
          <p:nvPr/>
        </p:nvSpPr>
        <p:spPr>
          <a:xfrm>
            <a:off x="0" y="274553"/>
            <a:ext cx="5529274" cy="65973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6- Nasal flattening 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7- </a:t>
            </a:r>
            <a:r>
              <a:rPr lang="en-US" dirty="0" err="1" smtClean="0">
                <a:solidFill>
                  <a:sysClr val="windowText" lastClr="000000"/>
                </a:solidFill>
              </a:rPr>
              <a:t>Telecanthus</a:t>
            </a:r>
            <a:r>
              <a:rPr lang="en-US" dirty="0" smtClean="0">
                <a:solidFill>
                  <a:sysClr val="windowText" lastClr="000000"/>
                </a:solidFill>
              </a:rPr>
              <a:t>( increase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intercanthal</a:t>
            </a:r>
            <a:r>
              <a:rPr lang="en-US" dirty="0" smtClean="0">
                <a:solidFill>
                  <a:sysClr val="windowText" lastClr="000000"/>
                </a:solidFill>
              </a:rPr>
              <a:t> distance).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8- Fracture </a:t>
            </a:r>
            <a:r>
              <a:rPr lang="en-US" dirty="0" err="1" smtClean="0">
                <a:solidFill>
                  <a:sysClr val="windowText" lastClr="000000"/>
                </a:solidFill>
              </a:rPr>
              <a:t>ethmoid</a:t>
            </a:r>
            <a:r>
              <a:rPr lang="en-US" dirty="0" smtClean="0">
                <a:solidFill>
                  <a:sysClr val="windowText" lastClr="000000"/>
                </a:solidFill>
              </a:rPr>
              <a:t> cause CSF rhinorrhea.</a:t>
            </a:r>
          </a:p>
          <a:p>
            <a:pPr algn="l" rtl="0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9- Downwards movement of the face, resulting in the lengthening of the face.</a:t>
            </a:r>
          </a:p>
          <a:p>
            <a:pPr algn="l" rtl="0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</a:rPr>
              <a:t>10- Hooding of one or both eyes .</a:t>
            </a:r>
          </a:p>
          <a:p>
            <a:pPr algn="l" rtl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11- Bilateral </a:t>
            </a:r>
            <a:r>
              <a:rPr lang="en-US" dirty="0" err="1">
                <a:solidFill>
                  <a:sysClr val="windowText" lastClr="000000"/>
                </a:solidFill>
              </a:rPr>
              <a:t>subconjuctival</a:t>
            </a:r>
            <a:r>
              <a:rPr lang="en-US" dirty="0">
                <a:solidFill>
                  <a:sysClr val="windowText" lastClr="000000"/>
                </a:solidFill>
              </a:rPr>
              <a:t> hemorrhage.</a:t>
            </a:r>
          </a:p>
          <a:p>
            <a:pPr algn="l" rtl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12- </a:t>
            </a:r>
            <a:r>
              <a:rPr lang="en-US" dirty="0" err="1">
                <a:solidFill>
                  <a:sysClr val="windowText" lastClr="000000"/>
                </a:solidFill>
              </a:rPr>
              <a:t>Circum</a:t>
            </a:r>
            <a:r>
              <a:rPr lang="en-US" dirty="0">
                <a:solidFill>
                  <a:sysClr val="windowText" lastClr="000000"/>
                </a:solidFill>
              </a:rPr>
              <a:t> orbital ecchymosis</a:t>
            </a:r>
          </a:p>
          <a:p>
            <a:pPr algn="l" rtl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13- </a:t>
            </a:r>
            <a:r>
              <a:rPr lang="en-US" dirty="0" err="1">
                <a:solidFill>
                  <a:sysClr val="windowText" lastClr="000000"/>
                </a:solidFill>
              </a:rPr>
              <a:t>Enophthalmos</a:t>
            </a:r>
            <a:r>
              <a:rPr lang="en-US" dirty="0">
                <a:solidFill>
                  <a:sysClr val="windowText" lastClr="000000"/>
                </a:solidFill>
              </a:rPr>
              <a:t>.</a:t>
            </a:r>
          </a:p>
          <a:p>
            <a:pPr algn="l" rtl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14- Diplopia.</a:t>
            </a:r>
          </a:p>
          <a:p>
            <a:pPr algn="l" rtl="0">
              <a:buFont typeface="Arial" pitchFamily="34" charset="0"/>
              <a:buNone/>
            </a:pPr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3" name="عنصر نائب للمحتوى 3" descr="DSC0178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274" y="3737677"/>
            <a:ext cx="3614726" cy="288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عنصر نائب للمحتوى 3" descr="DSC0178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3667" y="444018"/>
            <a:ext cx="3528392" cy="3129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0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ysClr val="windowText" lastClr="000000"/>
                </a:solidFill>
              </a:rPr>
              <a:t>Treatment of </a:t>
            </a:r>
            <a:r>
              <a:rPr lang="en-US" sz="3600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3600" dirty="0" smtClean="0">
                <a:solidFill>
                  <a:sysClr val="windowText" lastClr="000000"/>
                </a:solidFill>
              </a:rPr>
              <a:t> II and III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3100" y="1668463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Fractures should be treated as early as the general condition of the patient allows</a:t>
            </a:r>
          </a:p>
          <a:p>
            <a:pPr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Team approach to treatment</a:t>
            </a:r>
          </a:p>
          <a:p>
            <a:pPr lvl="1"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Neurosurgery</a:t>
            </a:r>
          </a:p>
          <a:p>
            <a:pPr lvl="1"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Ophthamology</a:t>
            </a:r>
          </a:p>
          <a:p>
            <a:pPr lvl="1"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ENT</a:t>
            </a:r>
          </a:p>
          <a:p>
            <a:pPr lvl="1" algn="l" rtl="0">
              <a:lnSpc>
                <a:spcPct val="8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Plastic surgery</a:t>
            </a:r>
          </a:p>
          <a:p>
            <a:pPr lvl="1" algn="l" rtl="0">
              <a:lnSpc>
                <a:spcPct val="90000"/>
              </a:lnSpc>
            </a:pPr>
            <a:r>
              <a:rPr lang="en-US" smtClean="0">
                <a:solidFill>
                  <a:sysClr val="windowText" lastClr="000000"/>
                </a:solidFill>
              </a:rPr>
              <a:t>Oral/Maxillofacial surgery</a:t>
            </a:r>
            <a:endParaRPr lang="en-US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54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ysClr val="windowText" lastClr="000000"/>
                </a:solidFill>
              </a:rPr>
              <a:t>Treatment of Lefort II and III</a:t>
            </a:r>
            <a:endParaRPr lang="en-US" sz="36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447800"/>
            <a:ext cx="8458200" cy="472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9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Intubation must not interfere with ability to use IMF</a:t>
            </a:r>
          </a:p>
          <a:p>
            <a:pPr algn="l" rtl="0">
              <a:lnSpc>
                <a:spcPct val="8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Exposure &amp; visualization of all fractures</a:t>
            </a:r>
          </a:p>
          <a:p>
            <a:pPr lvl="1" algn="l" rtl="0">
              <a:lnSpc>
                <a:spcPct val="8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Approaches to inferior rim</a:t>
            </a:r>
          </a:p>
          <a:p>
            <a:pPr lvl="2" algn="l" rtl="0">
              <a:lnSpc>
                <a:spcPct val="90000"/>
              </a:lnSpc>
            </a:pPr>
            <a:r>
              <a:rPr lang="en-US" dirty="0" err="1" smtClean="0">
                <a:solidFill>
                  <a:sysClr val="windowText" lastClr="000000"/>
                </a:solidFill>
              </a:rPr>
              <a:t>Infraorbital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2" algn="l" rtl="0">
              <a:lnSpc>
                <a:spcPct val="90000"/>
              </a:lnSpc>
            </a:pPr>
            <a:r>
              <a:rPr lang="en-US" dirty="0" err="1" smtClean="0">
                <a:solidFill>
                  <a:sysClr val="windowText" lastClr="000000"/>
                </a:solidFill>
              </a:rPr>
              <a:t>Subciliary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2" algn="l" rtl="0">
              <a:lnSpc>
                <a:spcPct val="90000"/>
              </a:lnSpc>
            </a:pPr>
            <a:r>
              <a:rPr lang="en-US" dirty="0" err="1" smtClean="0">
                <a:solidFill>
                  <a:sysClr val="windowText" lastClr="000000"/>
                </a:solidFill>
              </a:rPr>
              <a:t>Transconjunctival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2" algn="l" rtl="0">
              <a:lnSpc>
                <a:spcPct val="9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Mid lower lid</a:t>
            </a:r>
          </a:p>
          <a:p>
            <a:pPr lvl="1" algn="l" rtl="0">
              <a:lnSpc>
                <a:spcPct val="9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Coronal approach</a:t>
            </a:r>
          </a:p>
          <a:p>
            <a:pPr lvl="1" algn="l" rtl="0">
              <a:lnSpc>
                <a:spcPct val="90000"/>
              </a:lnSpc>
            </a:pPr>
            <a:r>
              <a:rPr lang="en-US" dirty="0" err="1" smtClean="0">
                <a:solidFill>
                  <a:sysClr val="windowText" lastClr="000000"/>
                </a:solidFill>
              </a:rPr>
              <a:t>Gingivobuccal</a:t>
            </a:r>
            <a:r>
              <a:rPr lang="en-US" dirty="0" smtClean="0">
                <a:solidFill>
                  <a:sysClr val="windowText" lastClr="000000"/>
                </a:solidFill>
              </a:rPr>
              <a:t> incision</a:t>
            </a:r>
          </a:p>
        </p:txBody>
      </p:sp>
      <p:pic>
        <p:nvPicPr>
          <p:cNvPr id="4" name="عنصر نائب للمحتوى 3" descr="DSC017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391" t="10503" r="12479" b="12211"/>
          <a:stretch/>
        </p:blipFill>
        <p:spPr>
          <a:xfrm>
            <a:off x="5226134" y="3853476"/>
            <a:ext cx="3843168" cy="281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05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34975" y="1744663"/>
            <a:ext cx="3810000" cy="3200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800" b="1" dirty="0" smtClean="0">
                <a:solidFill>
                  <a:sysClr val="windowText" lastClr="000000"/>
                </a:solidFill>
              </a:rPr>
              <a:t>Teeth and occlusion are the key to reconstruction and provide the foundation upon which other facial structures are built</a:t>
            </a:r>
          </a:p>
          <a:p>
            <a:pPr algn="ctr">
              <a:buFontTx/>
              <a:buNone/>
            </a:pPr>
            <a:endParaRPr lang="en-US" sz="2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76823" y="620688"/>
            <a:ext cx="2523447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Fractures</a:t>
            </a:r>
            <a:endParaRPr kumimoji="0" lang="ar-IQ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6" descr="npo00007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762000"/>
            <a:ext cx="4110037" cy="54102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17546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itchFamily="34" charset="0"/>
              <a:buNone/>
            </a:pPr>
            <a:r>
              <a:rPr lang="en-US" b="1" dirty="0" smtClean="0">
                <a:solidFill>
                  <a:sysClr val="windowText" lastClr="000000"/>
                </a:solidFill>
              </a:rPr>
              <a:t>1-internal fixation: by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transosseous</a:t>
            </a:r>
            <a:r>
              <a:rPr lang="en-US" b="1" dirty="0" smtClean="0">
                <a:solidFill>
                  <a:sysClr val="windowText" lastClr="000000"/>
                </a:solidFill>
              </a:rPr>
              <a:t> wiring or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miniplates</a:t>
            </a:r>
            <a:r>
              <a:rPr lang="en-US" b="1" dirty="0" smtClean="0">
                <a:solidFill>
                  <a:sysClr val="windowText" lastClr="000000"/>
                </a:solidFill>
              </a:rPr>
              <a:t>  at fracture sites like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fronto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b="1" dirty="0" smtClean="0">
                <a:solidFill>
                  <a:sysClr val="windowText" lastClr="000000"/>
                </a:solidFill>
              </a:rPr>
              <a:t> and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fronto</a:t>
            </a:r>
            <a:r>
              <a:rPr lang="en-US" b="1" dirty="0" smtClean="0">
                <a:solidFill>
                  <a:sysClr val="windowText" lastClr="000000"/>
                </a:solidFill>
              </a:rPr>
              <a:t> nasal.</a:t>
            </a:r>
          </a:p>
          <a:p>
            <a:pPr algn="l" rtl="0">
              <a:buFont typeface="Arial" pitchFamily="34" charset="0"/>
              <a:buNone/>
            </a:pPr>
            <a:r>
              <a:rPr lang="en-US" b="1" dirty="0" smtClean="0">
                <a:solidFill>
                  <a:sysClr val="windowText" lastClr="000000"/>
                </a:solidFill>
              </a:rPr>
              <a:t>2- frontal suspension.</a:t>
            </a:r>
          </a:p>
          <a:p>
            <a:pPr algn="l" rtl="0">
              <a:buFont typeface="Arial" pitchFamily="34" charset="0"/>
              <a:buNone/>
            </a:pPr>
            <a:r>
              <a:rPr lang="en-US" b="1" dirty="0" smtClean="0">
                <a:solidFill>
                  <a:sysClr val="windowText" lastClr="000000"/>
                </a:solidFill>
              </a:rPr>
              <a:t>3- External fixation :</a:t>
            </a:r>
          </a:p>
          <a:p>
            <a:pPr algn="l" rtl="0">
              <a:buFont typeface="Arial" pitchFamily="34" charset="0"/>
              <a:buNone/>
            </a:pPr>
            <a:r>
              <a:rPr lang="en-US" b="1" dirty="0" smtClean="0">
                <a:solidFill>
                  <a:sysClr val="windowText" lastClr="000000"/>
                </a:solidFill>
              </a:rPr>
              <a:t>      a-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cranio</a:t>
            </a:r>
            <a:r>
              <a:rPr lang="en-US" b="1" dirty="0" smtClean="0">
                <a:solidFill>
                  <a:sysClr val="windowText" lastClr="000000"/>
                </a:solidFill>
              </a:rPr>
              <a:t> mandibular  like Box – frame, Halo frame , and plaster of Paris head cap.</a:t>
            </a:r>
          </a:p>
          <a:p>
            <a:pPr algn="l" rtl="0">
              <a:buFont typeface="Arial" pitchFamily="34" charset="0"/>
              <a:buNone/>
            </a:pPr>
            <a:r>
              <a:rPr lang="en-US" b="1" dirty="0" smtClean="0">
                <a:solidFill>
                  <a:sysClr val="windowText" lastClr="000000"/>
                </a:solidFill>
              </a:rPr>
              <a:t>      b-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craniomaxillary</a:t>
            </a:r>
            <a:r>
              <a:rPr lang="en-US" b="1" dirty="0" smtClean="0">
                <a:solidFill>
                  <a:sysClr val="windowText" lastClr="000000"/>
                </a:solidFill>
              </a:rPr>
              <a:t>  like supra orbital pins, 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b="1" dirty="0" smtClean="0">
                <a:solidFill>
                  <a:sysClr val="windowText" lastClr="000000"/>
                </a:solidFill>
              </a:rPr>
              <a:t> pins,  and Halo frame .</a:t>
            </a:r>
            <a:endParaRPr lang="ar-IQ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Treatment of Lefort III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 descr="DSC0176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8" y="0"/>
            <a:ext cx="4541281" cy="3273227"/>
          </a:xfrm>
          <a:prstGeom prst="rect">
            <a:avLst/>
          </a:prstGeom>
        </p:spPr>
      </p:pic>
      <p:pic>
        <p:nvPicPr>
          <p:cNvPr id="3" name="عنصر نائب للمحتوى 3" descr="DSC01788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5606" t="7296"/>
          <a:stretch/>
        </p:blipFill>
        <p:spPr>
          <a:xfrm>
            <a:off x="4571999" y="-1"/>
            <a:ext cx="4276091" cy="3273227"/>
          </a:xfrm>
          <a:prstGeom prst="rect">
            <a:avLst/>
          </a:prstGeom>
        </p:spPr>
      </p:pic>
      <p:pic>
        <p:nvPicPr>
          <p:cNvPr id="4" name="عنصر نائب للمحتوى 3" descr="DSC01796.JPG"/>
          <p:cNvPicPr>
            <a:picLocks noChangeAspect="1"/>
          </p:cNvPicPr>
          <p:nvPr/>
        </p:nvPicPr>
        <p:blipFill rotWithShape="1">
          <a:blip r:embed="rId6" cstate="print"/>
          <a:srcRect t="15953" r="7909" b="8684"/>
          <a:stretch/>
        </p:blipFill>
        <p:spPr>
          <a:xfrm>
            <a:off x="32408" y="3256142"/>
            <a:ext cx="4518450" cy="3522089"/>
          </a:xfrm>
          <a:prstGeom prst="rect">
            <a:avLst/>
          </a:prstGeom>
        </p:spPr>
      </p:pic>
      <p:pic>
        <p:nvPicPr>
          <p:cNvPr id="5" name="عنصر نائب للمحتوى 3" descr="DSC01794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857" y="3288981"/>
            <a:ext cx="4486345" cy="34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Complications of maxillary fractures: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427608" y="1417638"/>
            <a:ext cx="8229600" cy="5440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Early complications: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1- extensive hemorrhage.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2-Compromised airway.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3- infection. 4- CSF rhinorrhea.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5-bilateral blindness is a rare complication.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Late complications  : 1- non union   2- </a:t>
            </a:r>
            <a:r>
              <a:rPr lang="en-US" dirty="0" err="1" smtClean="0">
                <a:solidFill>
                  <a:sysClr val="windowText" lastClr="000000"/>
                </a:solidFill>
              </a:rPr>
              <a:t>malunion</a:t>
            </a:r>
            <a:r>
              <a:rPr lang="en-US" dirty="0" smtClean="0">
                <a:solidFill>
                  <a:sysClr val="windowText" lastClr="000000"/>
                </a:solidFill>
              </a:rPr>
              <a:t>   3- plate exposure.4- lacrimal system obstruction 5- infra orbital anesthesia 6- </a:t>
            </a:r>
            <a:r>
              <a:rPr lang="en-US" dirty="0" err="1" smtClean="0">
                <a:solidFill>
                  <a:sysClr val="windowText" lastClr="000000"/>
                </a:solidFill>
              </a:rPr>
              <a:t>devitalization</a:t>
            </a:r>
            <a:r>
              <a:rPr lang="en-US" dirty="0" smtClean="0">
                <a:solidFill>
                  <a:sysClr val="windowText" lastClr="000000"/>
                </a:solidFill>
              </a:rPr>
              <a:t> of teeth  6- diplopia and </a:t>
            </a:r>
            <a:r>
              <a:rPr lang="en-US" dirty="0" err="1" smtClean="0">
                <a:solidFill>
                  <a:sysClr val="windowText" lastClr="000000"/>
                </a:solidFill>
              </a:rPr>
              <a:t>enophthalmos</a:t>
            </a:r>
            <a:r>
              <a:rPr lang="en-US" dirty="0" smtClean="0">
                <a:solidFill>
                  <a:sysClr val="windowText" lastClr="000000"/>
                </a:solidFill>
              </a:rPr>
              <a:t>.   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ysClr val="windowText" lastClr="000000"/>
                </a:solidFill>
              </a:rPr>
              <a:t>Radiographic evaluation</a:t>
            </a:r>
            <a:endParaRPr lang="ar-IQ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Interpretation of </a:t>
            </a:r>
            <a:r>
              <a:rPr lang="en-US" dirty="0" err="1" smtClean="0">
                <a:solidFill>
                  <a:sysClr val="windowText" lastClr="000000"/>
                </a:solidFill>
              </a:rPr>
              <a:t>occipitomental</a:t>
            </a:r>
            <a:r>
              <a:rPr lang="en-US" dirty="0" smtClean="0">
                <a:solidFill>
                  <a:sysClr val="windowText" lastClr="000000"/>
                </a:solidFill>
              </a:rPr>
              <a:t> view:</a:t>
            </a:r>
          </a:p>
          <a:p>
            <a:pPr algn="l" rtl="0">
              <a:buFont typeface="Arial" pitchFamily="34" charset="0"/>
              <a:buNone/>
            </a:pPr>
            <a:r>
              <a:rPr lang="en-US" dirty="0" err="1" smtClean="0">
                <a:solidFill>
                  <a:sysClr val="windowText" lastClr="000000"/>
                </a:solidFill>
              </a:rPr>
              <a:t>McGrigor</a:t>
            </a:r>
            <a:r>
              <a:rPr lang="en-US" dirty="0" smtClean="0">
                <a:solidFill>
                  <a:sysClr val="windowText" lastClr="000000"/>
                </a:solidFill>
              </a:rPr>
              <a:t> and Campbell 5 lines as followed :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1- The first line runs across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zygomatico</a:t>
            </a:r>
            <a:r>
              <a:rPr lang="en-US" dirty="0" smtClean="0">
                <a:solidFill>
                  <a:sysClr val="windowText" lastClr="000000"/>
                </a:solidFill>
              </a:rPr>
              <a:t> frontal sutures, supra orbital margin and the frontal sinus.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2- The 2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nd</a:t>
            </a:r>
            <a:r>
              <a:rPr lang="en-US" dirty="0" smtClean="0">
                <a:solidFill>
                  <a:sysClr val="windowText" lastClr="000000"/>
                </a:solidFill>
              </a:rPr>
              <a:t> line runs across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dirty="0" smtClean="0">
                <a:solidFill>
                  <a:sysClr val="windowText" lastClr="000000"/>
                </a:solidFill>
              </a:rPr>
              <a:t> arches, the infra orbital margin and the nasal bone.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3- The 3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rd</a:t>
            </a:r>
            <a:r>
              <a:rPr lang="en-US" dirty="0" smtClean="0">
                <a:solidFill>
                  <a:sysClr val="windowText" lastClr="000000"/>
                </a:solidFill>
              </a:rPr>
              <a:t> line passes along the condyle , coronoid process and the maxillary sinus.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251520" y="18143"/>
            <a:ext cx="8712968" cy="571511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4- the 4</a:t>
            </a:r>
            <a:r>
              <a:rPr lang="en-US" baseline="30000" smtClean="0">
                <a:solidFill>
                  <a:sysClr val="windowText" lastClr="000000"/>
                </a:solidFill>
              </a:rPr>
              <a:t>th</a:t>
            </a:r>
            <a:r>
              <a:rPr lang="en-US" smtClean="0">
                <a:solidFill>
                  <a:sysClr val="windowText" lastClr="000000"/>
                </a:solidFill>
              </a:rPr>
              <a:t> line runs across the ramus and the occlusal plane.</a:t>
            </a:r>
          </a:p>
          <a:p>
            <a:pPr algn="l" rtl="0"/>
            <a:r>
              <a:rPr lang="en-US" smtClean="0">
                <a:solidFill>
                  <a:sysClr val="windowText" lastClr="000000"/>
                </a:solidFill>
              </a:rPr>
              <a:t>5- the 5</a:t>
            </a:r>
            <a:r>
              <a:rPr lang="en-US" baseline="30000" smtClean="0">
                <a:solidFill>
                  <a:sysClr val="windowText" lastClr="000000"/>
                </a:solidFill>
              </a:rPr>
              <a:t>th</a:t>
            </a:r>
            <a:r>
              <a:rPr lang="en-US" smtClean="0">
                <a:solidFill>
                  <a:sysClr val="windowText" lastClr="000000"/>
                </a:solidFill>
              </a:rPr>
              <a:t> line runs along the inferior mandibular border.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 descr="water's"/>
          <p:cNvPicPr>
            <a:picLocks noChangeAspect="1" noChangeArrowheads="1"/>
          </p:cNvPicPr>
          <p:nvPr/>
        </p:nvPicPr>
        <p:blipFill>
          <a:blip r:embed="rId2" cstate="print">
            <a:lum bright="-30000" contrast="36000"/>
          </a:blip>
          <a:srcRect/>
          <a:stretch>
            <a:fillRect/>
          </a:stretch>
        </p:blipFill>
        <p:spPr bwMode="auto">
          <a:xfrm>
            <a:off x="6333994" y="2488760"/>
            <a:ext cx="2598965" cy="311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waters-anat2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grayscl/>
          </a:blip>
          <a:srcRect/>
          <a:stretch>
            <a:fillRect/>
          </a:stretch>
        </p:blipFill>
        <p:spPr bwMode="auto">
          <a:xfrm>
            <a:off x="3285565" y="2506801"/>
            <a:ext cx="2971899" cy="3096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2516751"/>
            <a:ext cx="298036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 rtl="0"/>
            <a:r>
              <a:rPr lang="en-US" sz="1600" b="0" dirty="0">
                <a:solidFill>
                  <a:sysClr val="windowText" lastClr="000000"/>
                </a:solidFill>
              </a:rPr>
              <a:t>1. Frontal sinus</a:t>
            </a:r>
          </a:p>
          <a:p>
            <a:pPr marL="342900" indent="-342900" algn="l" rtl="0"/>
            <a:r>
              <a:rPr lang="en-US" sz="1600" b="0" dirty="0">
                <a:solidFill>
                  <a:sysClr val="windowText" lastClr="000000"/>
                </a:solidFill>
              </a:rPr>
              <a:t>2. Ethmoid air cells</a:t>
            </a:r>
          </a:p>
          <a:p>
            <a:pPr marL="342900" indent="-342900" algn="l" rtl="0"/>
            <a:r>
              <a:rPr lang="en-US" sz="1600" b="0" dirty="0">
                <a:solidFill>
                  <a:sysClr val="windowText" lastClr="000000"/>
                </a:solidFill>
              </a:rPr>
              <a:t>3. Innominate line</a:t>
            </a:r>
          </a:p>
          <a:p>
            <a:pPr marL="342900" indent="-342900" algn="l" rtl="0"/>
            <a:r>
              <a:rPr lang="en-US" sz="1600" b="0" dirty="0">
                <a:solidFill>
                  <a:sysClr val="windowText" lastClr="000000"/>
                </a:solidFill>
              </a:rPr>
              <a:t>4. Superior orbital fissure</a:t>
            </a:r>
          </a:p>
          <a:p>
            <a:pPr marL="342900" indent="-342900" algn="l" rtl="0"/>
            <a:r>
              <a:rPr lang="en-US" sz="1600" b="0" dirty="0">
                <a:solidFill>
                  <a:sysClr val="windowText" lastClr="000000"/>
                </a:solidFill>
              </a:rPr>
              <a:t>5. Sphenoid </a:t>
            </a:r>
            <a:r>
              <a:rPr lang="en-US" sz="1600" b="0" dirty="0" smtClean="0">
                <a:solidFill>
                  <a:sysClr val="windowText" lastClr="000000"/>
                </a:solidFill>
              </a:rPr>
              <a:t>sinus</a:t>
            </a:r>
            <a:endParaRPr lang="en-US" sz="1600" dirty="0" smtClean="0">
              <a:solidFill>
                <a:sysClr val="windowText" lastClr="000000"/>
              </a:solidFill>
            </a:endParaRPr>
          </a:p>
          <a:p>
            <a:pPr marL="342900" indent="-342900" algn="l" rtl="0"/>
            <a:r>
              <a:rPr lang="en-US" sz="1600" dirty="0" smtClean="0">
                <a:solidFill>
                  <a:sysClr val="windowText" lastClr="000000"/>
                </a:solidFill>
              </a:rPr>
              <a:t>6. Lesser wing of sphenoid</a:t>
            </a:r>
          </a:p>
          <a:p>
            <a:pPr marL="342900" indent="-342900" algn="l" rtl="0"/>
            <a:r>
              <a:rPr lang="en-US" sz="1600" dirty="0" smtClean="0">
                <a:solidFill>
                  <a:sysClr val="windowText" lastClr="000000"/>
                </a:solidFill>
              </a:rPr>
              <a:t>7. Maxillary sinus</a:t>
            </a:r>
          </a:p>
          <a:p>
            <a:pPr marL="342900" indent="-342900" algn="l" rtl="0"/>
            <a:r>
              <a:rPr lang="en-US" sz="1600" dirty="0" smtClean="0">
                <a:solidFill>
                  <a:sysClr val="windowText" lastClr="000000"/>
                </a:solidFill>
              </a:rPr>
              <a:t>8. Zygomatic arch</a:t>
            </a:r>
          </a:p>
          <a:p>
            <a:pPr marL="342900" indent="-342900" algn="l" rtl="0"/>
            <a:r>
              <a:rPr lang="en-US" sz="1600" dirty="0" smtClean="0">
                <a:solidFill>
                  <a:sysClr val="windowText" lastClr="000000"/>
                </a:solidFill>
              </a:rPr>
              <a:t>9. Dens (odontoid process) of axis</a:t>
            </a:r>
          </a:p>
          <a:p>
            <a:pPr marL="342900" indent="-342900"/>
            <a:endParaRPr lang="en-US" sz="160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251520" y="188640"/>
            <a:ext cx="77724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Rowe and Williams classification </a:t>
            </a:r>
            <a:endParaRPr lang="ar-IQ" dirty="0">
              <a:solidFill>
                <a:sysClr val="windowText" lastClr="000000"/>
              </a:solidFill>
            </a:endParaRPr>
          </a:p>
        </p:txBody>
      </p:sp>
      <p:sp>
        <p:nvSpPr>
          <p:cNvPr id="4" name="عنصر نائب للنص 2"/>
          <p:cNvSpPr txBox="1">
            <a:spLocks/>
          </p:cNvSpPr>
          <p:nvPr/>
        </p:nvSpPr>
        <p:spPr>
          <a:xfrm>
            <a:off x="685800" y="1981200"/>
            <a:ext cx="7386662" cy="41148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A- fracture not involving the occlusion: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1- central region: nasal bone, frontal process of the maxilla, </a:t>
            </a:r>
            <a:r>
              <a:rPr lang="en-US" dirty="0" err="1" smtClean="0">
                <a:solidFill>
                  <a:sysClr val="windowText" lastClr="000000"/>
                </a:solidFill>
              </a:rPr>
              <a:t>ethmoid</a:t>
            </a:r>
            <a:r>
              <a:rPr lang="en-US" dirty="0" smtClean="0">
                <a:solidFill>
                  <a:sysClr val="windowText" lastClr="000000"/>
                </a:solidFill>
              </a:rPr>
              <a:t> bone and frontal bone.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2- lateral region : fracture involving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zygomatic</a:t>
            </a:r>
            <a:r>
              <a:rPr lang="en-US" dirty="0" smtClean="0">
                <a:solidFill>
                  <a:sysClr val="windowText" lastClr="000000"/>
                </a:solidFill>
              </a:rPr>
              <a:t> bone , arch , and maxilla excluding the </a:t>
            </a:r>
            <a:r>
              <a:rPr lang="en-US" dirty="0" err="1" smtClean="0">
                <a:solidFill>
                  <a:sysClr val="windowText" lastClr="000000"/>
                </a:solidFill>
              </a:rPr>
              <a:t>dento</a:t>
            </a:r>
            <a:r>
              <a:rPr lang="en-US" dirty="0" smtClean="0">
                <a:solidFill>
                  <a:sysClr val="windowText" lastClr="000000"/>
                </a:solidFill>
              </a:rPr>
              <a:t>-alveolar component.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251520" y="332656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>
                <a:solidFill>
                  <a:sysClr val="windowText" lastClr="000000"/>
                </a:solidFill>
              </a:rPr>
              <a:t>B- fracture involving the occlusion.</a:t>
            </a:r>
            <a:endParaRPr lang="ar-IQ" dirty="0" smtClean="0">
              <a:solidFill>
                <a:sysClr val="windowText" lastClr="000000"/>
              </a:solidFill>
            </a:endParaRP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1- </a:t>
            </a:r>
            <a:r>
              <a:rPr lang="en-US" dirty="0" err="1" smtClean="0">
                <a:solidFill>
                  <a:sysClr val="windowText" lastClr="000000"/>
                </a:solidFill>
              </a:rPr>
              <a:t>dento</a:t>
            </a:r>
            <a:r>
              <a:rPr lang="en-US" dirty="0" smtClean="0">
                <a:solidFill>
                  <a:sysClr val="windowText" lastClr="000000"/>
                </a:solidFill>
              </a:rPr>
              <a:t> alveolar.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2- </a:t>
            </a:r>
            <a:r>
              <a:rPr lang="en-US" dirty="0" err="1" smtClean="0">
                <a:solidFill>
                  <a:sysClr val="windowText" lastClr="000000"/>
                </a:solidFill>
              </a:rPr>
              <a:t>subzygomatic</a:t>
            </a:r>
            <a:r>
              <a:rPr lang="en-US" dirty="0" smtClean="0">
                <a:solidFill>
                  <a:sysClr val="windowText" lastClr="000000"/>
                </a:solidFill>
              </a:rPr>
              <a:t> : </a:t>
            </a:r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 and </a:t>
            </a:r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II.</a:t>
            </a:r>
          </a:p>
          <a:p>
            <a:pPr algn="l" rtl="0">
              <a:buFont typeface="Arial" pitchFamily="34" charset="0"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3- </a:t>
            </a:r>
            <a:r>
              <a:rPr lang="en-US" dirty="0" err="1" smtClean="0">
                <a:solidFill>
                  <a:sysClr val="windowText" lastClr="000000"/>
                </a:solidFill>
              </a:rPr>
              <a:t>suprazygomatic</a:t>
            </a:r>
            <a:r>
              <a:rPr lang="en-US" dirty="0" smtClean="0">
                <a:solidFill>
                  <a:sysClr val="windowText" lastClr="000000"/>
                </a:solidFill>
              </a:rPr>
              <a:t> : </a:t>
            </a:r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III or high level or craniofacial </a:t>
            </a:r>
            <a:r>
              <a:rPr lang="en-US" dirty="0" err="1" smtClean="0">
                <a:solidFill>
                  <a:sysClr val="windowText" lastClr="000000"/>
                </a:solidFill>
              </a:rPr>
              <a:t>dysjunction</a:t>
            </a:r>
            <a:r>
              <a:rPr lang="en-US" dirty="0" smtClean="0">
                <a:solidFill>
                  <a:sysClr val="windowText" lastClr="000000"/>
                </a:solidFill>
              </a:rPr>
              <a:t>.</a:t>
            </a:r>
            <a:endParaRPr lang="ar-IQ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b="1" dirty="0" smtClean="0">
                <a:solidFill>
                  <a:sysClr val="windowText" lastClr="000000"/>
                </a:solidFill>
              </a:rPr>
              <a:t> Classification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703444"/>
            <a:ext cx="8458200" cy="424583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 smtClean="0">
                <a:solidFill>
                  <a:sysClr val="windowText" lastClr="000000"/>
                </a:solidFill>
              </a:rPr>
              <a:t>Weakest areas of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midfacial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complex when assaulted from a frontal direction at different levels (Rene’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, 1901)</a:t>
            </a:r>
          </a:p>
          <a:p>
            <a:pPr lvl="1" algn="l" rtl="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I: above the level of teeth(Guerin's fracture).</a:t>
            </a:r>
          </a:p>
          <a:p>
            <a:pPr lvl="1" algn="l" rtl="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II: at level of nasal bones ( pyramidal) or 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subzygomatic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fracture.</a:t>
            </a:r>
          </a:p>
          <a:p>
            <a:pPr lvl="1" algn="l" rtl="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III: at orbital level</a:t>
            </a:r>
            <a:r>
              <a:rPr lang="en-US" altLang="zh-TW" sz="2400" dirty="0" smtClean="0">
                <a:solidFill>
                  <a:sysClr val="windowText" lastClr="000000"/>
                </a:solidFill>
                <a:ea typeface="PMingLiU" pitchFamily="18" charset="-120"/>
              </a:rPr>
              <a:t> (Craniofacial </a:t>
            </a:r>
            <a:r>
              <a:rPr lang="en-US" altLang="zh-TW" sz="2400" dirty="0" err="1" smtClean="0">
                <a:solidFill>
                  <a:sysClr val="windowText" lastClr="000000"/>
                </a:solidFill>
                <a:ea typeface="PMingLiU" pitchFamily="18" charset="-120"/>
              </a:rPr>
              <a:t>Dysjunction</a:t>
            </a:r>
            <a:r>
              <a:rPr lang="en-US" altLang="zh-TW" sz="2400" dirty="0" smtClean="0">
                <a:solidFill>
                  <a:sysClr val="windowText" lastClr="000000"/>
                </a:solidFill>
                <a:ea typeface="PMingLiU" pitchFamily="18" charset="-120"/>
              </a:rPr>
              <a:t>)</a:t>
            </a:r>
          </a:p>
          <a:p>
            <a:pPr lvl="1" algn="l" rtl="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ysClr val="windowText" lastClr="000000"/>
                </a:solidFill>
                <a:ea typeface="PMingLiU" pitchFamily="18" charset="-120"/>
              </a:rPr>
              <a:t>Lefort</a:t>
            </a:r>
            <a:r>
              <a:rPr lang="en-US" sz="2400" dirty="0" smtClean="0">
                <a:solidFill>
                  <a:sysClr val="windowText" lastClr="000000"/>
                </a:solidFill>
                <a:ea typeface="PMingLiU" pitchFamily="18" charset="-120"/>
              </a:rPr>
              <a:t> IV fracture of the frontal bone.</a:t>
            </a:r>
            <a:endParaRPr lang="ar-IQ" sz="2400" dirty="0" smtClean="0">
              <a:solidFill>
                <a:sysClr val="windowText" lastClr="000000"/>
              </a:solidFill>
            </a:endParaRPr>
          </a:p>
          <a:p>
            <a:pPr lvl="1" algn="l" rtl="0">
              <a:buFont typeface="Wingdings" pitchFamily="2" charset="2"/>
              <a:buChar char="Ø"/>
            </a:pP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4" descr="npo0000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5"/>
            <a:ext cx="1901825" cy="2874963"/>
          </a:xfrm>
          <a:prstGeom prst="rect">
            <a:avLst/>
          </a:prstGeom>
          <a:noFill/>
          <a:ln w="57150">
            <a:noFill/>
            <a:miter lim="800000"/>
            <a:headEnd type="none" w="sm" len="sm"/>
            <a:tailEnd type="none" w="sm" len="sm"/>
          </a:ln>
          <a:extLst/>
        </p:spPr>
      </p:pic>
    </p:spTree>
    <p:extLst>
      <p:ext uri="{BB962C8B-B14F-4D97-AF65-F5344CB8AC3E}">
        <p14:creationId xmlns:p14="http://schemas.microsoft.com/office/powerpoint/2010/main" val="28046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ysClr val="windowText" lastClr="000000"/>
                </a:solidFill>
              </a:rPr>
              <a:t>Differentiating Leforts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15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Tx/>
              <a:buNone/>
            </a:pPr>
            <a:r>
              <a:rPr lang="en-US" dirty="0" smtClean="0">
                <a:solidFill>
                  <a:sysClr val="windowText" lastClr="000000"/>
                </a:solidFill>
              </a:rPr>
              <a:t>Pull forward on maxillary teeth</a:t>
            </a:r>
          </a:p>
          <a:p>
            <a:pPr algn="l" rtl="0"/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I: Maxilla only moves</a:t>
            </a:r>
          </a:p>
          <a:p>
            <a:pPr algn="l" rtl="0"/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II: Maxilla &amp; base of nose moves</a:t>
            </a:r>
          </a:p>
          <a:p>
            <a:pPr algn="l" rtl="0"/>
            <a:r>
              <a:rPr lang="en-US" dirty="0" err="1" smtClean="0">
                <a:solidFill>
                  <a:sysClr val="windowText" lastClr="000000"/>
                </a:solidFill>
              </a:rPr>
              <a:t>Lefort</a:t>
            </a:r>
            <a:r>
              <a:rPr lang="en-US" dirty="0" smtClean="0">
                <a:solidFill>
                  <a:sysClr val="windowText" lastClr="000000"/>
                </a:solidFill>
              </a:rPr>
              <a:t> III:  Whole face moves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18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1475</Words>
  <Application>Microsoft Office PowerPoint</Application>
  <PresentationFormat>On-screen Show (4:3)</PresentationFormat>
  <Paragraphs>202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Palatino-Roman</vt:lpstr>
      <vt:lpstr>PMingLiU</vt:lpstr>
      <vt:lpstr>Times New Roman</vt:lpstr>
      <vt:lpstr>Wingdings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Wafaa</dc:creator>
  <cp:lastModifiedBy>sayf saeed</cp:lastModifiedBy>
  <cp:revision>39</cp:revision>
  <dcterms:created xsi:type="dcterms:W3CDTF">2015-10-24T13:56:47Z</dcterms:created>
  <dcterms:modified xsi:type="dcterms:W3CDTF">2017-03-19T09:37:31Z</dcterms:modified>
</cp:coreProperties>
</file>