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7" r:id="rId18"/>
    <p:sldId id="270" r:id="rId19"/>
    <p:sldId id="271" r:id="rId20"/>
    <p:sldId id="273" r:id="rId21"/>
    <p:sldId id="274" r:id="rId22"/>
    <p:sldId id="275" r:id="rId23"/>
    <p:sldId id="276" r:id="rId24"/>
    <p:sldId id="278" r:id="rId25"/>
    <p:sldId id="284" r:id="rId26"/>
    <p:sldId id="279" r:id="rId27"/>
    <p:sldId id="280" r:id="rId28"/>
    <p:sldId id="281" r:id="rId29"/>
    <p:sldId id="282" r:id="rId30"/>
    <p:sldId id="283" r:id="rId31"/>
    <p:sldId id="325" r:id="rId32"/>
    <p:sldId id="328" r:id="rId33"/>
    <p:sldId id="330" r:id="rId34"/>
    <p:sldId id="332" r:id="rId35"/>
    <p:sldId id="334" r:id="rId36"/>
    <p:sldId id="336" r:id="rId37"/>
    <p:sldId id="338" r:id="rId38"/>
    <p:sldId id="340" r:id="rId39"/>
    <p:sldId id="342" r:id="rId40"/>
    <p:sldId id="344" r:id="rId41"/>
    <p:sldId id="346" r:id="rId42"/>
    <p:sldId id="348" r:id="rId43"/>
    <p:sldId id="350" r:id="rId44"/>
    <p:sldId id="352" r:id="rId45"/>
    <p:sldId id="354" r:id="rId46"/>
    <p:sldId id="356" r:id="rId47"/>
    <p:sldId id="358" r:id="rId48"/>
    <p:sldId id="360" r:id="rId49"/>
    <p:sldId id="362" r:id="rId51"/>
    <p:sldId id="36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374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820E0-B6EA-4C4D-8B7E-EC831031F79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6F256C6-49FD-4C28-BD2E-BEFB808C9BAD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0F5D98E-F32D-4B4A-BB88-4A55B89B46D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2258291"/>
            <a:ext cx="7543800" cy="4572000"/>
          </a:xfrm>
        </p:spPr>
        <p:txBody>
          <a:bodyPr/>
          <a:lstStyle/>
          <a:p>
            <a:r>
              <a:rPr lang="en-US" sz="4400" dirty="0" smtClean="0">
                <a:solidFill>
                  <a:srgbClr val="002060"/>
                </a:solidFill>
              </a:rPr>
              <a:t> </a:t>
            </a:r>
            <a:br>
              <a:rPr lang="en-US" sz="2800" dirty="0" smtClean="0">
                <a:solidFill>
                  <a:srgbClr val="002060"/>
                </a:solidFill>
              </a:rPr>
            </a:br>
            <a:br>
              <a:rPr lang="en-US" sz="2800" dirty="0" smtClean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16585"/>
            <a:ext cx="7315200" cy="2279015"/>
          </a:xfrm>
          <a:solidFill>
            <a:schemeClr val="tx1">
              <a:lumMod val="25000"/>
              <a:lumOff val="7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PARANASAL SINUSES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Ap.Dr.ALI MOHSIN HASAN</a:t>
            </a:r>
            <a:endParaRPr lang="en-US" sz="4000" b="1" dirty="0">
              <a:solidFill>
                <a:srgbClr val="FF0000"/>
              </a:solidFill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DGS FICS CABS MRCS FRCS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620000" cy="914400"/>
          </a:xfrm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FRONTAL SINUS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657600" cy="4953000"/>
          </a:xfrm>
        </p:spPr>
        <p:txBody>
          <a:bodyPr/>
          <a:lstStyle/>
          <a:p>
            <a:r>
              <a:rPr lang="en-US" dirty="0"/>
              <a:t>Resides in frontal bone</a:t>
            </a:r>
            <a:endParaRPr lang="en-US" dirty="0"/>
          </a:p>
          <a:p>
            <a:r>
              <a:rPr lang="en-US" dirty="0"/>
              <a:t>2nd largest</a:t>
            </a:r>
            <a:endParaRPr lang="en-US" dirty="0"/>
          </a:p>
          <a:p>
            <a:r>
              <a:rPr lang="en-US" dirty="0"/>
              <a:t>Asymmetrical</a:t>
            </a:r>
            <a:endParaRPr lang="en-US" dirty="0"/>
          </a:p>
          <a:p>
            <a:r>
              <a:rPr lang="en-US" dirty="0" smtClean="0"/>
              <a:t>Right n left are usually unequal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" y="3810000"/>
            <a:ext cx="3886200" cy="279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254" y="1828800"/>
            <a:ext cx="402474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 smtClean="0"/>
              <a:t>RELATIONS: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3276600" cy="480060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Anterior</a:t>
            </a:r>
            <a:r>
              <a:rPr lang="en-US" sz="3200" dirty="0">
                <a:solidFill>
                  <a:srgbClr val="C00000"/>
                </a:solidFill>
              </a:rPr>
              <a:t>:- </a:t>
            </a:r>
            <a:r>
              <a:rPr lang="en-US" sz="3200" dirty="0"/>
              <a:t>skin over the forehead</a:t>
            </a:r>
            <a:endParaRPr lang="en-US" sz="3200" dirty="0"/>
          </a:p>
          <a:p>
            <a:r>
              <a:rPr lang="en-US" sz="3200" b="1" dirty="0">
                <a:solidFill>
                  <a:srgbClr val="C00000"/>
                </a:solidFill>
              </a:rPr>
              <a:t>Inferior:-</a:t>
            </a:r>
            <a:r>
              <a:rPr lang="en-US" sz="3200" dirty="0"/>
              <a:t>orbit  &amp; its contents</a:t>
            </a:r>
            <a:endParaRPr lang="en-US" sz="3200" dirty="0"/>
          </a:p>
          <a:p>
            <a:r>
              <a:rPr lang="en-US" sz="3200" b="1" dirty="0">
                <a:solidFill>
                  <a:srgbClr val="C00000"/>
                </a:solidFill>
              </a:rPr>
              <a:t>Posterior:-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meningeal and frontal lobe of brain</a:t>
            </a:r>
            <a:endParaRPr lang="en-US" sz="32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81200"/>
            <a:ext cx="409152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NEUROVASCULAR SUPPLY: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4419600" cy="39624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Blood </a:t>
            </a:r>
            <a:r>
              <a:rPr lang="en-US" sz="2800" b="1" dirty="0">
                <a:solidFill>
                  <a:srgbClr val="C00000"/>
                </a:solidFill>
              </a:rPr>
              <a:t>supply </a:t>
            </a:r>
            <a:r>
              <a:rPr lang="en-US" sz="2800" dirty="0"/>
              <a:t>- Supra orbital </a:t>
            </a:r>
            <a:r>
              <a:rPr lang="en-US" sz="2800" dirty="0" smtClean="0"/>
              <a:t>artery</a:t>
            </a:r>
            <a:endParaRPr lang="en-US" sz="28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Venous </a:t>
            </a:r>
            <a:r>
              <a:rPr lang="en-US" sz="2800" b="1" dirty="0">
                <a:solidFill>
                  <a:srgbClr val="C00000"/>
                </a:solidFill>
              </a:rPr>
              <a:t>return </a:t>
            </a:r>
            <a:r>
              <a:rPr lang="en-US" sz="2800" dirty="0"/>
              <a:t>- Anastomotic veins in supra orbital notch, connecting supra orbital and supra ophthalmic veins.</a:t>
            </a:r>
            <a:endParaRPr lang="en-US" sz="2800" dirty="0"/>
          </a:p>
          <a:p>
            <a:r>
              <a:rPr lang="en-US" sz="2800" b="1" dirty="0" smtClean="0">
                <a:solidFill>
                  <a:srgbClr val="C00000"/>
                </a:solidFill>
              </a:rPr>
              <a:t>Lymphatic </a:t>
            </a:r>
            <a:r>
              <a:rPr lang="en-US" sz="2800" b="1" dirty="0">
                <a:solidFill>
                  <a:srgbClr val="C00000"/>
                </a:solidFill>
              </a:rPr>
              <a:t>drainage </a:t>
            </a:r>
            <a:r>
              <a:rPr lang="en-US" sz="2800" b="1" dirty="0"/>
              <a:t>- </a:t>
            </a:r>
            <a:r>
              <a:rPr lang="en-US" sz="2800" dirty="0"/>
              <a:t>Submandibular nodes.</a:t>
            </a:r>
            <a:endParaRPr lang="en-US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Nerve supply </a:t>
            </a:r>
            <a:r>
              <a:rPr lang="en-US" sz="2800" dirty="0"/>
              <a:t>- Supra orbital </a:t>
            </a:r>
            <a:r>
              <a:rPr lang="en-US" sz="2800" dirty="0" smtClean="0"/>
              <a:t>nerve(ophthalmic nerve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705600" cy="643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SPHENOIDAL SINUS: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800600"/>
          </a:xfrm>
        </p:spPr>
        <p:txBody>
          <a:bodyPr/>
          <a:lstStyle/>
          <a:p>
            <a:r>
              <a:rPr lang="en-US" dirty="0"/>
              <a:t>Resides in body of sphenoid</a:t>
            </a:r>
            <a:endParaRPr lang="en-US" dirty="0"/>
          </a:p>
          <a:p>
            <a:r>
              <a:rPr lang="en-US" dirty="0" smtClean="0"/>
              <a:t>May be </a:t>
            </a:r>
            <a:r>
              <a:rPr lang="en-US" dirty="0"/>
              <a:t>single or paired</a:t>
            </a:r>
            <a:endParaRPr lang="en-US" dirty="0"/>
          </a:p>
          <a:p>
            <a:r>
              <a:rPr lang="en-US" dirty="0" smtClean="0"/>
              <a:t>Asymmetrical</a:t>
            </a:r>
            <a:endParaRPr lang="en-US" dirty="0" smtClean="0"/>
          </a:p>
          <a:p>
            <a:r>
              <a:rPr lang="en-US" dirty="0" smtClean="0"/>
              <a:t>Unequal in size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865219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731151" cy="253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 smtClean="0"/>
              <a:t>RELATIONS: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13717"/>
            <a:ext cx="394106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636" y="1998069"/>
            <a:ext cx="32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1.Cavernous </a:t>
            </a:r>
            <a:r>
              <a:rPr lang="en-US" sz="2400" b="1" dirty="0">
                <a:solidFill>
                  <a:srgbClr val="002060"/>
                </a:solidFill>
              </a:rPr>
              <a:t>sinus  </a:t>
            </a:r>
            <a:r>
              <a:rPr lang="en-US" dirty="0"/>
              <a:t>lies </a:t>
            </a:r>
            <a:r>
              <a:rPr lang="en-US" b="1" dirty="0"/>
              <a:t>laterally </a:t>
            </a:r>
            <a:r>
              <a:rPr lang="en-US" dirty="0"/>
              <a:t>containing the: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IIIrd,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IVth,</a:t>
            </a:r>
            <a:endParaRPr lang="en-US" dirty="0"/>
          </a:p>
          <a:p>
            <a:r>
              <a:rPr lang="en-US" dirty="0"/>
              <a:t>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Vth (ophthalmic </a:t>
            </a:r>
            <a:endParaRPr lang="en-US" dirty="0"/>
          </a:p>
          <a:p>
            <a:r>
              <a:rPr lang="en-US" dirty="0"/>
              <a:t>  and maxillary-</a:t>
            </a:r>
            <a:endParaRPr lang="en-US" dirty="0"/>
          </a:p>
          <a:p>
            <a:r>
              <a:rPr lang="en-US" dirty="0"/>
              <a:t>  divisions) and</a:t>
            </a:r>
            <a:endParaRPr lang="en-US" dirty="0"/>
          </a:p>
          <a:p>
            <a:r>
              <a:rPr lang="en-US" dirty="0"/>
              <a:t>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VIth cranial nerves,</a:t>
            </a:r>
            <a:endParaRPr lang="en-US" dirty="0"/>
          </a:p>
          <a:p>
            <a:endParaRPr lang="en-US" dirty="0"/>
          </a:p>
          <a:p>
            <a:r>
              <a:rPr lang="en-US" sz="2400" b="1" dirty="0" smtClean="0">
                <a:solidFill>
                  <a:srgbClr val="002060"/>
                </a:solidFill>
              </a:rPr>
              <a:t>2.Internal </a:t>
            </a:r>
            <a:r>
              <a:rPr lang="en-US" sz="2400" b="1" dirty="0">
                <a:solidFill>
                  <a:srgbClr val="002060"/>
                </a:solidFill>
              </a:rPr>
              <a:t>carotid </a:t>
            </a:r>
            <a:r>
              <a:rPr lang="en-US" sz="2400" b="1" dirty="0" smtClean="0">
                <a:solidFill>
                  <a:srgbClr val="002060"/>
                </a:solidFill>
              </a:rPr>
              <a:t>artery</a:t>
            </a:r>
            <a:endParaRPr lang="en-US" sz="2400" b="1" dirty="0">
              <a:solidFill>
                <a:srgbClr val="002060"/>
              </a:solidFill>
            </a:endParaRP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05345" y="2819400"/>
            <a:ext cx="3581400" cy="67887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95400" y="3124200"/>
            <a:ext cx="3581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3876258"/>
            <a:ext cx="2438400" cy="390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33600" y="4267200"/>
            <a:ext cx="2667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600" y="4267200"/>
            <a:ext cx="2590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667000" y="3876258"/>
            <a:ext cx="2514600" cy="16101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2057400"/>
            <a:ext cx="4038600" cy="4343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SUPERIORLY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marL="114300" indent="0">
              <a:buNone/>
            </a:pPr>
            <a:r>
              <a:rPr lang="en-US" sz="3200" dirty="0" smtClean="0"/>
              <a:t>Optic chiasma</a:t>
            </a:r>
            <a:endParaRPr lang="en-US" sz="3200" dirty="0" smtClean="0"/>
          </a:p>
          <a:p>
            <a:pPr marL="114300" indent="0">
              <a:buNone/>
            </a:pPr>
            <a:r>
              <a:rPr lang="en-US" sz="3200" dirty="0" smtClean="0"/>
              <a:t>Hypophysis cerebri</a:t>
            </a:r>
            <a:endParaRPr lang="en-US" sz="3200" dirty="0"/>
          </a:p>
        </p:txBody>
      </p:sp>
      <p:pic>
        <p:nvPicPr>
          <p:cNvPr id="3074" name="Picture 2" descr="C:\Users\Samsung!\Desktop\anatomy\images (4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35433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000" dirty="0" smtClean="0"/>
              <a:t>NEUROVASCULAR SUPPLY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2971800" cy="45720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Blood </a:t>
            </a:r>
            <a:r>
              <a:rPr lang="en-US" sz="2400" b="1" dirty="0" smtClean="0">
                <a:solidFill>
                  <a:srgbClr val="C00000"/>
                </a:solidFill>
              </a:rPr>
              <a:t>supply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marL="114300" indent="0">
              <a:buNone/>
            </a:pPr>
            <a:r>
              <a:rPr lang="en-US" sz="2400" dirty="0" smtClean="0"/>
              <a:t>Posterior </a:t>
            </a:r>
            <a:r>
              <a:rPr lang="en-US" sz="2400" dirty="0"/>
              <a:t>ethmoidal </a:t>
            </a:r>
            <a:r>
              <a:rPr lang="en-US" sz="2400" dirty="0" smtClean="0"/>
              <a:t>artery</a:t>
            </a:r>
            <a:endParaRPr lang="en-US" sz="2400" dirty="0" smtClean="0"/>
          </a:p>
          <a:p>
            <a:pPr marL="11430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Venous drainage</a:t>
            </a:r>
            <a:r>
              <a:rPr lang="en-US" sz="2400" b="1" dirty="0" smtClean="0"/>
              <a:t>:</a:t>
            </a:r>
            <a:endParaRPr lang="en-US" sz="2400" b="1" dirty="0" smtClean="0"/>
          </a:p>
          <a:p>
            <a:pPr marL="114300" indent="0">
              <a:buNone/>
            </a:pPr>
            <a:r>
              <a:rPr lang="en-US" sz="2400" dirty="0" err="1" smtClean="0"/>
              <a:t>Pterygoid</a:t>
            </a:r>
            <a:r>
              <a:rPr lang="en-US" sz="2400" dirty="0" smtClean="0"/>
              <a:t> plexuses</a:t>
            </a:r>
            <a:endParaRPr lang="en-US" sz="2400" dirty="0" smtClean="0"/>
          </a:p>
          <a:p>
            <a:pPr marL="11430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Nerve supply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marL="114300" indent="0">
              <a:buNone/>
            </a:pPr>
            <a:r>
              <a:rPr lang="en-US" sz="2400" dirty="0" smtClean="0"/>
              <a:t>Posterior </a:t>
            </a:r>
            <a:r>
              <a:rPr lang="en-US" sz="2400" dirty="0"/>
              <a:t>ethmoidal </a:t>
            </a:r>
            <a:r>
              <a:rPr lang="en-US" sz="2400" dirty="0" smtClean="0"/>
              <a:t>nerve</a:t>
            </a:r>
            <a:endParaRPr lang="en-US" sz="2400" dirty="0" smtClean="0"/>
          </a:p>
          <a:p>
            <a:pPr marL="11430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Lymphatic drainage</a:t>
            </a:r>
            <a:r>
              <a:rPr lang="en-US" sz="2400" dirty="0" smtClean="0"/>
              <a:t>:  Retropharyngeal </a:t>
            </a:r>
            <a:r>
              <a:rPr lang="en-US" sz="2400" dirty="0"/>
              <a:t>nodes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ETHMOIDAL SINUS: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08" y="1981200"/>
            <a:ext cx="3429000" cy="3581400"/>
          </a:xfrm>
        </p:spPr>
        <p:txBody>
          <a:bodyPr>
            <a:noAutofit/>
          </a:bodyPr>
          <a:lstStyle/>
          <a:p>
            <a:r>
              <a:rPr lang="en-US" sz="2800" dirty="0"/>
              <a:t>Resides in ethmoid bone</a:t>
            </a:r>
            <a:endParaRPr lang="en-US" sz="2800" dirty="0"/>
          </a:p>
          <a:p>
            <a:r>
              <a:rPr lang="en-US" sz="2800" dirty="0"/>
              <a:t>3 groups:-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Anterior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Middle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Posterior</a:t>
            </a:r>
            <a:endParaRPr lang="en-US" sz="2800" dirty="0"/>
          </a:p>
          <a:p>
            <a:r>
              <a:rPr lang="en-US" sz="2800" dirty="0"/>
              <a:t>Number varies from 3-18</a:t>
            </a:r>
            <a:endParaRPr lang="en-US" sz="2800" dirty="0"/>
          </a:p>
          <a:p>
            <a:r>
              <a:rPr lang="en-US" sz="2800" dirty="0"/>
              <a:t>Present from birth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52" y="1905000"/>
            <a:ext cx="445734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RELATION: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2895600" cy="411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Above</a:t>
            </a:r>
            <a:r>
              <a:rPr lang="en-US" sz="2800" dirty="0" smtClean="0"/>
              <a:t>:orbital plate of frontal bone</a:t>
            </a:r>
            <a:endParaRPr lang="en-US" sz="2800" dirty="0"/>
          </a:p>
          <a:p>
            <a:r>
              <a:rPr lang="en-US" sz="2800" b="1" dirty="0" smtClean="0">
                <a:solidFill>
                  <a:srgbClr val="C00000"/>
                </a:solidFill>
              </a:rPr>
              <a:t>Behind</a:t>
            </a:r>
            <a:r>
              <a:rPr lang="en-US" sz="2800" dirty="0" smtClean="0"/>
              <a:t>:orbital process of palatine bone</a:t>
            </a:r>
            <a:endParaRPr lang="en-US" sz="2800" dirty="0" smtClean="0"/>
          </a:p>
          <a:p>
            <a:r>
              <a:rPr lang="en-US" sz="2800" b="1" dirty="0" smtClean="0">
                <a:solidFill>
                  <a:srgbClr val="C00000"/>
                </a:solidFill>
              </a:rPr>
              <a:t>Anteriorly: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lacrimal bone</a:t>
            </a:r>
            <a:endParaRPr lang="en-US" sz="2800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Samsung!\Desktop\anatomy\imag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4648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7543800" cy="1143000"/>
          </a:xfr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Anatomical location</a:t>
            </a:r>
            <a:endParaRPr lang="en-US" sz="4400" dirty="0" smtClean="0"/>
          </a:p>
          <a:p>
            <a:r>
              <a:rPr lang="en-US" sz="4400" dirty="0" smtClean="0"/>
              <a:t>Connections</a:t>
            </a:r>
            <a:endParaRPr lang="en-US" sz="4400" dirty="0" smtClean="0"/>
          </a:p>
          <a:p>
            <a:r>
              <a:rPr lang="en-US" sz="4400" dirty="0" smtClean="0"/>
              <a:t>Development</a:t>
            </a:r>
            <a:endParaRPr lang="en-US" sz="4400" dirty="0" smtClean="0"/>
          </a:p>
          <a:p>
            <a:r>
              <a:rPr lang="en-US" sz="4400" dirty="0" smtClean="0"/>
              <a:t>Neurovascular supply</a:t>
            </a:r>
            <a:endParaRPr lang="en-US" sz="4400" dirty="0" smtClean="0"/>
          </a:p>
          <a:p>
            <a:r>
              <a:rPr lang="en-US" sz="4400" dirty="0" smtClean="0"/>
              <a:t>Applied anatomy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NEUROVASCULAR SUPPLY: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962400" cy="4876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Arterial supply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Anterior </a:t>
            </a:r>
            <a:r>
              <a:rPr lang="en-US" dirty="0"/>
              <a:t>ethmoidal artery(ophthalmic artery)</a:t>
            </a:r>
            <a:endParaRPr lang="en-US" dirty="0"/>
          </a:p>
          <a:p>
            <a:r>
              <a:rPr lang="en-US" dirty="0"/>
              <a:t>Post. Ethmoidal artery</a:t>
            </a:r>
            <a:endParaRPr lang="en-US" dirty="0"/>
          </a:p>
          <a:p>
            <a:r>
              <a:rPr lang="en-US" dirty="0"/>
              <a:t>Sphenoidal artery(maxillary artery)</a:t>
            </a:r>
            <a:endParaRPr lang="en-US" dirty="0"/>
          </a:p>
          <a:p>
            <a:pPr marL="114300" indent="0">
              <a:buNone/>
            </a:pPr>
            <a:r>
              <a:rPr lang="en-US" dirty="0" smtClean="0"/>
              <a:t> </a:t>
            </a:r>
            <a:r>
              <a:rPr lang="en-US" b="1" dirty="0">
                <a:solidFill>
                  <a:srgbClr val="C00000"/>
                </a:solidFill>
              </a:rPr>
              <a:t>Venous </a:t>
            </a:r>
            <a:r>
              <a:rPr lang="en-US" b="1" dirty="0" smtClean="0">
                <a:solidFill>
                  <a:srgbClr val="C00000"/>
                </a:solidFill>
              </a:rPr>
              <a:t>drainage</a:t>
            </a:r>
            <a:endParaRPr lang="en-US" dirty="0"/>
          </a:p>
          <a:p>
            <a:r>
              <a:rPr lang="en-US" dirty="0"/>
              <a:t>Ant. Ethmoidal vein </a:t>
            </a:r>
            <a:endParaRPr lang="en-US" dirty="0"/>
          </a:p>
          <a:p>
            <a:r>
              <a:rPr lang="en-US" dirty="0"/>
              <a:t>Post. Ethmoidal  vein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3628171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3886200" cy="548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Nerves 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114300" indent="0">
              <a:buNone/>
            </a:pPr>
            <a:r>
              <a:rPr lang="en-US" sz="2800" dirty="0" smtClean="0"/>
              <a:t>Anterior </a:t>
            </a:r>
            <a:r>
              <a:rPr lang="en-US" sz="2800" dirty="0"/>
              <a:t>and posterior ethmoidal nerves.</a:t>
            </a:r>
            <a:br>
              <a:rPr lang="en-US" sz="2800" dirty="0"/>
            </a:br>
            <a:r>
              <a:rPr lang="en-US" sz="2800" dirty="0"/>
              <a:t>Orbital branches of </a:t>
            </a:r>
            <a:r>
              <a:rPr lang="en-US" sz="2800" dirty="0" err="1"/>
              <a:t>pterygopalatine</a:t>
            </a:r>
            <a:r>
              <a:rPr lang="en-US" sz="2800" dirty="0"/>
              <a:t> ganglion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97873" y="4343400"/>
            <a:ext cx="373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Lymphatic drainage </a:t>
            </a:r>
            <a:r>
              <a:rPr lang="en-US" sz="2800" dirty="0"/>
              <a:t>: Submandibular nodes</a:t>
            </a:r>
            <a:br>
              <a:rPr lang="en-US" sz="2800" dirty="0"/>
            </a:br>
            <a:r>
              <a:rPr lang="en-US" sz="2800" dirty="0"/>
              <a:t>Retropharyngeal nodes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18961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 smtClean="0"/>
              <a:t>DEVELOPMENT: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1200"/>
            <a:ext cx="5257800" cy="3962400"/>
          </a:xfrm>
        </p:spPr>
        <p:txBody>
          <a:bodyPr>
            <a:normAutofit lnSpcReduction="10000"/>
          </a:bodyPr>
          <a:lstStyle/>
          <a:p>
            <a:r>
              <a:rPr lang="en-US" sz="3200" dirty="0" err="1"/>
              <a:t>Outpouching</a:t>
            </a:r>
            <a:r>
              <a:rPr lang="en-US" sz="3200" dirty="0"/>
              <a:t> from mucus membrane of nose</a:t>
            </a:r>
            <a:endParaRPr lang="en-US" sz="3200" dirty="0"/>
          </a:p>
          <a:p>
            <a:r>
              <a:rPr lang="en-US" sz="3200" dirty="0"/>
              <a:t>at birth:-Maxillary and ethmoidal present</a:t>
            </a:r>
            <a:endParaRPr lang="en-US" sz="3200" dirty="0"/>
          </a:p>
          <a:p>
            <a:r>
              <a:rPr lang="en-US" sz="3200" dirty="0"/>
              <a:t>At 6-7 </a:t>
            </a:r>
            <a:r>
              <a:rPr lang="en-US" sz="3200" dirty="0" err="1"/>
              <a:t>yrs</a:t>
            </a:r>
            <a:r>
              <a:rPr lang="en-US" sz="3200" dirty="0"/>
              <a:t>:- frontals and </a:t>
            </a:r>
            <a:r>
              <a:rPr lang="en-US" sz="3200" dirty="0" err="1"/>
              <a:t>sphenoids</a:t>
            </a:r>
            <a:endParaRPr lang="en-US" sz="3200" dirty="0"/>
          </a:p>
          <a:p>
            <a:r>
              <a:rPr lang="en-US" sz="3200" dirty="0"/>
              <a:t>At 17-18 :- all </a:t>
            </a:r>
            <a:r>
              <a:rPr lang="en-US" sz="3200" dirty="0" smtClean="0"/>
              <a:t>fully </a:t>
            </a:r>
            <a:r>
              <a:rPr lang="en-US" sz="3200" dirty="0"/>
              <a:t>developed</a:t>
            </a:r>
            <a:endParaRPr lang="en-US" sz="32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944562"/>
          </a:xfrm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000" dirty="0" smtClean="0"/>
              <a:t>DRAINAGE:</a:t>
            </a:r>
            <a:endParaRPr 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772400" cy="532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APPLIED ANATOMY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4572000" cy="3124200"/>
          </a:xfrm>
        </p:spPr>
        <p:txBody>
          <a:bodyPr/>
          <a:lstStyle/>
          <a:p>
            <a:pPr marL="114300" indent="0"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SINUSITIS: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Infection of sinus </a:t>
            </a:r>
            <a:endParaRPr lang="en-US" dirty="0" smtClean="0"/>
          </a:p>
          <a:p>
            <a:pPr marL="11430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S/S:</a:t>
            </a:r>
            <a:endParaRPr lang="en-US" sz="3600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Headache</a:t>
            </a:r>
            <a:endParaRPr lang="en-US" dirty="0" smtClean="0"/>
          </a:p>
          <a:p>
            <a:r>
              <a:rPr lang="en-US" dirty="0" smtClean="0"/>
              <a:t>Thick purulent discharge from nose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DRAINING MAXILLARY SINUS:</a:t>
            </a:r>
            <a:endParaRPr lang="en-US" sz="4400" dirty="0"/>
          </a:p>
        </p:txBody>
      </p:sp>
      <p:pic>
        <p:nvPicPr>
          <p:cNvPr id="3074" name="Picture 2" descr="C:\Users\Samsung!\Desktop\anatomy\download (2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3706862" cy="41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msung!\Desktop\anatomy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3287"/>
            <a:ext cx="4017418" cy="36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SITE OF INCISION:</a:t>
            </a:r>
            <a:endParaRPr lang="en-US" sz="4400" dirty="0"/>
          </a:p>
        </p:txBody>
      </p:sp>
      <p:pic>
        <p:nvPicPr>
          <p:cNvPr id="4099" name="Picture 3" descr="C:\Users\Samsung!\Desktop\anatomy\download (1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5791200" cy="45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" y="152400"/>
            <a:ext cx="7620000" cy="1143000"/>
          </a:xfrm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CLINICAL PICTURE:</a:t>
            </a:r>
            <a:endParaRPr lang="en-US" sz="4400" dirty="0"/>
          </a:p>
        </p:txBody>
      </p:sp>
      <p:pic>
        <p:nvPicPr>
          <p:cNvPr id="5122" name="Picture 2" descr="C:\Users\Samsung!\Desktop\anatomy\download (3)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13748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amsung!\Desktop\anatomy\download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616652"/>
            <a:ext cx="5036380" cy="501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amsung!\Desktop\anatomy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16652"/>
            <a:ext cx="3124200" cy="21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 smtClean="0"/>
              <a:t>APPLIED: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3200400" cy="4135582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Frontal sinusitis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002060"/>
                </a:solidFill>
              </a:rPr>
              <a:t>ethamoidal sinusitis </a:t>
            </a:r>
            <a:r>
              <a:rPr lang="en-US" sz="2800" dirty="0" smtClean="0"/>
              <a:t>can cause edema of the lids secondary to infection of the sinuses</a:t>
            </a:r>
            <a:endParaRPr lang="en-US" sz="2800" dirty="0"/>
          </a:p>
        </p:txBody>
      </p:sp>
      <p:pic>
        <p:nvPicPr>
          <p:cNvPr id="2050" name="Picture 2" descr="C:\Users\Samsung!\Desktop\anatomy\images (2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468923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620000" cy="1143000"/>
          </a:xfrm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000" dirty="0" smtClean="0"/>
              <a:t>RADIOGRAPHIC FINDINGS:</a:t>
            </a:r>
            <a:endParaRPr lang="en-US" sz="4000" dirty="0"/>
          </a:p>
        </p:txBody>
      </p:sp>
      <p:pic>
        <p:nvPicPr>
          <p:cNvPr id="7170" name="Picture 2" descr="C:\Users\Samsung!\Desktop\anatomy\maxillary_sinus_water_s_fluid_labeled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7772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 smtClean="0"/>
              <a:t>PNS: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Air </a:t>
            </a:r>
            <a:r>
              <a:rPr lang="en-US" sz="3200" dirty="0" smtClean="0"/>
              <a:t>containing cavities</a:t>
            </a:r>
            <a:endParaRPr lang="en-US" sz="3200" dirty="0" smtClean="0"/>
          </a:p>
          <a:p>
            <a:endParaRPr lang="en-US" sz="2800" dirty="0" smtClean="0"/>
          </a:p>
          <a:p>
            <a:r>
              <a:rPr lang="en-US" sz="3600" dirty="0"/>
              <a:t>4 pairs :-</a:t>
            </a:r>
            <a:endParaRPr lang="en-US" sz="3600" dirty="0"/>
          </a:p>
          <a:p>
            <a:r>
              <a:rPr lang="en-US" sz="3600" dirty="0" smtClean="0"/>
              <a:t>Frontal </a:t>
            </a:r>
            <a:endParaRPr lang="en-US" sz="3600" dirty="0"/>
          </a:p>
          <a:p>
            <a:r>
              <a:rPr lang="en-US" sz="3600" dirty="0" smtClean="0"/>
              <a:t>Maxillary</a:t>
            </a:r>
            <a:endParaRPr lang="en-US" sz="3600" dirty="0" smtClean="0"/>
          </a:p>
          <a:p>
            <a:r>
              <a:rPr lang="en-US" sz="3600" dirty="0" smtClean="0"/>
              <a:t>Ethmoidal</a:t>
            </a:r>
            <a:endParaRPr lang="en-US" sz="3600" dirty="0" smtClean="0"/>
          </a:p>
          <a:p>
            <a:r>
              <a:rPr lang="en-US" sz="3600" dirty="0"/>
              <a:t>S</a:t>
            </a:r>
            <a:r>
              <a:rPr lang="en-US" sz="3600" dirty="0" smtClean="0"/>
              <a:t>phenoidal</a:t>
            </a:r>
            <a:endParaRPr lang="en-US" sz="36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12818"/>
            <a:ext cx="4419600" cy="459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BENIGN NEOPLASMS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247186"/>
            <a:ext cx="6709906" cy="3296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Osteomas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/>
              <a:t>Fibrous Dysplasia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/>
              <a:t>Ossifying Fibroma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/>
              <a:t>Ameloblastoma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/>
              <a:t>Inverted Papilloma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48" y="1046477"/>
            <a:ext cx="7053542" cy="628097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OSTEOMA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277" y="1796702"/>
            <a:ext cx="6425851" cy="3868976"/>
          </a:xfrm>
        </p:spPr>
        <p:txBody>
          <a:bodyPr>
            <a:normAutofit/>
          </a:bodyPr>
          <a:lstStyle/>
          <a:p>
            <a:r>
              <a:rPr lang="en-US" sz="2100" dirty="0"/>
              <a:t>15 to 40 years</a:t>
            </a:r>
            <a:endParaRPr lang="en-US" sz="2100" dirty="0"/>
          </a:p>
          <a:p>
            <a:r>
              <a:rPr lang="en-US" sz="2100" dirty="0" smtClean="0"/>
              <a:t>Frontal </a:t>
            </a:r>
            <a:r>
              <a:rPr lang="en-US" sz="2100" dirty="0"/>
              <a:t>&gt; </a:t>
            </a:r>
            <a:r>
              <a:rPr lang="en-US" sz="2100" dirty="0" smtClean="0"/>
              <a:t>Ethmoid </a:t>
            </a:r>
            <a:r>
              <a:rPr lang="en-US" sz="2100" dirty="0"/>
              <a:t>&gt; </a:t>
            </a:r>
            <a:r>
              <a:rPr lang="en-US" sz="2100" dirty="0" smtClean="0"/>
              <a:t>Maxillary</a:t>
            </a:r>
            <a:endParaRPr lang="en-US" sz="2100" dirty="0" smtClean="0"/>
          </a:p>
          <a:p>
            <a:r>
              <a:rPr lang="en-US" sz="2100" dirty="0"/>
              <a:t>S</a:t>
            </a:r>
            <a:r>
              <a:rPr lang="en-US" sz="2100" dirty="0" smtClean="0"/>
              <a:t>low-growing bone tumour &amp; </a:t>
            </a:r>
            <a:endParaRPr lang="en-US" sz="2100" dirty="0" smtClean="0"/>
          </a:p>
          <a:p>
            <a:pPr marL="0" indent="0">
              <a:buNone/>
            </a:pPr>
            <a:r>
              <a:rPr lang="en-US" sz="2100" dirty="0" smtClean="0"/>
              <a:t>   often remains asymptomatic.</a:t>
            </a:r>
            <a:endParaRPr lang="en-US" sz="2100" dirty="0" smtClean="0"/>
          </a:p>
          <a:p>
            <a:r>
              <a:rPr lang="en-US" sz="2100" dirty="0" smtClean="0"/>
              <a:t>It can cause</a:t>
            </a:r>
            <a:endParaRPr lang="en-US" sz="21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100" dirty="0" smtClean="0"/>
              <a:t>obstruction of ostium </a:t>
            </a:r>
            <a:endParaRPr lang="en-US" sz="21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100" dirty="0" smtClean="0"/>
              <a:t>mucocele formation</a:t>
            </a:r>
            <a:endParaRPr lang="en-US" sz="21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100" dirty="0" smtClean="0"/>
              <a:t>pressure symptons</a:t>
            </a:r>
            <a:endParaRPr lang="en-US" sz="2100" dirty="0"/>
          </a:p>
          <a:p>
            <a:r>
              <a:rPr lang="en-US" sz="2100" dirty="0" smtClean="0"/>
              <a:t>Rx :Local </a:t>
            </a:r>
            <a:r>
              <a:rPr lang="en-US" sz="2100" dirty="0"/>
              <a:t>excision</a:t>
            </a:r>
            <a:endParaRPr lang="en-US" sz="21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88" y="1574951"/>
            <a:ext cx="2093373" cy="2664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28" y="3034559"/>
            <a:ext cx="2008453" cy="2852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FIBROUS DYSPLASIA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85" y="1881378"/>
            <a:ext cx="5862428" cy="3830261"/>
          </a:xfrm>
        </p:spPr>
        <p:txBody>
          <a:bodyPr>
            <a:normAutofit/>
          </a:bodyPr>
          <a:lstStyle/>
          <a:p>
            <a:r>
              <a:rPr lang="en-US" sz="1800" dirty="0"/>
              <a:t>Bone replaced by Fibrous </a:t>
            </a:r>
            <a:r>
              <a:rPr lang="en-US" sz="1800" dirty="0" smtClean="0"/>
              <a:t>tissue</a:t>
            </a:r>
            <a:endParaRPr lang="en-US" sz="1800" dirty="0" smtClean="0"/>
          </a:p>
          <a:p>
            <a:r>
              <a:rPr lang="en-US" sz="1800" dirty="0"/>
              <a:t>Maxilla &gt; Ethmoids &amp; </a:t>
            </a:r>
            <a:r>
              <a:rPr lang="en-US" sz="1800" dirty="0" smtClean="0"/>
              <a:t>Frontal</a:t>
            </a:r>
            <a:endParaRPr lang="en-US" sz="1800" dirty="0" smtClean="0"/>
          </a:p>
          <a:p>
            <a:r>
              <a:rPr lang="en-US" sz="1800" dirty="0" smtClean="0"/>
              <a:t>C/F:</a:t>
            </a:r>
            <a:endParaRPr lang="en-US" sz="1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Disfigurement </a:t>
            </a:r>
            <a:r>
              <a:rPr lang="en-US" sz="1800" dirty="0"/>
              <a:t>of Face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Nasal Obstruction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Displacement of eyes </a:t>
            </a:r>
            <a:endParaRPr lang="en-US" sz="1800" dirty="0" smtClean="0"/>
          </a:p>
          <a:p>
            <a:r>
              <a:rPr lang="en-US" sz="1800" dirty="0"/>
              <a:t>Radiology: 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Diffuse </a:t>
            </a:r>
            <a:r>
              <a:rPr lang="en-US" sz="1800" dirty="0"/>
              <a:t>margins with Ground glass </a:t>
            </a:r>
            <a:r>
              <a:rPr lang="en-US" sz="1800" dirty="0" smtClean="0"/>
              <a:t>appearance</a:t>
            </a:r>
            <a:endParaRPr lang="en-US" sz="1800" dirty="0" smtClean="0"/>
          </a:p>
          <a:p>
            <a:r>
              <a:rPr lang="en-US" sz="1800" dirty="0"/>
              <a:t>Rx - Cosmetic restructuring surgery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96" y="1881377"/>
            <a:ext cx="3378439" cy="4026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1196789"/>
            <a:ext cx="7053542" cy="74295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FIBROUS DYSPLASIA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91" y="1939739"/>
            <a:ext cx="5167149" cy="31466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Axial CT shows radiopaque mass oblitearating maxillary sinus and nasalcavity on the right side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97" y="1957992"/>
            <a:ext cx="4007224" cy="3698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" y="3217453"/>
            <a:ext cx="3531809" cy="261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816" y="1957992"/>
            <a:ext cx="723506" cy="86252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628598" y="3027384"/>
            <a:ext cx="507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 smtClean="0">
                <a:solidFill>
                  <a:srgbClr val="00B0F0"/>
                </a:solidFill>
              </a:rPr>
              <a:t>Ameloblastoma(</a:t>
            </a:r>
            <a:r>
              <a:rPr lang="en-US" sz="2400" b="1" cap="small" dirty="0" smtClean="0">
                <a:solidFill>
                  <a:srgbClr val="00B0F0"/>
                </a:solidFill>
              </a:rPr>
              <a:t>ADAMANTINOMA</a:t>
            </a:r>
            <a:r>
              <a:rPr lang="en-US" b="1" cap="small" dirty="0" smtClean="0">
                <a:solidFill>
                  <a:srgbClr val="00B0F0"/>
                </a:solidFill>
              </a:rPr>
              <a:t>)</a:t>
            </a:r>
            <a:br>
              <a:rPr lang="en-US" b="1" cap="small" dirty="0" smtClean="0">
                <a:solidFill>
                  <a:srgbClr val="00B0F0"/>
                </a:solidFill>
              </a:rPr>
            </a:br>
            <a:br>
              <a:rPr lang="en-US" sz="3300" b="1" cap="small" dirty="0"/>
            </a:br>
            <a:endParaRPr lang="en-US" b="1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29" y="2317538"/>
            <a:ext cx="3315581" cy="31466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 dirty="0" smtClean="0"/>
              <a:t>Arises from odontogenic tissue</a:t>
            </a:r>
            <a:endParaRPr lang="en-US" sz="2100" dirty="0" smtClean="0"/>
          </a:p>
          <a:p>
            <a:pPr>
              <a:lnSpc>
                <a:spcPct val="150000"/>
              </a:lnSpc>
            </a:pPr>
            <a:r>
              <a:rPr lang="en-US" sz="2100" dirty="0" smtClean="0"/>
              <a:t>Locally aggressive</a:t>
            </a:r>
            <a:endParaRPr lang="en-US" sz="2100" dirty="0" smtClean="0"/>
          </a:p>
          <a:p>
            <a:pPr>
              <a:lnSpc>
                <a:spcPct val="150000"/>
              </a:lnSpc>
            </a:pPr>
            <a:r>
              <a:rPr lang="en-US" sz="2100" dirty="0" smtClean="0"/>
              <a:t>Invades maxillary sinus</a:t>
            </a:r>
            <a:endParaRPr lang="en-US" sz="2100" dirty="0" smtClean="0"/>
          </a:p>
          <a:p>
            <a:pPr>
              <a:lnSpc>
                <a:spcPct val="150000"/>
              </a:lnSpc>
            </a:pPr>
            <a:r>
              <a:rPr lang="en-US" sz="2100" dirty="0" smtClean="0"/>
              <a:t>Rx :surgical excision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10" y="1906659"/>
            <a:ext cx="2951343" cy="3636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28" y="2043119"/>
            <a:ext cx="2306168" cy="3491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MALIGNANT </a:t>
            </a:r>
            <a:r>
              <a:rPr lang="en-US" b="1" dirty="0">
                <a:solidFill>
                  <a:schemeClr val="bg1"/>
                </a:solidFill>
              </a:rPr>
              <a:t>NEOPLASMS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965804"/>
            <a:ext cx="6709906" cy="357774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/>
              <a:t>Ca nose &amp; PNS constitute 0.44% of all malignancies in india</a:t>
            </a:r>
            <a:endParaRPr lang="en-US" sz="1800" dirty="0" smtClean="0"/>
          </a:p>
          <a:p>
            <a:pPr>
              <a:lnSpc>
                <a:spcPct val="130000"/>
              </a:lnSpc>
            </a:pPr>
            <a:r>
              <a:rPr lang="en-US" sz="1800" dirty="0" smtClean="0"/>
              <a:t>Frequency = Max.s </a:t>
            </a:r>
            <a:r>
              <a:rPr lang="en-US" sz="1800" dirty="0"/>
              <a:t>&gt; </a:t>
            </a:r>
            <a:r>
              <a:rPr lang="en-US" sz="1800" dirty="0" smtClean="0"/>
              <a:t>Ethm.s </a:t>
            </a:r>
            <a:r>
              <a:rPr lang="en-US" sz="1800" dirty="0"/>
              <a:t>&gt; </a:t>
            </a:r>
            <a:r>
              <a:rPr lang="en-US" sz="1800" dirty="0" smtClean="0"/>
              <a:t>Frontal.s &gt; Sphenoid.s</a:t>
            </a: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AETIOLOGY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Nickel &amp; Chromium refineries(Sq</a:t>
            </a:r>
            <a:r>
              <a:rPr lang="en-US" sz="1800" dirty="0"/>
              <a:t>. Cell Ca &amp; Anaplastic</a:t>
            </a:r>
            <a:r>
              <a:rPr lang="en-US" sz="1800" dirty="0" smtClean="0"/>
              <a:t>).</a:t>
            </a:r>
            <a:endParaRPr lang="en-US" sz="1800" dirty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Mahogany </a:t>
            </a:r>
            <a:r>
              <a:rPr lang="en-US" sz="1800" dirty="0"/>
              <a:t>wood industries (Adeno Ca</a:t>
            </a:r>
            <a:r>
              <a:rPr lang="en-US" sz="1800" dirty="0" smtClean="0"/>
              <a:t>).</a:t>
            </a:r>
            <a:endParaRPr lang="en-US" sz="1800" dirty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Leather </a:t>
            </a:r>
            <a:r>
              <a:rPr lang="en-US" sz="1800" dirty="0"/>
              <a:t>Tanning </a:t>
            </a:r>
            <a:r>
              <a:rPr lang="en-US" sz="1800" dirty="0" smtClean="0"/>
              <a:t>industries.</a:t>
            </a:r>
            <a:endParaRPr lang="en-US" sz="1800" dirty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Bantus </a:t>
            </a:r>
            <a:r>
              <a:rPr lang="en-US" sz="1800" dirty="0"/>
              <a:t>tribes of South </a:t>
            </a:r>
            <a:r>
              <a:rPr lang="en-US" sz="1800" dirty="0" smtClean="0"/>
              <a:t>Africa –max s Ca due to use of stuff containing Ni &amp; Cr.</a:t>
            </a:r>
            <a:endParaRPr lang="en-US" sz="1800" dirty="0"/>
          </a:p>
          <a:p>
            <a:pPr>
              <a:lnSpc>
                <a:spcPct val="130000"/>
              </a:lnSpc>
            </a:pPr>
            <a:endParaRPr lang="en-US" sz="1800" dirty="0"/>
          </a:p>
          <a:p>
            <a:pPr>
              <a:lnSpc>
                <a:spcPct val="130000"/>
              </a:lnSpc>
            </a:pP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solidFill>
                  <a:schemeClr val="bg1"/>
                </a:solidFill>
              </a:rPr>
              <a:t>Malignant NEOPLASM-lesions</a:t>
            </a:r>
            <a:endParaRPr lang="en-US" b="1" cap="all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Squamous cell </a:t>
            </a:r>
            <a:r>
              <a:rPr lang="en-US" sz="1800" dirty="0" smtClean="0"/>
              <a:t>carcinoma</a:t>
            </a:r>
            <a:r>
              <a:rPr lang="en-US" sz="1800" dirty="0" smtClean="0">
                <a:solidFill>
                  <a:srgbClr val="FFFF00"/>
                </a:solidFill>
              </a:rPr>
              <a:t>-------</a:t>
            </a:r>
            <a:r>
              <a:rPr lang="en-US" sz="1800" dirty="0" smtClean="0"/>
              <a:t>80%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Adenocarcinoma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Adenoid cystic </a:t>
            </a:r>
            <a:r>
              <a:rPr lang="en-US" sz="1800" dirty="0" smtClean="0"/>
              <a:t>carcinoma        20%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smtClean="0"/>
              <a:t>Melanoma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 smtClean="0"/>
              <a:t>Sarcomas</a:t>
            </a:r>
            <a:endParaRPr lang="en-US" sz="1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 smtClean="0"/>
              <a:t>etc</a:t>
            </a:r>
            <a:endParaRPr lang="en-US" sz="18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</p:txBody>
      </p:sp>
      <p:sp>
        <p:nvSpPr>
          <p:cNvPr id="4" name="Right Brace 3"/>
          <p:cNvSpPr/>
          <p:nvPr/>
        </p:nvSpPr>
        <p:spPr>
          <a:xfrm>
            <a:off x="4006712" y="2914651"/>
            <a:ext cx="455686" cy="2395602"/>
          </a:xfrm>
          <a:prstGeom prst="rightBrace">
            <a:avLst>
              <a:gd name="adj1" fmla="val 8333"/>
              <a:gd name="adj2" fmla="val 33741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 MAXILLARY SINUS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83" y="1956410"/>
            <a:ext cx="4146917" cy="35871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Arises from the lining of max sinus.</a:t>
            </a:r>
            <a:endParaRPr lang="en-US" sz="1800" dirty="0" smtClean="0"/>
          </a:p>
          <a:p>
            <a:pPr marL="342900" lvl="1" indent="-342900">
              <a:lnSpc>
                <a:spcPct val="150000"/>
              </a:lnSpc>
            </a:pPr>
            <a:r>
              <a:rPr lang="en-US" sz="1800" dirty="0"/>
              <a:t>Middle </a:t>
            </a:r>
            <a:r>
              <a:rPr lang="en-US" sz="1800" dirty="0" smtClean="0"/>
              <a:t>aged males(40 </a:t>
            </a:r>
            <a:r>
              <a:rPr lang="en-US" sz="1800" dirty="0"/>
              <a:t>-60yrs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Remain silent for a long time or showing only symptons of sinusitis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Late :destroy bony walls &amp; invades in to surrounding structures.</a:t>
            </a:r>
            <a:endParaRPr lang="en-US" sz="1800" dirty="0" smtClean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5587" y="2069143"/>
            <a:ext cx="3898297" cy="3482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CA MAXILLARY SINUS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584" y="1993987"/>
            <a:ext cx="3640155" cy="355551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chemeClr val="bg1"/>
                </a:solidFill>
              </a:rPr>
              <a:t>Clinical Features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Nasal Stuffiness</a:t>
            </a:r>
            <a:endParaRPr lang="en-US" sz="1800" dirty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Blood stained </a:t>
            </a:r>
            <a:r>
              <a:rPr lang="en-US" sz="1800" dirty="0" smtClean="0"/>
              <a:t>Nasal                   discharge</a:t>
            </a:r>
            <a:endParaRPr lang="en-US" sz="1800" dirty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Parasthesia </a:t>
            </a:r>
            <a:r>
              <a:rPr lang="en-US" sz="1800" dirty="0" smtClean="0"/>
              <a:t>or pain over </a:t>
            </a:r>
            <a:r>
              <a:rPr lang="en-US" sz="1800" dirty="0"/>
              <a:t>cheek</a:t>
            </a:r>
            <a:endParaRPr lang="en-US" sz="1800" dirty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Epiphora</a:t>
            </a:r>
            <a:endParaRPr lang="en-US" sz="1800" dirty="0"/>
          </a:p>
          <a:p>
            <a:pPr>
              <a:lnSpc>
                <a:spcPct val="130000"/>
              </a:lnSpc>
            </a:pP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9365" y="3060723"/>
            <a:ext cx="3297256" cy="1675244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800" dirty="0" smtClean="0"/>
              <a:t>These are early C/F.</a:t>
            </a:r>
            <a:endParaRPr lang="en-US" sz="1800" dirty="0" smtClean="0"/>
          </a:p>
          <a:p>
            <a:pPr>
              <a:lnSpc>
                <a:spcPct val="160000"/>
              </a:lnSpc>
            </a:pPr>
            <a:r>
              <a:rPr lang="en-US" sz="1800" dirty="0" smtClean="0"/>
              <a:t>Often misdiagnosed and treated as sinusitis.</a:t>
            </a:r>
            <a:endParaRPr lang="en-US" sz="1800" dirty="0"/>
          </a:p>
        </p:txBody>
      </p:sp>
      <p:sp>
        <p:nvSpPr>
          <p:cNvPr id="6" name="Right Brace 5"/>
          <p:cNvSpPr/>
          <p:nvPr/>
        </p:nvSpPr>
        <p:spPr>
          <a:xfrm>
            <a:off x="3774521" y="2366812"/>
            <a:ext cx="473667" cy="2661605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 MAXILLARY SINUS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4584" y="1824887"/>
            <a:ext cx="7052807" cy="3992670"/>
          </a:xfrm>
        </p:spPr>
        <p:txBody>
          <a:bodyPr>
            <a:normAutofit fontScale="4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Clinical Features based on extention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</a:pPr>
            <a:r>
              <a:rPr lang="en-US" b="1" dirty="0" smtClean="0">
                <a:solidFill>
                  <a:srgbClr val="00FF00"/>
                </a:solidFill>
              </a:rPr>
              <a:t>MEDIAL SPREAD</a:t>
            </a:r>
            <a:r>
              <a:rPr lang="en-US" dirty="0" smtClean="0"/>
              <a:t>=Nasal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obstruction + discharge + epistaxis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cap="all" dirty="0" smtClean="0">
                <a:solidFill>
                  <a:srgbClr val="00FF00"/>
                </a:solidFill>
              </a:rPr>
              <a:t>Superior spread</a:t>
            </a:r>
            <a:r>
              <a:rPr lang="en-US" cap="all" dirty="0" smtClean="0"/>
              <a:t>=P</a:t>
            </a:r>
            <a:r>
              <a:rPr lang="en-US" dirty="0" smtClean="0"/>
              <a:t>roptosis + diplopia + ocular pain + </a:t>
            </a:r>
            <a:r>
              <a:rPr lang="en-US" dirty="0" err="1" smtClean="0"/>
              <a:t>epiphora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dirty="0">
                <a:solidFill>
                  <a:srgbClr val="00FF00"/>
                </a:solidFill>
              </a:rPr>
              <a:t>INFERIOR SPREAD</a:t>
            </a:r>
            <a:r>
              <a:rPr lang="en-US" dirty="0"/>
              <a:t>=Expansion of alveolus + </a:t>
            </a:r>
            <a:r>
              <a:rPr lang="en-US" dirty="0" err="1"/>
              <a:t>denatal</a:t>
            </a:r>
            <a:r>
              <a:rPr lang="en-US" dirty="0"/>
              <a:t> pain + loosening teeth + poor fitting dentures + ulceration of gingiva + swelling hard palate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dirty="0">
                <a:solidFill>
                  <a:srgbClr val="00FF00"/>
                </a:solidFill>
              </a:rPr>
              <a:t>ANTERIOR SPREAD</a:t>
            </a:r>
            <a:r>
              <a:rPr lang="en-US" dirty="0"/>
              <a:t>=Swelling of cheek + invasion of facial </a:t>
            </a:r>
            <a:r>
              <a:rPr lang="en-US" dirty="0" smtClean="0"/>
              <a:t>skin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cap="all" dirty="0" smtClean="0">
                <a:solidFill>
                  <a:srgbClr val="00FF00"/>
                </a:solidFill>
              </a:rPr>
              <a:t>POSTERIOR spread</a:t>
            </a:r>
            <a:r>
              <a:rPr lang="en-US" cap="all" dirty="0" smtClean="0"/>
              <a:t>=T</a:t>
            </a:r>
            <a:r>
              <a:rPr lang="en-US" dirty="0" smtClean="0"/>
              <a:t>rismus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cap="all" dirty="0" smtClean="0">
                <a:solidFill>
                  <a:srgbClr val="00FF00"/>
                </a:solidFill>
              </a:rPr>
              <a:t>INTRACRANIAL spread</a:t>
            </a:r>
            <a:r>
              <a:rPr lang="en-US" cap="all" dirty="0" smtClean="0"/>
              <a:t>=V</a:t>
            </a:r>
            <a:r>
              <a:rPr lang="en-US" dirty="0" smtClean="0"/>
              <a:t>ia ethmoid , cribriform plate or foramen lacerum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cap="all" dirty="0">
                <a:solidFill>
                  <a:srgbClr val="00FF00"/>
                </a:solidFill>
              </a:rPr>
              <a:t>LYMPHATIC </a:t>
            </a:r>
            <a:r>
              <a:rPr lang="en-US" b="1" dirty="0" smtClean="0">
                <a:solidFill>
                  <a:srgbClr val="00FF00"/>
                </a:solidFill>
              </a:rPr>
              <a:t>SPREAD</a:t>
            </a:r>
            <a:r>
              <a:rPr lang="en-US" dirty="0" smtClean="0"/>
              <a:t>=Submandibular , Upper jugular nodes and retropharyngeal nodes </a:t>
            </a:r>
            <a:r>
              <a:rPr lang="en-US" dirty="0"/>
              <a:t>are </a:t>
            </a:r>
            <a:r>
              <a:rPr lang="en-US" dirty="0" smtClean="0"/>
              <a:t>enlarged in late stage.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b="1" dirty="0" smtClean="0">
                <a:solidFill>
                  <a:srgbClr val="00FF00"/>
                </a:solidFill>
              </a:rPr>
              <a:t>SYSTEMIC SPREAD</a:t>
            </a:r>
            <a:r>
              <a:rPr lang="en-US" dirty="0" smtClean="0"/>
              <a:t>=in to lungs and occasionally to bones.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txBody>
          <a:bodyPr/>
          <a:lstStyle/>
          <a:p>
            <a:r>
              <a:rPr lang="en-US" dirty="0" smtClean="0"/>
              <a:t>FUNCTION: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3733800" cy="4419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To make the skull lighter and add resonance to the voice.</a:t>
            </a:r>
            <a:endParaRPr lang="en-US" sz="2800" dirty="0" smtClean="0"/>
          </a:p>
          <a:p>
            <a:r>
              <a:rPr lang="en-US" sz="2800" dirty="0" smtClean="0"/>
              <a:t>The sinuses are rudimentary or even absent at birth.</a:t>
            </a:r>
            <a:endParaRPr lang="en-US" sz="2800" dirty="0" smtClean="0"/>
          </a:p>
          <a:p>
            <a:r>
              <a:rPr lang="en-US" sz="2800" dirty="0" smtClean="0"/>
              <a:t>Enlarge rapidly during the age 6yr and </a:t>
            </a:r>
            <a:r>
              <a:rPr lang="en-US" sz="2800" smtClean="0"/>
              <a:t>then afterwards.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2" y="1536445"/>
            <a:ext cx="3621088" cy="361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26" y="1168605"/>
            <a:ext cx="7053542" cy="581125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 MAXILLARY SINUS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11" y="2227838"/>
            <a:ext cx="6709906" cy="31466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DIAGNOSIS: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  <a:buClr>
                <a:srgbClr val="002060"/>
              </a:buClr>
              <a:buFont typeface="Wingdings 3" panose="05040102010807070707" charset="2"/>
              <a:buChar char=""/>
            </a:pPr>
            <a:r>
              <a:rPr lang="en-US" sz="1800" dirty="0" smtClean="0"/>
              <a:t>X-ray PNS.</a:t>
            </a:r>
            <a:endParaRPr lang="en-US" sz="1800" dirty="0"/>
          </a:p>
          <a:p>
            <a:pPr lvl="1">
              <a:lnSpc>
                <a:spcPct val="150000"/>
              </a:lnSpc>
              <a:buClr>
                <a:srgbClr val="002060"/>
              </a:buClr>
              <a:buFont typeface="Wingdings 3" panose="05040102010807070707" charset="2"/>
              <a:buChar char=""/>
            </a:pPr>
            <a:r>
              <a:rPr lang="en-US" sz="1800" dirty="0"/>
              <a:t>CT Scan </a:t>
            </a:r>
            <a:r>
              <a:rPr lang="en-US" sz="1800" dirty="0" smtClean="0"/>
              <a:t>of PNS </a:t>
            </a:r>
            <a:r>
              <a:rPr lang="en-US" sz="1800" dirty="0"/>
              <a:t>( Coronal &amp; Axial</a:t>
            </a:r>
            <a:r>
              <a:rPr lang="en-US" sz="1800" dirty="0" smtClean="0"/>
              <a:t>).</a:t>
            </a:r>
            <a:endParaRPr lang="en-US" sz="1800" dirty="0"/>
          </a:p>
          <a:p>
            <a:pPr lvl="1">
              <a:lnSpc>
                <a:spcPct val="150000"/>
              </a:lnSpc>
              <a:buClr>
                <a:srgbClr val="002060"/>
              </a:buClr>
              <a:buFont typeface="Wingdings 3" panose="05040102010807070707" charset="2"/>
              <a:buChar char=""/>
            </a:pPr>
            <a:r>
              <a:rPr lang="en-US" sz="1800" dirty="0"/>
              <a:t>Biopsy - Nasal Mass / </a:t>
            </a:r>
            <a:r>
              <a:rPr lang="en-US" sz="1800" dirty="0" smtClean="0"/>
              <a:t>Endoscopic.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83" y="965558"/>
            <a:ext cx="3081403" cy="2315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94" y="3404708"/>
            <a:ext cx="2757490" cy="2483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 MAXILLARY SINUS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4" y="1879227"/>
            <a:ext cx="3237327" cy="38525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01" y="1897111"/>
            <a:ext cx="3578177" cy="382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37" y="1149817"/>
            <a:ext cx="7053542" cy="299289"/>
          </a:xfrm>
        </p:spPr>
        <p:txBody>
          <a:bodyPr/>
          <a:lstStyle/>
          <a:p>
            <a:r>
              <a:rPr lang="en-US" sz="1350" b="1" dirty="0">
                <a:solidFill>
                  <a:srgbClr val="00B0F0"/>
                </a:solidFill>
              </a:rPr>
              <a:t>CA MAXILLARY SINUS-classification</a:t>
            </a:r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520" y="1702758"/>
            <a:ext cx="4254952" cy="376563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b="1" dirty="0">
                <a:solidFill>
                  <a:schemeClr val="bg1"/>
                </a:solidFill>
              </a:rPr>
              <a:t>OHNGREN’s </a:t>
            </a:r>
            <a:r>
              <a:rPr lang="fr-FR" sz="1800" b="1" dirty="0" smtClean="0">
                <a:solidFill>
                  <a:schemeClr val="bg1"/>
                </a:solidFill>
              </a:rPr>
              <a:t>Classification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FR" dirty="0" smtClean="0"/>
              <a:t>Imaginary plane drawn b/w medial canthus of eye &amp; the angle of mandible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Lesion above this : </a:t>
            </a:r>
            <a:r>
              <a:rPr lang="fr-FR" b="1" dirty="0" smtClean="0">
                <a:solidFill>
                  <a:srgbClr val="00FF00"/>
                </a:solidFill>
              </a:rPr>
              <a:t>suprastuctural</a:t>
            </a:r>
            <a:r>
              <a:rPr lang="fr-FR" dirty="0" smtClean="0"/>
              <a:t>—poor prognosis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en-US" dirty="0" smtClean="0"/>
              <a:t>Lesion below this : </a:t>
            </a:r>
            <a:r>
              <a:rPr lang="en-US" b="1" dirty="0" smtClean="0">
                <a:solidFill>
                  <a:srgbClr val="00FF00"/>
                </a:solidFill>
              </a:rPr>
              <a:t>infrastructural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8593" y="1862465"/>
            <a:ext cx="3836685" cy="2536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38" y="1159211"/>
            <a:ext cx="7053542" cy="308684"/>
          </a:xfrm>
        </p:spPr>
        <p:txBody>
          <a:bodyPr/>
          <a:lstStyle/>
          <a:p>
            <a:r>
              <a:rPr lang="en-US" sz="1350" b="1" dirty="0">
                <a:solidFill>
                  <a:srgbClr val="00B0F0"/>
                </a:solidFill>
              </a:rPr>
              <a:t>CA MAXILLARY SINUS-classification</a:t>
            </a:r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83" y="1823873"/>
            <a:ext cx="6709906" cy="314661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AJCC(American Joint Committee on Cancer) </a:t>
            </a:r>
            <a:r>
              <a:rPr lang="fr-FR" sz="1800" b="1" dirty="0">
                <a:solidFill>
                  <a:schemeClr val="bg1"/>
                </a:solidFill>
              </a:rPr>
              <a:t>Classification</a:t>
            </a:r>
            <a:endParaRPr lang="fr-FR" sz="1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Only for squamous cell Ca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Histopathological </a:t>
            </a:r>
            <a:endParaRPr lang="en-US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Well differentiated</a:t>
            </a:r>
            <a:endParaRPr lang="en-US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Moderately differentiated</a:t>
            </a:r>
            <a:endParaRPr lang="en-US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Poorly </a:t>
            </a:r>
            <a:r>
              <a:rPr lang="en-US" dirty="0"/>
              <a:t>differentiated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20" y="1084055"/>
            <a:ext cx="7053542" cy="299289"/>
          </a:xfrm>
        </p:spPr>
        <p:txBody>
          <a:bodyPr/>
          <a:lstStyle/>
          <a:p>
            <a:r>
              <a:rPr lang="en-US" sz="1350" b="1" dirty="0">
                <a:solidFill>
                  <a:srgbClr val="00B0F0"/>
                </a:solidFill>
              </a:rPr>
              <a:t>CA MAXILLARY SINUS-classification</a:t>
            </a:r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225" y="1438698"/>
            <a:ext cx="6709906" cy="3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chemeClr val="bg1"/>
                </a:solidFill>
              </a:rPr>
              <a:t>Lederman’s Classification</a:t>
            </a:r>
            <a:endParaRPr lang="fr-FR" sz="1800" b="1" dirty="0">
              <a:solidFill>
                <a:schemeClr val="bg1"/>
              </a:solidFill>
            </a:endParaRP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6" y="1890520"/>
            <a:ext cx="7473406" cy="3922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87" y="1093449"/>
            <a:ext cx="7053542" cy="1050398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TNM</a:t>
            </a:r>
            <a:r>
              <a:rPr lang="en-US" dirty="0" smtClean="0">
                <a:solidFill>
                  <a:srgbClr val="00B0F0"/>
                </a:solidFill>
              </a:rPr>
              <a:t> staging of Ca maxillary sinus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66" y="1889635"/>
            <a:ext cx="7224386" cy="3815188"/>
          </a:xfrm>
        </p:spPr>
        <p:txBody>
          <a:bodyPr>
            <a:normAutofit fontScale="4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50" dirty="0" smtClean="0">
                <a:solidFill>
                  <a:srgbClr val="00B0F0"/>
                </a:solidFill>
              </a:rPr>
              <a:t>Tumour </a:t>
            </a:r>
            <a:endParaRPr lang="en-US" sz="3150" dirty="0" smtClean="0">
              <a:solidFill>
                <a:srgbClr val="00B0F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/>
              <a:t>T1</a:t>
            </a:r>
            <a:r>
              <a:rPr lang="en-US" dirty="0"/>
              <a:t>: </a:t>
            </a:r>
            <a:r>
              <a:rPr lang="en-US" dirty="0" smtClean="0"/>
              <a:t>Limited </a:t>
            </a:r>
            <a:r>
              <a:rPr lang="en-US" dirty="0"/>
              <a:t>to antral mucosa without bony </a:t>
            </a:r>
            <a:r>
              <a:rPr lang="en-US" dirty="0" smtClean="0"/>
              <a:t>erosion.</a:t>
            </a:r>
            <a:endParaRPr lang="en-US" dirty="0" smtClean="0"/>
          </a:p>
          <a:p>
            <a:pPr>
              <a:lnSpc>
                <a:spcPct val="160000"/>
              </a:lnSpc>
            </a:pPr>
            <a:endParaRPr lang="en-US" dirty="0"/>
          </a:p>
          <a:p>
            <a:pPr>
              <a:lnSpc>
                <a:spcPct val="160000"/>
              </a:lnSpc>
            </a:pPr>
            <a:r>
              <a:rPr lang="en-US" dirty="0"/>
              <a:t>T2: E</a:t>
            </a:r>
            <a:r>
              <a:rPr lang="en-US" dirty="0" smtClean="0"/>
              <a:t>rosion </a:t>
            </a:r>
            <a:r>
              <a:rPr lang="en-US" dirty="0"/>
              <a:t>or destruction of the infrastructure, including the hard palate and/or middle </a:t>
            </a:r>
            <a:r>
              <a:rPr lang="en-US" dirty="0" smtClean="0"/>
              <a:t>meatus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60000"/>
              </a:lnSpc>
            </a:pPr>
            <a:r>
              <a:rPr lang="en-US" dirty="0"/>
              <a:t>T3:  Tumor invades: skin of cheek, posterior wall of sinus, inferior or medial wall of orbit, anterior ethmoid </a:t>
            </a:r>
            <a:r>
              <a:rPr lang="en-US" dirty="0" smtClean="0"/>
              <a:t>sinus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T4:  T</a:t>
            </a:r>
            <a:r>
              <a:rPr lang="en-US" dirty="0" smtClean="0"/>
              <a:t>umor </a:t>
            </a:r>
            <a:r>
              <a:rPr lang="en-US" dirty="0"/>
              <a:t>invades orbital contents and/or: cribriform plate, post ethmoids or sphenoid, nasopharynx, soft palate, pterygopalatine or infratemporal fossa or base of skull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 MAXILLARY </a:t>
            </a:r>
            <a:r>
              <a:rPr lang="en-US" b="1" dirty="0" smtClean="0">
                <a:solidFill>
                  <a:srgbClr val="00B0F0"/>
                </a:solidFill>
              </a:rPr>
              <a:t>SINUS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10" y="1900043"/>
            <a:ext cx="3418838" cy="3634113"/>
          </a:xfrm>
        </p:spPr>
        <p:txBody>
          <a:bodyPr>
            <a:normAutofit fontScale="5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TREATMENT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For SCC, combination of radiotherapy and surgery is the choice.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surgery</a:t>
            </a:r>
            <a:endParaRPr lang="en-US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Total Maxillectomy</a:t>
            </a:r>
            <a:endParaRPr lang="en-US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Partial </a:t>
            </a:r>
            <a:r>
              <a:rPr lang="en-US" dirty="0" smtClean="0"/>
              <a:t>Maxillectomy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PROGNOSIS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dirty="0" smtClean="0"/>
              <a:t>5yrs survival rate is 30%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2" y="1769817"/>
            <a:ext cx="5284553" cy="4108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05" y="1093449"/>
            <a:ext cx="7053542" cy="646886"/>
          </a:xfrm>
        </p:spPr>
        <p:txBody>
          <a:bodyPr/>
          <a:lstStyle/>
          <a:p>
            <a:r>
              <a:rPr lang="en-US" sz="2700" b="1" dirty="0" smtClean="0">
                <a:solidFill>
                  <a:srgbClr val="00B0F0"/>
                </a:solidFill>
              </a:rPr>
              <a:t>ETHMOID SINUS MALIGNANCY</a:t>
            </a:r>
            <a:endParaRPr lang="en-US" sz="27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1693364"/>
            <a:ext cx="6709906" cy="380321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1650" dirty="0" smtClean="0"/>
              <a:t>Primary lesion is not common in ethmoid sinus</a:t>
            </a:r>
            <a:endParaRPr lang="en-US" sz="1650" dirty="0" smtClean="0"/>
          </a:p>
          <a:p>
            <a:pPr>
              <a:lnSpc>
                <a:spcPct val="130000"/>
              </a:lnSpc>
            </a:pPr>
            <a:r>
              <a:rPr lang="en-US" sz="1650" dirty="0" smtClean="0"/>
              <a:t>Occur as an extension from maxillary sinus growth</a:t>
            </a:r>
            <a:endParaRPr lang="en-US" sz="1650" dirty="0" smtClean="0"/>
          </a:p>
          <a:p>
            <a:pPr>
              <a:lnSpc>
                <a:spcPct val="130000"/>
              </a:lnSpc>
            </a:pPr>
            <a:r>
              <a:rPr lang="en-US" sz="1650" dirty="0" smtClean="0"/>
              <a:t>C/F :</a:t>
            </a:r>
            <a:endParaRPr lang="en-US" sz="1650" dirty="0" smtClean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50" dirty="0" smtClean="0"/>
              <a:t>Nasal obstruction</a:t>
            </a:r>
            <a:endParaRPr lang="en-US" sz="1650" dirty="0" smtClean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50" dirty="0" smtClean="0"/>
              <a:t>Blood stained nasal discharge</a:t>
            </a:r>
            <a:endParaRPr lang="en-US" sz="1650" dirty="0" smtClean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50" dirty="0" smtClean="0"/>
              <a:t>Retro orbital pain</a:t>
            </a:r>
            <a:endParaRPr lang="en-US" sz="1650" dirty="0" smtClean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50" dirty="0" smtClean="0"/>
              <a:t>Lateral displacement of eye &amp; diplopia</a:t>
            </a:r>
            <a:endParaRPr lang="en-US" sz="1650" dirty="0" smtClean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50" dirty="0" smtClean="0"/>
              <a:t>Intracranial spread can cause meningitis</a:t>
            </a:r>
            <a:endParaRPr lang="en-US" sz="1650" dirty="0" smtClean="0"/>
          </a:p>
          <a:p>
            <a:pPr>
              <a:lnSpc>
                <a:spcPct val="130000"/>
              </a:lnSpc>
            </a:pPr>
            <a:r>
              <a:rPr lang="en-US" sz="1650" dirty="0" smtClean="0"/>
              <a:t>Rx :Pre operative radiation + Total ethmoidectomy</a:t>
            </a:r>
            <a:endParaRPr lang="en-US" sz="1650" dirty="0" smtClean="0"/>
          </a:p>
          <a:p>
            <a:pPr>
              <a:lnSpc>
                <a:spcPct val="130000"/>
              </a:lnSpc>
            </a:pPr>
            <a:r>
              <a:rPr lang="en-US" sz="1650" dirty="0" smtClean="0"/>
              <a:t>Prognosis : 5yrs </a:t>
            </a:r>
            <a:r>
              <a:rPr lang="en-US" sz="1650" dirty="0"/>
              <a:t>survival rate is 30%</a:t>
            </a:r>
            <a:endParaRPr lang="en-US" sz="1650" dirty="0"/>
          </a:p>
          <a:p>
            <a:pPr>
              <a:lnSpc>
                <a:spcPct val="130000"/>
              </a:lnSpc>
            </a:pPr>
            <a:endParaRPr lang="en-US" sz="16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FRONTAL</a:t>
            </a:r>
            <a:r>
              <a:rPr lang="en-US" dirty="0" smtClean="0"/>
              <a:t> </a:t>
            </a:r>
            <a:r>
              <a:rPr lang="en-US" sz="3300" b="1" dirty="0">
                <a:solidFill>
                  <a:srgbClr val="00B0F0"/>
                </a:solidFill>
              </a:rPr>
              <a:t>SINUS MALIGNANCY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040960"/>
            <a:ext cx="6709906" cy="35025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Uncommon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40-50 yrs age group ; males more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C/F :</a:t>
            </a:r>
            <a:endParaRPr lang="en-US" sz="1800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Pain &amp; Swelling in frontal region</a:t>
            </a:r>
            <a:endParaRPr lang="en-US" sz="1800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Growth can go post to ant cranial fossa</a:t>
            </a:r>
            <a:endParaRPr lang="en-US" sz="1800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Growth can extent through the ethmoids into orbit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Rx : </a:t>
            </a:r>
            <a:r>
              <a:rPr lang="en-US" sz="1800" dirty="0"/>
              <a:t>Pre operative </a:t>
            </a:r>
            <a:r>
              <a:rPr lang="en-US" sz="1800" dirty="0" smtClean="0"/>
              <a:t>radiation + Frontal sinusectomy</a:t>
            </a:r>
            <a:endParaRPr lang="en-US" sz="1800" dirty="0" smtClean="0"/>
          </a:p>
          <a:p>
            <a:pPr>
              <a:lnSpc>
                <a:spcPct val="150000"/>
              </a:lnSpc>
            </a:pPr>
            <a:endParaRPr lang="en-US" sz="1800" dirty="0" smtClean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/>
              <a:t>THANKS A LOT FOR  KIND ATTENDION !!!!!!!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000" dirty="0" smtClean="0"/>
              <a:t>MAXILLARY SINUS: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3657600" cy="4419600"/>
          </a:xfrm>
        </p:spPr>
        <p:txBody>
          <a:bodyPr>
            <a:normAutofit/>
          </a:bodyPr>
          <a:lstStyle/>
          <a:p>
            <a:r>
              <a:rPr lang="en-US" sz="3200" dirty="0"/>
              <a:t>Largest </a:t>
            </a:r>
            <a:r>
              <a:rPr lang="en-US" sz="3200" dirty="0" smtClean="0"/>
              <a:t>of all</a:t>
            </a:r>
            <a:endParaRPr lang="en-US" sz="3200" dirty="0"/>
          </a:p>
          <a:p>
            <a:r>
              <a:rPr lang="en-US" sz="3200" dirty="0"/>
              <a:t>Pyramidal in </a:t>
            </a:r>
            <a:r>
              <a:rPr lang="en-US" sz="3200" dirty="0" smtClean="0"/>
              <a:t>shape </a:t>
            </a:r>
            <a:endParaRPr lang="en-US" sz="3200" dirty="0"/>
          </a:p>
          <a:p>
            <a:r>
              <a:rPr lang="en-US" sz="3200" b="1" i="1" dirty="0"/>
              <a:t>B</a:t>
            </a:r>
            <a:r>
              <a:rPr lang="en-US" sz="3200" b="1" i="1" dirty="0" smtClean="0"/>
              <a:t>ase</a:t>
            </a:r>
            <a:r>
              <a:rPr lang="en-US" sz="3200" dirty="0" smtClean="0"/>
              <a:t> </a:t>
            </a:r>
            <a:r>
              <a:rPr lang="en-US" sz="3200" dirty="0"/>
              <a:t>pointing to lateral wall of </a:t>
            </a:r>
            <a:r>
              <a:rPr lang="en-US" sz="3200" dirty="0" smtClean="0"/>
              <a:t>nose.</a:t>
            </a:r>
            <a:endParaRPr lang="en-US" sz="3200" dirty="0"/>
          </a:p>
          <a:p>
            <a:r>
              <a:rPr lang="en-US" sz="3200" b="1" i="1" dirty="0"/>
              <a:t>Apex</a:t>
            </a:r>
            <a:r>
              <a:rPr lang="en-US" sz="3200" dirty="0"/>
              <a:t> laterally in the zygomatic </a:t>
            </a:r>
            <a:r>
              <a:rPr lang="en-US" sz="3200" dirty="0" smtClean="0"/>
              <a:t>process of maxilla.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42" y="1752600"/>
            <a:ext cx="368382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BOUNDARIES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800600"/>
          </a:xfrm>
        </p:spPr>
        <p:txBody>
          <a:bodyPr>
            <a:normAutofit lnSpcReduction="10000"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Anterior:</a:t>
            </a:r>
            <a:r>
              <a:rPr lang="en-US" sz="2800" dirty="0" smtClean="0"/>
              <a:t>- </a:t>
            </a:r>
            <a:r>
              <a:rPr lang="en-US" sz="2800" dirty="0"/>
              <a:t>facial surface of maxilla</a:t>
            </a:r>
            <a:endParaRPr lang="en-US" sz="2800" dirty="0"/>
          </a:p>
          <a:p>
            <a:r>
              <a:rPr lang="en-US" sz="2800" b="1" i="1" dirty="0">
                <a:solidFill>
                  <a:srgbClr val="C00000"/>
                </a:solidFill>
              </a:rPr>
              <a:t>Posterior</a:t>
            </a:r>
            <a:r>
              <a:rPr lang="en-US" sz="2800" i="1" dirty="0">
                <a:solidFill>
                  <a:srgbClr val="C00000"/>
                </a:solidFill>
              </a:rPr>
              <a:t>:-</a:t>
            </a:r>
            <a:r>
              <a:rPr lang="en-US" sz="2800" dirty="0"/>
              <a:t>infratemporal and pterygopalatine fossa</a:t>
            </a:r>
            <a:endParaRPr lang="en-US" sz="2800" dirty="0"/>
          </a:p>
          <a:p>
            <a:r>
              <a:rPr lang="en-US" sz="2800" b="1" i="1" dirty="0">
                <a:solidFill>
                  <a:srgbClr val="C00000"/>
                </a:solidFill>
              </a:rPr>
              <a:t>Medial</a:t>
            </a:r>
            <a:r>
              <a:rPr lang="en-US" sz="2800" i="1" dirty="0">
                <a:solidFill>
                  <a:srgbClr val="C00000"/>
                </a:solidFill>
              </a:rPr>
              <a:t>:</a:t>
            </a:r>
            <a:r>
              <a:rPr lang="en-US" sz="2800" i="1" dirty="0"/>
              <a:t>- </a:t>
            </a:r>
            <a:r>
              <a:rPr lang="en-US" sz="2800" dirty="0"/>
              <a:t>middle and </a:t>
            </a:r>
            <a:r>
              <a:rPr lang="en-US" sz="2800" dirty="0" smtClean="0"/>
              <a:t>inferior </a:t>
            </a:r>
            <a:r>
              <a:rPr lang="en-US" sz="2800" dirty="0"/>
              <a:t>meatus</a:t>
            </a:r>
            <a:endParaRPr lang="en-US" sz="2800" dirty="0"/>
          </a:p>
          <a:p>
            <a:r>
              <a:rPr lang="en-US" sz="2800" b="1" i="1" dirty="0">
                <a:solidFill>
                  <a:srgbClr val="C00000"/>
                </a:solidFill>
              </a:rPr>
              <a:t>Floor</a:t>
            </a:r>
            <a:r>
              <a:rPr lang="en-US" sz="2800" b="1" dirty="0">
                <a:solidFill>
                  <a:srgbClr val="C00000"/>
                </a:solidFill>
              </a:rPr>
              <a:t>:</a:t>
            </a:r>
            <a:r>
              <a:rPr lang="en-US" sz="2800" dirty="0">
                <a:solidFill>
                  <a:srgbClr val="C00000"/>
                </a:solidFill>
              </a:rPr>
              <a:t>- </a:t>
            </a:r>
            <a:r>
              <a:rPr lang="en-US" sz="2800" dirty="0"/>
              <a:t>alveolar and palatine processes of maxilla</a:t>
            </a:r>
            <a:endParaRPr lang="en-US" sz="2800" dirty="0"/>
          </a:p>
          <a:p>
            <a:r>
              <a:rPr lang="en-US" sz="2800" b="1" i="1" dirty="0">
                <a:solidFill>
                  <a:srgbClr val="C00000"/>
                </a:solidFill>
              </a:rPr>
              <a:t>Roof</a:t>
            </a:r>
            <a:r>
              <a:rPr lang="en-US" sz="2800" i="1" dirty="0">
                <a:solidFill>
                  <a:srgbClr val="C00000"/>
                </a:solidFill>
              </a:rPr>
              <a:t>:</a:t>
            </a:r>
            <a:r>
              <a:rPr lang="en-US" sz="2800" dirty="0"/>
              <a:t>-floor of orbit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2" y="1752600"/>
            <a:ext cx="3789218" cy="439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20000" cy="1143000"/>
          </a:xfrm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dirty="0" smtClean="0"/>
              <a:t>BLOOD SUPPLY: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800600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sz="2800" dirty="0" smtClean="0"/>
              <a:t>   </a:t>
            </a:r>
            <a:r>
              <a:rPr lang="en-US" sz="2800" b="1" dirty="0" smtClean="0">
                <a:solidFill>
                  <a:srgbClr val="C00000"/>
                </a:solidFill>
              </a:rPr>
              <a:t>ARTERIAL</a:t>
            </a:r>
            <a:r>
              <a:rPr lang="en-US" sz="2800" b="1" dirty="0">
                <a:solidFill>
                  <a:srgbClr val="C00000"/>
                </a:solidFill>
              </a:rPr>
              <a:t>:</a:t>
            </a:r>
            <a:r>
              <a:rPr lang="en-US" sz="2800" b="1" dirty="0"/>
              <a:t> </a:t>
            </a:r>
            <a:endParaRPr lang="en-US" sz="2800" b="1" dirty="0"/>
          </a:p>
          <a:p>
            <a:r>
              <a:rPr lang="en-US" sz="2800" dirty="0"/>
              <a:t>By facial artery branch of ECA. </a:t>
            </a:r>
            <a:endParaRPr lang="en-US" sz="2800" dirty="0"/>
          </a:p>
          <a:p>
            <a:r>
              <a:rPr lang="en-US" sz="2800" dirty="0"/>
              <a:t>By infra orbital &amp; greater palatine arteries branch of  max. art which is  branch of ECA. </a:t>
            </a:r>
            <a:endParaRPr lang="en-US" sz="2800" dirty="0"/>
          </a:p>
          <a:p>
            <a:pPr marL="114300" indent="0">
              <a:buNone/>
            </a:pPr>
            <a:r>
              <a:rPr lang="en-US" sz="2800" b="1" dirty="0" smtClean="0"/>
              <a:t>   </a:t>
            </a:r>
            <a:r>
              <a:rPr lang="en-US" sz="2800" b="1" dirty="0" smtClean="0">
                <a:solidFill>
                  <a:srgbClr val="C00000"/>
                </a:solidFill>
              </a:rPr>
              <a:t>VENOUS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To anterior facial vein&amp; pterygoid plexus</a:t>
            </a:r>
            <a:r>
              <a:rPr lang="en-US" dirty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3822700" cy="370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25000"/>
              <a:lumOff val="75000"/>
            </a:schemeClr>
          </a:solidFill>
        </p:spPr>
        <p:txBody>
          <a:bodyPr/>
          <a:lstStyle/>
          <a:p>
            <a:r>
              <a:rPr lang="en-US" sz="4400" dirty="0" smtClean="0"/>
              <a:t>NERVE SUPPLY: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46118"/>
            <a:ext cx="4038600" cy="3429000"/>
          </a:xfrm>
        </p:spPr>
        <p:txBody>
          <a:bodyPr/>
          <a:lstStyle/>
          <a:p>
            <a:r>
              <a:rPr lang="en-US" sz="2800" dirty="0" smtClean="0"/>
              <a:t>Infraorbital nerve</a:t>
            </a:r>
            <a:endParaRPr lang="en-US" sz="2800" dirty="0" smtClean="0"/>
          </a:p>
          <a:p>
            <a:r>
              <a:rPr lang="en-US" sz="2800" dirty="0" smtClean="0"/>
              <a:t>Anterior superior alveolar nerve</a:t>
            </a:r>
            <a:endParaRPr lang="en-US" sz="2800" dirty="0" smtClean="0"/>
          </a:p>
          <a:p>
            <a:r>
              <a:rPr lang="en-US" sz="2800" dirty="0"/>
              <a:t>Middle superior alveolar nerve</a:t>
            </a:r>
            <a:endParaRPr lang="en-US" sz="2800" dirty="0" smtClean="0"/>
          </a:p>
          <a:p>
            <a:r>
              <a:rPr lang="en-US" sz="2800" dirty="0" smtClean="0"/>
              <a:t>Posterior superior </a:t>
            </a:r>
            <a:r>
              <a:rPr lang="en-US" sz="2800" dirty="0"/>
              <a:t>alveolar nerve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3733800" cy="40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72600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7157</Words>
  <Application>WPS Presentation</Application>
  <PresentationFormat>On-screen Show (4:3)</PresentationFormat>
  <Paragraphs>369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6" baseType="lpstr">
      <vt:lpstr>Arial</vt:lpstr>
      <vt:lpstr>SimSun</vt:lpstr>
      <vt:lpstr>Wingdings</vt:lpstr>
      <vt:lpstr>Wingdings 3</vt:lpstr>
      <vt:lpstr>Microsoft YaHei</vt:lpstr>
      <vt:lpstr>Calibri</vt:lpstr>
      <vt:lpstr>Green Color</vt:lpstr>
      <vt:lpstr>   </vt:lpstr>
      <vt:lpstr>OBJECTIVES:</vt:lpstr>
      <vt:lpstr>PNS:</vt:lpstr>
      <vt:lpstr>FUNCTION:</vt:lpstr>
      <vt:lpstr>MAXILLARY SINUS:</vt:lpstr>
      <vt:lpstr>BOUNDARIES:</vt:lpstr>
      <vt:lpstr>BLOOD SUPPLY:</vt:lpstr>
      <vt:lpstr>NERVE SUPPLY:</vt:lpstr>
      <vt:lpstr>PowerPoint 演示文稿</vt:lpstr>
      <vt:lpstr>FRONTAL SINUS:</vt:lpstr>
      <vt:lpstr>RELATIONS:</vt:lpstr>
      <vt:lpstr>NEUROVASCULAR SUPPLY:</vt:lpstr>
      <vt:lpstr>PowerPoint 演示文稿</vt:lpstr>
      <vt:lpstr>SPHENOIDAL SINUS:</vt:lpstr>
      <vt:lpstr>RELATIONS:</vt:lpstr>
      <vt:lpstr>PowerPoint 演示文稿</vt:lpstr>
      <vt:lpstr>NEUROVASCULAR SUPPLY:</vt:lpstr>
      <vt:lpstr>ETHMOIDAL SINUS:</vt:lpstr>
      <vt:lpstr>RELATION:</vt:lpstr>
      <vt:lpstr>NEUROVASCULAR SUPPLY:</vt:lpstr>
      <vt:lpstr>PowerPoint 演示文稿</vt:lpstr>
      <vt:lpstr>DEVELOPMENT:</vt:lpstr>
      <vt:lpstr>DRAINAGE:</vt:lpstr>
      <vt:lpstr>APPLIED ANATOMY:</vt:lpstr>
      <vt:lpstr>DRAINING MAXILLARY SINUS:</vt:lpstr>
      <vt:lpstr>SITE OF INCISION:</vt:lpstr>
      <vt:lpstr>CLINICAL PICTURE:</vt:lpstr>
      <vt:lpstr>APPLIED:</vt:lpstr>
      <vt:lpstr>RADIOGRAPHIC FINDINGS:</vt:lpstr>
      <vt:lpstr>BENIGN NEOPLASMS</vt:lpstr>
      <vt:lpstr>OSTEOMA</vt:lpstr>
      <vt:lpstr>FIBROUS DYSPLASIA</vt:lpstr>
      <vt:lpstr>FIBROUS DYSPLASIA</vt:lpstr>
      <vt:lpstr>Ameloblastoma(ADAMANTINOMA)  </vt:lpstr>
      <vt:lpstr>MALIGNANT NEOPLASMS</vt:lpstr>
      <vt:lpstr>Malignant NEOPLASM-lesions</vt:lpstr>
      <vt:lpstr>CA MAXILLARY SINUS</vt:lpstr>
      <vt:lpstr>CA MAXILLARY SINUS</vt:lpstr>
      <vt:lpstr>CA MAXILLARY SINUS</vt:lpstr>
      <vt:lpstr>CA MAXILLARY SINUS</vt:lpstr>
      <vt:lpstr>CA MAXILLARY SINUS</vt:lpstr>
      <vt:lpstr>CA MAXILLARY SINUS-classification</vt:lpstr>
      <vt:lpstr>CA MAXILLARY SINUS-classification</vt:lpstr>
      <vt:lpstr>CA MAXILLARY SINUS-classification</vt:lpstr>
      <vt:lpstr>TNM staging of Ca maxillary sinus</vt:lpstr>
      <vt:lpstr>CA MAXILLARY SINUS</vt:lpstr>
      <vt:lpstr>ETHMOID SINUS MALIGNANCY</vt:lpstr>
      <vt:lpstr>FRONTAL SINUS MALIGNANCY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PARANASAL SINUSES</dc:title>
  <dc:creator>Samsung!</dc:creator>
  <cp:lastModifiedBy>dell</cp:lastModifiedBy>
  <cp:revision>116</cp:revision>
  <dcterms:created xsi:type="dcterms:W3CDTF">2014-04-11T07:39:00Z</dcterms:created>
  <dcterms:modified xsi:type="dcterms:W3CDTF">2017-03-15T08:32:18Z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1033-10.2.0.5811</vt:lpwstr>
  </property>
</Properties>
</file>