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10" r:id="rId1"/>
  </p:sldMasterIdLst>
  <p:notesMasterIdLst>
    <p:notesMasterId r:id="rId50"/>
  </p:notesMasterIdLst>
  <p:sldIdLst>
    <p:sldId id="256" r:id="rId2"/>
    <p:sldId id="279" r:id="rId3"/>
    <p:sldId id="260" r:id="rId4"/>
    <p:sldId id="259" r:id="rId5"/>
    <p:sldId id="340" r:id="rId6"/>
    <p:sldId id="299" r:id="rId7"/>
    <p:sldId id="307" r:id="rId8"/>
    <p:sldId id="262" r:id="rId9"/>
    <p:sldId id="278" r:id="rId10"/>
    <p:sldId id="315" r:id="rId11"/>
    <p:sldId id="344" r:id="rId12"/>
    <p:sldId id="265" r:id="rId13"/>
    <p:sldId id="343" r:id="rId14"/>
    <p:sldId id="267" r:id="rId15"/>
    <p:sldId id="268" r:id="rId16"/>
    <p:sldId id="269" r:id="rId17"/>
    <p:sldId id="346" r:id="rId18"/>
    <p:sldId id="270" r:id="rId19"/>
    <p:sldId id="289" r:id="rId20"/>
    <p:sldId id="294" r:id="rId21"/>
    <p:sldId id="295" r:id="rId22"/>
    <p:sldId id="296" r:id="rId23"/>
    <p:sldId id="297" r:id="rId24"/>
    <p:sldId id="341" r:id="rId25"/>
    <p:sldId id="342" r:id="rId26"/>
    <p:sldId id="334" r:id="rId27"/>
    <p:sldId id="337" r:id="rId28"/>
    <p:sldId id="303" r:id="rId29"/>
    <p:sldId id="304" r:id="rId30"/>
    <p:sldId id="305" r:id="rId31"/>
    <p:sldId id="306" r:id="rId32"/>
    <p:sldId id="310" r:id="rId33"/>
    <p:sldId id="339" r:id="rId34"/>
    <p:sldId id="311" r:id="rId35"/>
    <p:sldId id="312" r:id="rId36"/>
    <p:sldId id="321" r:id="rId37"/>
    <p:sldId id="322" r:id="rId38"/>
    <p:sldId id="323" r:id="rId39"/>
    <p:sldId id="324" r:id="rId40"/>
    <p:sldId id="325" r:id="rId41"/>
    <p:sldId id="326" r:id="rId42"/>
    <p:sldId id="328" r:id="rId43"/>
    <p:sldId id="329" r:id="rId44"/>
    <p:sldId id="330" r:id="rId45"/>
    <p:sldId id="331" r:id="rId46"/>
    <p:sldId id="332" r:id="rId47"/>
    <p:sldId id="317" r:id="rId48"/>
    <p:sldId id="320" r:id="rId49"/>
  </p:sldIdLst>
  <p:sldSz cx="9144000" cy="6858000" type="screen4x3"/>
  <p:notesSz cx="6858000" cy="9144000"/>
  <p:defaultTextStyle>
    <a:defPPr>
      <a:defRPr lang="ar-IQ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8000"/>
    <a:srgbClr val="66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0" d="100"/>
          <a:sy n="70" d="100"/>
        </p:scale>
        <p:origin x="130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L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F9BF936-8998-40D1-9376-4D0A3155E22C}" type="datetimeFigureOut">
              <a:rPr lang="ar-LY"/>
              <a:pPr>
                <a:defRPr/>
              </a:pPr>
              <a:t>03/07/1438</a:t>
            </a:fld>
            <a:endParaRPr lang="ar-L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LY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L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fld id="{0F0C4334-8E20-4CBF-9268-A53A842C97DA}" type="slidenum">
              <a:rPr lang="ar-LY" altLang="ar-IQ"/>
              <a:pPr/>
              <a:t>‹#›</a:t>
            </a:fld>
            <a:endParaRPr lang="ar-LY" alt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altLang="ar-IQ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DD7504D-16F1-4173-A831-130C71553540}" type="slidenum">
              <a:rPr lang="ar-EG" altLang="ar-IQ">
                <a:latin typeface="Calibri" panose="020F0502020204030204" pitchFamily="34" charset="0"/>
              </a:rPr>
              <a:pPr eaLnBrk="1" hangingPunct="1"/>
              <a:t>1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1ABF9AE-71FD-4406-BB5F-D0FE255425FC}" type="slidenum">
              <a:rPr lang="ar-LY" altLang="ar-IQ">
                <a:latin typeface="Calibri" panose="020F0502020204030204" pitchFamily="34" charset="0"/>
              </a:rPr>
              <a:pPr eaLnBrk="1" hangingPunct="1"/>
              <a:t>10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ar-EG" altLang="ar-IQ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55CB06B-006F-4600-9F28-184AD75C0D0E}" type="slidenum">
              <a:rPr lang="ar-EG" altLang="ar-IQ">
                <a:latin typeface="Calibri" panose="020F0502020204030204" pitchFamily="34" charset="0"/>
              </a:rPr>
              <a:pPr eaLnBrk="1" hangingPunct="1"/>
              <a:t>11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altLang="ar-IQ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5B72E5-0B7A-4C8F-BD82-A4F01050B16B}" type="slidenum">
              <a:rPr lang="ar-EG" altLang="ar-IQ">
                <a:latin typeface="Calibri" panose="020F0502020204030204" pitchFamily="34" charset="0"/>
              </a:rPr>
              <a:pPr eaLnBrk="1" hangingPunct="1"/>
              <a:t>12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7E42F4-B6F6-49D9-9809-B651CD1790A6}" type="slidenum">
              <a:rPr lang="ar-LY" altLang="ar-IQ">
                <a:latin typeface="Calibri" panose="020F0502020204030204" pitchFamily="34" charset="0"/>
              </a:rPr>
              <a:pPr eaLnBrk="1" hangingPunct="1"/>
              <a:t>13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altLang="ar-IQ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AAE6FA-AFD7-4E00-9838-2F70569EB3E8}" type="slidenum">
              <a:rPr lang="ar-EG" altLang="ar-IQ">
                <a:latin typeface="Calibri" panose="020F0502020204030204" pitchFamily="34" charset="0"/>
              </a:rPr>
              <a:pPr eaLnBrk="1" hangingPunct="1"/>
              <a:t>14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altLang="ar-IQ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67C1D8-D16F-47C5-91E0-7C0775DE33FD}" type="slidenum">
              <a:rPr lang="ar-EG" altLang="ar-IQ">
                <a:latin typeface="Calibri" panose="020F0502020204030204" pitchFamily="34" charset="0"/>
              </a:rPr>
              <a:pPr eaLnBrk="1" hangingPunct="1"/>
              <a:t>15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altLang="ar-IQ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FA162D-66CD-4090-A23E-15D9EB1E16D1}" type="slidenum">
              <a:rPr lang="ar-EG" altLang="ar-IQ">
                <a:latin typeface="Calibri" panose="020F0502020204030204" pitchFamily="34" charset="0"/>
              </a:rPr>
              <a:pPr eaLnBrk="1" hangingPunct="1"/>
              <a:t>16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ar-EG" altLang="ar-IQ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65FDE95-6B42-4267-849B-FF6F5473922B}" type="slidenum">
              <a:rPr lang="ar-EG" altLang="ar-IQ">
                <a:latin typeface="Calibri" panose="020F0502020204030204" pitchFamily="34" charset="0"/>
              </a:rPr>
              <a:pPr eaLnBrk="1" hangingPunct="1"/>
              <a:t>17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altLang="ar-IQ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FC83C7-F634-42F9-B0AC-9EDB80CBB14E}" type="slidenum">
              <a:rPr lang="ar-EG" altLang="ar-IQ">
                <a:latin typeface="Calibri" panose="020F0502020204030204" pitchFamily="34" charset="0"/>
              </a:rPr>
              <a:pPr eaLnBrk="1" hangingPunct="1"/>
              <a:t>18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6B97C9D-1E4C-4CEA-B4B6-A13367D14955}" type="slidenum">
              <a:rPr lang="ar-LY" altLang="ar-IQ">
                <a:latin typeface="Calibri" panose="020F0502020204030204" pitchFamily="34" charset="0"/>
              </a:rPr>
              <a:pPr eaLnBrk="1" hangingPunct="1"/>
              <a:t>19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2E6052-53BE-4009-AB47-013FE430BAC2}" type="slidenum">
              <a:rPr lang="ar-LY" altLang="ar-IQ">
                <a:latin typeface="Calibri" panose="020F0502020204030204" pitchFamily="34" charset="0"/>
              </a:rPr>
              <a:pPr eaLnBrk="1" hangingPunct="1"/>
              <a:t>2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3EB3DB-50A1-44E5-99A7-5F4F3E76901E}" type="slidenum">
              <a:rPr lang="ar-LY" altLang="ar-IQ">
                <a:latin typeface="Calibri" panose="020F0502020204030204" pitchFamily="34" charset="0"/>
              </a:rPr>
              <a:pPr eaLnBrk="1" hangingPunct="1"/>
              <a:t>20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9FA8FD-3FDA-44D8-8508-AA28454BEF62}" type="slidenum">
              <a:rPr lang="ar-LY" altLang="ar-IQ">
                <a:latin typeface="Calibri" panose="020F0502020204030204" pitchFamily="34" charset="0"/>
              </a:rPr>
              <a:pPr eaLnBrk="1" hangingPunct="1"/>
              <a:t>21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43E6D79-FC5A-4402-ACD4-DB3EE30EF1F6}" type="slidenum">
              <a:rPr lang="ar-LY" altLang="ar-IQ">
                <a:latin typeface="Calibri" panose="020F0502020204030204" pitchFamily="34" charset="0"/>
              </a:rPr>
              <a:pPr eaLnBrk="1" hangingPunct="1"/>
              <a:t>22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4A04A4-AAA8-4CAA-BAB4-F0CC626E6BBB}" type="slidenum">
              <a:rPr lang="ar-LY" altLang="ar-IQ">
                <a:latin typeface="Calibri" panose="020F0502020204030204" pitchFamily="34" charset="0"/>
              </a:rPr>
              <a:pPr eaLnBrk="1" hangingPunct="1"/>
              <a:t>23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5D3E71-66C1-4236-8C49-109E70C96813}" type="slidenum">
              <a:rPr lang="ar-LY" altLang="ar-IQ">
                <a:latin typeface="Calibri" panose="020F0502020204030204" pitchFamily="34" charset="0"/>
              </a:rPr>
              <a:pPr eaLnBrk="1" hangingPunct="1"/>
              <a:t>24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FA0E0B-9063-486D-A7B3-65D6AD9D5B33}" type="slidenum">
              <a:rPr lang="ar-LY" altLang="ar-IQ">
                <a:latin typeface="Calibri" panose="020F0502020204030204" pitchFamily="34" charset="0"/>
              </a:rPr>
              <a:pPr eaLnBrk="1" hangingPunct="1"/>
              <a:t>25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251D2C8-A159-4301-AF8B-B96D4F74DC54}" type="slidenum">
              <a:rPr lang="ar-LY" altLang="ar-IQ">
                <a:latin typeface="Calibri" panose="020F0502020204030204" pitchFamily="34" charset="0"/>
              </a:rPr>
              <a:pPr eaLnBrk="1" hangingPunct="1"/>
              <a:t>26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5AC529-E24A-4044-A4FA-9127D7C6E905}" type="slidenum">
              <a:rPr lang="ar-LY" altLang="ar-IQ">
                <a:latin typeface="Calibri" panose="020F0502020204030204" pitchFamily="34" charset="0"/>
              </a:rPr>
              <a:pPr eaLnBrk="1" hangingPunct="1"/>
              <a:t>27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46D887-D8F3-4145-B506-61332371D088}" type="slidenum">
              <a:rPr lang="ar-LY" altLang="ar-IQ">
                <a:latin typeface="Calibri" panose="020F0502020204030204" pitchFamily="34" charset="0"/>
              </a:rPr>
              <a:pPr eaLnBrk="1" hangingPunct="1"/>
              <a:t>28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0FBE70-480D-4BBD-97F6-251CF72EB879}" type="slidenum">
              <a:rPr lang="ar-LY" altLang="ar-IQ">
                <a:latin typeface="Calibri" panose="020F0502020204030204" pitchFamily="34" charset="0"/>
              </a:rPr>
              <a:pPr eaLnBrk="1" hangingPunct="1"/>
              <a:t>29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altLang="ar-IQ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7C2E350-EB1C-4183-BFD7-BA1AE132B1F6}" type="slidenum">
              <a:rPr lang="ar-EG" altLang="ar-IQ">
                <a:latin typeface="Calibri" panose="020F0502020204030204" pitchFamily="34" charset="0"/>
              </a:rPr>
              <a:pPr eaLnBrk="1" hangingPunct="1"/>
              <a:t>3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1D0B841-21C3-464C-A56C-556015A75BE8}" type="slidenum">
              <a:rPr lang="ar-LY" altLang="ar-IQ">
                <a:latin typeface="Calibri" panose="020F0502020204030204" pitchFamily="34" charset="0"/>
              </a:rPr>
              <a:pPr eaLnBrk="1" hangingPunct="1"/>
              <a:t>30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0B79AD-7352-4FF7-859F-48408CD54063}" type="slidenum">
              <a:rPr lang="ar-LY" altLang="ar-IQ">
                <a:latin typeface="Calibri" panose="020F0502020204030204" pitchFamily="34" charset="0"/>
              </a:rPr>
              <a:pPr eaLnBrk="1" hangingPunct="1"/>
              <a:t>31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451B44-6BE6-42AE-9893-776C225E4911}" type="slidenum">
              <a:rPr lang="ar-LY" altLang="ar-IQ">
                <a:latin typeface="Calibri" panose="020F0502020204030204" pitchFamily="34" charset="0"/>
              </a:rPr>
              <a:pPr eaLnBrk="1" hangingPunct="1"/>
              <a:t>32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29BE4F5-53A0-4FA5-AB84-C3B5E5AC4AB4}" type="slidenum">
              <a:rPr lang="ar-LY" altLang="ar-IQ">
                <a:latin typeface="Calibri" panose="020F0502020204030204" pitchFamily="34" charset="0"/>
              </a:rPr>
              <a:pPr eaLnBrk="1" hangingPunct="1"/>
              <a:t>33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E9A463-04CF-409F-9263-6ECD2387204C}" type="slidenum">
              <a:rPr lang="ar-LY" altLang="ar-IQ">
                <a:latin typeface="Calibri" panose="020F0502020204030204" pitchFamily="34" charset="0"/>
              </a:rPr>
              <a:pPr eaLnBrk="1" hangingPunct="1"/>
              <a:t>34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3AFB98-80D9-4128-9AAB-8DC65F3EBC69}" type="slidenum">
              <a:rPr lang="ar-LY" altLang="ar-IQ">
                <a:latin typeface="Calibri" panose="020F0502020204030204" pitchFamily="34" charset="0"/>
              </a:rPr>
              <a:pPr eaLnBrk="1" hangingPunct="1"/>
              <a:t>35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49626C-11C9-4130-96AE-BCD6D7E875B8}" type="slidenum">
              <a:rPr lang="ar-LY" altLang="ar-IQ">
                <a:latin typeface="Calibri" panose="020F0502020204030204" pitchFamily="34" charset="0"/>
              </a:rPr>
              <a:pPr eaLnBrk="1" hangingPunct="1"/>
              <a:t>36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ABD9B8-598C-437D-B6F8-240FBFDFED9F}" type="slidenum">
              <a:rPr lang="ar-LY" altLang="ar-IQ">
                <a:latin typeface="Calibri" panose="020F0502020204030204" pitchFamily="34" charset="0"/>
              </a:rPr>
              <a:pPr eaLnBrk="1" hangingPunct="1"/>
              <a:t>37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DA411DE-6939-4BA9-8A9E-EBAF4D367480}" type="slidenum">
              <a:rPr lang="ar-LY" altLang="ar-IQ">
                <a:latin typeface="Calibri" panose="020F0502020204030204" pitchFamily="34" charset="0"/>
              </a:rPr>
              <a:pPr eaLnBrk="1" hangingPunct="1"/>
              <a:t>38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6A77C0-A433-4128-AA25-28F8FE1A5B0A}" type="slidenum">
              <a:rPr lang="ar-LY" altLang="ar-IQ">
                <a:latin typeface="Calibri" panose="020F0502020204030204" pitchFamily="34" charset="0"/>
              </a:rPr>
              <a:pPr eaLnBrk="1" hangingPunct="1"/>
              <a:t>39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altLang="ar-IQ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DB9A82-8B12-4E2D-80CC-28D0B598FCD4}" type="slidenum">
              <a:rPr lang="ar-EG" altLang="ar-IQ">
                <a:latin typeface="Calibri" panose="020F0502020204030204" pitchFamily="34" charset="0"/>
              </a:rPr>
              <a:pPr eaLnBrk="1" hangingPunct="1"/>
              <a:t>4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49BB3F-21B0-4FB2-B42B-1F04841FF038}" type="slidenum">
              <a:rPr lang="ar-LY" altLang="ar-IQ">
                <a:latin typeface="Calibri" panose="020F0502020204030204" pitchFamily="34" charset="0"/>
              </a:rPr>
              <a:pPr eaLnBrk="1" hangingPunct="1"/>
              <a:t>40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83FA53-C3C3-4A19-BDAE-5EE862C94856}" type="slidenum">
              <a:rPr lang="ar-LY" altLang="ar-IQ">
                <a:latin typeface="Calibri" panose="020F0502020204030204" pitchFamily="34" charset="0"/>
              </a:rPr>
              <a:pPr eaLnBrk="1" hangingPunct="1"/>
              <a:t>41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A6027B-BDC8-44BB-B3E3-2994E0741FC2}" type="slidenum">
              <a:rPr lang="ar-LY" altLang="ar-IQ">
                <a:latin typeface="Calibri" panose="020F0502020204030204" pitchFamily="34" charset="0"/>
              </a:rPr>
              <a:pPr eaLnBrk="1" hangingPunct="1"/>
              <a:t>42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470F1C-266A-46E5-A221-6B10369DBE8D}" type="slidenum">
              <a:rPr lang="ar-LY" altLang="ar-IQ">
                <a:latin typeface="Calibri" panose="020F0502020204030204" pitchFamily="34" charset="0"/>
              </a:rPr>
              <a:pPr eaLnBrk="1" hangingPunct="1"/>
              <a:t>43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1829E5-2942-4C6C-98D7-C3852186FFF8}" type="slidenum">
              <a:rPr lang="ar-LY" altLang="ar-IQ">
                <a:latin typeface="Calibri" panose="020F0502020204030204" pitchFamily="34" charset="0"/>
              </a:rPr>
              <a:pPr eaLnBrk="1" hangingPunct="1"/>
              <a:t>44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AA2C42-CC1D-4225-9E4E-8C429B254A8A}" type="slidenum">
              <a:rPr lang="ar-LY" altLang="ar-IQ">
                <a:latin typeface="Calibri" panose="020F0502020204030204" pitchFamily="34" charset="0"/>
              </a:rPr>
              <a:pPr eaLnBrk="1" hangingPunct="1"/>
              <a:t>45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7CA7BB-1369-4199-B859-C9A3C7BF9745}" type="slidenum">
              <a:rPr lang="ar-LY" altLang="ar-IQ">
                <a:latin typeface="Calibri" panose="020F0502020204030204" pitchFamily="34" charset="0"/>
              </a:rPr>
              <a:pPr eaLnBrk="1" hangingPunct="1"/>
              <a:t>46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A3BDDCA-8152-4F55-8B75-50E596597161}" type="slidenum">
              <a:rPr lang="ar-LY" altLang="ar-IQ">
                <a:latin typeface="Calibri" panose="020F0502020204030204" pitchFamily="34" charset="0"/>
              </a:rPr>
              <a:pPr eaLnBrk="1" hangingPunct="1"/>
              <a:t>47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9AD3437-3ACC-4C64-977B-A15E541B9FAA}" type="slidenum">
              <a:rPr lang="ar-LY" altLang="ar-IQ">
                <a:latin typeface="Calibri" panose="020F0502020204030204" pitchFamily="34" charset="0"/>
              </a:rPr>
              <a:pPr eaLnBrk="1" hangingPunct="1"/>
              <a:t>48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803ABD4-EE08-4778-A833-5081AE02571D}" type="slidenum">
              <a:rPr lang="ar-LY" altLang="ar-IQ">
                <a:latin typeface="Calibri" panose="020F0502020204030204" pitchFamily="34" charset="0"/>
              </a:rPr>
              <a:pPr eaLnBrk="1" hangingPunct="1"/>
              <a:t>5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ADEC30-1F2E-4412-9EFE-975B224F0E34}" type="slidenum">
              <a:rPr lang="ar-LY" altLang="ar-IQ">
                <a:latin typeface="Calibri" panose="020F0502020204030204" pitchFamily="34" charset="0"/>
              </a:rPr>
              <a:pPr eaLnBrk="1" hangingPunct="1"/>
              <a:t>6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966D314-08E6-40D7-854E-4B00485BB477}" type="slidenum">
              <a:rPr lang="ar-LY" altLang="ar-IQ">
                <a:latin typeface="Calibri" panose="020F0502020204030204" pitchFamily="34" charset="0"/>
              </a:rPr>
              <a:pPr eaLnBrk="1" hangingPunct="1"/>
              <a:t>7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altLang="ar-IQ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CC843F-6A45-4549-BE9D-3F25D5F995E7}" type="slidenum">
              <a:rPr lang="ar-EG" altLang="ar-IQ">
                <a:latin typeface="Calibri" panose="020F0502020204030204" pitchFamily="34" charset="0"/>
              </a:rPr>
              <a:pPr eaLnBrk="1" hangingPunct="1"/>
              <a:t>8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altLang="ar-IQ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00FAC4-65DF-49DA-BB6C-E5E371C2289D}" type="slidenum">
              <a:rPr lang="ar-LY" altLang="ar-IQ">
                <a:latin typeface="Calibri" panose="020F0502020204030204" pitchFamily="34" charset="0"/>
              </a:rPr>
              <a:pPr eaLnBrk="1" hangingPunct="1"/>
              <a:t>9</a:t>
            </a:fld>
            <a:endParaRPr lang="ar-LY" altLang="ar-IQ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D6009A-D0B0-46A6-AEB1-DACBF73D684D}" type="datetimeFigureOut">
              <a:rPr lang="ar-LY" smtClean="0"/>
              <a:pPr>
                <a:defRPr/>
              </a:pPr>
              <a:t>03/07/1438</a:t>
            </a:fld>
            <a:endParaRPr lang="ar-L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L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1799F-B1C0-45A7-807E-8C0FCFC322B1}" type="slidenum">
              <a:rPr lang="ar-LY" altLang="ar-IQ" smtClean="0"/>
              <a:pPr/>
              <a:t>‹#›</a:t>
            </a:fld>
            <a:endParaRPr lang="ar-LY" altLang="ar-IQ"/>
          </a:p>
        </p:txBody>
      </p:sp>
    </p:spTree>
    <p:extLst>
      <p:ext uri="{BB962C8B-B14F-4D97-AF65-F5344CB8AC3E}">
        <p14:creationId xmlns:p14="http://schemas.microsoft.com/office/powerpoint/2010/main" val="167279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4715B9-CD9A-4AC3-B2F4-6E59D5B8D8D8}" type="datetimeFigureOut">
              <a:rPr lang="ar-LY" smtClean="0"/>
              <a:pPr>
                <a:defRPr/>
              </a:pPr>
              <a:t>03/07/1438</a:t>
            </a:fld>
            <a:endParaRPr lang="ar-L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L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4182-7759-417D-A25B-9C985ACE310E}" type="slidenum">
              <a:rPr lang="ar-LY" altLang="ar-IQ" smtClean="0"/>
              <a:pPr/>
              <a:t>‹#›</a:t>
            </a:fld>
            <a:endParaRPr lang="ar-LY" altLang="ar-IQ"/>
          </a:p>
        </p:txBody>
      </p:sp>
    </p:spTree>
    <p:extLst>
      <p:ext uri="{BB962C8B-B14F-4D97-AF65-F5344CB8AC3E}">
        <p14:creationId xmlns:p14="http://schemas.microsoft.com/office/powerpoint/2010/main" val="2382500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D8A89B-3A5E-4022-9B34-9879F1FBABD0}" type="datetimeFigureOut">
              <a:rPr lang="ar-LY" smtClean="0"/>
              <a:pPr>
                <a:defRPr/>
              </a:pPr>
              <a:t>03/07/1438</a:t>
            </a:fld>
            <a:endParaRPr lang="ar-L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L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A97E-36A6-46D2-9497-A5DAEB16CA96}" type="slidenum">
              <a:rPr lang="ar-LY" altLang="ar-IQ" smtClean="0"/>
              <a:pPr/>
              <a:t>‹#›</a:t>
            </a:fld>
            <a:endParaRPr lang="ar-LY" altLang="ar-IQ"/>
          </a:p>
        </p:txBody>
      </p:sp>
    </p:spTree>
    <p:extLst>
      <p:ext uri="{BB962C8B-B14F-4D97-AF65-F5344CB8AC3E}">
        <p14:creationId xmlns:p14="http://schemas.microsoft.com/office/powerpoint/2010/main" val="213134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8DD1FC-D168-47C4-8B74-C1FC22A2BD79}" type="datetimeFigureOut">
              <a:rPr lang="ar-LY" smtClean="0"/>
              <a:pPr>
                <a:defRPr/>
              </a:pPr>
              <a:t>03/07/1438</a:t>
            </a:fld>
            <a:endParaRPr lang="ar-L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L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ABE50-8766-4D6B-8F41-D6085BC0058C}" type="slidenum">
              <a:rPr lang="ar-LY" altLang="ar-IQ" smtClean="0"/>
              <a:pPr/>
              <a:t>‹#›</a:t>
            </a:fld>
            <a:endParaRPr lang="ar-LY" altLang="ar-IQ"/>
          </a:p>
        </p:txBody>
      </p:sp>
    </p:spTree>
    <p:extLst>
      <p:ext uri="{BB962C8B-B14F-4D97-AF65-F5344CB8AC3E}">
        <p14:creationId xmlns:p14="http://schemas.microsoft.com/office/powerpoint/2010/main" val="182988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6A775-9FB8-43BD-A475-8FDC22C01F8E}" type="datetimeFigureOut">
              <a:rPr lang="ar-LY" smtClean="0"/>
              <a:pPr>
                <a:defRPr/>
              </a:pPr>
              <a:t>03/07/1438</a:t>
            </a:fld>
            <a:endParaRPr lang="ar-L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L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992B9-5C02-429A-A966-7490E5C92328}" type="slidenum">
              <a:rPr lang="ar-LY" altLang="ar-IQ" smtClean="0"/>
              <a:pPr/>
              <a:t>‹#›</a:t>
            </a:fld>
            <a:endParaRPr lang="ar-LY" altLang="ar-IQ"/>
          </a:p>
        </p:txBody>
      </p:sp>
    </p:spTree>
    <p:extLst>
      <p:ext uri="{BB962C8B-B14F-4D97-AF65-F5344CB8AC3E}">
        <p14:creationId xmlns:p14="http://schemas.microsoft.com/office/powerpoint/2010/main" val="518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EFC30-ABCF-4ED4-A353-4E72F3232C11}" type="datetimeFigureOut">
              <a:rPr lang="ar-LY" smtClean="0"/>
              <a:pPr>
                <a:defRPr/>
              </a:pPr>
              <a:t>03/07/1438</a:t>
            </a:fld>
            <a:endParaRPr lang="ar-L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L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1F87A-6ECA-485D-AA3C-21FC164F63A4}" type="slidenum">
              <a:rPr lang="ar-LY" altLang="ar-IQ" smtClean="0"/>
              <a:pPr/>
              <a:t>‹#›</a:t>
            </a:fld>
            <a:endParaRPr lang="ar-LY" altLang="ar-IQ"/>
          </a:p>
        </p:txBody>
      </p:sp>
    </p:spTree>
    <p:extLst>
      <p:ext uri="{BB962C8B-B14F-4D97-AF65-F5344CB8AC3E}">
        <p14:creationId xmlns:p14="http://schemas.microsoft.com/office/powerpoint/2010/main" val="20818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1B8C17-18B5-431F-ABBC-DFA4D4E3DA92}" type="datetimeFigureOut">
              <a:rPr lang="ar-LY" smtClean="0"/>
              <a:pPr>
                <a:defRPr/>
              </a:pPr>
              <a:t>03/07/1438</a:t>
            </a:fld>
            <a:endParaRPr lang="ar-L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L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90B7-63E7-42D0-AC7A-4895EF25D495}" type="slidenum">
              <a:rPr lang="ar-LY" altLang="ar-IQ" smtClean="0"/>
              <a:pPr/>
              <a:t>‹#›</a:t>
            </a:fld>
            <a:endParaRPr lang="ar-LY" altLang="ar-IQ"/>
          </a:p>
        </p:txBody>
      </p:sp>
    </p:spTree>
    <p:extLst>
      <p:ext uri="{BB962C8B-B14F-4D97-AF65-F5344CB8AC3E}">
        <p14:creationId xmlns:p14="http://schemas.microsoft.com/office/powerpoint/2010/main" val="93857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75B988-7709-43E0-B5EF-EF10BCBFB393}" type="datetimeFigureOut">
              <a:rPr lang="ar-LY" smtClean="0"/>
              <a:pPr>
                <a:defRPr/>
              </a:pPr>
              <a:t>03/07/1438</a:t>
            </a:fld>
            <a:endParaRPr lang="ar-L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L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07BEB-A3D9-4919-9466-D62E3CEEA4ED}" type="slidenum">
              <a:rPr lang="ar-LY" altLang="ar-IQ" smtClean="0"/>
              <a:pPr/>
              <a:t>‹#›</a:t>
            </a:fld>
            <a:endParaRPr lang="ar-LY" altLang="ar-IQ"/>
          </a:p>
        </p:txBody>
      </p:sp>
    </p:spTree>
    <p:extLst>
      <p:ext uri="{BB962C8B-B14F-4D97-AF65-F5344CB8AC3E}">
        <p14:creationId xmlns:p14="http://schemas.microsoft.com/office/powerpoint/2010/main" val="367146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C5EAD-00C8-44E8-B83C-A9285843BF48}" type="datetimeFigureOut">
              <a:rPr lang="ar-LY" smtClean="0"/>
              <a:pPr>
                <a:defRPr/>
              </a:pPr>
              <a:t>03/07/1438</a:t>
            </a:fld>
            <a:endParaRPr lang="ar-L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L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6D99B-61AF-4EAB-97C3-4B2B838264D1}" type="slidenum">
              <a:rPr lang="ar-LY" altLang="ar-IQ" smtClean="0"/>
              <a:pPr/>
              <a:t>‹#›</a:t>
            </a:fld>
            <a:endParaRPr lang="ar-LY" altLang="ar-IQ"/>
          </a:p>
        </p:txBody>
      </p:sp>
    </p:spTree>
    <p:extLst>
      <p:ext uri="{BB962C8B-B14F-4D97-AF65-F5344CB8AC3E}">
        <p14:creationId xmlns:p14="http://schemas.microsoft.com/office/powerpoint/2010/main" val="405268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4106CB-9F8A-417E-A2F9-4723E2D9B3AC}" type="datetimeFigureOut">
              <a:rPr lang="ar-LY" smtClean="0"/>
              <a:pPr>
                <a:defRPr/>
              </a:pPr>
              <a:t>03/07/1438</a:t>
            </a:fld>
            <a:endParaRPr lang="ar-L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L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2F83-781E-4D76-9591-20FB3EF01A00}" type="slidenum">
              <a:rPr lang="ar-LY" altLang="ar-IQ" smtClean="0"/>
              <a:pPr/>
              <a:t>‹#›</a:t>
            </a:fld>
            <a:endParaRPr lang="ar-LY" altLang="ar-IQ"/>
          </a:p>
        </p:txBody>
      </p:sp>
    </p:spTree>
    <p:extLst>
      <p:ext uri="{BB962C8B-B14F-4D97-AF65-F5344CB8AC3E}">
        <p14:creationId xmlns:p14="http://schemas.microsoft.com/office/powerpoint/2010/main" val="349146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BCE740-9A29-4E06-8555-DFA5A0F431C7}" type="datetimeFigureOut">
              <a:rPr lang="ar-LY" smtClean="0"/>
              <a:pPr>
                <a:defRPr/>
              </a:pPr>
              <a:t>03/07/1438</a:t>
            </a:fld>
            <a:endParaRPr lang="ar-L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L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41DE-CCAB-487D-9745-3B04EC4BF171}" type="slidenum">
              <a:rPr lang="ar-LY" altLang="ar-IQ" smtClean="0"/>
              <a:pPr/>
              <a:t>‹#›</a:t>
            </a:fld>
            <a:endParaRPr lang="ar-LY" altLang="ar-IQ"/>
          </a:p>
        </p:txBody>
      </p:sp>
    </p:spTree>
    <p:extLst>
      <p:ext uri="{BB962C8B-B14F-4D97-AF65-F5344CB8AC3E}">
        <p14:creationId xmlns:p14="http://schemas.microsoft.com/office/powerpoint/2010/main" val="34132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F1A522-D782-4174-A4BE-AC5BC901141B}" type="datetimeFigureOut">
              <a:rPr lang="ar-LY" smtClean="0"/>
              <a:pPr>
                <a:defRPr/>
              </a:pPr>
              <a:t>03/07/1438</a:t>
            </a:fld>
            <a:endParaRPr lang="ar-L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L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26AD2-5414-4033-85D3-DBFF5F942136}" type="slidenum">
              <a:rPr lang="ar-LY" altLang="ar-IQ" smtClean="0"/>
              <a:pPr/>
              <a:t>‹#›</a:t>
            </a:fld>
            <a:endParaRPr lang="ar-LY" altLang="ar-IQ"/>
          </a:p>
        </p:txBody>
      </p:sp>
    </p:spTree>
    <p:extLst>
      <p:ext uri="{BB962C8B-B14F-4D97-AF65-F5344CB8AC3E}">
        <p14:creationId xmlns:p14="http://schemas.microsoft.com/office/powerpoint/2010/main" val="90526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39.png"/><Relationship Id="rId4" Type="http://schemas.microsoft.com/office/2007/relationships/hdphoto" Target="../media/hdphoto1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42.png"/><Relationship Id="rId4" Type="http://schemas.microsoft.com/office/2007/relationships/hdphoto" Target="../media/hdphoto17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3645024"/>
            <a:ext cx="7632700" cy="1933575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 rtl="0" eaLnBrk="1" hangingPunct="1">
              <a:defRPr/>
            </a:pPr>
            <a:r>
              <a:rPr lang="en-US" sz="7200" b="1" dirty="0" smtClean="0">
                <a:solidFill>
                  <a:schemeClr val="tx1"/>
                </a:solidFill>
              </a:rPr>
              <a:t>Acquired mandibular </a:t>
            </a:r>
            <a:r>
              <a:rPr lang="en-US" sz="7200" b="1" dirty="0" smtClean="0">
                <a:solidFill>
                  <a:schemeClr val="tx1"/>
                </a:solidFill>
              </a:rPr>
              <a:t>defects</a:t>
            </a:r>
            <a:endParaRPr lang="ar-LY" sz="72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4" y="404664"/>
            <a:ext cx="331236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 smtClean="0"/>
              <a:t>خامس \ صناعة اسنان </a:t>
            </a:r>
          </a:p>
          <a:p>
            <a:pPr algn="r" rtl="1"/>
            <a:r>
              <a:rPr lang="ar-SA" sz="3200" b="1" dirty="0" smtClean="0"/>
              <a:t>د. منية م(10)</a:t>
            </a:r>
          </a:p>
          <a:p>
            <a:pPr algn="r" rtl="1"/>
            <a:r>
              <a:rPr lang="ar-SA" sz="3200" b="1" dirty="0" smtClean="0"/>
              <a:t>2\ 4\ 2017</a:t>
            </a:r>
            <a:endParaRPr lang="ar-IQ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36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292" y="943865"/>
            <a:ext cx="8820472" cy="45259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 algn="l" rtl="0">
              <a:buClrTx/>
              <a:buFontTx/>
              <a:buAutoNum type="arabicPeriod" startAt="8"/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Internal jugular vein resection → local venous congestion + edema → compromise extension of lower complete denture.</a:t>
            </a:r>
          </a:p>
          <a:p>
            <a:pPr marL="514350" indent="-514350" algn="l" rtl="0">
              <a:buClrTx/>
              <a:buFontTx/>
              <a:buAutoNum type="arabicPeriod" startAt="8"/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Resection marginal of denture </a:t>
            </a:r>
            <a:r>
              <a:rPr lang="en-US" sz="2800" b="1" dirty="0" err="1" smtClean="0">
                <a:solidFill>
                  <a:schemeClr val="tx1"/>
                </a:solidFill>
              </a:rPr>
              <a:t>mandibular</a:t>
            </a:r>
            <a:r>
              <a:rPr lang="en-US" sz="2800" b="1" dirty="0" smtClean="0">
                <a:solidFill>
                  <a:schemeClr val="tx1"/>
                </a:solidFill>
              </a:rPr>
              <a:t> branch of facial nerve → loss of motor innervations of lower lip.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58" y="260648"/>
            <a:ext cx="7886700" cy="1325563"/>
          </a:xfrm>
        </p:spPr>
        <p:txBody>
          <a:bodyPr/>
          <a:lstStyle/>
          <a:p>
            <a:endParaRPr lang="ar-IQ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7353" y="3284984"/>
            <a:ext cx="8696647" cy="45259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Tx/>
              <a:buAutoNum type="arabicPeriod" startAt="10"/>
              <a:defRPr/>
            </a:pPr>
            <a:r>
              <a:rPr lang="en-US" sz="2800" b="1" smtClean="0">
                <a:solidFill>
                  <a:schemeClr val="tx1"/>
                </a:solidFill>
              </a:rPr>
              <a:t>Disabilities associated with radiotherapy </a:t>
            </a:r>
          </a:p>
          <a:p>
            <a:pPr marL="914400" lvl="1" indent="-514350">
              <a:buFontTx/>
              <a:buAutoNum type="alphaUcPeriod"/>
              <a:defRPr/>
            </a:pPr>
            <a:r>
              <a:rPr lang="en-US" sz="2800" b="1" smtClean="0">
                <a:solidFill>
                  <a:schemeClr val="tx1"/>
                </a:solidFill>
              </a:rPr>
              <a:t>Sever scarring → trismus. </a:t>
            </a:r>
          </a:p>
          <a:p>
            <a:pPr marL="914400" lvl="1" indent="-514350">
              <a:buFontTx/>
              <a:buAutoNum type="alphaUcPeriod"/>
              <a:defRPr/>
            </a:pPr>
            <a:r>
              <a:rPr lang="en-US" sz="2800" b="1" smtClean="0">
                <a:solidFill>
                  <a:schemeClr val="tx1"/>
                </a:solidFill>
              </a:rPr>
              <a:t>Dental caries.</a:t>
            </a:r>
          </a:p>
          <a:p>
            <a:pPr marL="914400" lvl="1" indent="-514350">
              <a:buFontTx/>
              <a:buAutoNum type="alphaUcPeriod"/>
              <a:defRPr/>
            </a:pPr>
            <a:r>
              <a:rPr lang="en-US" sz="2800" b="1" smtClean="0">
                <a:solidFill>
                  <a:schemeClr val="tx1"/>
                </a:solidFill>
              </a:rPr>
              <a:t>Impaired mucosal tolerance to prosthesis.</a:t>
            </a:r>
          </a:p>
          <a:p>
            <a:pPr marL="914400" lvl="1" indent="-514350">
              <a:buFontTx/>
              <a:buAutoNum type="alphaUcPeriod"/>
              <a:defRPr/>
            </a:pPr>
            <a:r>
              <a:rPr lang="en-US" sz="2800" b="1" smtClean="0">
                <a:solidFill>
                  <a:schemeClr val="tx1"/>
                </a:solidFill>
              </a:rPr>
              <a:t>Changed consistency and volume of saliva. </a:t>
            </a:r>
            <a:endParaRPr lang="ar-LY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20175" cy="1143000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 rtl="0" eaLnBrk="1" hangingPunct="1">
              <a:defRPr/>
            </a:pPr>
            <a:r>
              <a:rPr lang="en-US" b="1" dirty="0" smtClean="0">
                <a:solidFill>
                  <a:schemeClr val="tx1"/>
                </a:solidFill>
              </a:rPr>
              <a:t>Disabilities associated with the floor of mouth defects </a:t>
            </a:r>
            <a:endParaRPr lang="ar-LY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8768655" cy="4525963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Sever facial </a:t>
            </a:r>
            <a:r>
              <a:rPr lang="en-US" sz="2800" dirty="0" err="1" smtClean="0">
                <a:solidFill>
                  <a:schemeClr val="tx1"/>
                </a:solidFill>
              </a:rPr>
              <a:t>disfigurment</a:t>
            </a:r>
            <a:r>
              <a:rPr lang="en-US" sz="2800" dirty="0" smtClean="0">
                <a:solidFill>
                  <a:schemeClr val="tx1"/>
                </a:solidFill>
              </a:rPr>
              <a:t>:</a:t>
            </a:r>
          </a:p>
          <a:p>
            <a:pPr marL="914400" lvl="1" indent="-514350" algn="l" rtl="0" eaLnBrk="1" hangingPunct="1">
              <a:buClrTx/>
              <a:buFontTx/>
              <a:buAutoNum type="alphaUcPeriod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Remaining posterior fragments pulled medially and superiorly →difficult construction of complete denture.</a:t>
            </a:r>
          </a:p>
          <a:p>
            <a:pPr marL="914400" lvl="1" indent="-514350" algn="l" rtl="0" eaLnBrk="1" hangingPunct="1">
              <a:buClrTx/>
              <a:buFontTx/>
              <a:buAutoNum type="alphaUcPeriod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Loss of anterior of mandible → patient looks like losing lower ⅓ of his face.</a:t>
            </a:r>
            <a:endParaRPr lang="ar-LY" sz="2800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3528" y="3429000"/>
            <a:ext cx="8696647" cy="45259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Tx/>
              <a:buAutoNum type="arabicPeriod" startAt="2"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Tongue </a:t>
            </a:r>
            <a:r>
              <a:rPr lang="en-US" sz="2800" dirty="0" err="1" smtClean="0">
                <a:solidFill>
                  <a:srgbClr val="000000"/>
                </a:solidFill>
              </a:rPr>
              <a:t>retrusion</a:t>
            </a:r>
            <a:r>
              <a:rPr lang="en-US" sz="2800" dirty="0" smtClean="0">
                <a:solidFill>
                  <a:srgbClr val="000000"/>
                </a:solidFill>
              </a:rPr>
              <a:t> → occlude airway.</a:t>
            </a:r>
          </a:p>
          <a:p>
            <a:pPr marL="514350" indent="-514350">
              <a:buFontTx/>
              <a:buAutoNum type="arabicPeriod" startAt="2"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Primary closure of wound → ↓mobility of the tongue .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→ loss of anterior vestibule.</a:t>
            </a:r>
          </a:p>
          <a:p>
            <a:pPr marL="514350" indent="-514350">
              <a:buFontTx/>
              <a:buAutoNum type="arabicPeriod" startAt="2"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Mastication is impossible.</a:t>
            </a:r>
          </a:p>
          <a:p>
            <a:pPr marL="514350" indent="-514350">
              <a:buFontTx/>
              <a:buAutoNum type="arabicPeriod" startAt="2"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Speech is affected.</a:t>
            </a:r>
          </a:p>
          <a:p>
            <a:pPr marL="514350" indent="-514350">
              <a:buFontTx/>
              <a:buAutoNum type="arabicPeriod" startAt="2"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Sensory and motor innervations of lower lip is compromised → drooling of saliva. </a:t>
            </a:r>
            <a:endParaRPr lang="ar-LY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2" y="-171400"/>
            <a:ext cx="9036496" cy="1325563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rtl="0"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Disabilities associated with </a:t>
            </a:r>
            <a:r>
              <a:rPr lang="en-US" dirty="0" err="1" smtClean="0">
                <a:solidFill>
                  <a:schemeClr val="tx1"/>
                </a:solidFill>
              </a:rPr>
              <a:t>tonsillar</a:t>
            </a:r>
            <a:r>
              <a:rPr lang="en-US" dirty="0" smtClean="0">
                <a:solidFill>
                  <a:schemeClr val="tx1"/>
                </a:solidFill>
              </a:rPr>
              <a:t> area defects: </a:t>
            </a:r>
            <a:endParaRPr lang="ar-LY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4351338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Mandibular resection is more posterior:</a:t>
            </a:r>
          </a:p>
          <a:p>
            <a:pPr marL="914400" lvl="1" indent="-514350" algn="l" rtl="0" eaLnBrk="1" hangingPunct="1">
              <a:buClrTx/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Loss of fewer teeth. Retention of more denture-bearing surface.</a:t>
            </a:r>
          </a:p>
          <a:p>
            <a:pPr marL="914400" lvl="1" indent="-514350" algn="l" rtl="0" eaLnBrk="1" hangingPunct="1">
              <a:buClrTx/>
              <a:buFont typeface="Wingdings" pitchFamily="2" charset="2"/>
              <a:buChar char="Ø"/>
              <a:defRPr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Facial disfigurement is not noticeable.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9512" y="3429000"/>
            <a:ext cx="7886700" cy="43513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Tx/>
              <a:buAutoNum type="arabicPeriod" startAt="3"/>
              <a:defRPr/>
            </a:pPr>
            <a:r>
              <a:rPr lang="en-US" sz="3200" smtClean="0">
                <a:solidFill>
                  <a:srgbClr val="000000"/>
                </a:solidFill>
              </a:rPr>
              <a:t>If the lesion external to the tonsillar pillar superiorly:</a:t>
            </a:r>
          </a:p>
          <a:p>
            <a:pPr marL="914400" lvl="1" indent="-514350">
              <a:buFont typeface="Wingdings" pitchFamily="2" charset="2"/>
              <a:buChar char="Ø"/>
              <a:defRPr/>
            </a:pPr>
            <a:r>
              <a:rPr lang="en-US" sz="3200" smtClean="0">
                <a:solidFill>
                  <a:srgbClr val="000000"/>
                </a:solidFill>
              </a:rPr>
              <a:t>Portion of soft palate is resected.</a:t>
            </a:r>
          </a:p>
          <a:p>
            <a:pPr marL="914400" lvl="1" indent="-514350">
              <a:buFont typeface="Wingdings" pitchFamily="2" charset="2"/>
              <a:buChar char="Ø"/>
              <a:defRPr/>
            </a:pPr>
            <a:r>
              <a:rPr lang="en-US" sz="3200" smtClean="0">
                <a:solidFill>
                  <a:srgbClr val="000000"/>
                </a:solidFill>
              </a:rPr>
              <a:t>velopharyngeal incompetence.</a:t>
            </a:r>
          </a:p>
          <a:p>
            <a:pPr marL="914400" lvl="1" indent="-514350">
              <a:buFont typeface="Wingdings" pitchFamily="2" charset="2"/>
              <a:buChar char="Ø"/>
              <a:defRPr/>
            </a:pPr>
            <a:r>
              <a:rPr lang="en-US" sz="3200" smtClean="0">
                <a:solidFill>
                  <a:srgbClr val="000000"/>
                </a:solidFill>
              </a:rPr>
              <a:t>Hypernasal speech.</a:t>
            </a:r>
          </a:p>
          <a:p>
            <a:pPr marL="914400" lvl="1" indent="-514350">
              <a:buFont typeface="Wingdings" pitchFamily="2" charset="2"/>
              <a:buChar char="Ø"/>
              <a:defRPr/>
            </a:pPr>
            <a:r>
              <a:rPr lang="en-US" sz="3200" smtClean="0">
                <a:solidFill>
                  <a:srgbClr val="000000"/>
                </a:solidFill>
              </a:rPr>
              <a:t>Fluid regurgitation. 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323528" y="365126"/>
            <a:ext cx="8191822" cy="1325563"/>
          </a:xfrm>
        </p:spPr>
        <p:txBody>
          <a:bodyPr/>
          <a:lstStyle/>
          <a:p>
            <a:pPr rtl="0" eaLnBrk="1" hangingPunct="1"/>
            <a:r>
              <a:rPr lang="en-US" altLang="ar-IQ" smtClean="0"/>
              <a:t>Cont… </a:t>
            </a:r>
            <a:endParaRPr lang="ar-LY" altLang="ar-IQ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25625"/>
            <a:ext cx="8191822" cy="43513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 algn="l" rtl="0" eaLnBrk="1" hangingPunct="1">
              <a:lnSpc>
                <a:spcPct val="90000"/>
              </a:lnSpc>
              <a:buClrTx/>
              <a:buFontTx/>
              <a:buAutoNum type="arabicPeriod" startAt="4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Swallowing is impaired:</a:t>
            </a:r>
          </a:p>
          <a:p>
            <a:pPr marL="914400" lvl="1" indent="-514350" algn="l" rtl="0" eaLnBrk="1" hangingPunct="1">
              <a:lnSpc>
                <a:spcPct val="90000"/>
              </a:lnSpc>
              <a:buClrTx/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Poor mobility and control of tongue.</a:t>
            </a:r>
          </a:p>
          <a:p>
            <a:pPr marL="914400" lvl="1" indent="-514350" algn="l" rtl="0" eaLnBrk="1" hangingPunct="1">
              <a:lnSpc>
                <a:spcPct val="90000"/>
              </a:lnSpc>
              <a:buClrTx/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Nasal regurgitation. </a:t>
            </a:r>
          </a:p>
          <a:p>
            <a:pPr marL="514350" indent="-514350" algn="l" rtl="0" eaLnBrk="1" hangingPunct="1">
              <a:lnSpc>
                <a:spcPct val="90000"/>
              </a:lnSpc>
              <a:buClrTx/>
              <a:buFontTx/>
              <a:buAutoNum type="arabicPeriod" startAt="5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Mandibular deviation.</a:t>
            </a:r>
          </a:p>
          <a:p>
            <a:pPr marL="514350" indent="-514350" algn="l" rtl="0" eaLnBrk="1" hangingPunct="1">
              <a:lnSpc>
                <a:spcPct val="90000"/>
              </a:lnSpc>
              <a:buClrTx/>
              <a:buFontTx/>
              <a:buAutoNum type="arabicPeriod" startAt="5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Speech problems.</a:t>
            </a:r>
          </a:p>
          <a:p>
            <a:pPr marL="514350" indent="-514350" algn="l" rtl="0" eaLnBrk="1" hangingPunct="1">
              <a:lnSpc>
                <a:spcPct val="90000"/>
              </a:lnSpc>
              <a:buClrTx/>
              <a:buFontTx/>
              <a:buAutoNum type="arabicPeriod" startAt="5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Control of saliva.</a:t>
            </a:r>
          </a:p>
          <a:p>
            <a:pPr marL="514350" indent="-514350" algn="l" rtl="0" eaLnBrk="1" hangingPunct="1">
              <a:lnSpc>
                <a:spcPct val="90000"/>
              </a:lnSpc>
              <a:buClrTx/>
              <a:buFontTx/>
              <a:buAutoNum type="arabicPeriod" startAt="5"/>
              <a:defRPr/>
            </a:pPr>
            <a:r>
              <a:rPr lang="en-US" sz="2800" dirty="0" err="1" smtClean="0">
                <a:solidFill>
                  <a:schemeClr val="tx1"/>
                </a:solidFill>
              </a:rPr>
              <a:t>Trismus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  <a:p>
            <a:pPr marL="514350" indent="-514350" algn="l" rtl="0" eaLnBrk="1" hangingPunct="1">
              <a:lnSpc>
                <a:spcPct val="90000"/>
              </a:lnSpc>
              <a:buClrTx/>
              <a:buFontTx/>
              <a:buAutoNum type="arabicPeriod" startAt="5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The radiation therapy. 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196383"/>
              </p:ext>
            </p:extLst>
          </p:nvPr>
        </p:nvGraphicFramePr>
        <p:xfrm>
          <a:off x="4788024" y="2996952"/>
          <a:ext cx="4117140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itmap Image" r:id="rId4" imgW="1476360" imgH="933480" progId="Paint.Picture">
                  <p:embed/>
                </p:oleObj>
              </mc:Choice>
              <mc:Fallback>
                <p:oleObj name="Bitmap Image" r:id="rId4" imgW="1476360" imgH="933480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996952"/>
                        <a:ext cx="4117140" cy="259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rtl="0"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Disabilities associated with defects confined to the mandible</a:t>
            </a:r>
            <a:endParaRPr lang="ar-LY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Continuity defects, as in marginal </a:t>
            </a:r>
            <a:r>
              <a:rPr lang="en-US" sz="3200" dirty="0" err="1" smtClean="0">
                <a:solidFill>
                  <a:schemeClr val="tx1"/>
                </a:solidFill>
              </a:rPr>
              <a:t>mand</a:t>
            </a:r>
            <a:r>
              <a:rPr lang="en-US" sz="3200" dirty="0" smtClean="0">
                <a:solidFill>
                  <a:schemeClr val="tx1"/>
                </a:solidFill>
              </a:rPr>
              <a:t>. Resection… </a:t>
            </a:r>
            <a:r>
              <a:rPr lang="en-US" sz="3200" dirty="0" err="1" smtClean="0">
                <a:solidFill>
                  <a:schemeClr val="tx1"/>
                </a:solidFill>
              </a:rPr>
              <a:t>oblitration</a:t>
            </a:r>
            <a:r>
              <a:rPr lang="en-US" sz="3200" dirty="0" smtClean="0">
                <a:solidFill>
                  <a:schemeClr val="tx1"/>
                </a:solidFill>
              </a:rPr>
              <a:t> of buccal + lingual </a:t>
            </a:r>
            <a:r>
              <a:rPr lang="en-US" sz="3200" dirty="0" err="1" smtClean="0">
                <a:solidFill>
                  <a:schemeClr val="tx1"/>
                </a:solidFill>
              </a:rPr>
              <a:t>sulci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Discontinuity defects .. deviation of </a:t>
            </a:r>
            <a:r>
              <a:rPr lang="en-US" sz="3200" dirty="0" err="1" smtClean="0">
                <a:solidFill>
                  <a:schemeClr val="tx1"/>
                </a:solidFill>
              </a:rPr>
              <a:t>mand.+tongue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</a:p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Function rarely affected</a:t>
            </a:r>
            <a:endParaRPr lang="ar-LY" sz="3200" dirty="0" smtClean="0">
              <a:solidFill>
                <a:schemeClr val="tx1"/>
              </a:solidFill>
            </a:endParaRPr>
          </a:p>
        </p:txBody>
      </p:sp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89040"/>
            <a:ext cx="2312740" cy="2768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51618" cy="1325563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rtl="0">
              <a:defRPr/>
            </a:pPr>
            <a:r>
              <a:rPr lang="en-US" dirty="0" smtClean="0">
                <a:solidFill>
                  <a:schemeClr val="tx1"/>
                </a:solidFill>
              </a:rPr>
              <a:t>Management of disabilities caused by </a:t>
            </a:r>
            <a:r>
              <a:rPr lang="en-US" dirty="0" err="1" smtClean="0">
                <a:solidFill>
                  <a:schemeClr val="tx1"/>
                </a:solidFill>
              </a:rPr>
              <a:t>mandibular</a:t>
            </a:r>
            <a:r>
              <a:rPr lang="en-US" dirty="0" smtClean="0">
                <a:solidFill>
                  <a:schemeClr val="tx1"/>
                </a:solidFill>
              </a:rPr>
              <a:t> defects </a:t>
            </a:r>
            <a:endParaRPr lang="ar-LY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167486" cy="4351338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571500" indent="-571500" algn="l" rtl="0">
              <a:buClrTx/>
              <a:buFontTx/>
              <a:buAutoNum type="romanUcPeriod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Management of mandibular deviation:</a:t>
            </a:r>
          </a:p>
          <a:p>
            <a:pPr marL="971550" lvl="1" indent="-571500" algn="l" rtl="0">
              <a:buClrTx/>
              <a:buFontTx/>
              <a:buAutoNum type="arabicPeriod"/>
              <a:defRPr/>
            </a:pPr>
            <a:r>
              <a:rPr lang="en-US" sz="2800" dirty="0" err="1" smtClean="0">
                <a:solidFill>
                  <a:schemeClr val="tx1"/>
                </a:solidFill>
              </a:rPr>
              <a:t>Intermaxilary</a:t>
            </a:r>
            <a:r>
              <a:rPr lang="en-US" sz="2800" dirty="0" smtClean="0">
                <a:solidFill>
                  <a:schemeClr val="tx1"/>
                </a:solidFill>
              </a:rPr>
              <a:t> fixation.</a:t>
            </a:r>
          </a:p>
          <a:p>
            <a:pPr marL="971550" lvl="1" indent="-571500" algn="l" rtl="0">
              <a:buClrTx/>
              <a:buFontTx/>
              <a:buAutoNum type="arabicPeriod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Physio-therapy.</a:t>
            </a:r>
          </a:p>
          <a:p>
            <a:pPr marL="971550" lvl="1" indent="-571500" algn="l" rtl="0">
              <a:buClrTx/>
              <a:buFontTx/>
              <a:buAutoNum type="arabicPeriod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Mandibular guidance prosthesis:</a:t>
            </a:r>
          </a:p>
          <a:p>
            <a:pPr marL="1371600" lvl="2" indent="-571500" algn="l" rtl="0">
              <a:buClrTx/>
              <a:buFontTx/>
              <a:buAutoNum type="alphaUcPeriod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Buccal training flange.</a:t>
            </a:r>
          </a:p>
          <a:p>
            <a:pPr marL="1371600" lvl="2" indent="-571500" algn="l" rtl="0">
              <a:buClrTx/>
              <a:buFontTx/>
              <a:buAutoNum type="alphaUcPeriod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Palatal ramp.</a:t>
            </a:r>
          </a:p>
          <a:p>
            <a:pPr marL="571500" indent="-571500" algn="l" rtl="0">
              <a:buClrTx/>
              <a:buFontTx/>
              <a:buAutoNum type="romanUcPeriod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Occlusal equilibration.</a:t>
            </a:r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205" y="4248150"/>
            <a:ext cx="2786063" cy="192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69" y="1821374"/>
            <a:ext cx="2065337" cy="17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0"/>
            <a:ext cx="8805862" cy="1571625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rtl="0"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Management of disabilities caused by </a:t>
            </a:r>
            <a:r>
              <a:rPr lang="en-US" dirty="0" err="1" smtClean="0">
                <a:solidFill>
                  <a:schemeClr val="tx1"/>
                </a:solidFill>
              </a:rPr>
              <a:t>mandibular</a:t>
            </a:r>
            <a:r>
              <a:rPr lang="en-US" dirty="0" smtClean="0">
                <a:solidFill>
                  <a:schemeClr val="tx1"/>
                </a:solidFill>
              </a:rPr>
              <a:t> defects </a:t>
            </a:r>
            <a:endParaRPr lang="ar-LY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600200"/>
            <a:ext cx="8877300" cy="5257800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571500" indent="-571500" algn="l" rtl="0" eaLnBrk="1" hangingPunct="1">
              <a:buClrTx/>
              <a:buFontTx/>
              <a:buAutoNum type="romanUcPeriod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Management of </a:t>
            </a:r>
            <a:r>
              <a:rPr lang="en-US" sz="2800" dirty="0" err="1" smtClean="0">
                <a:solidFill>
                  <a:schemeClr val="tx1"/>
                </a:solidFill>
              </a:rPr>
              <a:t>mandibular</a:t>
            </a:r>
            <a:r>
              <a:rPr lang="en-US" sz="2800" dirty="0" smtClean="0">
                <a:solidFill>
                  <a:schemeClr val="tx1"/>
                </a:solidFill>
              </a:rPr>
              <a:t> deviation:</a:t>
            </a:r>
          </a:p>
          <a:p>
            <a:pPr marL="971550" lvl="1" indent="-571500" algn="l" rtl="0" eaLnBrk="1" hangingPunct="1">
              <a:buClrTx/>
              <a:buFontTx/>
              <a:buAutoNum type="arabicPeriod"/>
              <a:defRPr/>
            </a:pPr>
            <a:r>
              <a:rPr lang="en-US" sz="2800" dirty="0" err="1" smtClean="0">
                <a:solidFill>
                  <a:schemeClr val="tx1"/>
                </a:solidFill>
              </a:rPr>
              <a:t>Intermaxilary</a:t>
            </a:r>
            <a:r>
              <a:rPr lang="en-US" sz="2800" dirty="0" smtClean="0">
                <a:solidFill>
                  <a:schemeClr val="tx1"/>
                </a:solidFill>
              </a:rPr>
              <a:t> fixation.</a:t>
            </a:r>
          </a:p>
          <a:p>
            <a:pPr marL="971550" lvl="1" indent="-571500" algn="l" rtl="0" eaLnBrk="1" hangingPunct="1">
              <a:buClrTx/>
              <a:buFontTx/>
              <a:buAutoNum type="arabicPeriod"/>
              <a:defRPr/>
            </a:pPr>
            <a:r>
              <a:rPr lang="en-US" sz="2800" dirty="0" err="1" smtClean="0">
                <a:solidFill>
                  <a:schemeClr val="tx1"/>
                </a:solidFill>
              </a:rPr>
              <a:t>Physio</a:t>
            </a:r>
            <a:r>
              <a:rPr lang="en-US" sz="2800" dirty="0" smtClean="0">
                <a:solidFill>
                  <a:schemeClr val="tx1"/>
                </a:solidFill>
              </a:rPr>
              <a:t>-therapy.</a:t>
            </a:r>
          </a:p>
          <a:p>
            <a:pPr marL="971550" lvl="1" indent="-571500" algn="l" rtl="0" eaLnBrk="1" hangingPunct="1">
              <a:buClrTx/>
              <a:buFontTx/>
              <a:buAutoNum type="arabicPeriod"/>
              <a:defRPr/>
            </a:pPr>
            <a:r>
              <a:rPr lang="en-US" sz="2800" dirty="0" err="1" smtClean="0">
                <a:solidFill>
                  <a:schemeClr val="tx1"/>
                </a:solidFill>
              </a:rPr>
              <a:t>Mandibular</a:t>
            </a:r>
            <a:r>
              <a:rPr lang="en-US" sz="2800" dirty="0" smtClean="0">
                <a:solidFill>
                  <a:schemeClr val="tx1"/>
                </a:solidFill>
              </a:rPr>
              <a:t> guidance prosthesis:</a:t>
            </a:r>
          </a:p>
          <a:p>
            <a:pPr marL="1371600" lvl="2" indent="-571500" algn="l" rtl="0" eaLnBrk="1" hangingPunct="1">
              <a:buClrTx/>
              <a:buFontTx/>
              <a:buAutoNum type="alphaUcPeriod"/>
              <a:defRPr/>
            </a:pPr>
            <a:r>
              <a:rPr lang="en-US" sz="2800" dirty="0" err="1" smtClean="0">
                <a:solidFill>
                  <a:schemeClr val="tx1"/>
                </a:solidFill>
              </a:rPr>
              <a:t>Buccal</a:t>
            </a:r>
            <a:r>
              <a:rPr lang="en-US" sz="2800" dirty="0" smtClean="0">
                <a:solidFill>
                  <a:schemeClr val="tx1"/>
                </a:solidFill>
              </a:rPr>
              <a:t> training flange.</a:t>
            </a:r>
          </a:p>
          <a:p>
            <a:pPr marL="1371600" lvl="2" indent="-571500" algn="l" rtl="0" eaLnBrk="1" hangingPunct="1">
              <a:buClrTx/>
              <a:buFontTx/>
              <a:buAutoNum type="alphaUcPeriod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Palatal ramp.</a:t>
            </a:r>
          </a:p>
          <a:p>
            <a:pPr marL="571500" indent="-571500" algn="l" rtl="0" eaLnBrk="1" hangingPunct="1">
              <a:buClrTx/>
              <a:buFontTx/>
              <a:buAutoNum type="romanUcPeriod"/>
              <a:defRPr/>
            </a:pPr>
            <a:r>
              <a:rPr lang="en-US" sz="2800" dirty="0" err="1" smtClean="0">
                <a:solidFill>
                  <a:schemeClr val="tx1"/>
                </a:solidFill>
              </a:rPr>
              <a:t>Occlusal</a:t>
            </a:r>
            <a:r>
              <a:rPr lang="en-US" sz="2800" dirty="0" smtClean="0">
                <a:solidFill>
                  <a:schemeClr val="tx1"/>
                </a:solidFill>
              </a:rPr>
              <a:t> equilibration.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9"/>
          <p:cNvSpPr>
            <a:spLocks noGrp="1" noChangeArrowheads="1"/>
          </p:cNvSpPr>
          <p:nvPr>
            <p:ph type="title"/>
          </p:nvPr>
        </p:nvSpPr>
        <p:spPr>
          <a:xfrm>
            <a:off x="456910" y="292047"/>
            <a:ext cx="184731" cy="549381"/>
          </a:xfrm>
          <a:noFill/>
          <a:ln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endParaRPr lang="ar-EG" altLang="ar-IQ" b="1" smtClean="0">
              <a:ea typeface="Arial Unicode MS" pitchFamily="34" charset="-128"/>
            </a:endParaRPr>
          </a:p>
        </p:txBody>
      </p:sp>
      <p:sp>
        <p:nvSpPr>
          <p:cNvPr id="26626" name="Text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/>
          <a:lstStyle/>
          <a:p>
            <a:pPr eaLnBrk="1" hangingPunct="1"/>
            <a:endParaRPr lang="ar-EG" altLang="ar-IQ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642938"/>
            <a:ext cx="8329613" cy="5786437"/>
          </a:xfrm>
          <a:noFill/>
          <a:ln>
            <a:noFill/>
          </a:ln>
        </p:spPr>
        <p:txBody>
          <a:bodyPr/>
          <a:lstStyle/>
          <a:p>
            <a:pPr algn="l" rtl="0">
              <a:defRPr/>
            </a:pPr>
            <a:endParaRPr lang="en-US" sz="3200" dirty="0" smtClean="0"/>
          </a:p>
          <a:p>
            <a:pPr algn="l" rtl="0">
              <a:defRPr/>
            </a:pPr>
            <a:r>
              <a:rPr lang="en-US" sz="3600" i="1" u="sng" dirty="0" smtClean="0"/>
              <a:t>Fixation indication:</a:t>
            </a:r>
          </a:p>
          <a:p>
            <a:pPr algn="l" rtl="0">
              <a:buFontTx/>
              <a:buNone/>
              <a:defRPr/>
            </a:pPr>
            <a:endParaRPr lang="en-US" sz="3200" dirty="0" smtClean="0"/>
          </a:p>
          <a:p>
            <a:pPr algn="l" rtl="0">
              <a:buFontTx/>
              <a:buAutoNum type="arabicPeriod"/>
              <a:defRPr/>
            </a:pPr>
            <a:r>
              <a:rPr lang="en-US" sz="3200" dirty="0" smtClean="0"/>
              <a:t>Resection confined to </a:t>
            </a:r>
            <a:r>
              <a:rPr lang="en-US" sz="3200" dirty="0" err="1" smtClean="0"/>
              <a:t>mand</a:t>
            </a:r>
            <a:r>
              <a:rPr lang="en-US" sz="3200" dirty="0" smtClean="0"/>
              <a:t>.+ little soft tissue loss</a:t>
            </a:r>
          </a:p>
          <a:p>
            <a:pPr algn="l" rtl="0">
              <a:buFontTx/>
              <a:buAutoNum type="arabicPeriod"/>
              <a:defRPr/>
            </a:pPr>
            <a:r>
              <a:rPr lang="en-US" sz="3200" dirty="0" smtClean="0"/>
              <a:t>Min. scar contracture+ enough soft </a:t>
            </a:r>
            <a:r>
              <a:rPr lang="en-US" sz="3200" dirty="0" err="1" smtClean="0"/>
              <a:t>tisssue</a:t>
            </a:r>
            <a:r>
              <a:rPr lang="en-US" sz="3200" dirty="0" smtClean="0"/>
              <a:t> for closure.</a:t>
            </a:r>
          </a:p>
          <a:p>
            <a:pPr algn="l" rtl="0">
              <a:buFontTx/>
              <a:buAutoNum type="arabicPeriod"/>
              <a:defRPr/>
            </a:pPr>
            <a:r>
              <a:rPr lang="en-US" sz="3200" dirty="0" smtClean="0"/>
              <a:t>Ms. Imbalance + compromised </a:t>
            </a:r>
            <a:r>
              <a:rPr lang="en-US" sz="3200" dirty="0" err="1" smtClean="0"/>
              <a:t>proprioception</a:t>
            </a:r>
            <a:endParaRPr lang="ar-LY" sz="3200" dirty="0" smtClean="0"/>
          </a:p>
        </p:txBody>
      </p:sp>
      <p:sp>
        <p:nvSpPr>
          <p:cNvPr id="26627" name="Text Placeholder 4"/>
          <p:cNvSpPr>
            <a:spLocks noGrp="1"/>
          </p:cNvSpPr>
          <p:nvPr>
            <p:ph type="body" sz="quarter" idx="3"/>
          </p:nvPr>
        </p:nvSpPr>
        <p:spPr>
          <a:noFill/>
          <a:ln>
            <a:noFill/>
          </a:ln>
        </p:spPr>
        <p:txBody>
          <a:bodyPr/>
          <a:lstStyle/>
          <a:p>
            <a:pPr eaLnBrk="1" hangingPunct="1"/>
            <a:endParaRPr lang="ar-EG" altLang="ar-IQ" smtClean="0"/>
          </a:p>
        </p:txBody>
      </p:sp>
      <p:sp>
        <p:nvSpPr>
          <p:cNvPr id="26629" name="Content Placeholder 6"/>
          <p:cNvSpPr>
            <a:spLocks noGrp="1"/>
          </p:cNvSpPr>
          <p:nvPr>
            <p:ph sz="quarter" idx="4"/>
          </p:nvPr>
        </p:nvSpPr>
        <p:spPr>
          <a:noFill/>
          <a:ln>
            <a:noFill/>
          </a:ln>
        </p:spPr>
        <p:txBody>
          <a:bodyPr/>
          <a:lstStyle/>
          <a:p>
            <a:endParaRPr lang="ar-EG" altLang="ar-IQ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018" y="488877"/>
            <a:ext cx="1781175" cy="2673350"/>
          </a:xfrm>
          <a:noFill/>
        </p:spPr>
      </p:pic>
      <p:pic>
        <p:nvPicPr>
          <p:cNvPr id="5123" name="Picture 7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1898" y="540392"/>
            <a:ext cx="1781175" cy="2654300"/>
          </a:xfrm>
          <a:noFill/>
        </p:spPr>
      </p:pic>
      <p:pic>
        <p:nvPicPr>
          <p:cNvPr id="5124" name="Picture 10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540" y="471414"/>
            <a:ext cx="1781175" cy="2690813"/>
          </a:xfrm>
          <a:noFill/>
        </p:spPr>
      </p:pic>
      <p:pic>
        <p:nvPicPr>
          <p:cNvPr id="5125" name="Picture 13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6256" y="507174"/>
            <a:ext cx="1781175" cy="2671763"/>
          </a:xfrm>
          <a:noFill/>
        </p:spPr>
      </p:pic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10" y="3625006"/>
            <a:ext cx="1781175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21632"/>
            <a:ext cx="178117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68" y="3621631"/>
            <a:ext cx="17811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endParaRPr lang="ar-EG" altLang="ar-IQ" smtClean="0"/>
          </a:p>
        </p:txBody>
      </p:sp>
      <p:sp>
        <p:nvSpPr>
          <p:cNvPr id="27651" name="Picture Placeholder 2"/>
          <p:cNvSpPr>
            <a:spLocks noGrp="1" noTextEdit="1"/>
          </p:cNvSpPr>
          <p:nvPr>
            <p:ph type="pic" idx="1"/>
          </p:nvPr>
        </p:nvSpPr>
        <p:spPr>
          <a:xfrm>
            <a:off x="642938" y="357188"/>
            <a:ext cx="7929562" cy="6000750"/>
          </a:xfrm>
          <a:noFill/>
          <a:ln>
            <a:noFill/>
          </a:ln>
        </p:spPr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5" y="285750"/>
            <a:ext cx="8501063" cy="5886450"/>
          </a:xfrm>
          <a:noFill/>
          <a:ln>
            <a:noFill/>
          </a:ln>
        </p:spPr>
        <p:txBody>
          <a:bodyPr/>
          <a:lstStyle/>
          <a:p>
            <a:pPr algn="l" rtl="0">
              <a:defRPr/>
            </a:pPr>
            <a:r>
              <a:rPr lang="en-US" sz="3200" dirty="0" smtClean="0"/>
              <a:t>   </a:t>
            </a:r>
          </a:p>
          <a:p>
            <a:pPr algn="l" rtl="0">
              <a:defRPr/>
            </a:pPr>
            <a:r>
              <a:rPr lang="en-US" sz="3200" dirty="0" smtClean="0"/>
              <a:t>   </a:t>
            </a:r>
            <a:r>
              <a:rPr lang="en-US" sz="3600" b="1" i="1" u="sng" dirty="0" smtClean="0"/>
              <a:t>contraindication:</a:t>
            </a:r>
          </a:p>
          <a:p>
            <a:pPr algn="l" rtl="0">
              <a:buFontTx/>
              <a:buAutoNum type="arabicPeriod"/>
              <a:defRPr/>
            </a:pPr>
            <a:r>
              <a:rPr lang="en-US" sz="3200" dirty="0" smtClean="0"/>
              <a:t>Composite resection ; radical  neck </a:t>
            </a:r>
            <a:r>
              <a:rPr lang="en-US" sz="3200" dirty="0" err="1" smtClean="0"/>
              <a:t>dessection</a:t>
            </a:r>
            <a:r>
              <a:rPr lang="en-US" sz="3200" dirty="0" smtClean="0"/>
              <a:t> ; radiotherapy ;1ry closure.</a:t>
            </a:r>
          </a:p>
          <a:p>
            <a:pPr algn="l" rtl="0">
              <a:buFontTx/>
              <a:buAutoNum type="arabicPeriod"/>
              <a:defRPr/>
            </a:pPr>
            <a:endParaRPr lang="en-US" sz="3200" dirty="0" smtClean="0"/>
          </a:p>
          <a:p>
            <a:pPr algn="l" rtl="0">
              <a:buFontTx/>
              <a:buAutoNum type="arabicPeriod"/>
              <a:defRPr/>
            </a:pPr>
            <a:r>
              <a:rPr lang="en-US" sz="3200" dirty="0" smtClean="0"/>
              <a:t>Profound scar contracture ;worsened man. deviation</a:t>
            </a:r>
            <a:endParaRPr lang="ar-LY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endParaRPr lang="ar-EG" altLang="ar-IQ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214313"/>
            <a:ext cx="8805862" cy="6643687"/>
          </a:xfrm>
          <a:noFill/>
          <a:ln>
            <a:noFill/>
          </a:ln>
        </p:spPr>
        <p:txBody>
          <a:bodyPr/>
          <a:lstStyle/>
          <a:p>
            <a:pPr algn="l" rtl="0">
              <a:buFontTx/>
              <a:buNone/>
              <a:defRPr/>
            </a:pPr>
            <a:endParaRPr lang="en-US" sz="3200" dirty="0" smtClean="0"/>
          </a:p>
          <a:p>
            <a:pPr algn="l" rtl="0">
              <a:buFontTx/>
              <a:buNone/>
              <a:defRPr/>
            </a:pPr>
            <a:r>
              <a:rPr lang="en-US" sz="3200" dirty="0" smtClean="0"/>
              <a:t>         </a:t>
            </a:r>
            <a:r>
              <a:rPr lang="en-US" sz="3200" b="1" i="1" u="sng" dirty="0" smtClean="0"/>
              <a:t>Physiotherapy :</a:t>
            </a:r>
          </a:p>
          <a:p>
            <a:pPr algn="l" rtl="0">
              <a:buFontTx/>
              <a:buNone/>
              <a:defRPr/>
            </a:pPr>
            <a:r>
              <a:rPr lang="en-US" sz="3200" dirty="0" smtClean="0"/>
              <a:t>2 wks post surgical.  How?</a:t>
            </a:r>
          </a:p>
          <a:p>
            <a:pPr algn="l" rtl="0">
              <a:buFontTx/>
              <a:buAutoNum type="arabicPeriod"/>
              <a:defRPr/>
            </a:pPr>
            <a:r>
              <a:rPr lang="en-US" sz="3200" dirty="0" smtClean="0"/>
              <a:t>Maximum opening of man.</a:t>
            </a:r>
          </a:p>
          <a:p>
            <a:pPr algn="l" rtl="0">
              <a:buFontTx/>
              <a:buAutoNum type="arabicPeriod"/>
              <a:defRPr/>
            </a:pPr>
            <a:r>
              <a:rPr lang="en-US" sz="3200" dirty="0" smtClean="0"/>
              <a:t>Grasp the chin ….move the man. Away from defect side</a:t>
            </a:r>
          </a:p>
          <a:p>
            <a:pPr algn="l" rtl="0">
              <a:buFontTx/>
              <a:buNone/>
              <a:defRPr/>
            </a:pPr>
            <a:r>
              <a:rPr lang="en-US" sz="3200" dirty="0" smtClean="0"/>
              <a:t>        why?</a:t>
            </a:r>
          </a:p>
          <a:p>
            <a:pPr algn="l" rtl="0">
              <a:defRPr/>
            </a:pPr>
            <a:r>
              <a:rPr lang="en-US" sz="3200" dirty="0" smtClean="0"/>
              <a:t>reduce scar contracture +</a:t>
            </a:r>
            <a:r>
              <a:rPr lang="en-US" sz="3200" dirty="0" err="1" smtClean="0"/>
              <a:t>tris</a:t>
            </a:r>
            <a:r>
              <a:rPr lang="en-US" sz="3200" dirty="0" smtClean="0"/>
              <a:t> </a:t>
            </a:r>
            <a:r>
              <a:rPr lang="en-US" sz="3200" dirty="0" err="1" smtClean="0"/>
              <a:t>mus</a:t>
            </a:r>
            <a:r>
              <a:rPr lang="en-US" sz="3200" dirty="0" smtClean="0"/>
              <a:t>+ </a:t>
            </a:r>
            <a:r>
              <a:rPr lang="en-US" sz="3200" dirty="0" err="1" smtClean="0"/>
              <a:t>ms.</a:t>
            </a:r>
            <a:r>
              <a:rPr lang="en-US" sz="3200" dirty="0" smtClean="0"/>
              <a:t>  Adhesion</a:t>
            </a:r>
          </a:p>
          <a:p>
            <a:pPr algn="l" rtl="0">
              <a:defRPr/>
            </a:pPr>
            <a:endParaRPr lang="en-US" sz="3200" dirty="0" smtClean="0"/>
          </a:p>
          <a:p>
            <a:pPr algn="l" rtl="0">
              <a:defRPr/>
            </a:pPr>
            <a:r>
              <a:rPr lang="en-US" sz="3200" dirty="0" smtClean="0"/>
              <a:t>Improve maxillary– </a:t>
            </a:r>
            <a:r>
              <a:rPr lang="en-US" sz="3200" dirty="0" err="1" smtClean="0"/>
              <a:t>mand</a:t>
            </a:r>
            <a:r>
              <a:rPr lang="en-US" sz="3200" dirty="0" smtClean="0"/>
              <a:t>. Relationship.</a:t>
            </a:r>
            <a:endParaRPr lang="ar-LY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endParaRPr lang="ar-EG" altLang="ar-IQ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214313"/>
            <a:ext cx="8591550" cy="6429375"/>
          </a:xfrm>
          <a:noFill/>
          <a:ln>
            <a:noFill/>
          </a:ln>
        </p:spPr>
        <p:txBody>
          <a:bodyPr/>
          <a:lstStyle/>
          <a:p>
            <a:pPr algn="l" rtl="0">
              <a:defRPr/>
            </a:pPr>
            <a:r>
              <a:rPr lang="en-US" sz="3200" dirty="0" smtClean="0"/>
              <a:t> </a:t>
            </a:r>
          </a:p>
          <a:p>
            <a:pPr algn="l" rtl="0">
              <a:defRPr/>
            </a:pPr>
            <a:r>
              <a:rPr lang="en-US" sz="3200" b="1" i="1" u="sng" dirty="0" smtClean="0"/>
              <a:t>Man. Guidance therapy:</a:t>
            </a:r>
          </a:p>
          <a:p>
            <a:pPr algn="l" rtl="0">
              <a:defRPr/>
            </a:pPr>
            <a:endParaRPr lang="en-US" sz="3200" dirty="0" smtClean="0"/>
          </a:p>
          <a:p>
            <a:pPr algn="l" rtl="0">
              <a:defRPr/>
            </a:pPr>
            <a:r>
              <a:rPr lang="en-US" sz="3200" dirty="0" smtClean="0"/>
              <a:t>As early as possible </a:t>
            </a:r>
          </a:p>
          <a:p>
            <a:pPr algn="l" rtl="0">
              <a:defRPr/>
            </a:pPr>
            <a:endParaRPr lang="en-US" sz="3200" dirty="0" smtClean="0"/>
          </a:p>
          <a:p>
            <a:pPr algn="l" rtl="0">
              <a:defRPr/>
            </a:pPr>
            <a:r>
              <a:rPr lang="en-US" sz="3200" dirty="0" smtClean="0"/>
              <a:t>Presence of the teeth is v. imp.</a:t>
            </a:r>
          </a:p>
          <a:p>
            <a:pPr algn="l" rtl="0">
              <a:defRPr/>
            </a:pPr>
            <a:endParaRPr lang="en-US" sz="3200" dirty="0" smtClean="0"/>
          </a:p>
          <a:p>
            <a:pPr algn="l" rtl="0">
              <a:defRPr/>
            </a:pPr>
            <a:r>
              <a:rPr lang="en-US" sz="3200" dirty="0" smtClean="0"/>
              <a:t>To get acceptable occ. Relationship + proper </a:t>
            </a:r>
            <a:r>
              <a:rPr lang="en-US" sz="3200" dirty="0" err="1" smtClean="0"/>
              <a:t>proprioceptive</a:t>
            </a:r>
            <a:r>
              <a:rPr lang="en-US" sz="3200" dirty="0" smtClean="0"/>
              <a:t> mechanism</a:t>
            </a:r>
          </a:p>
          <a:p>
            <a:pPr algn="l" rtl="0">
              <a:defRPr/>
            </a:pPr>
            <a:endParaRPr lang="en-US" sz="3200" dirty="0" smtClean="0"/>
          </a:p>
          <a:p>
            <a:pPr algn="l" rtl="0">
              <a:defRPr/>
            </a:pPr>
            <a:endParaRPr lang="ar-LY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endParaRPr lang="ar-EG" altLang="ar-IQ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214313"/>
            <a:ext cx="8734425" cy="6429375"/>
          </a:xfrm>
          <a:noFill/>
          <a:ln>
            <a:noFill/>
          </a:ln>
        </p:spPr>
        <p:txBody>
          <a:bodyPr/>
          <a:lstStyle/>
          <a:p>
            <a:pPr algn="l" rtl="0">
              <a:buFontTx/>
              <a:buNone/>
              <a:defRPr/>
            </a:pPr>
            <a:r>
              <a:rPr lang="en-US" sz="3200" dirty="0" smtClean="0"/>
              <a:t> </a:t>
            </a:r>
            <a:r>
              <a:rPr lang="en-US" sz="3200" b="1" i="1" u="sng" dirty="0" smtClean="0"/>
              <a:t>types of  man. Guidance prosthesis:</a:t>
            </a:r>
          </a:p>
          <a:p>
            <a:pPr algn="l" rtl="0">
              <a:buFontTx/>
              <a:buAutoNum type="arabicPeriod"/>
              <a:defRPr/>
            </a:pPr>
            <a:endParaRPr lang="en-US" sz="3200" dirty="0" smtClean="0"/>
          </a:p>
          <a:p>
            <a:pPr algn="l" rtl="0">
              <a:buFontTx/>
              <a:buAutoNum type="arabicPeriod"/>
              <a:defRPr/>
            </a:pPr>
            <a:r>
              <a:rPr lang="en-US" sz="3200" dirty="0" err="1" smtClean="0"/>
              <a:t>Buccal</a:t>
            </a:r>
            <a:r>
              <a:rPr lang="en-US" sz="3200" dirty="0" smtClean="0"/>
              <a:t> training flange (lower)………man. Can be manipulated to proper max..man. Relation + pt. </a:t>
            </a:r>
            <a:r>
              <a:rPr lang="en-US" sz="3200" dirty="0" err="1" smtClean="0"/>
              <a:t>can,t</a:t>
            </a:r>
            <a:r>
              <a:rPr lang="en-US" sz="3200" dirty="0" smtClean="0"/>
              <a:t> bring man. To occ. b\c lack of motor control</a:t>
            </a:r>
          </a:p>
          <a:p>
            <a:pPr algn="l" rtl="0">
              <a:buFontTx/>
              <a:buAutoNum type="arabicPeriod"/>
              <a:defRPr/>
            </a:pPr>
            <a:endParaRPr lang="en-US" sz="3200" dirty="0" smtClean="0"/>
          </a:p>
          <a:p>
            <a:pPr algn="l" rtl="0">
              <a:buFontTx/>
              <a:buAutoNum type="arabicPeriod"/>
              <a:defRPr/>
            </a:pPr>
            <a:r>
              <a:rPr lang="en-US" sz="3200" dirty="0" smtClean="0"/>
              <a:t>Palatal ramp (upper)…sever deviation b\c more adjustable</a:t>
            </a:r>
          </a:p>
          <a:p>
            <a:pPr algn="l" rtl="0">
              <a:buFontTx/>
              <a:buAutoNum type="arabicPeriod"/>
              <a:defRPr/>
            </a:pPr>
            <a:r>
              <a:rPr lang="en-US" sz="3200" dirty="0" smtClean="0"/>
              <a:t>Palatal stent……..most of teeth present</a:t>
            </a:r>
            <a:endParaRPr lang="ar-LY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Restorations\Untitled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28625"/>
            <a:ext cx="3000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G:\Restorations\Untitled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00063"/>
            <a:ext cx="3252788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G:\Restorations\Untitled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05447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G:\Restorations\Untitled-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571875"/>
            <a:ext cx="377666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:\Restorations\Untitled-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885825"/>
            <a:ext cx="31051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G:\Restorations\Untitled-7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642938"/>
            <a:ext cx="30956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G:\Restorations\Untitled-8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12976"/>
            <a:ext cx="371475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endParaRPr lang="ar-EG" altLang="ar-IQ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noFill/>
          <a:ln>
            <a:noFill/>
          </a:ln>
        </p:spPr>
        <p:txBody>
          <a:bodyPr/>
          <a:lstStyle/>
          <a:p>
            <a:pPr algn="l" rtl="0">
              <a:buFontTx/>
              <a:buNone/>
              <a:defRPr/>
            </a:pPr>
            <a:r>
              <a:rPr lang="en-US" sz="3200" dirty="0" smtClean="0"/>
              <a:t>    </a:t>
            </a:r>
          </a:p>
          <a:p>
            <a:pPr algn="l" rtl="0">
              <a:buFontTx/>
              <a:buNone/>
              <a:defRPr/>
            </a:pPr>
            <a:r>
              <a:rPr lang="en-US" sz="3200" dirty="0" smtClean="0"/>
              <a:t>   </a:t>
            </a:r>
            <a:r>
              <a:rPr lang="en-US" sz="3200" b="1" i="1" u="sng" dirty="0" err="1" smtClean="0"/>
              <a:t>occlusal</a:t>
            </a:r>
            <a:r>
              <a:rPr lang="en-US" sz="3200" b="1" i="1" u="sng" dirty="0" smtClean="0"/>
              <a:t> equilibration</a:t>
            </a:r>
          </a:p>
          <a:p>
            <a:pPr marL="514350" indent="-514350" algn="l" rtl="0">
              <a:buFont typeface="+mj-lt"/>
              <a:buAutoNum type="arabicPeriod"/>
              <a:defRPr/>
            </a:pPr>
            <a:endParaRPr lang="en-US" sz="3200" dirty="0" smtClean="0"/>
          </a:p>
          <a:p>
            <a:pPr marL="514350" indent="-514350" algn="l" rtl="0">
              <a:buFont typeface="+mj-lt"/>
              <a:buAutoNum type="arabicPeriod"/>
              <a:defRPr/>
            </a:pPr>
            <a:r>
              <a:rPr lang="en-US" sz="3200" dirty="0" smtClean="0"/>
              <a:t>Reduce </a:t>
            </a:r>
            <a:r>
              <a:rPr lang="en-US" sz="3200" dirty="0" err="1" smtClean="0"/>
              <a:t>mand</a:t>
            </a:r>
            <a:r>
              <a:rPr lang="en-US" sz="3200" dirty="0" smtClean="0"/>
              <a:t>. </a:t>
            </a:r>
            <a:r>
              <a:rPr lang="en-US" sz="3200" dirty="0" err="1" smtClean="0"/>
              <a:t>Deviatio</a:t>
            </a:r>
            <a:r>
              <a:rPr lang="en-US" sz="3200" dirty="0" smtClean="0"/>
              <a:t>, and  frontal plane rotation.</a:t>
            </a:r>
          </a:p>
          <a:p>
            <a:pPr marL="514350" indent="-514350" algn="l" rtl="0">
              <a:buFontTx/>
              <a:buNone/>
              <a:defRPr/>
            </a:pPr>
            <a:endParaRPr lang="en-US" sz="3200" dirty="0" smtClean="0"/>
          </a:p>
          <a:p>
            <a:pPr marL="514350" indent="-514350" algn="l" rtl="0">
              <a:buFont typeface="+mj-lt"/>
              <a:buAutoNum type="arabicPeriod"/>
              <a:defRPr/>
            </a:pPr>
            <a:endParaRPr lang="en-US" sz="3200" dirty="0" smtClean="0"/>
          </a:p>
          <a:p>
            <a:pPr marL="514350" indent="-514350" algn="l" rtl="0">
              <a:buFontTx/>
              <a:buNone/>
              <a:defRPr/>
            </a:pPr>
            <a:r>
              <a:rPr lang="en-US" sz="3200" dirty="0" smtClean="0"/>
              <a:t>2. Reestablish occlusal stops to reproduce C.R</a:t>
            </a:r>
          </a:p>
          <a:p>
            <a:pPr algn="l" rtl="0">
              <a:buFontTx/>
              <a:buNone/>
              <a:defRPr/>
            </a:pPr>
            <a:endParaRPr lang="en-US" sz="3200" b="1" i="1" u="sng" dirty="0" smtClean="0"/>
          </a:p>
          <a:p>
            <a:pPr algn="l" rtl="0">
              <a:buFontTx/>
              <a:buNone/>
              <a:defRPr/>
            </a:pPr>
            <a:endParaRPr lang="ar-LY" sz="3200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endParaRPr lang="ar-EG" altLang="ar-IQ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644063" cy="7143750"/>
          </a:xfrm>
          <a:noFill/>
          <a:ln>
            <a:noFill/>
          </a:ln>
        </p:spPr>
        <p:txBody>
          <a:bodyPr/>
          <a:lstStyle/>
          <a:p>
            <a:pPr algn="l" rtl="0"/>
            <a:endParaRPr lang="en-US" altLang="ar-IQ" smtClean="0"/>
          </a:p>
          <a:p>
            <a:pPr algn="l" rtl="0"/>
            <a:r>
              <a:rPr lang="en-US" altLang="ar-IQ" sz="4400" b="1" i="1" u="sng" smtClean="0"/>
              <a:t>Prosthetic rehabilitation</a:t>
            </a:r>
          </a:p>
          <a:p>
            <a:pPr algn="l" rtl="0">
              <a:buFontTx/>
              <a:buAutoNum type="arabicPeriod"/>
            </a:pPr>
            <a:r>
              <a:rPr lang="en-US" altLang="ar-IQ" sz="3200" smtClean="0"/>
              <a:t>Partially edentulous pt.</a:t>
            </a:r>
          </a:p>
          <a:p>
            <a:pPr algn="l" rtl="0">
              <a:buFontTx/>
              <a:buNone/>
            </a:pPr>
            <a:endParaRPr lang="en-US" altLang="ar-IQ" sz="3200" smtClean="0"/>
          </a:p>
          <a:p>
            <a:pPr algn="l" rtl="0">
              <a:buFont typeface="Arial" panose="020B0604020202020204" pitchFamily="34" charset="0"/>
              <a:buAutoNum type="arabicPeriod"/>
            </a:pPr>
            <a:endParaRPr lang="en-US" altLang="ar-IQ" sz="3200" smtClean="0"/>
          </a:p>
          <a:p>
            <a:pPr algn="l" rtl="0">
              <a:buFont typeface="Arial" panose="020B0604020202020204" pitchFamily="34" charset="0"/>
              <a:buAutoNum type="arabicPeriod"/>
            </a:pPr>
            <a:endParaRPr lang="en-US" altLang="ar-IQ" sz="3200" smtClean="0"/>
          </a:p>
          <a:p>
            <a:pPr algn="l" rtl="0">
              <a:buFont typeface="Arial" panose="020B0604020202020204" pitchFamily="34" charset="0"/>
              <a:buAutoNum type="arabicPeriod"/>
            </a:pPr>
            <a:endParaRPr lang="en-US" altLang="ar-IQ" sz="3200" smtClean="0"/>
          </a:p>
          <a:p>
            <a:pPr algn="l" rtl="0">
              <a:buFont typeface="Arial" panose="020B0604020202020204" pitchFamily="34" charset="0"/>
              <a:buAutoNum type="arabicPeriod"/>
            </a:pPr>
            <a:r>
              <a:rPr lang="en-US" altLang="ar-IQ" sz="3200" smtClean="0"/>
              <a:t>Completely edentulous pt.</a:t>
            </a:r>
            <a:endParaRPr lang="ar-LY" altLang="ar-IQ" sz="3200" smtClean="0"/>
          </a:p>
        </p:txBody>
      </p:sp>
      <p:pic>
        <p:nvPicPr>
          <p:cNvPr id="36868" name="Picture 28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32" y="1411288"/>
            <a:ext cx="3063875" cy="216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45024"/>
            <a:ext cx="3707904" cy="2908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rtl="0" eaLnBrk="1" hangingPunct="1">
              <a:defRPr/>
            </a:pPr>
            <a:r>
              <a:rPr lang="en-US" sz="5400" b="1" dirty="0" smtClean="0">
                <a:solidFill>
                  <a:schemeClr val="tx1"/>
                </a:solidFill>
              </a:rPr>
              <a:t>Etiology </a:t>
            </a:r>
            <a:endParaRPr lang="ar-LY" sz="5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l" rtl="0" eaLnBrk="1" hangingPunct="1">
              <a:buClr>
                <a:schemeClr val="bg1"/>
              </a:buClr>
              <a:defRPr/>
            </a:pPr>
            <a:endParaRPr lang="en-US" sz="3200" b="1" dirty="0" smtClean="0">
              <a:solidFill>
                <a:schemeClr val="tx1"/>
              </a:solidFill>
            </a:endParaRPr>
          </a:p>
          <a:p>
            <a:pPr algn="l" rtl="0" eaLnBrk="1" hangingPunct="1">
              <a:buClr>
                <a:schemeClr val="bg1"/>
              </a:buClr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Trauma.</a:t>
            </a:r>
          </a:p>
          <a:p>
            <a:pPr algn="l" rtl="0" eaLnBrk="1" hangingPunct="1">
              <a:buClr>
                <a:schemeClr val="bg1"/>
              </a:buClr>
              <a:defRPr/>
            </a:pPr>
            <a:endParaRPr lang="en-US" sz="3200" b="1" dirty="0" smtClean="0">
              <a:solidFill>
                <a:schemeClr val="tx1"/>
              </a:solidFill>
            </a:endParaRPr>
          </a:p>
          <a:p>
            <a:pPr algn="l" rtl="0" eaLnBrk="1" hangingPunct="1">
              <a:buClr>
                <a:schemeClr val="bg1"/>
              </a:buClr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Resection of primary tumor.</a:t>
            </a:r>
          </a:p>
          <a:p>
            <a:pPr algn="l" rtl="0" eaLnBrk="1" hangingPunct="1">
              <a:buClr>
                <a:schemeClr val="bg1"/>
              </a:buClr>
              <a:defRPr/>
            </a:pPr>
            <a:endParaRPr lang="en-US" sz="3200" b="1" dirty="0" smtClean="0">
              <a:solidFill>
                <a:schemeClr val="tx1"/>
              </a:solidFill>
            </a:endParaRPr>
          </a:p>
          <a:p>
            <a:pPr algn="l" rtl="0" eaLnBrk="1" hangingPunct="1">
              <a:buClr>
                <a:schemeClr val="bg1"/>
              </a:buClr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Resection as a safety margin.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endParaRPr lang="ar-EG" altLang="ar-IQ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7429500"/>
          </a:xfrm>
          <a:noFill/>
          <a:ln>
            <a:noFill/>
          </a:ln>
        </p:spPr>
        <p:txBody>
          <a:bodyPr/>
          <a:lstStyle/>
          <a:p>
            <a:pPr algn="l" rtl="0">
              <a:buFontTx/>
              <a:buNone/>
            </a:pPr>
            <a:r>
              <a:rPr lang="en-US" altLang="ar-IQ" sz="5400" b="1" i="1" u="sng" smtClean="0"/>
              <a:t>Partially edentulous pt.</a:t>
            </a:r>
          </a:p>
          <a:p>
            <a:pPr algn="l" rtl="0"/>
            <a:endParaRPr lang="en-US" altLang="ar-IQ" sz="3200" smtClean="0"/>
          </a:p>
          <a:p>
            <a:pPr algn="l" rtl="0">
              <a:buFontTx/>
              <a:buAutoNum type="arabicPeriod"/>
            </a:pPr>
            <a:r>
              <a:rPr lang="en-US" altLang="ar-IQ" sz="3200" smtClean="0"/>
              <a:t>Latral discontinuity defects…fulcrum line ,design,steps, altered cast technique (for final imp.), altenative cast technique (pick_up imp.), occ.(proper ICP at C.O ,occ. Ramp lingual to max. teeth</a:t>
            </a:r>
          </a:p>
          <a:p>
            <a:pPr algn="l" rtl="0">
              <a:buFontTx/>
              <a:buAutoNum type="arabicPeriod"/>
            </a:pPr>
            <a:endParaRPr lang="en-US" altLang="ar-IQ" sz="3200" smtClean="0"/>
          </a:p>
          <a:p>
            <a:pPr algn="l" rtl="0">
              <a:buFontTx/>
              <a:buAutoNum type="arabicPeriod"/>
            </a:pPr>
            <a:r>
              <a:rPr lang="en-US" altLang="ar-IQ" sz="3200" smtClean="0"/>
              <a:t>Continuity defects ( latral +anterior)….. conventional RPD  or   implant_retained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altLang="ar-IQ" smtClean="0"/>
          </a:p>
        </p:txBody>
      </p:sp>
      <p:pic>
        <p:nvPicPr>
          <p:cNvPr id="38915" name="Picture 2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357188"/>
            <a:ext cx="4578350" cy="2847975"/>
          </a:xfrm>
          <a:solidFill>
            <a:srgbClr val="002060"/>
          </a:solidFill>
        </p:spPr>
      </p:pic>
      <p:pic>
        <p:nvPicPr>
          <p:cNvPr id="38916" name="Picture 28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785813"/>
            <a:ext cx="30638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5"/>
          <p:cNvPicPr>
            <a:picLocks noChangeAspect="1" noChangeArrowheads="1"/>
          </p:cNvPicPr>
          <p:nvPr/>
        </p:nvPicPr>
        <p:blipFill>
          <a:blip r:embed="rId5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4413"/>
            <a:ext cx="4597969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9"/>
          <p:cNvPicPr>
            <a:picLocks noChangeAspect="1" noChangeArrowheads="1"/>
          </p:cNvPicPr>
          <p:nvPr/>
        </p:nvPicPr>
        <p:blipFill>
          <a:blip r:embed="rId6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857625"/>
            <a:ext cx="29876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44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0"/>
            <a:ext cx="957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44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1989138"/>
            <a:ext cx="4886325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00063"/>
            <a:ext cx="8448675" cy="642937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Completely  ed.  Pt. :</a:t>
            </a:r>
            <a:endParaRPr lang="ar-LY" dirty="0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600200"/>
            <a:ext cx="8769350" cy="4997450"/>
          </a:xfrm>
          <a:noFill/>
          <a:ln>
            <a:noFill/>
          </a:ln>
        </p:spPr>
        <p:txBody>
          <a:bodyPr/>
          <a:lstStyle/>
          <a:p>
            <a:pPr algn="l" rtl="0">
              <a:defRPr/>
            </a:pPr>
            <a:endParaRPr lang="en-US" dirty="0" smtClean="0"/>
          </a:p>
          <a:p>
            <a:pPr algn="l" rtl="0">
              <a:defRPr/>
            </a:pPr>
            <a:r>
              <a:rPr lang="en-US" sz="3200" dirty="0" smtClean="0"/>
              <a:t>Ant. </a:t>
            </a:r>
            <a:r>
              <a:rPr lang="en-US" sz="3200" dirty="0" err="1" smtClean="0"/>
              <a:t>Discontiuity</a:t>
            </a:r>
            <a:r>
              <a:rPr lang="en-US" sz="3200" dirty="0" smtClean="0"/>
              <a:t>  defects are impossible to  restore.</a:t>
            </a:r>
          </a:p>
          <a:p>
            <a:pPr algn="l" rtl="0">
              <a:defRPr/>
            </a:pPr>
            <a:r>
              <a:rPr lang="en-US" sz="3200" dirty="0" smtClean="0"/>
              <a:t>Lateral discontinuity defects</a:t>
            </a:r>
          </a:p>
          <a:p>
            <a:pPr algn="l" rtl="0">
              <a:defRPr/>
            </a:pPr>
            <a:r>
              <a:rPr lang="en-US" sz="3200" dirty="0" smtClean="0"/>
              <a:t>Depend on:</a:t>
            </a:r>
          </a:p>
          <a:p>
            <a:pPr algn="l" rtl="0">
              <a:defRPr/>
            </a:pPr>
            <a:endParaRPr lang="ar-LY" sz="3200" dirty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49675"/>
            <a:ext cx="3671888" cy="277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endParaRPr lang="ar-EG" altLang="ar-IQ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noFill/>
          <a:ln>
            <a:noFill/>
          </a:ln>
        </p:spPr>
        <p:txBody>
          <a:bodyPr/>
          <a:lstStyle/>
          <a:p>
            <a:pPr algn="l" rtl="0">
              <a:buFontTx/>
              <a:buNone/>
              <a:defRPr/>
            </a:pPr>
            <a:endParaRPr lang="en-US" dirty="0" smtClean="0"/>
          </a:p>
          <a:p>
            <a:pPr marL="457200" indent="-457200" algn="l" rtl="0">
              <a:buFont typeface="+mj-lt"/>
              <a:buAutoNum type="arabicPeriod"/>
              <a:defRPr/>
            </a:pPr>
            <a:r>
              <a:rPr lang="en-US" sz="3200" dirty="0" smtClean="0"/>
              <a:t>Extent of soft tissue and bony resection</a:t>
            </a:r>
          </a:p>
          <a:p>
            <a:pPr marL="457200" indent="-457200" algn="l" rtl="0">
              <a:buFont typeface="+mj-lt"/>
              <a:buAutoNum type="arabicPeriod"/>
              <a:defRPr/>
            </a:pPr>
            <a:r>
              <a:rPr lang="en-US" sz="3200" dirty="0" smtClean="0"/>
              <a:t>Tongue mobility in directions which stabilize C.D …….tongue immobility is adv. b\c it allows aggressive </a:t>
            </a:r>
            <a:r>
              <a:rPr lang="en-US" sz="3200" dirty="0" err="1" smtClean="0"/>
              <a:t>extention</a:t>
            </a:r>
            <a:r>
              <a:rPr lang="en-US" sz="3200" dirty="0" smtClean="0"/>
              <a:t> of lingual flange in </a:t>
            </a:r>
            <a:r>
              <a:rPr lang="en-US" sz="3200" dirty="0" err="1" smtClean="0"/>
              <a:t>non_surgical</a:t>
            </a:r>
            <a:r>
              <a:rPr lang="en-US" sz="3200" dirty="0" smtClean="0"/>
              <a:t> side….increasing the stability.</a:t>
            </a:r>
          </a:p>
          <a:p>
            <a:pPr marL="457200" indent="-457200" algn="l" rtl="0">
              <a:buFont typeface="+mj-lt"/>
              <a:buAutoNum type="arabicPeriod"/>
              <a:defRPr/>
            </a:pPr>
            <a:r>
              <a:rPr lang="en-US" sz="3200" dirty="0" smtClean="0"/>
              <a:t>Man. Dev. Instability of C.D + application of occ. Forces on  </a:t>
            </a:r>
            <a:r>
              <a:rPr lang="en-US" sz="3200" dirty="0" err="1" smtClean="0"/>
              <a:t>unresected</a:t>
            </a:r>
            <a:r>
              <a:rPr lang="en-US" sz="3200" dirty="0" smtClean="0"/>
              <a:t> side reduce  ret.</a:t>
            </a:r>
          </a:p>
          <a:p>
            <a:pPr marL="457200" indent="-457200" algn="l" rtl="0">
              <a:buFont typeface="+mj-lt"/>
              <a:buAutoNum type="arabicPeriod"/>
              <a:defRPr/>
            </a:pPr>
            <a:r>
              <a:rPr lang="en-US" sz="3200" dirty="0" smtClean="0"/>
              <a:t>Compromised motor + sensory lip control cause…cheek biting ; salivary drooling ; and lips retracted post.  So lingual positioning of C.D teeth.</a:t>
            </a:r>
          </a:p>
          <a:p>
            <a:pPr marL="457200" indent="-457200" algn="l" rtl="0">
              <a:buFont typeface="+mj-lt"/>
              <a:buAutoNum type="arabicPeriod"/>
              <a:defRPr/>
            </a:pPr>
            <a:r>
              <a:rPr lang="en-US" sz="3200" dirty="0" smtClean="0"/>
              <a:t>radiotherapy</a:t>
            </a:r>
            <a:endParaRPr lang="ar-LY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endParaRPr lang="ar-EG" altLang="ar-IQ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noFill/>
          <a:ln>
            <a:noFill/>
          </a:ln>
        </p:spPr>
        <p:txBody>
          <a:bodyPr/>
          <a:lstStyle/>
          <a:p>
            <a:pPr algn="l" rtl="0">
              <a:defRPr/>
            </a:pPr>
            <a:r>
              <a:rPr lang="en-US" sz="3200" b="1" i="1" u="sng" smtClean="0"/>
              <a:t>Steps</a:t>
            </a:r>
          </a:p>
          <a:p>
            <a:pPr algn="l" rtl="0">
              <a:buFontTx/>
              <a:buAutoNum type="arabicPeriod"/>
              <a:defRPr/>
            </a:pPr>
            <a:r>
              <a:rPr lang="en-US" sz="3200" smtClean="0"/>
              <a:t>Impression(1ry +2ry)..adaptation;support; stability; proper lip support..</a:t>
            </a:r>
          </a:p>
          <a:p>
            <a:pPr algn="l" rtl="0">
              <a:buFontTx/>
              <a:buAutoNum type="arabicPeriod"/>
              <a:defRPr/>
            </a:pPr>
            <a:r>
              <a:rPr lang="en-US" sz="3200" smtClean="0"/>
              <a:t>Centric registration..occ. Rim is wide in unresected side b\c man. Dev.and support of upper lip reduced to reduce effect of man. Dev. And retrusion…………..V.D difficult b\c altered proprioception; trismus; man. Dev.; ms. Imbalance; ……..so  phonetic methods and swallowing are used instead of neuroms. Methods.</a:t>
            </a:r>
          </a:p>
          <a:p>
            <a:pPr algn="l" rtl="0">
              <a:buFontTx/>
              <a:buAutoNum type="arabicPeriod"/>
              <a:defRPr/>
            </a:pPr>
            <a:r>
              <a:rPr lang="en-US" sz="3200" smtClean="0"/>
              <a:t>Occ. Schem +latral registration</a:t>
            </a:r>
            <a:endParaRPr lang="ar-LY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endParaRPr lang="ar-EG" altLang="ar-IQ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020175" cy="6858000"/>
          </a:xfrm>
          <a:noFill/>
          <a:ln>
            <a:noFill/>
          </a:ln>
        </p:spPr>
        <p:txBody>
          <a:bodyPr/>
          <a:lstStyle/>
          <a:p>
            <a:pPr algn="l" rtl="0">
              <a:defRPr/>
            </a:pPr>
            <a:endParaRPr lang="en-US" sz="3200" dirty="0" smtClean="0"/>
          </a:p>
          <a:p>
            <a:pPr algn="l" rtl="0">
              <a:defRPr/>
            </a:pPr>
            <a:r>
              <a:rPr lang="en-US" sz="3200" dirty="0" err="1" smtClean="0"/>
              <a:t>Non_anatomic</a:t>
            </a:r>
            <a:r>
              <a:rPr lang="en-US" sz="3200" dirty="0" smtClean="0"/>
              <a:t> post. Teeth  used.</a:t>
            </a:r>
          </a:p>
          <a:p>
            <a:pPr algn="l" rtl="0">
              <a:defRPr/>
            </a:pPr>
            <a:r>
              <a:rPr lang="en-US" sz="3200" dirty="0" smtClean="0"/>
              <a:t>Ant. Max.  Teeth </a:t>
            </a:r>
            <a:r>
              <a:rPr lang="en-US" sz="3200" dirty="0" err="1" smtClean="0"/>
              <a:t>lingually</a:t>
            </a:r>
            <a:r>
              <a:rPr lang="en-US" sz="3200" dirty="0" smtClean="0"/>
              <a:t> positioned for esthetic.</a:t>
            </a:r>
          </a:p>
          <a:p>
            <a:pPr algn="l" rtl="0">
              <a:defRPr/>
            </a:pPr>
            <a:r>
              <a:rPr lang="en-US" sz="3200" dirty="0" smtClean="0"/>
              <a:t>Protrusion done by most pt.(</a:t>
            </a:r>
            <a:r>
              <a:rPr lang="en-US" sz="3200" dirty="0" err="1" smtClean="0"/>
              <a:t>incisal</a:t>
            </a:r>
            <a:r>
              <a:rPr lang="en-US" sz="3200" dirty="0" smtClean="0"/>
              <a:t> guidance not affected).</a:t>
            </a:r>
          </a:p>
          <a:p>
            <a:pPr algn="l" rtl="0">
              <a:defRPr/>
            </a:pPr>
            <a:r>
              <a:rPr lang="en-US" sz="3200" dirty="0" smtClean="0"/>
              <a:t>Lingual inclination of man. On defect side </a:t>
            </a:r>
            <a:r>
              <a:rPr lang="en-US" sz="3200" dirty="0" err="1" smtClean="0"/>
              <a:t>nessacitate</a:t>
            </a:r>
            <a:r>
              <a:rPr lang="en-US" sz="3200" dirty="0" smtClean="0"/>
              <a:t> </a:t>
            </a:r>
            <a:r>
              <a:rPr lang="en-US" sz="3200" dirty="0" err="1" smtClean="0"/>
              <a:t>thickining</a:t>
            </a:r>
            <a:r>
              <a:rPr lang="en-US" sz="3200" dirty="0" smtClean="0"/>
              <a:t> of the flange to support lip.</a:t>
            </a:r>
            <a:endParaRPr lang="ar-LY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414338"/>
            <a:ext cx="8769350" cy="1143000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rtl="0" eaLnBrk="1" hangingPunct="1">
              <a:defRPr/>
            </a:pPr>
            <a:r>
              <a:rPr lang="en-US" sz="3600" b="1" dirty="0" smtClean="0">
                <a:solidFill>
                  <a:schemeClr val="tx1"/>
                </a:solidFill>
              </a:rPr>
              <a:t>Enhancement of prosthetic prognosis</a:t>
            </a:r>
            <a:endParaRPr lang="ar-LY" sz="36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7338"/>
            <a:ext cx="8424936" cy="4525963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Maintaining or re-establishing </a:t>
            </a:r>
            <a:r>
              <a:rPr lang="en-US" sz="3200" b="1" dirty="0" err="1" smtClean="0">
                <a:solidFill>
                  <a:schemeClr val="tx1"/>
                </a:solidFill>
              </a:rPr>
              <a:t>mand</a:t>
            </a:r>
            <a:r>
              <a:rPr lang="en-US" sz="3200" b="1" dirty="0" smtClean="0">
                <a:solidFill>
                  <a:schemeClr val="tx1"/>
                </a:solidFill>
              </a:rPr>
              <a:t>. Continuity, by fixation plates.</a:t>
            </a:r>
          </a:p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Sectioning in </a:t>
            </a:r>
            <a:r>
              <a:rPr lang="en-US" sz="3200" b="1" dirty="0" err="1" smtClean="0">
                <a:solidFill>
                  <a:schemeClr val="tx1"/>
                </a:solidFill>
              </a:rPr>
              <a:t>ramus</a:t>
            </a:r>
            <a:r>
              <a:rPr lang="en-US" sz="3200" b="1" dirty="0" smtClean="0">
                <a:solidFill>
                  <a:schemeClr val="tx1"/>
                </a:solidFill>
              </a:rPr>
              <a:t> area.</a:t>
            </a:r>
          </a:p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Sectioning in </a:t>
            </a:r>
            <a:r>
              <a:rPr lang="en-US" sz="3200" b="1" dirty="0" err="1" smtClean="0">
                <a:solidFill>
                  <a:schemeClr val="tx1"/>
                </a:solidFill>
              </a:rPr>
              <a:t>dentulous</a:t>
            </a:r>
            <a:r>
              <a:rPr lang="en-US" sz="3200" b="1" dirty="0" smtClean="0">
                <a:solidFill>
                  <a:schemeClr val="tx1"/>
                </a:solidFill>
              </a:rPr>
              <a:t> portion.</a:t>
            </a:r>
          </a:p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Method of closure .</a:t>
            </a:r>
          </a:p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Resection of mylohyoid + </a:t>
            </a:r>
            <a:r>
              <a:rPr lang="en-US" sz="3200" b="1" dirty="0" err="1" smtClean="0">
                <a:solidFill>
                  <a:schemeClr val="tx1"/>
                </a:solidFill>
              </a:rPr>
              <a:t>geniohyoid</a:t>
            </a:r>
            <a:r>
              <a:rPr lang="en-US" sz="3200" b="1" dirty="0" smtClean="0">
                <a:solidFill>
                  <a:schemeClr val="tx1"/>
                </a:solidFill>
              </a:rPr>
              <a:t> in defect side</a:t>
            </a:r>
            <a:r>
              <a:rPr lang="en-US" sz="3200" b="1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3200" b="1" dirty="0" smtClean="0">
                <a:solidFill>
                  <a:schemeClr val="tx1"/>
                </a:solidFill>
              </a:rPr>
              <a:t> To</a:t>
            </a:r>
            <a:r>
              <a:rPr lang="en-US" sz="3600" b="1" dirty="0" smtClean="0">
                <a:solidFill>
                  <a:schemeClr val="tx1"/>
                </a:solidFill>
              </a:rPr>
              <a:t> reduce </a:t>
            </a:r>
            <a:r>
              <a:rPr lang="en-US" sz="3600" b="1" dirty="0" err="1" smtClean="0">
                <a:solidFill>
                  <a:schemeClr val="tx1"/>
                </a:solidFill>
              </a:rPr>
              <a:t>mand</a:t>
            </a:r>
            <a:r>
              <a:rPr lang="en-US" sz="3600" b="1" dirty="0" smtClean="0">
                <a:solidFill>
                  <a:schemeClr val="tx1"/>
                </a:solidFill>
              </a:rPr>
              <a:t>. Deviation.</a:t>
            </a:r>
            <a:endParaRPr lang="ar-LY" sz="3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1438"/>
            <a:ext cx="8027988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54"/>
            <a:ext cx="5938150" cy="343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51" y="3433547"/>
            <a:ext cx="4644008" cy="343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643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0"/>
            <a:ext cx="8048625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5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00063"/>
            <a:ext cx="7500937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CS\Desktop\hana elnum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 altLang="ar-IQ" smtClean="0"/>
          </a:p>
        </p:txBody>
      </p:sp>
      <p:pic>
        <p:nvPicPr>
          <p:cNvPr id="10244" name="Picture Placeholder 4" descr="48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56" r="27656"/>
          <a:stretch>
            <a:fillRect/>
          </a:stretch>
        </p:blipFill>
        <p:spPr>
          <a:xfrm>
            <a:off x="5796136" y="112506"/>
            <a:ext cx="3135144" cy="3300717"/>
          </a:xfrm>
        </p:spPr>
      </p:pic>
      <p:sp>
        <p:nvSpPr>
          <p:cNvPr id="10243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EG" altLang="ar-IQ" smtClean="0"/>
          </a:p>
        </p:txBody>
      </p:sp>
      <p:pic>
        <p:nvPicPr>
          <p:cNvPr id="5" name="Picture Placeholder 4" descr="33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9" r="18009"/>
          <a:stretch>
            <a:fillRect/>
          </a:stretch>
        </p:blipFill>
        <p:spPr>
          <a:xfrm>
            <a:off x="626691" y="208740"/>
            <a:ext cx="2952328" cy="3108247"/>
          </a:xfrm>
          <a:prstGeom prst="rect">
            <a:avLst/>
          </a:prstGeom>
        </p:spPr>
      </p:pic>
      <p:pic>
        <p:nvPicPr>
          <p:cNvPr id="6" name="Picture Placeholder 4" descr="834279-881542-1633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7" b="5737"/>
          <a:stretch>
            <a:fillRect/>
          </a:stretch>
        </p:blipFill>
        <p:spPr>
          <a:xfrm>
            <a:off x="2339752" y="3576915"/>
            <a:ext cx="4196432" cy="3146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rtl="0"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Disabilities associated with the tongue defect</a:t>
            </a:r>
            <a:endParaRPr lang="ar-LY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Cosmetic disfigurement.</a:t>
            </a:r>
          </a:p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Speech.</a:t>
            </a:r>
          </a:p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Deglutition.(</a:t>
            </a:r>
            <a:r>
              <a:rPr lang="en-US" sz="3200" dirty="0" err="1" smtClean="0">
                <a:solidFill>
                  <a:schemeClr val="tx1"/>
                </a:solidFill>
              </a:rPr>
              <a:t>synergestic</a:t>
            </a:r>
            <a:r>
              <a:rPr lang="en-US" sz="3200" dirty="0" smtClean="0">
                <a:solidFill>
                  <a:schemeClr val="tx1"/>
                </a:solidFill>
              </a:rPr>
              <a:t> squeezing action).</a:t>
            </a:r>
          </a:p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dirty="0" err="1" smtClean="0">
                <a:solidFill>
                  <a:schemeClr val="tx1"/>
                </a:solidFill>
              </a:rPr>
              <a:t>Trismus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</a:p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Drooling of saliva.</a:t>
            </a:r>
          </a:p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Mandibular deviation.</a:t>
            </a:r>
          </a:p>
          <a:p>
            <a:pPr marL="514350" indent="-514350" algn="l" rtl="0" eaLnBrk="1" hangingPunct="1">
              <a:buClrTx/>
              <a:buFontTx/>
              <a:buAutoNum type="arabicPeriod"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Frontal plane rotation.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00188"/>
            <a:ext cx="4968875" cy="3457575"/>
          </a:xfrm>
        </p:spPr>
      </p:pic>
      <p:pic>
        <p:nvPicPr>
          <p:cNvPr id="1433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2063" y="1500188"/>
            <a:ext cx="4071937" cy="3457575"/>
          </a:xfrm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132138" y="5373688"/>
            <a:ext cx="2557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ar-IQ" b="1"/>
              <a:t>Frontal plane rotation</a:t>
            </a:r>
            <a:endParaRPr lang="en-US" altLang="ar-IQ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FFFFF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1551</TotalTime>
  <Words>958</Words>
  <Application>Microsoft Office PowerPoint</Application>
  <PresentationFormat>On-screen Show (4:3)</PresentationFormat>
  <Paragraphs>203</Paragraphs>
  <Slides>48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Times New Roman</vt:lpstr>
      <vt:lpstr>Wingdings</vt:lpstr>
      <vt:lpstr>Arial Unicode MS</vt:lpstr>
      <vt:lpstr>Office Theme</vt:lpstr>
      <vt:lpstr>Paintbrush Picture</vt:lpstr>
      <vt:lpstr>Acquired mandibular defects</vt:lpstr>
      <vt:lpstr>PowerPoint Presentation</vt:lpstr>
      <vt:lpstr>Etiology </vt:lpstr>
      <vt:lpstr>Enhancement of prosthetic prognosis</vt:lpstr>
      <vt:lpstr>PowerPoint Presentation</vt:lpstr>
      <vt:lpstr>PowerPoint Presentation</vt:lpstr>
      <vt:lpstr>PowerPoint Presentation</vt:lpstr>
      <vt:lpstr>Disabilities associated with the tongue defect</vt:lpstr>
      <vt:lpstr>PowerPoint Presentation</vt:lpstr>
      <vt:lpstr>PowerPoint Presentation</vt:lpstr>
      <vt:lpstr>PowerPoint Presentation</vt:lpstr>
      <vt:lpstr>Disabilities associated with the floor of mouth defects </vt:lpstr>
      <vt:lpstr>PowerPoint Presentation</vt:lpstr>
      <vt:lpstr>Disabilities associated with tonsillar area defects: </vt:lpstr>
      <vt:lpstr>Cont… </vt:lpstr>
      <vt:lpstr>Disabilities associated with defects confined to the mandible</vt:lpstr>
      <vt:lpstr>Management of disabilities caused by mandibular defects </vt:lpstr>
      <vt:lpstr>Management of disabilities caused by mandibular defects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Completely  ed.  Pt.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Acquired mandibular defect</dc:title>
  <dc:creator>ECS</dc:creator>
  <cp:lastModifiedBy>sayf saeed</cp:lastModifiedBy>
  <cp:revision>152</cp:revision>
  <dcterms:created xsi:type="dcterms:W3CDTF">2009-12-01T17:54:25Z</dcterms:created>
  <dcterms:modified xsi:type="dcterms:W3CDTF">2017-03-30T19:44:42Z</dcterms:modified>
</cp:coreProperties>
</file>