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2" r:id="rId8"/>
    <p:sldId id="263" r:id="rId9"/>
    <p:sldId id="265" r:id="rId10"/>
    <p:sldId id="264" r:id="rId11"/>
    <p:sldId id="266" r:id="rId12"/>
    <p:sldId id="267" r:id="rId13"/>
    <p:sldId id="268" r:id="rId14"/>
    <p:sldId id="269" r:id="rId15"/>
    <p:sldId id="270" r:id="rId16"/>
    <p:sldId id="271"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0" name="Group 9"/>
          <p:cNvGrpSpPr/>
          <p:nvPr/>
        </p:nvGrpSpPr>
        <p:grpSpPr>
          <a:xfrm>
            <a:off x="0" y="0"/>
            <a:ext cx="12188825" cy="6872226"/>
            <a:chOff x="0" y="0"/>
            <a:chExt cx="12188825" cy="6872226"/>
          </a:xfrm>
        </p:grpSpPr>
        <p:pic>
          <p:nvPicPr>
            <p:cNvPr id="9" name="Picture 8" descr="HD-PanelTitle-V.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673"/>
            <a:stretch/>
          </p:blipFill>
          <p:spPr>
            <a:xfrm rot="5400000">
              <a:off x="5245268" y="530352"/>
              <a:ext cx="1673352" cy="612648"/>
            </a:xfrm>
            <a:prstGeom prst="rect">
              <a:avLst/>
            </a:prstGeom>
          </p:spPr>
        </p:pic>
        <p:pic>
          <p:nvPicPr>
            <p:cNvPr id="18" name="Picture 17"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r="48819"/>
            <a:stretch/>
          </p:blipFill>
          <p:spPr>
            <a:xfrm rot="5400000">
              <a:off x="5263556" y="5747514"/>
              <a:ext cx="1636776"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61BEF0D-F0BB-DE4B-95CE-6DB70DBA9567}" type="datetimeFigureOut">
              <a:rPr lang="en-US" dirty="0"/>
              <a:pPr/>
              <a:t>4/2/2017</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dirty="0"/>
              <a:pPr/>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4/2/2017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6"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4"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5BFA754-D5C3-4E66-96A6-867B257F58DC}" type="datetimeFigureOut">
              <a:rPr lang="en-US" dirty="0"/>
              <a:t>4/2/2017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D84065D-F351-4B03-BD91-D8A6B8D4B362}"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dirty="0"/>
              <a:t>4/2/2017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dirty="0"/>
              <a:t>‹#›</a:t>
            </a:fld>
            <a:endParaRPr lang="en-US" dirty="0"/>
          </a:p>
        </p:txBody>
      </p:sp>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4/2/2017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4/2/2017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4/2/2017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4/2/2017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smtClean="0"/>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4/2/2017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0" y="0"/>
            <a:ext cx="12188825" cy="6856215"/>
            <a:chOff x="0" y="0"/>
            <a:chExt cx="12188825" cy="6856215"/>
          </a:xfrm>
        </p:grpSpPr>
        <p:pic>
          <p:nvPicPr>
            <p:cNvPr id="8" name="Picture 7" descr="HD-PanelContent-V.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r="5093"/>
            <a:stretch/>
          </p:blipFill>
          <p:spPr>
            <a:xfrm rot="5400000">
              <a:off x="5706471" y="76265"/>
              <a:ext cx="758952"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r="5093"/>
            <a:stretch/>
          </p:blipFill>
          <p:spPr>
            <a:xfrm rot="5400000">
              <a:off x="5706470" y="6173526"/>
              <a:ext cx="758952"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4/2/2017</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8" r:id="rId2"/>
    <p:sldLayoutId id="2147483651" r:id="rId3"/>
    <p:sldLayoutId id="2147483669"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2800" b="1" dirty="0" smtClean="0"/>
              <a:t>Block Out, Relief,&amp; Other Laboratory Procedures For The Construction Of The Metal Framework</a:t>
            </a:r>
            <a:endParaRPr lang="en-US" sz="2800" b="1" dirty="0"/>
          </a:p>
        </p:txBody>
      </p:sp>
      <p:sp>
        <p:nvSpPr>
          <p:cNvPr id="3" name="Subtitle 2"/>
          <p:cNvSpPr>
            <a:spLocks noGrp="1"/>
          </p:cNvSpPr>
          <p:nvPr>
            <p:ph type="subTitle" idx="1"/>
          </p:nvPr>
        </p:nvSpPr>
        <p:spPr>
          <a:xfrm>
            <a:off x="2692398" y="4327301"/>
            <a:ext cx="6815669" cy="651098"/>
          </a:xfrm>
        </p:spPr>
        <p:txBody>
          <a:bodyPr/>
          <a:lstStyle/>
          <a:p>
            <a:r>
              <a:rPr lang="en-US" dirty="0" err="1" smtClean="0"/>
              <a:t>Dr.Shanai</a:t>
            </a:r>
            <a:r>
              <a:rPr lang="en-US" dirty="0" smtClean="0"/>
              <a:t> Mohammed</a:t>
            </a:r>
            <a:endParaRPr lang="en-US" dirty="0"/>
          </a:p>
        </p:txBody>
      </p:sp>
    </p:spTree>
    <p:extLst>
      <p:ext uri="{BB962C8B-B14F-4D97-AF65-F5344CB8AC3E}">
        <p14:creationId xmlns:p14="http://schemas.microsoft.com/office/powerpoint/2010/main" val="30103509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1" y="621524"/>
            <a:ext cx="9601196" cy="679243"/>
          </a:xfrm>
        </p:spPr>
        <p:txBody>
          <a:bodyPr>
            <a:normAutofit fontScale="90000"/>
          </a:bodyPr>
          <a:lstStyle/>
          <a:p>
            <a:r>
              <a:rPr lang="en-US" b="1" dirty="0" smtClean="0"/>
              <a:t>Duplicating of master cast</a:t>
            </a:r>
            <a:endParaRPr lang="en-US" b="1" dirty="0"/>
          </a:p>
        </p:txBody>
      </p:sp>
      <p:sp>
        <p:nvSpPr>
          <p:cNvPr id="3" name="Content Placeholder 2"/>
          <p:cNvSpPr>
            <a:spLocks noGrp="1"/>
          </p:cNvSpPr>
          <p:nvPr>
            <p:ph idx="1"/>
          </p:nvPr>
        </p:nvSpPr>
        <p:spPr>
          <a:xfrm>
            <a:off x="606916" y="1300767"/>
            <a:ext cx="10978165" cy="4790940"/>
          </a:xfrm>
        </p:spPr>
        <p:txBody>
          <a:bodyPr>
            <a:normAutofit fontScale="92500" lnSpcReduction="10000"/>
          </a:bodyPr>
          <a:lstStyle/>
          <a:p>
            <a:r>
              <a:rPr lang="en-US" dirty="0" smtClean="0"/>
              <a:t>The blocked, relieved, and beaded master cast should be duplicated so that the resultant refractory cast, is ideal to fabricate the framework. Therefore a stone master cast may be duplicated to preserve the original cast and to allow an investment cast, refractory cast, to be formed.</a:t>
            </a:r>
          </a:p>
          <a:p>
            <a:r>
              <a:rPr lang="en-US" b="1" dirty="0" smtClean="0"/>
              <a:t>Duplicating materials </a:t>
            </a:r>
            <a:r>
              <a:rPr lang="en-US" dirty="0" smtClean="0"/>
              <a:t>include both colloidal and silicone materials. Colloidal materials are made fluid by heating and return a gel while cooling.</a:t>
            </a:r>
          </a:p>
          <a:p>
            <a:r>
              <a:rPr lang="en-US" b="1" dirty="0" smtClean="0"/>
              <a:t>A</a:t>
            </a:r>
            <a:r>
              <a:rPr lang="en-US" dirty="0" smtClean="0"/>
              <a:t> </a:t>
            </a:r>
            <a:r>
              <a:rPr lang="en-US" b="1" dirty="0" smtClean="0"/>
              <a:t>duplicating</a:t>
            </a:r>
            <a:r>
              <a:rPr lang="en-US" dirty="0" smtClean="0"/>
              <a:t> </a:t>
            </a:r>
            <a:r>
              <a:rPr lang="en-US" b="1" dirty="0" smtClean="0"/>
              <a:t>flask</a:t>
            </a:r>
            <a:r>
              <a:rPr lang="en-US" dirty="0" smtClean="0"/>
              <a:t>. Should contain the fluid material to facilitate its cooling,  to support the mold while being filled with the cast material, and to facilitate removal of the cast from the mold without permanent deformation or damage to the mold.</a:t>
            </a:r>
          </a:p>
          <a:p>
            <a:r>
              <a:rPr lang="en-US" dirty="0" smtClean="0"/>
              <a:t>The technique for duplicating is the same for any cast, whether or not blockout is present. however, if wax block is present, the temperature of the duplicating material must not be any higher than that recommended by the manufacturer, to prevent melting and distortion of the blockout material.</a:t>
            </a:r>
            <a:endParaRPr lang="en-US" dirty="0"/>
          </a:p>
        </p:txBody>
      </p:sp>
    </p:spTree>
    <p:extLst>
      <p:ext uri="{BB962C8B-B14F-4D97-AF65-F5344CB8AC3E}">
        <p14:creationId xmlns:p14="http://schemas.microsoft.com/office/powerpoint/2010/main" val="267045682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4707" y="387097"/>
            <a:ext cx="2885935" cy="2600070"/>
          </a:xfrm>
          <a:prstGeom prst="rect">
            <a:avLst/>
          </a:prstGeom>
        </p:spPr>
      </p:pic>
      <p:pic>
        <p:nvPicPr>
          <p:cNvPr id="5" name="Picture 4"/>
          <p:cNvPicPr>
            <a:picLocks noChangeAspect="1"/>
          </p:cNvPicPr>
          <p:nvPr/>
        </p:nvPicPr>
        <p:blipFill>
          <a:blip r:embed="rId3"/>
          <a:stretch>
            <a:fillRect/>
          </a:stretch>
        </p:blipFill>
        <p:spPr>
          <a:xfrm>
            <a:off x="3238824" y="387097"/>
            <a:ext cx="2836684" cy="2600070"/>
          </a:xfrm>
          <a:prstGeom prst="rect">
            <a:avLst/>
          </a:prstGeom>
        </p:spPr>
      </p:pic>
      <p:pic>
        <p:nvPicPr>
          <p:cNvPr id="6" name="Picture 5"/>
          <p:cNvPicPr>
            <a:picLocks noChangeAspect="1"/>
          </p:cNvPicPr>
          <p:nvPr/>
        </p:nvPicPr>
        <p:blipFill>
          <a:blip r:embed="rId4"/>
          <a:stretch>
            <a:fillRect/>
          </a:stretch>
        </p:blipFill>
        <p:spPr>
          <a:xfrm>
            <a:off x="0" y="3206838"/>
            <a:ext cx="2871988" cy="2667444"/>
          </a:xfrm>
          <a:prstGeom prst="rect">
            <a:avLst/>
          </a:prstGeom>
        </p:spPr>
      </p:pic>
      <p:pic>
        <p:nvPicPr>
          <p:cNvPr id="7" name="Picture 6"/>
          <p:cNvPicPr>
            <a:picLocks noChangeAspect="1"/>
          </p:cNvPicPr>
          <p:nvPr/>
        </p:nvPicPr>
        <p:blipFill>
          <a:blip r:embed="rId5"/>
          <a:stretch>
            <a:fillRect/>
          </a:stretch>
        </p:blipFill>
        <p:spPr>
          <a:xfrm>
            <a:off x="3237156" y="3206838"/>
            <a:ext cx="2836684" cy="2667444"/>
          </a:xfrm>
          <a:prstGeom prst="rect">
            <a:avLst/>
          </a:prstGeom>
        </p:spPr>
      </p:pic>
      <p:pic>
        <p:nvPicPr>
          <p:cNvPr id="8" name="Picture 7"/>
          <p:cNvPicPr>
            <a:picLocks noChangeAspect="1"/>
          </p:cNvPicPr>
          <p:nvPr/>
        </p:nvPicPr>
        <p:blipFill>
          <a:blip r:embed="rId6"/>
          <a:stretch>
            <a:fillRect/>
          </a:stretch>
        </p:blipFill>
        <p:spPr>
          <a:xfrm>
            <a:off x="6362022" y="1693538"/>
            <a:ext cx="2765762" cy="2693174"/>
          </a:xfrm>
          <a:prstGeom prst="rect">
            <a:avLst/>
          </a:prstGeom>
        </p:spPr>
      </p:pic>
      <p:sp>
        <p:nvSpPr>
          <p:cNvPr id="9" name="Right Arrow 8"/>
          <p:cNvSpPr/>
          <p:nvPr/>
        </p:nvSpPr>
        <p:spPr>
          <a:xfrm>
            <a:off x="2964498" y="1481069"/>
            <a:ext cx="384009" cy="2060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a:off x="2909727" y="4437528"/>
            <a:ext cx="438780" cy="1761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rot="956726">
            <a:off x="6104021" y="1726573"/>
            <a:ext cx="314502" cy="19539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rot="20079700">
            <a:off x="6143934" y="4173622"/>
            <a:ext cx="303006" cy="2091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7"/>
          <a:stretch>
            <a:fillRect/>
          </a:stretch>
        </p:blipFill>
        <p:spPr>
          <a:xfrm>
            <a:off x="9376048" y="1687131"/>
            <a:ext cx="2815952" cy="2699581"/>
          </a:xfrm>
          <a:prstGeom prst="rect">
            <a:avLst/>
          </a:prstGeom>
        </p:spPr>
      </p:pic>
      <p:sp>
        <p:nvSpPr>
          <p:cNvPr id="3" name="Right Arrow 2"/>
          <p:cNvSpPr/>
          <p:nvPr/>
        </p:nvSpPr>
        <p:spPr>
          <a:xfrm>
            <a:off x="8950817" y="2987167"/>
            <a:ext cx="528034" cy="2196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010886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41608" y="715252"/>
            <a:ext cx="10501647" cy="5157513"/>
          </a:xfrm>
        </p:spPr>
        <p:txBody>
          <a:bodyPr>
            <a:normAutofit fontScale="85000" lnSpcReduction="10000"/>
          </a:bodyPr>
          <a:lstStyle/>
          <a:p>
            <a:pPr marL="0" indent="0">
              <a:buNone/>
            </a:pPr>
            <a:r>
              <a:rPr lang="en-US" dirty="0" smtClean="0"/>
              <a:t>Duplication procedure for agar- agar duplicating material:</a:t>
            </a:r>
          </a:p>
          <a:p>
            <a:pPr marL="457200" indent="-457200">
              <a:buAutoNum type="arabicPeriod"/>
            </a:pPr>
            <a:r>
              <a:rPr lang="en-US" dirty="0" smtClean="0"/>
              <a:t>Place the blocked-out master cast in a water bath at a maximum temperature of 38º for 5-10 minutes.</a:t>
            </a:r>
          </a:p>
          <a:p>
            <a:pPr marL="457200" indent="-457200">
              <a:buAutoNum type="arabicPeriod"/>
            </a:pPr>
            <a:r>
              <a:rPr lang="en-US" dirty="0" smtClean="0"/>
              <a:t>Before an impression is taken, the model should be blown dry with gentle stream of air.</a:t>
            </a:r>
          </a:p>
          <a:p>
            <a:pPr marL="457200" indent="-457200">
              <a:buAutoNum type="arabicPeriod"/>
            </a:pPr>
            <a:r>
              <a:rPr lang="en-US" dirty="0" smtClean="0"/>
              <a:t>The working temperature of the impression material lies between 38º and 45ºC.</a:t>
            </a:r>
          </a:p>
          <a:p>
            <a:pPr marL="457200" indent="-457200">
              <a:buAutoNum type="arabicPeriod"/>
            </a:pPr>
            <a:r>
              <a:rPr lang="en-US" dirty="0" smtClean="0"/>
              <a:t>Cooling of the flask by standing the duplicating material in the air, it may require 60-90 minutes to reach room temperature.</a:t>
            </a:r>
          </a:p>
          <a:p>
            <a:pPr marL="457200" indent="-457200">
              <a:buAutoNum type="arabicPeriod"/>
            </a:pPr>
            <a:r>
              <a:rPr lang="en-US" dirty="0" smtClean="0"/>
              <a:t>Mixing the investment material according to manufacturer instructions under vacuum.</a:t>
            </a:r>
          </a:p>
          <a:p>
            <a:pPr marL="457200" indent="-457200">
              <a:buAutoNum type="arabicPeriod"/>
            </a:pPr>
            <a:r>
              <a:rPr lang="en-US" dirty="0" smtClean="0"/>
              <a:t>Pouring the mold with the investment material.</a:t>
            </a:r>
          </a:p>
          <a:p>
            <a:pPr marL="457200" indent="-457200">
              <a:buAutoNum type="arabicPeriod"/>
            </a:pPr>
            <a:r>
              <a:rPr lang="en-US" dirty="0" smtClean="0"/>
              <a:t>The investment material should be allowed to undergo the full 45 minute hardening time before removal from the mold.</a:t>
            </a:r>
          </a:p>
          <a:p>
            <a:pPr marL="457200" indent="-457200">
              <a:buAutoNum type="arabicPeriod"/>
            </a:pPr>
            <a:r>
              <a:rPr lang="en-US" dirty="0" smtClean="0"/>
              <a:t>Drying the duplicate models for one hour at 250ºC in the preheated drying cabinet. When edges turn light brown in color, dip the models in cold hardening solution for 10 seconds and then return them to the drying cabinet until all excess hardening solution has soaked in.</a:t>
            </a:r>
            <a:endParaRPr lang="en-US" dirty="0"/>
          </a:p>
        </p:txBody>
      </p:sp>
    </p:spTree>
    <p:extLst>
      <p:ext uri="{BB962C8B-B14F-4D97-AF65-F5344CB8AC3E}">
        <p14:creationId xmlns:p14="http://schemas.microsoft.com/office/powerpoint/2010/main" val="19384630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57520" y="779647"/>
            <a:ext cx="10385736" cy="4809783"/>
          </a:xfrm>
        </p:spPr>
        <p:txBody>
          <a:bodyPr/>
          <a:lstStyle/>
          <a:p>
            <a:pPr marL="0" indent="0">
              <a:buNone/>
            </a:pPr>
            <a:r>
              <a:rPr lang="en-US" b="1" dirty="0" smtClean="0"/>
              <a:t>                    Waxing The Removable Partial Denture Framework</a:t>
            </a:r>
          </a:p>
          <a:p>
            <a:r>
              <a:rPr lang="en-US" dirty="0" smtClean="0"/>
              <a:t>Waxing is fabricating the wax pattern for the framework. Commercially available wax or plastic patterns can be used to fabricate the framework pattern; they are available in wide variety  of shapes and gauges (thickness)</a:t>
            </a:r>
            <a:endParaRPr lang="en-US" dirty="0"/>
          </a:p>
        </p:txBody>
      </p:sp>
      <p:pic>
        <p:nvPicPr>
          <p:cNvPr id="6" name="Picture 5"/>
          <p:cNvPicPr>
            <a:picLocks noChangeAspect="1"/>
          </p:cNvPicPr>
          <p:nvPr/>
        </p:nvPicPr>
        <p:blipFill>
          <a:blip r:embed="rId2"/>
          <a:stretch>
            <a:fillRect/>
          </a:stretch>
        </p:blipFill>
        <p:spPr>
          <a:xfrm>
            <a:off x="588002" y="2537138"/>
            <a:ext cx="3468843" cy="2627290"/>
          </a:xfrm>
          <a:prstGeom prst="rect">
            <a:avLst/>
          </a:prstGeom>
        </p:spPr>
      </p:pic>
      <p:pic>
        <p:nvPicPr>
          <p:cNvPr id="7" name="Picture 6"/>
          <p:cNvPicPr>
            <a:picLocks noChangeAspect="1"/>
          </p:cNvPicPr>
          <p:nvPr/>
        </p:nvPicPr>
        <p:blipFill>
          <a:blip r:embed="rId3"/>
          <a:stretch>
            <a:fillRect/>
          </a:stretch>
        </p:blipFill>
        <p:spPr>
          <a:xfrm>
            <a:off x="4326363" y="2582214"/>
            <a:ext cx="3645660" cy="2537138"/>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41541" y="2582214"/>
            <a:ext cx="3343854" cy="2537138"/>
          </a:xfrm>
          <a:prstGeom prst="rect">
            <a:avLst/>
          </a:prstGeom>
        </p:spPr>
      </p:pic>
    </p:spTree>
    <p:extLst>
      <p:ext uri="{BB962C8B-B14F-4D97-AF65-F5344CB8AC3E}">
        <p14:creationId xmlns:p14="http://schemas.microsoft.com/office/powerpoint/2010/main" val="19717383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9397" y="608646"/>
            <a:ext cx="11178862" cy="589089"/>
          </a:xfrm>
        </p:spPr>
        <p:txBody>
          <a:bodyPr>
            <a:normAutofit/>
          </a:bodyPr>
          <a:lstStyle/>
          <a:p>
            <a:r>
              <a:rPr lang="en-US" sz="2000" b="1" dirty="0" err="1" smtClean="0"/>
              <a:t>Spruing</a:t>
            </a:r>
            <a:r>
              <a:rPr lang="en-US" sz="2000" b="1" dirty="0" smtClean="0"/>
              <a:t>, Investment, Burnout, Casting, And Finishing Of The Removable Partial Denture Framework</a:t>
            </a:r>
            <a:endParaRPr lang="en-US" sz="2000" b="1" dirty="0"/>
          </a:p>
        </p:txBody>
      </p:sp>
      <p:sp>
        <p:nvSpPr>
          <p:cNvPr id="3" name="Content Placeholder 2"/>
          <p:cNvSpPr>
            <a:spLocks noGrp="1"/>
          </p:cNvSpPr>
          <p:nvPr>
            <p:ph idx="1"/>
          </p:nvPr>
        </p:nvSpPr>
        <p:spPr>
          <a:xfrm>
            <a:off x="643944" y="1197736"/>
            <a:ext cx="11024315" cy="5660264"/>
          </a:xfrm>
        </p:spPr>
        <p:txBody>
          <a:bodyPr>
            <a:normAutofit lnSpcReduction="10000"/>
          </a:bodyPr>
          <a:lstStyle/>
          <a:p>
            <a:r>
              <a:rPr lang="en-US" dirty="0" smtClean="0"/>
              <a:t>After fabricating and finishing the framework pattern, it should be invested and cast to obtained a metal framework.</a:t>
            </a:r>
          </a:p>
          <a:p>
            <a:r>
              <a:rPr lang="en-US" dirty="0" smtClean="0"/>
              <a:t> </a:t>
            </a:r>
            <a:r>
              <a:rPr lang="en-US" b="1" dirty="0" smtClean="0"/>
              <a:t>Investing</a:t>
            </a:r>
            <a:r>
              <a:rPr lang="en-US" dirty="0" smtClean="0"/>
              <a:t> is defined as the process of covering, wholly or in part, an object such as a denture, tooth, wax form, crown, etc. with a suitable investment material before processing , soldering or casting. </a:t>
            </a:r>
          </a:p>
          <a:p>
            <a:r>
              <a:rPr lang="en-US" dirty="0" smtClean="0"/>
              <a:t>Investing is done by placing the wax pattern with refractory cast in an investing ring. The pattern is surrounded by the investing medium. Sprues are attached to the pattern, which is totally surrounded by the investment.</a:t>
            </a:r>
          </a:p>
          <a:p>
            <a:r>
              <a:rPr lang="en-US" dirty="0" smtClean="0"/>
              <a:t>The sprue channel is the opening that leads from the crucible to the cavity in which the framework is to be cast. For this purpose, they should have proper shape and be large enough to accommodate the entering stream of molten metal into the mold cavity as quickly as possible, but with the lest amount of turbulence sprues also provide a reservoir of molten from which the casting may draw during solidification, thus preventing porosity caused by shrinkage</a:t>
            </a:r>
          </a:p>
          <a:p>
            <a:r>
              <a:rPr lang="en-US" dirty="0" smtClean="0"/>
              <a:t> </a:t>
            </a:r>
            <a:endParaRPr lang="en-US" dirty="0"/>
          </a:p>
        </p:txBody>
      </p:sp>
    </p:spTree>
    <p:extLst>
      <p:ext uri="{BB962C8B-B14F-4D97-AF65-F5344CB8AC3E}">
        <p14:creationId xmlns:p14="http://schemas.microsoft.com/office/powerpoint/2010/main" val="31566260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63642" y="0"/>
            <a:ext cx="5017443" cy="3116687"/>
          </a:xfrm>
          <a:prstGeom prst="rect">
            <a:avLst/>
          </a:prstGeom>
        </p:spPr>
      </p:pic>
      <p:pic>
        <p:nvPicPr>
          <p:cNvPr id="5" name="Picture 4"/>
          <p:cNvPicPr>
            <a:picLocks noChangeAspect="1"/>
          </p:cNvPicPr>
          <p:nvPr/>
        </p:nvPicPr>
        <p:blipFill>
          <a:blip r:embed="rId3"/>
          <a:stretch>
            <a:fillRect/>
          </a:stretch>
        </p:blipFill>
        <p:spPr>
          <a:xfrm>
            <a:off x="7193975" y="0"/>
            <a:ext cx="4500044" cy="3116687"/>
          </a:xfrm>
          <a:prstGeom prst="rect">
            <a:avLst/>
          </a:prstGeom>
        </p:spPr>
      </p:pic>
      <p:pic>
        <p:nvPicPr>
          <p:cNvPr id="6" name="Picture 5"/>
          <p:cNvPicPr>
            <a:picLocks noChangeAspect="1"/>
          </p:cNvPicPr>
          <p:nvPr/>
        </p:nvPicPr>
        <p:blipFill>
          <a:blip r:embed="rId4"/>
          <a:stretch>
            <a:fillRect/>
          </a:stretch>
        </p:blipFill>
        <p:spPr>
          <a:xfrm>
            <a:off x="463642" y="3398699"/>
            <a:ext cx="5017443" cy="3065171"/>
          </a:xfrm>
          <a:prstGeom prst="rect">
            <a:avLst/>
          </a:prstGeom>
        </p:spPr>
      </p:pic>
      <p:pic>
        <p:nvPicPr>
          <p:cNvPr id="7" name="Picture 6"/>
          <p:cNvPicPr>
            <a:picLocks noChangeAspect="1"/>
          </p:cNvPicPr>
          <p:nvPr/>
        </p:nvPicPr>
        <p:blipFill>
          <a:blip r:embed="rId5"/>
          <a:stretch>
            <a:fillRect/>
          </a:stretch>
        </p:blipFill>
        <p:spPr>
          <a:xfrm>
            <a:off x="7193975" y="3398699"/>
            <a:ext cx="4500044" cy="2907429"/>
          </a:xfrm>
          <a:prstGeom prst="rect">
            <a:avLst/>
          </a:prstGeom>
        </p:spPr>
      </p:pic>
    </p:spTree>
    <p:extLst>
      <p:ext uri="{BB962C8B-B14F-4D97-AF65-F5344CB8AC3E}">
        <p14:creationId xmlns:p14="http://schemas.microsoft.com/office/powerpoint/2010/main" val="25537983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95458" y="824248"/>
            <a:ext cx="10869769" cy="5718220"/>
          </a:xfrm>
        </p:spPr>
        <p:txBody>
          <a:bodyPr>
            <a:normAutofit fontScale="92500" lnSpcReduction="20000"/>
          </a:bodyPr>
          <a:lstStyle/>
          <a:p>
            <a:r>
              <a:rPr lang="en-US" b="1" dirty="0" smtClean="0"/>
              <a:t>Burnout</a:t>
            </a:r>
            <a:r>
              <a:rPr lang="en-US" dirty="0" smtClean="0"/>
              <a:t>: the burnout operation serves three purposes: 1) its drives off moisture from the mold, 2) it vaporizes and thus eliminates the pattern, leaving a cavity in the mold, 3) and it expands the mold to compensate for contraction of metal on cooling.</a:t>
            </a:r>
          </a:p>
          <a:p>
            <a:r>
              <a:rPr lang="en-US" b="1" dirty="0" smtClean="0"/>
              <a:t>Casting</a:t>
            </a:r>
            <a:r>
              <a:rPr lang="en-US" dirty="0" smtClean="0"/>
              <a:t> : the method  of casting will vary widely with the alloy and equipment used. All methods use force to quickly inject the molten metal into the mold cavity. This force may be centrifugal or air pressure.</a:t>
            </a:r>
          </a:p>
          <a:p>
            <a:r>
              <a:rPr lang="en-US" dirty="0" smtClean="0"/>
              <a:t>Finishing and polishing: actual polishing procedures may vary widely according to personal preference for certain abrasive shapes and sizes. However, the following several rules for finishing the casting are important</a:t>
            </a:r>
          </a:p>
          <a:p>
            <a:pPr marL="457200" indent="-457200">
              <a:buAutoNum type="arabicPeriod"/>
            </a:pPr>
            <a:r>
              <a:rPr lang="en-US" dirty="0" smtClean="0"/>
              <a:t>High speed are preferable to low speeds</a:t>
            </a:r>
          </a:p>
          <a:p>
            <a:pPr marL="457200" indent="-457200">
              <a:buAutoNum type="arabicPeriod"/>
            </a:pPr>
            <a:r>
              <a:rPr lang="en-US" dirty="0" smtClean="0"/>
              <a:t>The wheels  points and speed of their rotation should do the cutting. Excessive pressure heats the work, crushes the abrasive particles, causes the wheels to block and glaze, and slows the cutting.</a:t>
            </a:r>
          </a:p>
          <a:p>
            <a:pPr marL="457200" indent="-457200">
              <a:buAutoNum type="arabicPeriod"/>
            </a:pPr>
            <a:r>
              <a:rPr lang="en-US" dirty="0" smtClean="0"/>
              <a:t>A definite sequence for  finishing should be adapted and followed for every framework</a:t>
            </a:r>
          </a:p>
          <a:p>
            <a:pPr marL="457200" indent="-457200">
              <a:buAutoNum type="arabicPeriod"/>
            </a:pPr>
            <a:r>
              <a:rPr lang="en-US" dirty="0" smtClean="0"/>
              <a:t>Clean polishing wheels should be used.</a:t>
            </a:r>
          </a:p>
          <a:p>
            <a:pPr marL="457200" indent="-457200">
              <a:buAutoNum type="arabicPeriod"/>
            </a:pPr>
            <a:r>
              <a:rPr lang="en-US" dirty="0" smtClean="0"/>
              <a:t>Be sure that each finishing operation completely remove all scratches left by the preceding one</a:t>
            </a:r>
            <a:endParaRPr lang="en-US" dirty="0"/>
          </a:p>
        </p:txBody>
      </p:sp>
    </p:spTree>
    <p:extLst>
      <p:ext uri="{BB962C8B-B14F-4D97-AF65-F5344CB8AC3E}">
        <p14:creationId xmlns:p14="http://schemas.microsoft.com/office/powerpoint/2010/main" val="10932655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7214" y="779647"/>
            <a:ext cx="10720589" cy="5427970"/>
          </a:xfrm>
        </p:spPr>
        <p:txBody>
          <a:bodyPr>
            <a:normAutofit/>
          </a:bodyPr>
          <a:lstStyle/>
          <a:p>
            <a:r>
              <a:rPr lang="en-US" dirty="0"/>
              <a:t>After the path of placement and the location of </a:t>
            </a:r>
            <a:r>
              <a:rPr lang="en-US" dirty="0" smtClean="0"/>
              <a:t>undercut areas </a:t>
            </a:r>
            <a:r>
              <a:rPr lang="en-US" dirty="0"/>
              <a:t>have been established on the master cast, any </a:t>
            </a:r>
            <a:r>
              <a:rPr lang="en-US" dirty="0" smtClean="0"/>
              <a:t>undercut areas </a:t>
            </a:r>
            <a:r>
              <a:rPr lang="en-US" dirty="0"/>
              <a:t>that will be crossed by rigid parts of the </a:t>
            </a:r>
            <a:r>
              <a:rPr lang="en-US" dirty="0" smtClean="0"/>
              <a:t>denture (which </a:t>
            </a:r>
            <a:r>
              <a:rPr lang="en-US" dirty="0"/>
              <a:t>is every part of the denture framework but </a:t>
            </a:r>
            <a:r>
              <a:rPr lang="en-US" dirty="0" smtClean="0"/>
              <a:t>the retentive </a:t>
            </a:r>
            <a:r>
              <a:rPr lang="en-US" dirty="0"/>
              <a:t>clasp terminals) must be eliminated </a:t>
            </a:r>
            <a:r>
              <a:rPr lang="en-US" dirty="0" smtClean="0"/>
              <a:t>by blockout.</a:t>
            </a:r>
          </a:p>
          <a:p>
            <a:r>
              <a:rPr lang="en-US" i="1" dirty="0"/>
              <a:t>blockout </a:t>
            </a:r>
            <a:r>
              <a:rPr lang="en-US" dirty="0"/>
              <a:t>includes not</a:t>
            </a:r>
          </a:p>
          <a:p>
            <a:r>
              <a:rPr lang="en-US" dirty="0"/>
              <a:t>only the areas crossed by the denture framework </a:t>
            </a:r>
            <a:r>
              <a:rPr lang="en-US" dirty="0" smtClean="0"/>
              <a:t>during seating </a:t>
            </a:r>
            <a:r>
              <a:rPr lang="en-US" dirty="0"/>
              <a:t>and removal but also (1) those areas not </a:t>
            </a:r>
            <a:r>
              <a:rPr lang="en-US" dirty="0" smtClean="0"/>
              <a:t>involved that </a:t>
            </a:r>
            <a:r>
              <a:rPr lang="en-US" dirty="0"/>
              <a:t>are blocked out for </a:t>
            </a:r>
            <a:r>
              <a:rPr lang="en-US" dirty="0" smtClean="0"/>
              <a:t>accessibility;</a:t>
            </a:r>
            <a:endParaRPr lang="en-US" dirty="0" smtClean="0"/>
          </a:p>
          <a:p>
            <a:pPr marL="0" indent="0">
              <a:buNone/>
            </a:pPr>
            <a:r>
              <a:rPr lang="en-US" dirty="0"/>
              <a:t> </a:t>
            </a:r>
            <a:r>
              <a:rPr lang="en-US" dirty="0" smtClean="0"/>
              <a:t>  </a:t>
            </a:r>
            <a:r>
              <a:rPr lang="en-US" dirty="0"/>
              <a:t>(2) ledges on </a:t>
            </a:r>
            <a:r>
              <a:rPr lang="en-US" dirty="0" smtClean="0"/>
              <a:t>which clasp </a:t>
            </a:r>
            <a:r>
              <a:rPr lang="en-US" dirty="0"/>
              <a:t>patterns are to be placed</a:t>
            </a:r>
            <a:r>
              <a:rPr lang="en-US" dirty="0" smtClean="0"/>
              <a:t>;</a:t>
            </a:r>
          </a:p>
          <a:p>
            <a:pPr marL="0" indent="0">
              <a:buNone/>
            </a:pPr>
            <a:r>
              <a:rPr lang="en-US" dirty="0"/>
              <a:t> </a:t>
            </a:r>
            <a:r>
              <a:rPr lang="en-US" dirty="0" smtClean="0"/>
              <a:t>  </a:t>
            </a:r>
            <a:r>
              <a:rPr lang="en-US" dirty="0"/>
              <a:t>(3) relief beneath </a:t>
            </a:r>
            <a:r>
              <a:rPr lang="en-US" dirty="0" smtClean="0"/>
              <a:t>connectors to </a:t>
            </a:r>
            <a:r>
              <a:rPr lang="en-US" dirty="0"/>
              <a:t>avoid tissue impingement; </a:t>
            </a:r>
            <a:r>
              <a:rPr lang="en-US" dirty="0" smtClean="0"/>
              <a:t>and</a:t>
            </a:r>
          </a:p>
          <a:p>
            <a:pPr marL="0" indent="0">
              <a:buNone/>
            </a:pPr>
            <a:r>
              <a:rPr lang="en-US" dirty="0"/>
              <a:t> </a:t>
            </a:r>
            <a:r>
              <a:rPr lang="en-US" dirty="0" smtClean="0"/>
              <a:t>  </a:t>
            </a:r>
            <a:r>
              <a:rPr lang="en-US" dirty="0"/>
              <a:t>(4) relief to </a:t>
            </a:r>
            <a:r>
              <a:rPr lang="en-US" dirty="0" smtClean="0"/>
              <a:t>provide for </a:t>
            </a:r>
            <a:r>
              <a:rPr lang="en-US" dirty="0"/>
              <a:t>attachment of the denture base to the framework</a:t>
            </a:r>
          </a:p>
        </p:txBody>
      </p:sp>
    </p:spTree>
    <p:extLst>
      <p:ext uri="{BB962C8B-B14F-4D97-AF65-F5344CB8AC3E}">
        <p14:creationId xmlns:p14="http://schemas.microsoft.com/office/powerpoint/2010/main" val="32967530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7367" y="573585"/>
            <a:ext cx="10720588" cy="5659789"/>
          </a:xfrm>
        </p:spPr>
        <p:txBody>
          <a:bodyPr>
            <a:normAutofit/>
          </a:bodyPr>
          <a:lstStyle/>
          <a:p>
            <a:r>
              <a:rPr lang="en-US" dirty="0" smtClean="0"/>
              <a:t>Blockout is defined as “Elimination of undesirable undercut areas on the cast to be used in the fabrication of the removable partial denture”. It’s the procedure by which the undesirable undercuts on the master cast are eliminated using hard baseplate wax. Since the undercuts are filled with wax, the refractory cast duplicated from the master cast will not have these undercuts.</a:t>
            </a:r>
          </a:p>
          <a:p>
            <a:r>
              <a:rPr lang="en-US" dirty="0" smtClean="0"/>
              <a:t>Types of the block out of the master cast</a:t>
            </a:r>
          </a:p>
          <a:p>
            <a:pPr marL="457200" indent="-457200">
              <a:buFont typeface="+mj-lt"/>
              <a:buAutoNum type="alphaLcParenR"/>
            </a:pPr>
            <a:r>
              <a:rPr lang="en-US" dirty="0" smtClean="0"/>
              <a:t>Shaped blockout</a:t>
            </a:r>
          </a:p>
          <a:p>
            <a:pPr marL="457200" indent="-457200">
              <a:buFont typeface="+mj-lt"/>
              <a:buAutoNum type="alphaLcParenR"/>
            </a:pPr>
            <a:r>
              <a:rPr lang="en-US" dirty="0" err="1" smtClean="0"/>
              <a:t>Parralelled</a:t>
            </a:r>
            <a:r>
              <a:rPr lang="en-US" dirty="0" smtClean="0"/>
              <a:t> blockout</a:t>
            </a:r>
          </a:p>
          <a:p>
            <a:pPr marL="457200" indent="-457200">
              <a:buFont typeface="+mj-lt"/>
              <a:buAutoNum type="alphaLcParenR"/>
            </a:pPr>
            <a:r>
              <a:rPr lang="en-US" dirty="0" smtClean="0"/>
              <a:t>Arbitrarily </a:t>
            </a:r>
            <a:r>
              <a:rPr lang="en-US" dirty="0" err="1" smtClean="0"/>
              <a:t>blockdout</a:t>
            </a:r>
            <a:endParaRPr lang="en-US" dirty="0" smtClean="0"/>
          </a:p>
          <a:p>
            <a:endParaRPr lang="en-US" dirty="0"/>
          </a:p>
        </p:txBody>
      </p:sp>
    </p:spTree>
    <p:extLst>
      <p:ext uri="{BB962C8B-B14F-4D97-AF65-F5344CB8AC3E}">
        <p14:creationId xmlns:p14="http://schemas.microsoft.com/office/powerpoint/2010/main" val="40061097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9187" y="908435"/>
            <a:ext cx="10256948" cy="4410539"/>
          </a:xfrm>
        </p:spPr>
        <p:txBody>
          <a:bodyPr/>
          <a:lstStyle/>
          <a:p>
            <a:pPr lvl="0">
              <a:buClr>
                <a:srgbClr val="B15E28"/>
              </a:buClr>
            </a:pPr>
            <a:r>
              <a:rPr lang="en-US" b="1" dirty="0">
                <a:solidFill>
                  <a:prstClr val="black">
                    <a:lumMod val="85000"/>
                    <a:lumOff val="15000"/>
                  </a:prstClr>
                </a:solidFill>
              </a:rPr>
              <a:t>A. Shaped blockout : </a:t>
            </a:r>
            <a:r>
              <a:rPr lang="en-US" dirty="0">
                <a:solidFill>
                  <a:prstClr val="black">
                    <a:lumMod val="85000"/>
                    <a:lumOff val="15000"/>
                  </a:prstClr>
                </a:solidFill>
              </a:rPr>
              <a:t>Ledges or shelves (shaped blockout) for locating clasp Patterns for clasp arms, </a:t>
            </a:r>
            <a:r>
              <a:rPr lang="en-US" dirty="0" smtClean="0">
                <a:solidFill>
                  <a:prstClr val="black">
                    <a:lumMod val="85000"/>
                    <a:lumOff val="15000"/>
                  </a:prstClr>
                </a:solidFill>
              </a:rPr>
              <a:t>this procedure is very special because it has totally different purpose. Its done in the undercut of the abutment along the border of the clasp arms. The excess wax form a ledge; this ledge will follow the lower border of the clasp arm drown on the master cast. This blockout will be reproduced as ledge in the refractory cast duplicated from the master cast.</a:t>
            </a:r>
            <a:endParaRPr lang="en-US" b="1" dirty="0">
              <a:solidFill>
                <a:prstClr val="black">
                  <a:lumMod val="85000"/>
                  <a:lumOff val="15000"/>
                </a:prstClr>
              </a:solidFill>
            </a:endParaRPr>
          </a:p>
          <a:p>
            <a:endParaRPr lang="en-US" dirty="0"/>
          </a:p>
        </p:txBody>
      </p:sp>
      <p:pic>
        <p:nvPicPr>
          <p:cNvPr id="2" name="Picture 1"/>
          <p:cNvPicPr>
            <a:picLocks noChangeAspect="1"/>
          </p:cNvPicPr>
          <p:nvPr/>
        </p:nvPicPr>
        <p:blipFill>
          <a:blip r:embed="rId2"/>
          <a:stretch>
            <a:fillRect/>
          </a:stretch>
        </p:blipFill>
        <p:spPr>
          <a:xfrm>
            <a:off x="7315201" y="3410506"/>
            <a:ext cx="3451538" cy="2591049"/>
          </a:xfrm>
          <a:prstGeom prst="rect">
            <a:avLst/>
          </a:prstGeom>
        </p:spPr>
      </p:pic>
      <p:pic>
        <p:nvPicPr>
          <p:cNvPr id="4" name="Picture 3"/>
          <p:cNvPicPr>
            <a:picLocks noChangeAspect="1"/>
          </p:cNvPicPr>
          <p:nvPr/>
        </p:nvPicPr>
        <p:blipFill>
          <a:blip r:embed="rId3"/>
          <a:stretch>
            <a:fillRect/>
          </a:stretch>
        </p:blipFill>
        <p:spPr>
          <a:xfrm>
            <a:off x="630931" y="3434254"/>
            <a:ext cx="2633863" cy="2567299"/>
          </a:xfrm>
          <a:prstGeom prst="rect">
            <a:avLst/>
          </a:prstGeom>
        </p:spPr>
      </p:pic>
      <p:pic>
        <p:nvPicPr>
          <p:cNvPr id="5" name="Picture 4"/>
          <p:cNvPicPr>
            <a:picLocks noChangeAspect="1"/>
          </p:cNvPicPr>
          <p:nvPr/>
        </p:nvPicPr>
        <p:blipFill>
          <a:blip r:embed="rId4"/>
          <a:stretch>
            <a:fillRect/>
          </a:stretch>
        </p:blipFill>
        <p:spPr>
          <a:xfrm>
            <a:off x="3754191" y="3410505"/>
            <a:ext cx="2762519" cy="2591049"/>
          </a:xfrm>
          <a:prstGeom prst="rect">
            <a:avLst/>
          </a:prstGeom>
        </p:spPr>
      </p:pic>
      <p:sp>
        <p:nvSpPr>
          <p:cNvPr id="6" name="Right Arrow 5"/>
          <p:cNvSpPr/>
          <p:nvPr/>
        </p:nvSpPr>
        <p:spPr>
          <a:xfrm>
            <a:off x="8371269" y="4532165"/>
            <a:ext cx="669702" cy="34773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96155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64336" y="579549"/>
            <a:ext cx="10991043" cy="4935710"/>
          </a:xfrm>
        </p:spPr>
        <p:txBody>
          <a:bodyPr>
            <a:noAutofit/>
          </a:bodyPr>
          <a:lstStyle/>
          <a:p>
            <a:r>
              <a:rPr lang="en-US" b="1" dirty="0" smtClean="0"/>
              <a:t>B. Paralleled blockout</a:t>
            </a:r>
            <a:r>
              <a:rPr lang="en-US" dirty="0" smtClean="0"/>
              <a:t>: it’s the actual blocking out of undercut areas that interfere with the placement of the denture framework, it should be performed on the dental surveyor, with the surveyor blade or diagnostic stylus used as a paralleling device. Hard inlay wax may be used satisfactorily as a blockout material. Its easily applied and is easily trimmed with the surveyor blade. Its necessary for the following areas:</a:t>
            </a:r>
          </a:p>
          <a:p>
            <a:pPr>
              <a:lnSpc>
                <a:spcPct val="110000"/>
              </a:lnSpc>
            </a:pPr>
            <a:r>
              <a:rPr lang="en-US" dirty="0" smtClean="0"/>
              <a:t>Proximal tooth surfaces to be used as guiding planes.</a:t>
            </a:r>
          </a:p>
          <a:p>
            <a:pPr>
              <a:lnSpc>
                <a:spcPct val="110000"/>
              </a:lnSpc>
            </a:pPr>
            <a:r>
              <a:rPr lang="en-US" dirty="0" smtClean="0"/>
              <a:t>Beneath all minor connectors</a:t>
            </a:r>
          </a:p>
          <a:p>
            <a:pPr>
              <a:lnSpc>
                <a:spcPct val="110000"/>
              </a:lnSpc>
            </a:pPr>
            <a:r>
              <a:rPr lang="en-US" dirty="0" smtClean="0"/>
              <a:t>Tissue undercuts to be crossed by rigid connectors.</a:t>
            </a:r>
          </a:p>
          <a:p>
            <a:pPr>
              <a:lnSpc>
                <a:spcPct val="110000"/>
              </a:lnSpc>
            </a:pPr>
            <a:r>
              <a:rPr lang="en-US" dirty="0" smtClean="0"/>
              <a:t>Tissue undercuts to be crossed by the origin of bar clasps</a:t>
            </a:r>
          </a:p>
          <a:p>
            <a:pPr>
              <a:lnSpc>
                <a:spcPct val="110000"/>
              </a:lnSpc>
            </a:pPr>
            <a:r>
              <a:rPr lang="en-US" dirty="0" smtClean="0"/>
              <a:t>Deep interproximal </a:t>
            </a:r>
            <a:r>
              <a:rPr lang="en-US" dirty="0" smtClean="0"/>
              <a:t>spaces to be covered by minor connectors or </a:t>
            </a:r>
            <a:r>
              <a:rPr lang="en-US" dirty="0" smtClean="0"/>
              <a:t>lingual plates</a:t>
            </a:r>
            <a:r>
              <a:rPr lang="en-US" dirty="0" smtClean="0"/>
              <a:t>.</a:t>
            </a:r>
          </a:p>
          <a:p>
            <a:pPr>
              <a:lnSpc>
                <a:spcPct val="110000"/>
              </a:lnSpc>
            </a:pPr>
            <a:r>
              <a:rPr lang="en-US" dirty="0" smtClean="0"/>
              <a:t>Beneath bar clasp arms to gingival </a:t>
            </a:r>
            <a:r>
              <a:rPr lang="en-US" dirty="0" smtClean="0"/>
              <a:t>margins.</a:t>
            </a:r>
            <a:endParaRPr lang="en-US" dirty="0"/>
          </a:p>
        </p:txBody>
      </p:sp>
      <p:pic>
        <p:nvPicPr>
          <p:cNvPr id="4" name="Picture 3"/>
          <p:cNvPicPr>
            <a:picLocks noChangeAspect="1"/>
          </p:cNvPicPr>
          <p:nvPr/>
        </p:nvPicPr>
        <p:blipFill>
          <a:blip r:embed="rId2"/>
          <a:stretch>
            <a:fillRect/>
          </a:stretch>
        </p:blipFill>
        <p:spPr>
          <a:xfrm>
            <a:off x="9050627" y="5360660"/>
            <a:ext cx="2764817" cy="1558395"/>
          </a:xfrm>
          <a:prstGeom prst="rect">
            <a:avLst/>
          </a:prstGeom>
        </p:spPr>
      </p:pic>
      <p:pic>
        <p:nvPicPr>
          <p:cNvPr id="5" name="Picture 4"/>
          <p:cNvPicPr>
            <a:picLocks noChangeAspect="1"/>
          </p:cNvPicPr>
          <p:nvPr/>
        </p:nvPicPr>
        <p:blipFill>
          <a:blip r:embed="rId3"/>
          <a:stretch>
            <a:fillRect/>
          </a:stretch>
        </p:blipFill>
        <p:spPr>
          <a:xfrm>
            <a:off x="8268026" y="2421227"/>
            <a:ext cx="3923974" cy="2060621"/>
          </a:xfrm>
          <a:prstGeom prst="rect">
            <a:avLst/>
          </a:prstGeom>
        </p:spPr>
      </p:pic>
      <p:sp>
        <p:nvSpPr>
          <p:cNvPr id="6" name="Right Arrow 5"/>
          <p:cNvSpPr/>
          <p:nvPr/>
        </p:nvSpPr>
        <p:spPr>
          <a:xfrm>
            <a:off x="8432441" y="3006323"/>
            <a:ext cx="669701" cy="30420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31848825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5308" y="599342"/>
            <a:ext cx="10985679" cy="5363575"/>
          </a:xfrm>
        </p:spPr>
        <p:txBody>
          <a:bodyPr/>
          <a:lstStyle/>
          <a:p>
            <a:r>
              <a:rPr lang="en-US" b="1" dirty="0" smtClean="0"/>
              <a:t>C</a:t>
            </a:r>
            <a:r>
              <a:rPr lang="en-US" dirty="0" smtClean="0"/>
              <a:t>. </a:t>
            </a:r>
            <a:r>
              <a:rPr lang="en-US" b="1" dirty="0" smtClean="0"/>
              <a:t>Arbitrary</a:t>
            </a:r>
            <a:r>
              <a:rPr lang="en-US" dirty="0" smtClean="0"/>
              <a:t> </a:t>
            </a:r>
            <a:r>
              <a:rPr lang="en-US" b="1" dirty="0" smtClean="0"/>
              <a:t>blockout</a:t>
            </a:r>
            <a:r>
              <a:rPr lang="en-US" dirty="0" smtClean="0"/>
              <a:t>: other areas not involved in the denture design are to be blocked out, for avoidance of difficulties in duplication, with wax. It should include the following areas:</a:t>
            </a:r>
          </a:p>
          <a:p>
            <a:r>
              <a:rPr lang="en-US" dirty="0" smtClean="0"/>
              <a:t>All gingival crevices.</a:t>
            </a:r>
          </a:p>
          <a:p>
            <a:r>
              <a:rPr lang="en-US" dirty="0" smtClean="0"/>
              <a:t>Gross tissue undercuts situated below area involved in the design of denture framework.</a:t>
            </a:r>
          </a:p>
          <a:p>
            <a:r>
              <a:rPr lang="en-US" dirty="0" smtClean="0"/>
              <a:t>Tissue undercuts distal to cast framework.</a:t>
            </a:r>
          </a:p>
          <a:p>
            <a:r>
              <a:rPr lang="en-US" dirty="0" smtClean="0"/>
              <a:t>Labial and buccal tooth and tissue undercuts not involved in denture design. </a:t>
            </a:r>
            <a:endParaRPr lang="en-US" dirty="0"/>
          </a:p>
        </p:txBody>
      </p:sp>
      <p:pic>
        <p:nvPicPr>
          <p:cNvPr id="4" name="Picture 3"/>
          <p:cNvPicPr>
            <a:picLocks noChangeAspect="1"/>
          </p:cNvPicPr>
          <p:nvPr/>
        </p:nvPicPr>
        <p:blipFill>
          <a:blip r:embed="rId2"/>
          <a:stretch>
            <a:fillRect/>
          </a:stretch>
        </p:blipFill>
        <p:spPr>
          <a:xfrm>
            <a:off x="1188990" y="4054704"/>
            <a:ext cx="3657917" cy="2075639"/>
          </a:xfrm>
          <a:prstGeom prst="rect">
            <a:avLst/>
          </a:prstGeom>
        </p:spPr>
      </p:pic>
      <p:pic>
        <p:nvPicPr>
          <p:cNvPr id="5" name="Picture 4"/>
          <p:cNvPicPr>
            <a:picLocks noChangeAspect="1"/>
          </p:cNvPicPr>
          <p:nvPr/>
        </p:nvPicPr>
        <p:blipFill>
          <a:blip r:embed="rId3"/>
          <a:stretch>
            <a:fillRect/>
          </a:stretch>
        </p:blipFill>
        <p:spPr>
          <a:xfrm>
            <a:off x="6327793" y="3863662"/>
            <a:ext cx="3782307" cy="2266681"/>
          </a:xfrm>
          <a:prstGeom prst="rect">
            <a:avLst/>
          </a:prstGeom>
        </p:spPr>
      </p:pic>
    </p:spTree>
    <p:extLst>
      <p:ext uri="{BB962C8B-B14F-4D97-AF65-F5344CB8AC3E}">
        <p14:creationId xmlns:p14="http://schemas.microsoft.com/office/powerpoint/2010/main" val="8592396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2" y="515156"/>
            <a:ext cx="9601196" cy="1120462"/>
          </a:xfrm>
        </p:spPr>
        <p:txBody>
          <a:bodyPr>
            <a:normAutofit/>
          </a:bodyPr>
          <a:lstStyle/>
          <a:p>
            <a:r>
              <a:rPr lang="en-US" b="1" dirty="0" smtClean="0"/>
              <a:t>Relieving the master cast </a:t>
            </a:r>
            <a:endParaRPr lang="en-US" b="1" dirty="0"/>
          </a:p>
        </p:txBody>
      </p:sp>
      <p:sp>
        <p:nvSpPr>
          <p:cNvPr id="3" name="Content Placeholder 2"/>
          <p:cNvSpPr>
            <a:spLocks noGrp="1"/>
          </p:cNvSpPr>
          <p:nvPr>
            <p:ph idx="1"/>
          </p:nvPr>
        </p:nvSpPr>
        <p:spPr>
          <a:xfrm>
            <a:off x="631065" y="1468192"/>
            <a:ext cx="10972800" cy="4407676"/>
          </a:xfrm>
        </p:spPr>
        <p:txBody>
          <a:bodyPr>
            <a:normAutofit fontScale="92500" lnSpcReduction="20000"/>
          </a:bodyPr>
          <a:lstStyle/>
          <a:p>
            <a:r>
              <a:rPr lang="en-US" dirty="0"/>
              <a:t>It is defined as, "The procedure of placing a sheet of </a:t>
            </a:r>
            <a:r>
              <a:rPr lang="en-US" dirty="0" smtClean="0"/>
              <a:t>adhesive </a:t>
            </a:r>
            <a:r>
              <a:rPr lang="en-US" dirty="0"/>
              <a:t>wax in </a:t>
            </a:r>
            <a:r>
              <a:rPr lang="en-US" dirty="0" smtClean="0"/>
              <a:t>certain </a:t>
            </a:r>
            <a:r>
              <a:rPr lang="en-US" dirty="0"/>
              <a:t>areas on the master cast to be ' : duplicated so that a refractory cast can be made".</a:t>
            </a:r>
          </a:p>
          <a:p>
            <a:r>
              <a:rPr lang="en-US" dirty="0"/>
              <a:t>The purpose of relieving the master cast with wax is to </a:t>
            </a:r>
            <a:r>
              <a:rPr lang="en-US" dirty="0" smtClean="0"/>
              <a:t>1) provide </a:t>
            </a:r>
            <a:r>
              <a:rPr lang="en-US" dirty="0"/>
              <a:t>space between certain components of the framework and the adjacent oral structures such as the </a:t>
            </a:r>
            <a:r>
              <a:rPr lang="en-US" dirty="0" err="1" smtClean="0"/>
              <a:t>gridwork</a:t>
            </a:r>
            <a:r>
              <a:rPr lang="en-US" smtClean="0"/>
              <a:t> minor </a:t>
            </a:r>
            <a:r>
              <a:rPr lang="en-US" dirty="0"/>
              <a:t>connector to which the denture base will be </a:t>
            </a:r>
            <a:r>
              <a:rPr lang="en-US" dirty="0" smtClean="0"/>
              <a:t>attached. the relieved areas on the master cast will be produced as elevations on the refractory cast. Hence, the framework fabricated over the refractory cast will not contact the tissues to be relived in mouth. 2) also, provides a relive in certain area to ovoid tissue impingement (maintains the health of underlying soft tissue). It may include the following areas:</a:t>
            </a:r>
          </a:p>
          <a:p>
            <a:r>
              <a:rPr lang="en-US" dirty="0" smtClean="0"/>
              <a:t>Beneath lingual bar connectors or the bar portion of the </a:t>
            </a:r>
            <a:r>
              <a:rPr lang="en-US" dirty="0" err="1" smtClean="0"/>
              <a:t>linguoplates</a:t>
            </a:r>
            <a:endParaRPr lang="en-US" dirty="0" smtClean="0"/>
          </a:p>
          <a:p>
            <a:r>
              <a:rPr lang="en-US" dirty="0" smtClean="0"/>
              <a:t>Areas in which major connectors will contact thin tissue, such as elevated palatal raphes.</a:t>
            </a:r>
          </a:p>
          <a:p>
            <a:r>
              <a:rPr lang="en-US" dirty="0" smtClean="0"/>
              <a:t>Beneath framework extensions, </a:t>
            </a:r>
            <a:r>
              <a:rPr lang="en-US" dirty="0" err="1" smtClean="0"/>
              <a:t>gridwork</a:t>
            </a:r>
            <a:r>
              <a:rPr lang="en-US" dirty="0" smtClean="0"/>
              <a:t> minor connectors, onto ridge area for attachment of resin bases.</a:t>
            </a:r>
            <a:endParaRPr lang="en-US" dirty="0"/>
          </a:p>
          <a:p>
            <a:endParaRPr lang="en-US" dirty="0"/>
          </a:p>
        </p:txBody>
      </p:sp>
    </p:spTree>
    <p:extLst>
      <p:ext uri="{BB962C8B-B14F-4D97-AF65-F5344CB8AC3E}">
        <p14:creationId xmlns:p14="http://schemas.microsoft.com/office/powerpoint/2010/main" val="38080883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6941714" y="824249"/>
            <a:ext cx="4430332" cy="2034862"/>
          </a:xfrm>
          <a:prstGeom prst="rect">
            <a:avLst/>
          </a:prstGeom>
        </p:spPr>
      </p:pic>
      <p:pic>
        <p:nvPicPr>
          <p:cNvPr id="5" name="Picture 4"/>
          <p:cNvPicPr>
            <a:picLocks noChangeAspect="1"/>
          </p:cNvPicPr>
          <p:nvPr/>
        </p:nvPicPr>
        <p:blipFill>
          <a:blip r:embed="rId3"/>
          <a:stretch>
            <a:fillRect/>
          </a:stretch>
        </p:blipFill>
        <p:spPr>
          <a:xfrm>
            <a:off x="566613" y="824248"/>
            <a:ext cx="3279932" cy="5058299"/>
          </a:xfrm>
          <a:prstGeom prst="rect">
            <a:avLst/>
          </a:prstGeom>
        </p:spPr>
      </p:pic>
      <p:pic>
        <p:nvPicPr>
          <p:cNvPr id="6" name="Picture 5"/>
          <p:cNvPicPr>
            <a:picLocks noChangeAspect="1"/>
          </p:cNvPicPr>
          <p:nvPr/>
        </p:nvPicPr>
        <p:blipFill>
          <a:blip r:embed="rId4"/>
          <a:stretch>
            <a:fillRect/>
          </a:stretch>
        </p:blipFill>
        <p:spPr>
          <a:xfrm>
            <a:off x="7134895" y="3552821"/>
            <a:ext cx="4430332" cy="2062372"/>
          </a:xfrm>
          <a:prstGeom prst="rect">
            <a:avLst/>
          </a:prstGeom>
        </p:spPr>
      </p:pic>
      <p:sp>
        <p:nvSpPr>
          <p:cNvPr id="7" name="Oval 6"/>
          <p:cNvSpPr/>
          <p:nvPr/>
        </p:nvSpPr>
        <p:spPr>
          <a:xfrm>
            <a:off x="4548299" y="792284"/>
            <a:ext cx="1481071" cy="127501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t>relive</a:t>
            </a:r>
            <a:endParaRPr lang="en-US" sz="2800" b="1" dirty="0"/>
          </a:p>
        </p:txBody>
      </p:sp>
      <p:sp>
        <p:nvSpPr>
          <p:cNvPr id="8" name="Right Arrow 7"/>
          <p:cNvSpPr/>
          <p:nvPr/>
        </p:nvSpPr>
        <p:spPr>
          <a:xfrm>
            <a:off x="6029370" y="1585687"/>
            <a:ext cx="888642" cy="4765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rot="9178334">
            <a:off x="3992474" y="2013137"/>
            <a:ext cx="822088" cy="3952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4129880" y="4005330"/>
            <a:ext cx="2090615" cy="1326525"/>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Master cast ready for duplication </a:t>
            </a:r>
            <a:endParaRPr lang="en-US" b="1" dirty="0"/>
          </a:p>
        </p:txBody>
      </p:sp>
      <p:sp>
        <p:nvSpPr>
          <p:cNvPr id="11" name="Right Arrow 10"/>
          <p:cNvSpPr/>
          <p:nvPr/>
        </p:nvSpPr>
        <p:spPr>
          <a:xfrm>
            <a:off x="6286946" y="4668592"/>
            <a:ext cx="901521" cy="4250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10280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Beading </a:t>
            </a:r>
            <a:br>
              <a:rPr lang="en-US" dirty="0"/>
            </a:br>
            <a:endParaRPr lang="en-US" dirty="0"/>
          </a:p>
        </p:txBody>
      </p:sp>
      <p:sp>
        <p:nvSpPr>
          <p:cNvPr id="3" name="Content Placeholder 2"/>
          <p:cNvSpPr>
            <a:spLocks noGrp="1"/>
          </p:cNvSpPr>
          <p:nvPr>
            <p:ph idx="1"/>
          </p:nvPr>
        </p:nvSpPr>
        <p:spPr>
          <a:xfrm>
            <a:off x="1192370" y="1634065"/>
            <a:ext cx="9601196" cy="3318936"/>
          </a:xfrm>
        </p:spPr>
        <p:txBody>
          <a:bodyPr/>
          <a:lstStyle/>
          <a:p>
            <a:r>
              <a:rPr lang="en-US" dirty="0"/>
              <a:t>It is defined as, "Scoring a cast with a sharp instrument or Bur in any desired area to provide a seal between the finished prosthesis and the soft tissue".</a:t>
            </a:r>
          </a:p>
          <a:p>
            <a:r>
              <a:rPr lang="en-US" dirty="0"/>
              <a:t>Beading is nothing but a depression created along the borders of the framework drawn on the cast so that the resultant framework will have an elevation at its borders. This is done only for the maxillary cast to get a good seal </a:t>
            </a:r>
          </a:p>
          <a:p>
            <a:endParaRPr lang="en-US" dirty="0"/>
          </a:p>
        </p:txBody>
      </p:sp>
      <p:pic>
        <p:nvPicPr>
          <p:cNvPr id="4" name="Picture 3"/>
          <p:cNvPicPr>
            <a:picLocks noChangeAspect="1"/>
          </p:cNvPicPr>
          <p:nvPr/>
        </p:nvPicPr>
        <p:blipFill>
          <a:blip r:embed="rId2"/>
          <a:stretch>
            <a:fillRect/>
          </a:stretch>
        </p:blipFill>
        <p:spPr>
          <a:xfrm>
            <a:off x="626514" y="3992451"/>
            <a:ext cx="3005588" cy="2137893"/>
          </a:xfrm>
          <a:prstGeom prst="rect">
            <a:avLst/>
          </a:prstGeom>
        </p:spPr>
      </p:pic>
      <p:pic>
        <p:nvPicPr>
          <p:cNvPr id="5" name="Picture 4"/>
          <p:cNvPicPr>
            <a:picLocks noChangeAspect="1"/>
          </p:cNvPicPr>
          <p:nvPr/>
        </p:nvPicPr>
        <p:blipFill>
          <a:blip r:embed="rId3"/>
          <a:stretch>
            <a:fillRect/>
          </a:stretch>
        </p:blipFill>
        <p:spPr>
          <a:xfrm>
            <a:off x="3595201" y="3992451"/>
            <a:ext cx="3353091" cy="2137893"/>
          </a:xfrm>
          <a:prstGeom prst="rect">
            <a:avLst/>
          </a:prstGeom>
        </p:spPr>
      </p:pic>
      <p:pic>
        <p:nvPicPr>
          <p:cNvPr id="6" name="Picture 5"/>
          <p:cNvPicPr>
            <a:picLocks noChangeAspect="1"/>
          </p:cNvPicPr>
          <p:nvPr/>
        </p:nvPicPr>
        <p:blipFill>
          <a:blip r:embed="rId4"/>
          <a:stretch>
            <a:fillRect/>
          </a:stretch>
        </p:blipFill>
        <p:spPr>
          <a:xfrm>
            <a:off x="7057623" y="3992451"/>
            <a:ext cx="3946532" cy="2137893"/>
          </a:xfrm>
          <a:prstGeom prst="rect">
            <a:avLst/>
          </a:prstGeom>
        </p:spPr>
      </p:pic>
    </p:spTree>
    <p:extLst>
      <p:ext uri="{BB962C8B-B14F-4D97-AF65-F5344CB8AC3E}">
        <p14:creationId xmlns:p14="http://schemas.microsoft.com/office/powerpoint/2010/main" val="533407449"/>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B15E28"/>
      </a:accent1>
      <a:accent2>
        <a:srgbClr val="B13228"/>
      </a:accent2>
      <a:accent3>
        <a:srgbClr val="8B7B56"/>
      </a:accent3>
      <a:accent4>
        <a:srgbClr val="E09C41"/>
      </a:accent4>
      <a:accent5>
        <a:srgbClr val="9EAE51"/>
      </a:accent5>
      <a:accent6>
        <a:srgbClr val="6E7355"/>
      </a:accent6>
      <a:hlink>
        <a:srgbClr val="D37A21"/>
      </a:hlink>
      <a:folHlink>
        <a:srgbClr val="CA8F55"/>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039A4B3-0617-4CFC-B614-27363ECC28AC}"/>
    </a:ext>
  </a:extLst>
</a:theme>
</file>

<file path=docProps/app.xml><?xml version="1.0" encoding="utf-8"?>
<Properties xmlns="http://schemas.openxmlformats.org/officeDocument/2006/extended-properties" xmlns:vt="http://schemas.openxmlformats.org/officeDocument/2006/docPropsVTypes">
  <Template>Organic</Template>
  <TotalTime>926</TotalTime>
  <Words>1593</Words>
  <Application>Microsoft Office PowerPoint</Application>
  <PresentationFormat>Widescreen</PresentationFormat>
  <Paragraphs>67</Paragraphs>
  <Slides>16</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16</vt:i4>
      </vt:variant>
    </vt:vector>
  </HeadingPairs>
  <TitlesOfParts>
    <vt:vector size="19" baseType="lpstr">
      <vt:lpstr>Arial</vt:lpstr>
      <vt:lpstr>Garamond</vt:lpstr>
      <vt:lpstr>Organic</vt:lpstr>
      <vt:lpstr>Block Out, Relief,&amp; Other Laboratory Procedures For The Construction Of The Metal Framework</vt:lpstr>
      <vt:lpstr>PowerPoint Presentation</vt:lpstr>
      <vt:lpstr>PowerPoint Presentation</vt:lpstr>
      <vt:lpstr>PowerPoint Presentation</vt:lpstr>
      <vt:lpstr>PowerPoint Presentation</vt:lpstr>
      <vt:lpstr>PowerPoint Presentation</vt:lpstr>
      <vt:lpstr>Relieving the master cast </vt:lpstr>
      <vt:lpstr>PowerPoint Presentation</vt:lpstr>
      <vt:lpstr>Beading  </vt:lpstr>
      <vt:lpstr>Duplicating of master cast</vt:lpstr>
      <vt:lpstr>PowerPoint Presentation</vt:lpstr>
      <vt:lpstr>PowerPoint Presentation</vt:lpstr>
      <vt:lpstr>PowerPoint Presentation</vt:lpstr>
      <vt:lpstr>Spruing, Investment, Burnout, Casting, And Finishing Of The Removable Partial Denture Framework</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Block out, relief,&amp; other laboratory procedures for the construction of the metal framework</dc:title>
  <dc:creator>dr</dc:creator>
  <cp:lastModifiedBy>dr</cp:lastModifiedBy>
  <cp:revision>42</cp:revision>
  <dcterms:created xsi:type="dcterms:W3CDTF">2017-03-02T19:13:49Z</dcterms:created>
  <dcterms:modified xsi:type="dcterms:W3CDTF">2017-04-02T07:40:14Z</dcterms:modified>
</cp:coreProperties>
</file>