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37"/>
  </p:notesMasterIdLst>
  <p:sldIdLst>
    <p:sldId id="304" r:id="rId2"/>
    <p:sldId id="315" r:id="rId3"/>
    <p:sldId id="306" r:id="rId4"/>
    <p:sldId id="316" r:id="rId5"/>
    <p:sldId id="314" r:id="rId6"/>
    <p:sldId id="307" r:id="rId7"/>
    <p:sldId id="317" r:id="rId8"/>
    <p:sldId id="257" r:id="rId9"/>
    <p:sldId id="299" r:id="rId10"/>
    <p:sldId id="308" r:id="rId11"/>
    <p:sldId id="309" r:id="rId12"/>
    <p:sldId id="313" r:id="rId13"/>
    <p:sldId id="310" r:id="rId14"/>
    <p:sldId id="311" r:id="rId15"/>
    <p:sldId id="300" r:id="rId16"/>
    <p:sldId id="312" r:id="rId17"/>
    <p:sldId id="263" r:id="rId18"/>
    <p:sldId id="301" r:id="rId19"/>
    <p:sldId id="264" r:id="rId20"/>
    <p:sldId id="302" r:id="rId21"/>
    <p:sldId id="266" r:id="rId22"/>
    <p:sldId id="268" r:id="rId23"/>
    <p:sldId id="269" r:id="rId24"/>
    <p:sldId id="270" r:id="rId25"/>
    <p:sldId id="271" r:id="rId26"/>
    <p:sldId id="273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3" r:id="rId35"/>
    <p:sldId id="305" r:id="rId36"/>
  </p:sldIdLst>
  <p:sldSz cx="9144000" cy="6858000" type="screen4x3"/>
  <p:notesSz cx="6858000" cy="9144000"/>
  <p:custDataLst>
    <p:tags r:id="rId38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 autoAdjust="0"/>
    <p:restoredTop sz="45246" autoAdjust="0"/>
  </p:normalViewPr>
  <p:slideViewPr>
    <p:cSldViewPr>
      <p:cViewPr varScale="1">
        <p:scale>
          <a:sx n="71" d="100"/>
          <a:sy n="71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6C581-658C-4B22-AD2B-439A98AE167A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0FEB3-A702-4546-A660-E7083ABE83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76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0FEB3-A702-4546-A660-E7083ABE83F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295C5-09FE-417D-9F9C-BBBD44A0F106}" type="datetimeFigureOut">
              <a:rPr lang="ar-SA" smtClean="0"/>
              <a:pPr/>
              <a:t>10/06/1438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44D38-2B56-4420-B9A8-C524F7052BD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295C5-09FE-417D-9F9C-BBBD44A0F106}" type="datetimeFigureOut">
              <a:rPr lang="ar-SA" smtClean="0"/>
              <a:pPr/>
              <a:t>10/06/1438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44D38-2B56-4420-B9A8-C524F7052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295C5-09FE-417D-9F9C-BBBD44A0F106}" type="datetimeFigureOut">
              <a:rPr lang="ar-SA" smtClean="0"/>
              <a:pPr/>
              <a:t>10/06/1438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44D38-2B56-4420-B9A8-C524F7052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295C5-09FE-417D-9F9C-BBBD44A0F106}" type="datetimeFigureOut">
              <a:rPr lang="ar-SA" smtClean="0"/>
              <a:pPr/>
              <a:t>10/06/1438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44D38-2B56-4420-B9A8-C524F7052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295C5-09FE-417D-9F9C-BBBD44A0F106}" type="datetimeFigureOut">
              <a:rPr lang="ar-SA" smtClean="0"/>
              <a:pPr/>
              <a:t>10/06/1438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44D38-2B56-4420-B9A8-C524F7052BD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295C5-09FE-417D-9F9C-BBBD44A0F106}" type="datetimeFigureOut">
              <a:rPr lang="ar-SA" smtClean="0"/>
              <a:pPr/>
              <a:t>10/06/1438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44D38-2B56-4420-B9A8-C524F7052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295C5-09FE-417D-9F9C-BBBD44A0F106}" type="datetimeFigureOut">
              <a:rPr lang="ar-SA" smtClean="0"/>
              <a:pPr/>
              <a:t>10/06/1438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44D38-2B56-4420-B9A8-C524F7052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295C5-09FE-417D-9F9C-BBBD44A0F106}" type="datetimeFigureOut">
              <a:rPr lang="ar-SA" smtClean="0"/>
              <a:pPr/>
              <a:t>10/06/1438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44D38-2B56-4420-B9A8-C524F7052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295C5-09FE-417D-9F9C-BBBD44A0F106}" type="datetimeFigureOut">
              <a:rPr lang="ar-SA" smtClean="0"/>
              <a:pPr/>
              <a:t>10/06/1438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44D38-2B56-4420-B9A8-C524F7052BD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295C5-09FE-417D-9F9C-BBBD44A0F106}" type="datetimeFigureOut">
              <a:rPr lang="ar-SA" smtClean="0"/>
              <a:pPr/>
              <a:t>10/06/1438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44D38-2B56-4420-B9A8-C524F7052BD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295C5-09FE-417D-9F9C-BBBD44A0F106}" type="datetimeFigureOut">
              <a:rPr lang="ar-SA" smtClean="0"/>
              <a:pPr/>
              <a:t>10/06/1438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D44D38-2B56-4420-B9A8-C524F7052BD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50295C5-09FE-417D-9F9C-BBBD44A0F106}" type="datetimeFigureOut">
              <a:rPr lang="ar-SA" smtClean="0"/>
              <a:pPr/>
              <a:t>10/06/1438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DD44D38-2B56-4420-B9A8-C524F7052BD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5001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Fetus and Placenta II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852936"/>
            <a:ext cx="7272808" cy="345638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Development of Placenta</a:t>
            </a:r>
          </a:p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University Of Babylon </a:t>
            </a:r>
          </a:p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College Of Medicine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Department Of Human Anatomy And Histology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Dr.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Haythem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Ali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Alsayigh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Clinical Surgical Anatomy</a:t>
            </a: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MB.Ch.B.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-F.I.M.B.S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ar-IQ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508720"/>
            <a:ext cx="8466144" cy="4800600"/>
          </a:xfrm>
        </p:spPr>
        <p:txBody>
          <a:bodyPr/>
          <a:lstStyle/>
          <a:p>
            <a:pPr algn="l" rtl="0"/>
            <a:r>
              <a:rPr lang="en-US" dirty="0" smtClean="0"/>
              <a:t>During the following months, numerous small extensions sprout(developed) from existing villous stems into the surrounding </a:t>
            </a:r>
            <a:r>
              <a:rPr lang="en-US" b="1" dirty="0" err="1" smtClean="0"/>
              <a:t>lacunar</a:t>
            </a:r>
            <a:r>
              <a:rPr lang="en-US" b="1" dirty="0" smtClean="0"/>
              <a:t> or </a:t>
            </a:r>
            <a:r>
              <a:rPr lang="en-US" b="1" dirty="0" err="1" smtClean="0"/>
              <a:t>intervillous</a:t>
            </a:r>
            <a:r>
              <a:rPr lang="en-US" b="1" dirty="0" smtClean="0"/>
              <a:t> spaces. </a:t>
            </a:r>
          </a:p>
          <a:p>
            <a:pPr algn="l" rtl="0"/>
            <a:r>
              <a:rPr lang="en-US" b="1" dirty="0" smtClean="0"/>
              <a:t>Initially </a:t>
            </a:r>
            <a:r>
              <a:rPr lang="en-US" dirty="0" smtClean="0"/>
              <a:t>these newly formed </a:t>
            </a:r>
            <a:r>
              <a:rPr lang="en-US" dirty="0" err="1" smtClean="0"/>
              <a:t>villi</a:t>
            </a:r>
            <a:r>
              <a:rPr lang="en-US" dirty="0" smtClean="0"/>
              <a:t> are primitive</a:t>
            </a:r>
            <a:endParaRPr lang="ar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87727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but by the beginning of the fourth month, </a:t>
            </a:r>
            <a:r>
              <a:rPr lang="en-US" dirty="0" err="1" smtClean="0"/>
              <a:t>cytotrophoblastic</a:t>
            </a:r>
            <a:r>
              <a:rPr lang="en-US" dirty="0" smtClean="0"/>
              <a:t> cells and some connective tissue cells disappear.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err="1" smtClean="0"/>
              <a:t>syncytium</a:t>
            </a:r>
            <a:r>
              <a:rPr lang="en-US" dirty="0" smtClean="0"/>
              <a:t> and endothelial wall of the blood vessels are then the </a:t>
            </a:r>
            <a:r>
              <a:rPr lang="en-US" dirty="0" smtClean="0"/>
              <a:t>only layers </a:t>
            </a:r>
            <a:r>
              <a:rPr lang="en-US" dirty="0" smtClean="0"/>
              <a:t>that separate the maternal and fetal circulations </a:t>
            </a:r>
            <a:r>
              <a:rPr lang="en-US" dirty="0" smtClean="0"/>
              <a:t> </a:t>
            </a:r>
            <a:r>
              <a:rPr lang="en-US" i="1" dirty="0" smtClean="0"/>
              <a:t>Frequently </a:t>
            </a:r>
            <a:r>
              <a:rPr lang="en-US" dirty="0" smtClean="0"/>
              <a:t>the </a:t>
            </a:r>
            <a:r>
              <a:rPr lang="en-US" dirty="0" err="1" smtClean="0"/>
              <a:t>syncytium</a:t>
            </a:r>
            <a:r>
              <a:rPr lang="en-US" dirty="0" smtClean="0"/>
              <a:t> becomes very thin, and large pieces containing several nuclei may break off and drop into the </a:t>
            </a:r>
            <a:r>
              <a:rPr lang="en-US" dirty="0" err="1" smtClean="0"/>
              <a:t>intervillous</a:t>
            </a:r>
            <a:r>
              <a:rPr lang="en-US" dirty="0" smtClean="0"/>
              <a:t> blood lakes. 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87727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These </a:t>
            </a:r>
            <a:r>
              <a:rPr lang="en-US" dirty="0" smtClean="0"/>
              <a:t>pieces, known as </a:t>
            </a:r>
            <a:r>
              <a:rPr lang="en-US" b="1" dirty="0" err="1" smtClean="0"/>
              <a:t>syncytial</a:t>
            </a:r>
            <a:r>
              <a:rPr lang="en-US" b="1" dirty="0" smtClean="0"/>
              <a:t> knots, enter the maternal circulation and usually </a:t>
            </a:r>
            <a:r>
              <a:rPr lang="en-US" b="1" dirty="0" smtClean="0"/>
              <a:t>degenerate </a:t>
            </a:r>
            <a:r>
              <a:rPr lang="en-US" dirty="0" smtClean="0"/>
              <a:t>without </a:t>
            </a:r>
            <a:r>
              <a:rPr lang="en-US" dirty="0" smtClean="0"/>
              <a:t>causing any symptoms. </a:t>
            </a:r>
            <a:endParaRPr lang="en-US" dirty="0" smtClean="0"/>
          </a:p>
          <a:p>
            <a:pPr algn="l" rtl="0"/>
            <a:r>
              <a:rPr lang="en-US" dirty="0" smtClean="0"/>
              <a:t>Disappearance </a:t>
            </a:r>
            <a:r>
              <a:rPr lang="en-US" dirty="0" smtClean="0"/>
              <a:t>of </a:t>
            </a:r>
            <a:r>
              <a:rPr lang="en-US" dirty="0" err="1" smtClean="0"/>
              <a:t>cytotrophoblastic</a:t>
            </a:r>
            <a:r>
              <a:rPr lang="en-US" dirty="0" smtClean="0"/>
              <a:t> cells progresses from the smaller to larger </a:t>
            </a:r>
            <a:r>
              <a:rPr lang="en-US" dirty="0" err="1" smtClean="0"/>
              <a:t>villi</a:t>
            </a:r>
            <a:r>
              <a:rPr lang="en-US" dirty="0" smtClean="0"/>
              <a:t>, and although some always persist in large </a:t>
            </a:r>
            <a:r>
              <a:rPr lang="en-US" dirty="0" err="1" smtClean="0"/>
              <a:t>villi</a:t>
            </a:r>
            <a:r>
              <a:rPr lang="en-US" dirty="0" smtClean="0"/>
              <a:t>, they do not participate in the exchange between the two circulations</a:t>
            </a:r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CHORION FRONDOSUM AND DECIDUA BASALIS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508720"/>
            <a:ext cx="8610160" cy="48006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In the early weeks of development, </a:t>
            </a:r>
            <a:r>
              <a:rPr lang="en-US" dirty="0" err="1" smtClean="0"/>
              <a:t>villi</a:t>
            </a:r>
            <a:r>
              <a:rPr lang="en-US" dirty="0" smtClean="0"/>
              <a:t> cover the entire surface of the </a:t>
            </a:r>
            <a:r>
              <a:rPr lang="en-US" dirty="0" err="1" smtClean="0"/>
              <a:t>chorion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As pregnancy advances, </a:t>
            </a:r>
            <a:r>
              <a:rPr lang="en-US" dirty="0" err="1" smtClean="0"/>
              <a:t>villi</a:t>
            </a:r>
            <a:r>
              <a:rPr lang="en-US" dirty="0" smtClean="0"/>
              <a:t> on the embryonic pole continue to grow and expand, giving rise to the </a:t>
            </a:r>
            <a:r>
              <a:rPr lang="en-US" b="1" dirty="0" err="1" smtClean="0"/>
              <a:t>chorion</a:t>
            </a:r>
            <a:r>
              <a:rPr lang="en-US" b="1" dirty="0" smtClean="0"/>
              <a:t> </a:t>
            </a:r>
            <a:r>
              <a:rPr lang="en-US" b="1" dirty="0" err="1" smtClean="0"/>
              <a:t>frondosum</a:t>
            </a:r>
            <a:r>
              <a:rPr lang="en-US" b="1" dirty="0" smtClean="0"/>
              <a:t> (bushy </a:t>
            </a:r>
            <a:r>
              <a:rPr lang="en-US" b="1" dirty="0" err="1" smtClean="0"/>
              <a:t>chorion</a:t>
            </a:r>
            <a:r>
              <a:rPr lang="en-US" b="1" dirty="0" smtClean="0"/>
              <a:t>). </a:t>
            </a:r>
            <a:endParaRPr lang="en-US" b="1" dirty="0" smtClean="0"/>
          </a:p>
          <a:p>
            <a:pPr algn="l" rtl="0"/>
            <a:r>
              <a:rPr lang="en-US" b="1" dirty="0" err="1" smtClean="0"/>
              <a:t>Villi</a:t>
            </a:r>
            <a:r>
              <a:rPr lang="en-US" b="1" dirty="0" smtClean="0"/>
              <a:t> </a:t>
            </a:r>
            <a:r>
              <a:rPr lang="en-US" b="1" dirty="0" smtClean="0"/>
              <a:t>on the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/>
              <a:t>bembryonic</a:t>
            </a:r>
            <a:r>
              <a:rPr lang="en-US" dirty="0" smtClean="0"/>
              <a:t> pole degenerate and </a:t>
            </a:r>
            <a:r>
              <a:rPr lang="en-US" dirty="0" smtClean="0"/>
              <a:t>b</a:t>
            </a:r>
            <a:r>
              <a:rPr lang="en-US" dirty="0" smtClean="0"/>
              <a:t> and by the third month, this side of the </a:t>
            </a:r>
            <a:r>
              <a:rPr lang="en-US" dirty="0" err="1" smtClean="0"/>
              <a:t>chorion</a:t>
            </a:r>
            <a:r>
              <a:rPr lang="en-US" dirty="0" smtClean="0"/>
              <a:t>, now known as the </a:t>
            </a:r>
            <a:r>
              <a:rPr lang="en-US" dirty="0" err="1" smtClean="0"/>
              <a:t>chorion</a:t>
            </a:r>
            <a:r>
              <a:rPr lang="en-US" dirty="0" smtClean="0"/>
              <a:t> </a:t>
            </a:r>
            <a:r>
              <a:rPr lang="en-US" dirty="0" err="1" smtClean="0"/>
              <a:t>laeve</a:t>
            </a:r>
            <a:r>
              <a:rPr lang="en-US" dirty="0" smtClean="0"/>
              <a:t>, is smooth 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now known as the </a:t>
            </a:r>
            <a:r>
              <a:rPr lang="en-US" b="1" dirty="0" err="1" smtClean="0"/>
              <a:t>chorion</a:t>
            </a:r>
            <a:r>
              <a:rPr lang="en-US" b="1" dirty="0" smtClean="0"/>
              <a:t> </a:t>
            </a:r>
            <a:r>
              <a:rPr lang="en-US" b="1" dirty="0" err="1" smtClean="0"/>
              <a:t>laeve</a:t>
            </a:r>
            <a:r>
              <a:rPr lang="en-US" b="1" dirty="0" smtClean="0"/>
              <a:t>, is smooth </a:t>
            </a:r>
            <a:r>
              <a:rPr lang="en-US" dirty="0" smtClean="0"/>
              <a:t>The difference between the embryonic and </a:t>
            </a:r>
            <a:r>
              <a:rPr lang="en-US" dirty="0" err="1" smtClean="0"/>
              <a:t>abembryonic</a:t>
            </a:r>
            <a:r>
              <a:rPr lang="en-US" dirty="0" smtClean="0"/>
              <a:t> poles of the </a:t>
            </a:r>
            <a:r>
              <a:rPr lang="en-US" dirty="0" err="1" smtClean="0"/>
              <a:t>chorion</a:t>
            </a:r>
            <a:r>
              <a:rPr lang="en-US" dirty="0" smtClean="0"/>
              <a:t> is also </a:t>
            </a:r>
            <a:r>
              <a:rPr lang="en-US" dirty="0" smtClean="0"/>
              <a:t>reflected in </a:t>
            </a:r>
            <a:r>
              <a:rPr lang="en-US" dirty="0" smtClean="0"/>
              <a:t>the structure of the </a:t>
            </a:r>
            <a:r>
              <a:rPr lang="en-US" dirty="0" err="1" smtClean="0"/>
              <a:t>decidua</a:t>
            </a:r>
            <a:r>
              <a:rPr lang="en-US" dirty="0" smtClean="0"/>
              <a:t>,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 smtClean="0"/>
              <a:t>functional layer of the </a:t>
            </a:r>
            <a:r>
              <a:rPr lang="en-US" dirty="0" err="1" smtClean="0"/>
              <a:t>endometrium</a:t>
            </a:r>
            <a:r>
              <a:rPr lang="en-US" b="1" dirty="0" smtClean="0"/>
              <a:t> </a:t>
            </a:r>
            <a:r>
              <a:rPr lang="en-US" dirty="0" smtClean="0"/>
              <a:t>which </a:t>
            </a:r>
            <a:r>
              <a:rPr lang="en-US" dirty="0" smtClean="0"/>
              <a:t>is shed during parturition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decidua</a:t>
            </a:r>
            <a:r>
              <a:rPr lang="en-US" dirty="0" smtClean="0"/>
              <a:t> over the </a:t>
            </a:r>
            <a:r>
              <a:rPr lang="en-US" dirty="0" err="1" smtClean="0"/>
              <a:t>chorion</a:t>
            </a:r>
            <a:r>
              <a:rPr lang="en-US" dirty="0" smtClean="0"/>
              <a:t> </a:t>
            </a:r>
            <a:r>
              <a:rPr lang="en-US" dirty="0" err="1" smtClean="0"/>
              <a:t>frondosum</a:t>
            </a:r>
            <a:r>
              <a:rPr lang="en-US" dirty="0" smtClean="0"/>
              <a:t>, the </a:t>
            </a:r>
            <a:r>
              <a:rPr lang="en-US" b="1" dirty="0" err="1" smtClean="0"/>
              <a:t>decidua</a:t>
            </a:r>
            <a:r>
              <a:rPr lang="en-US" b="1" dirty="0" smtClean="0"/>
              <a:t> </a:t>
            </a:r>
            <a:r>
              <a:rPr lang="en-US" b="1" dirty="0" err="1" smtClean="0"/>
              <a:t>basalis</a:t>
            </a:r>
            <a:r>
              <a:rPr lang="en-US" b="1" dirty="0" smtClean="0"/>
              <a:t> </a:t>
            </a:r>
            <a:r>
              <a:rPr lang="en-US" dirty="0" smtClean="0"/>
              <a:t>consists </a:t>
            </a:r>
            <a:r>
              <a:rPr lang="en-US" dirty="0" smtClean="0"/>
              <a:t>of a compact layer of </a:t>
            </a:r>
            <a:r>
              <a:rPr lang="en-US" dirty="0" smtClean="0"/>
              <a:t>large cells</a:t>
            </a:r>
            <a:r>
              <a:rPr lang="en-US" dirty="0" smtClean="0"/>
              <a:t>, </a:t>
            </a:r>
            <a:r>
              <a:rPr lang="en-US" b="1" dirty="0" err="1" smtClean="0"/>
              <a:t>decidual</a:t>
            </a:r>
            <a:r>
              <a:rPr lang="en-US" b="1" dirty="0" smtClean="0"/>
              <a:t> cells, with abundant amounts of lipids and glycogen</a:t>
            </a:r>
            <a:endParaRPr lang="ar-IQ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CHORION FRONDOSUM AND DECIDUA BASALIS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of the placenta</a:t>
            </a:r>
            <a:r>
              <a:rPr lang="en-US" sz="3200" dirty="0"/>
              <a:t>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329643" cy="5545137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 startAt="4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Formation of an outer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cytotrophoblastic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shell:</a:t>
            </a:r>
          </a:p>
          <a:p>
            <a:pPr marL="514350" indent="-514350" algn="l" rt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- End of  3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w. </a:t>
            </a:r>
          </a:p>
          <a:p>
            <a:pPr marL="514350" indent="-514350" algn="l" rtl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- Stabilizes Implantation Firmly.   </a:t>
            </a:r>
          </a:p>
          <a:p>
            <a:pPr marL="514350" indent="-514350"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endometrial mucosa functioning for implantation is called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Deciduas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 algn="l" rtl="0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Anchoring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villi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rtl="0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Terminal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grow into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lacunar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spaces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syncytium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which are filled with maternal blood and are therefore called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Intervillous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spaces.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447800"/>
            <a:ext cx="8394136" cy="48006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This layer, the </a:t>
            </a:r>
            <a:r>
              <a:rPr lang="en-US" b="1" dirty="0" err="1" smtClean="0"/>
              <a:t>decidual</a:t>
            </a:r>
            <a:r>
              <a:rPr lang="en-US" b="1" dirty="0" smtClean="0"/>
              <a:t> plate, is tightly connected to the </a:t>
            </a:r>
            <a:r>
              <a:rPr lang="en-US" b="1" dirty="0" err="1" smtClean="0"/>
              <a:t>chorion</a:t>
            </a:r>
            <a:r>
              <a:rPr lang="en-US" b="1" dirty="0" smtClean="0"/>
              <a:t>. The </a:t>
            </a:r>
            <a:r>
              <a:rPr lang="en-US" b="1" dirty="0" err="1" smtClean="0"/>
              <a:t>decidual</a:t>
            </a:r>
            <a:r>
              <a:rPr lang="en-US" b="1" dirty="0" smtClean="0"/>
              <a:t> layer over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err="1" smtClean="0"/>
              <a:t>abembryonic</a:t>
            </a:r>
            <a:r>
              <a:rPr lang="en-US" dirty="0" smtClean="0"/>
              <a:t> pole is the </a:t>
            </a:r>
            <a:r>
              <a:rPr lang="en-US" b="1" dirty="0" err="1" smtClean="0"/>
              <a:t>decidua</a:t>
            </a:r>
            <a:r>
              <a:rPr lang="en-US" b="1" dirty="0" smtClean="0"/>
              <a:t> </a:t>
            </a:r>
            <a:r>
              <a:rPr lang="en-US" b="1" dirty="0" err="1" smtClean="0"/>
              <a:t>capsularis</a:t>
            </a:r>
            <a:r>
              <a:rPr lang="en-US" b="1" i="1" dirty="0" smtClean="0"/>
              <a:t>. </a:t>
            </a:r>
          </a:p>
          <a:p>
            <a:pPr algn="l" rtl="0"/>
            <a:r>
              <a:rPr lang="en-US" b="1" i="1" dirty="0" smtClean="0"/>
              <a:t>With growth of the </a:t>
            </a:r>
            <a:r>
              <a:rPr lang="en-US" dirty="0" smtClean="0"/>
              <a:t>chorionic vesicle, this layer becomes stretched and degenerates. Subsequently, the </a:t>
            </a:r>
            <a:r>
              <a:rPr lang="en-US" dirty="0" err="1" smtClean="0"/>
              <a:t>chorion</a:t>
            </a:r>
            <a:r>
              <a:rPr lang="en-US" dirty="0" smtClean="0"/>
              <a:t> </a:t>
            </a:r>
            <a:r>
              <a:rPr lang="en-US" dirty="0" err="1" smtClean="0"/>
              <a:t>laeve</a:t>
            </a:r>
            <a:r>
              <a:rPr lang="en-US" dirty="0" smtClean="0"/>
              <a:t> comes into contact with the uterine wall (</a:t>
            </a:r>
            <a:r>
              <a:rPr lang="en-US" b="1" dirty="0" err="1" smtClean="0"/>
              <a:t>decidua</a:t>
            </a:r>
            <a:r>
              <a:rPr lang="en-US" b="1" dirty="0" smtClean="0"/>
              <a:t> </a:t>
            </a:r>
            <a:r>
              <a:rPr lang="en-US" b="1" dirty="0" err="1" smtClean="0"/>
              <a:t>parietalis</a:t>
            </a:r>
            <a:r>
              <a:rPr lang="en-US" b="1" dirty="0" smtClean="0"/>
              <a:t>)</a:t>
            </a:r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1" r="11970"/>
          <a:stretch/>
        </p:blipFill>
        <p:spPr bwMode="auto">
          <a:xfrm>
            <a:off x="107504" y="75616"/>
            <a:ext cx="8928992" cy="67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Development of the placenta</a:t>
            </a:r>
            <a:r>
              <a:rPr lang="en-US" b="1" dirty="0"/>
              <a:t>:</a:t>
            </a:r>
          </a:p>
        </p:txBody>
      </p:sp>
      <p:pic>
        <p:nvPicPr>
          <p:cNvPr id="6" name="Content Placeholder 5" descr="Copy of Picture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89" y="1071547"/>
            <a:ext cx="6286544" cy="5476457"/>
          </a:xfrm>
        </p:spPr>
      </p:pic>
      <p:sp>
        <p:nvSpPr>
          <p:cNvPr id="7" name="TextBox 6"/>
          <p:cNvSpPr txBox="1"/>
          <p:nvPr/>
        </p:nvSpPr>
        <p:spPr>
          <a:xfrm>
            <a:off x="7143769" y="5715017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month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014.jpg"/>
          <p:cNvPicPr>
            <a:picLocks noChangeAspect="1"/>
          </p:cNvPicPr>
          <p:nvPr/>
        </p:nvPicPr>
        <p:blipFill>
          <a:blip r:embed="rId2" cstate="print"/>
          <a:srcRect t="10009" r="48311"/>
          <a:stretch>
            <a:fillRect/>
          </a:stretch>
        </p:blipFill>
        <p:spPr>
          <a:xfrm>
            <a:off x="4000496" y="951563"/>
            <a:ext cx="4985995" cy="5133307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Development of the placenta</a:t>
            </a:r>
            <a:r>
              <a:rPr lang="en-US" b="1" dirty="0"/>
              <a:t>: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>
          <a:xfrm>
            <a:off x="323849" y="908050"/>
            <a:ext cx="4105275" cy="5721350"/>
          </a:xfrm>
        </p:spPr>
        <p:txBody>
          <a:bodyPr/>
          <a:lstStyle/>
          <a:p>
            <a:pPr algn="l" rtl="0">
              <a:lnSpc>
                <a:spcPct val="8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At the 3rd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month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Chorion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horion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Frondosum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(the bushy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chorion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horion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Laeve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Mucosal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Decidua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Deciduas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Basalis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decidual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plate)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loaded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lipid and glycogen.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Deciduas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Capsularis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Deciduas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Parietalis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FETAL MEMBRANES AND PLACENTA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0060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 smtClean="0"/>
              <a:t>placenta is the organ that facilitates nutrient and gas </a:t>
            </a:r>
            <a:r>
              <a:rPr lang="en-US" dirty="0" smtClean="0"/>
              <a:t>exchange </a:t>
            </a:r>
            <a:r>
              <a:rPr lang="en-US" dirty="0" smtClean="0"/>
              <a:t>between the maternal and fetal compartments. </a:t>
            </a:r>
            <a:endParaRPr lang="en-US" dirty="0" smtClean="0"/>
          </a:p>
          <a:p>
            <a:pPr algn="l" rtl="0"/>
            <a:r>
              <a:rPr lang="en-US" dirty="0" smtClean="0"/>
              <a:t>As </a:t>
            </a:r>
            <a:r>
              <a:rPr lang="en-US" dirty="0" smtClean="0"/>
              <a:t>the fetus begins the ninth week of development, its demands for nutritional and other factors increase, causing major changes in the placenta. </a:t>
            </a:r>
            <a:endParaRPr lang="en-US" dirty="0" smtClean="0"/>
          </a:p>
          <a:p>
            <a:pPr algn="l" rtl="0"/>
            <a:r>
              <a:rPr lang="en-US" dirty="0" smtClean="0"/>
              <a:t>Foremost </a:t>
            </a:r>
            <a:r>
              <a:rPr lang="en-US" dirty="0" smtClean="0"/>
              <a:t>among these is an increase in surface area between maternal and fetal components to facilitate exchange.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 smtClean="0"/>
              <a:t>disposition of fetal membranes is also altered as production of amniotic fluid increases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Development of the placenta</a:t>
            </a:r>
            <a:r>
              <a:rPr lang="en-US" b="1" dirty="0"/>
              <a:t>: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>
          <a:xfrm>
            <a:off x="357157" y="908050"/>
            <a:ext cx="4786347" cy="5721350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Enlargement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gestational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sac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obliteration of uterine cavity  which result in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fusion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Deciduas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Capsularis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Deciduas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Parietalis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After this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fusion: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Deciduas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Capsularis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degenerate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resulting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in: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Chorion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Laeve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Deciduas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Parietalis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and Amnion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57291" y="1500174"/>
            <a:ext cx="857256" cy="1588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292080" y="761510"/>
            <a:ext cx="3851920" cy="5264055"/>
            <a:chOff x="5292080" y="761510"/>
            <a:chExt cx="3851920" cy="5264055"/>
          </a:xfrm>
        </p:grpSpPr>
        <p:pic>
          <p:nvPicPr>
            <p:cNvPr id="7" name="Picture 6" descr="Picture 014.jpg"/>
            <p:cNvPicPr>
              <a:picLocks noChangeAspect="1"/>
            </p:cNvPicPr>
            <p:nvPr/>
          </p:nvPicPr>
          <p:blipFill rotWithShape="1">
            <a:blip r:embed="rId2" cstate="print"/>
            <a:srcRect l="52365"/>
            <a:stretch/>
          </p:blipFill>
          <p:spPr>
            <a:xfrm>
              <a:off x="5786414" y="1857364"/>
              <a:ext cx="3357586" cy="416820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292080" y="761510"/>
              <a:ext cx="1152128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 smtClean="0"/>
                <a:t>Fused D. per with chorionic leave and amnion</a:t>
              </a:r>
              <a:endParaRPr lang="ar-IQ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Development of the placenta</a:t>
            </a:r>
            <a:r>
              <a:rPr lang="en-US" b="1" dirty="0"/>
              <a:t>: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3521082"/>
          </a:xfrm>
        </p:spPr>
        <p:txBody>
          <a:bodyPr/>
          <a:lstStyle/>
          <a:p>
            <a:pPr algn="l" rtl="0">
              <a:lnSpc>
                <a:spcPct val="80000"/>
              </a:lnSpc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Thining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of the villous walls</a:t>
            </a:r>
            <a:r>
              <a:rPr lang="en-US" sz="2400" b="1" dirty="0"/>
              <a:t>: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dirty="0"/>
              <a:t>    </a:t>
            </a:r>
            <a:r>
              <a:rPr lang="en-US" sz="2400" dirty="0" smtClean="0"/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Beginning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4th month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Partial disappearance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cytotrophoblast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cells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extraembryonic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mesoderm of the tertiary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(terminal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)that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functioning in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fetomaternal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exchange.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syncytial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knots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Placental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barrier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only 2; endothelium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villous vessels and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syncytium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 descr="Copy (2) of Picture 015.jpg"/>
          <p:cNvPicPr>
            <a:picLocks noChangeAspect="1"/>
          </p:cNvPicPr>
          <p:nvPr/>
        </p:nvPicPr>
        <p:blipFill>
          <a:blip r:embed="rId2" cstate="print"/>
          <a:srcRect t="5380"/>
          <a:stretch>
            <a:fillRect/>
          </a:stretch>
        </p:blipFill>
        <p:spPr>
          <a:xfrm>
            <a:off x="357157" y="4500570"/>
            <a:ext cx="8501123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the placenta</a:t>
            </a:r>
            <a:r>
              <a:rPr lang="en-US" b="1" dirty="0"/>
              <a:t>: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>
          <a:xfrm>
            <a:off x="250826" y="981076"/>
            <a:ext cx="8713788" cy="5688013"/>
          </a:xfrm>
        </p:spPr>
        <p:txBody>
          <a:bodyPr/>
          <a:lstStyle/>
          <a:p>
            <a:pPr algn="l" rtl="0">
              <a:lnSpc>
                <a:spcPct val="9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beginning of the 4th month, the placenta is formed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800" dirty="0" smtClean="0"/>
              <a:t>two </a:t>
            </a:r>
            <a:r>
              <a:rPr lang="en-US" sz="2800" dirty="0" smtClean="0"/>
              <a:t>components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Chorion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Frondosum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(fetal part)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- Deciduas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Basalis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(maternal part).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Enlargment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amniotic cavity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fill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extraembryonic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chorionic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cavity            fusion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amniotic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membrane with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extraembryonic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chorionic plate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amniochorionic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membrane)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surround the developing fetus.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57819" y="3071811"/>
            <a:ext cx="857256" cy="1588"/>
          </a:xfrm>
          <a:prstGeom prst="straightConnector1">
            <a:avLst/>
          </a:prstGeom>
          <a:ln w="666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429256" y="3500439"/>
            <a:ext cx="785819" cy="1588"/>
          </a:xfrm>
          <a:prstGeom prst="straightConnector1">
            <a:avLst/>
          </a:prstGeom>
          <a:ln w="666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the placenta: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2060576"/>
            <a:ext cx="34210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placental tissues are arranged as :</a:t>
            </a:r>
          </a:p>
          <a:p>
            <a:pPr marL="742950" lvl="1" indent="-285750" algn="l" rtl="0">
              <a:spcBef>
                <a:spcPct val="20000"/>
              </a:spcBef>
              <a:buFontTx/>
              <a:buChar char="–"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chorionic plate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 rtl="0">
              <a:spcBef>
                <a:spcPct val="20000"/>
              </a:spcBef>
              <a:buFontTx/>
              <a:buChar char="–"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basal plate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1" indent="-285750" algn="l" rtl="0">
              <a:spcBef>
                <a:spcPct val="20000"/>
              </a:spcBef>
              <a:buFontTx/>
              <a:buChar char="–"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intervillous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space.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0000001-1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203577" y="1058864"/>
            <a:ext cx="5940425" cy="5799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tructures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the placenta: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0826" y="981076"/>
            <a:ext cx="8713788" cy="3448057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Formation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Cotyledons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4th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5th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months: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many mucosal (or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decidual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septae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project into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intervillous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spaces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decidual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septae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15 -20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lobes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(cotyledons).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complete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septation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septum = maternal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deciduas covered by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syncytium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28993" y="2714621"/>
            <a:ext cx="1214447" cy="158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icture 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8373" y="4143381"/>
            <a:ext cx="5505395" cy="2737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the placenta</a:t>
            </a:r>
            <a:r>
              <a:rPr lang="en-US" b="1" dirty="0"/>
              <a:t>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0826" y="981076"/>
            <a:ext cx="8713788" cy="5688013"/>
          </a:xfrm>
        </p:spPr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cotyledons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supplied by about 80 -100 maternal spiral arteries: accomplished by endovascular invasion by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cytotrophoblast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cells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intervillous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spaces are filled with about 150 ml of blood that replenished 3 times per minute.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a result of continuous growth of fetus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enlargment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of the uterus, placenta will enlarge (15%-30% of internal surface of uterus)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increase thickness of placenta is due to increase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arborization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not to more penetration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villi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Features of full term placenta</a:t>
            </a:r>
            <a:r>
              <a:rPr lang="en-US" b="1" dirty="0"/>
              <a:t>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5472123" cy="594995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placenta torn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expelled out 30 minutes after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birth (NVD)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Characteristic feature :</a:t>
            </a:r>
          </a:p>
          <a:p>
            <a:pPr algn="l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flattened discoid mass </a:t>
            </a:r>
          </a:p>
          <a:p>
            <a:pPr algn="l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circular or oval outline .</a:t>
            </a:r>
          </a:p>
          <a:p>
            <a:pPr algn="l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Average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weight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about 500-600 g </a:t>
            </a:r>
          </a:p>
          <a:p>
            <a:pPr algn="l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average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diameter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15-25 cm .</a:t>
            </a:r>
          </a:p>
          <a:p>
            <a:pPr algn="l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Average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thickness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cm.</a:t>
            </a:r>
          </a:p>
          <a:p>
            <a:pPr algn="l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Thickest at its center.</a:t>
            </a:r>
          </a:p>
          <a:p>
            <a:pPr algn="l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Diminishes  in thickness towards its periphery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PLAC031"/>
          <p:cNvPicPr>
            <a:picLocks noChangeAspect="1" noChangeArrowheads="1"/>
          </p:cNvPicPr>
          <p:nvPr/>
        </p:nvPicPr>
        <p:blipFill>
          <a:blip r:embed="rId2" cstate="print"/>
          <a:srcRect l="13189"/>
          <a:stretch>
            <a:fillRect/>
          </a:stretch>
        </p:blipFill>
        <p:spPr bwMode="auto">
          <a:xfrm>
            <a:off x="5643570" y="4121150"/>
            <a:ext cx="3500431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Features of full term placenta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" y="765175"/>
            <a:ext cx="5000628" cy="5761038"/>
          </a:xfrm>
        </p:spPr>
        <p:txBody>
          <a:bodyPr/>
          <a:lstStyle/>
          <a:p>
            <a:pPr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Fetal side: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ü"/>
            </a:pPr>
            <a:endParaRPr lang="en-US" dirty="0" smtClean="0"/>
          </a:p>
          <a:p>
            <a:pPr algn="l" rtl="0"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shiny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grey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translucent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coverd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the amnion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Chorionic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vessels that converge toward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umblical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cord which is usually eccentric located</a:t>
            </a:r>
            <a:r>
              <a:rPr lang="en-US" dirty="0"/>
              <a:t>.</a:t>
            </a:r>
          </a:p>
        </p:txBody>
      </p:sp>
      <p:pic>
        <p:nvPicPr>
          <p:cNvPr id="27652" name="Picture 4" descr="PLAC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5" y="2349501"/>
            <a:ext cx="4427537" cy="321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Features of full term placenta</a:t>
            </a:r>
            <a:r>
              <a:rPr lang="en-US" b="1" dirty="0"/>
              <a:t>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908051"/>
            <a:ext cx="4475163" cy="5834063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Maternal side:</a:t>
            </a:r>
          </a:p>
          <a:p>
            <a:pPr algn="l" rtl="0"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maroon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color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 deciduas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basalis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15-20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bulging cotyledons separated by the groove formed by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decidual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septae</a:t>
            </a:r>
            <a:r>
              <a:rPr lang="en-US" dirty="0"/>
              <a:t>. </a:t>
            </a:r>
          </a:p>
        </p:txBody>
      </p:sp>
      <p:pic>
        <p:nvPicPr>
          <p:cNvPr id="28677" name="Picture 5" descr="PLAC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7" y="1844676"/>
            <a:ext cx="3992563" cy="316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Features of full term placenta</a:t>
            </a:r>
            <a:r>
              <a:rPr lang="en-US" b="1" dirty="0"/>
              <a:t>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9389" y="836613"/>
            <a:ext cx="8785225" cy="1806569"/>
          </a:xfrm>
        </p:spPr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attachment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umbilical cord is usually eccentric or marginal.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Rarely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cord is attached to the chorionic plate not to the placenta and is called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velamentous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inserting cord</a:t>
            </a:r>
            <a:r>
              <a:rPr lang="en-US" dirty="0"/>
              <a:t>.</a:t>
            </a:r>
          </a:p>
        </p:txBody>
      </p:sp>
      <p:pic>
        <p:nvPicPr>
          <p:cNvPr id="29701" name="Picture 5" descr="PLAC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7" y="2755900"/>
            <a:ext cx="6197600" cy="410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IN THE TROPHOBLAST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040560"/>
          </a:xfrm>
          <a:noFill/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The fetal component </a:t>
            </a:r>
            <a:r>
              <a:rPr lang="en-US" dirty="0" smtClean="0"/>
              <a:t>of the placenta is derived from the </a:t>
            </a:r>
            <a:r>
              <a:rPr lang="en-US" dirty="0" err="1" smtClean="0"/>
              <a:t>trophoblast</a:t>
            </a:r>
            <a:r>
              <a:rPr lang="en-US" dirty="0" smtClean="0"/>
              <a:t> and </a:t>
            </a:r>
            <a:r>
              <a:rPr lang="en-US" dirty="0" err="1" smtClean="0"/>
              <a:t>extraembryonic</a:t>
            </a:r>
            <a:r>
              <a:rPr lang="en-US" dirty="0" smtClean="0"/>
              <a:t> mesoderm (the chorionic plate); </a:t>
            </a:r>
            <a:endParaRPr lang="en-US" dirty="0" smtClean="0"/>
          </a:p>
          <a:p>
            <a:pPr algn="l" rtl="0"/>
            <a:r>
              <a:rPr lang="en-US" b="1" dirty="0" smtClean="0"/>
              <a:t>the </a:t>
            </a:r>
            <a:r>
              <a:rPr lang="en-US" b="1" dirty="0" smtClean="0"/>
              <a:t>maternal component </a:t>
            </a:r>
            <a:r>
              <a:rPr lang="en-US" dirty="0" smtClean="0"/>
              <a:t>is derived from the uterine </a:t>
            </a:r>
            <a:r>
              <a:rPr lang="en-US" dirty="0" err="1" smtClean="0"/>
              <a:t>endometrium</a:t>
            </a:r>
            <a:endParaRPr lang="en-US" dirty="0" smtClean="0"/>
          </a:p>
          <a:p>
            <a:pPr algn="l" rtl="0"/>
            <a:r>
              <a:rPr lang="en-US" dirty="0" smtClean="0"/>
              <a:t>By </a:t>
            </a:r>
            <a:r>
              <a:rPr lang="en-US" dirty="0" smtClean="0"/>
              <a:t>the beginning of the second month, the </a:t>
            </a:r>
            <a:r>
              <a:rPr lang="en-US" b="1" dirty="0" err="1" smtClean="0"/>
              <a:t>trophoblast</a:t>
            </a:r>
            <a:r>
              <a:rPr lang="en-US" b="1" dirty="0" smtClean="0"/>
              <a:t> is characterized by </a:t>
            </a:r>
            <a:r>
              <a:rPr lang="en-US" b="1" dirty="0" smtClean="0"/>
              <a:t>a </a:t>
            </a:r>
            <a:r>
              <a:rPr lang="en-US" dirty="0" smtClean="0"/>
              <a:t>great </a:t>
            </a:r>
            <a:r>
              <a:rPr lang="en-US" dirty="0" smtClean="0"/>
              <a:t>number of secondary and tertiary </a:t>
            </a:r>
            <a:r>
              <a:rPr lang="en-US" dirty="0" err="1" smtClean="0"/>
              <a:t>villi</a:t>
            </a:r>
            <a:r>
              <a:rPr lang="en-US" dirty="0" smtClean="0"/>
              <a:t> that give it a radial </a:t>
            </a:r>
            <a:r>
              <a:rPr lang="en-US" dirty="0" smtClean="0"/>
              <a:t>appearance</a:t>
            </a: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Features of full term placenta</a:t>
            </a:r>
            <a:r>
              <a:rPr lang="en-US" b="1" dirty="0"/>
              <a:t>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79389" y="836613"/>
            <a:ext cx="8785225" cy="3600450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end of pregnancy;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show an increase fibrous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tissue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thickening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capillary basement membrane.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Obliteration of some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villous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capillaries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deposition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fibrinoid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in the chorionic plate.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changes may lead to the infarction of some of the cotyledons that appears white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777875"/>
          </a:xfrm>
        </p:spPr>
        <p:txBody>
          <a:bodyPr>
            <a:normAutofit/>
          </a:bodyPr>
          <a:lstStyle/>
          <a:p>
            <a:r>
              <a:rPr lang="en-US" b="1" dirty="0"/>
              <a:t>Function of the placenta: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851" y="908050"/>
            <a:ext cx="8569325" cy="5761038"/>
          </a:xfrm>
        </p:spPr>
        <p:txBody>
          <a:bodyPr>
            <a:normAutofit/>
          </a:bodyPr>
          <a:lstStyle/>
          <a:p>
            <a:pPr algn="l" rtl="0"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1.exhang of gases: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Oxygen, CO2 and CO …..by simple diffusion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At term the fetus extract 20-30 ml of O2/ min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placental blood flow is critical to oxygen</a:t>
            </a:r>
          </a:p>
          <a:p>
            <a:pPr algn="l" rtl="0"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2.exchange of nutrients and electrolytes:</a:t>
            </a:r>
          </a:p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Amino acids, free fatty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acids,CHO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vitamines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Rapid and increases as pregnancy advances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777875"/>
          </a:xfrm>
        </p:spPr>
        <p:txBody>
          <a:bodyPr>
            <a:normAutofit/>
          </a:bodyPr>
          <a:lstStyle/>
          <a:p>
            <a:r>
              <a:rPr lang="en-US" b="1" dirty="0"/>
              <a:t>Function of the placenta: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23851" y="908050"/>
            <a:ext cx="8569325" cy="5761038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3.transmission of maternal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antibodies to the fetus; that begins to be transported to the fetus at approximately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weeks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thus providing passive immunity for the fetus against some infectious diseases (except chicken pox and whooping cough). This passive immunity support the  new born for a short time after birth</a:t>
            </a:r>
          </a:p>
          <a:p>
            <a:pPr algn="l" rtl="0"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Newborn begin to produce their own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but adult levels not attained until the age of 3 yrs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777875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Function of the placenta</a:t>
            </a:r>
            <a:r>
              <a:rPr lang="en-US" b="1" dirty="0"/>
              <a:t>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851" y="908050"/>
            <a:ext cx="8569325" cy="5735660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4.Hormone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l" rtl="0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Syncytial trophoblast synthesized the following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Progesterone (end of 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month)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Estrogen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estriol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): stimulate growth of the uterus and the breast.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Placental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actogen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somatomammotropin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the mother  be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diabetogenic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gives the fetus priority to maternal blood sugar. Also this hormone promotes the development of the breast.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the 1st and 2nd months of pregnancy, (HCG)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204864"/>
            <a:ext cx="6552728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Rh </a:t>
            </a:r>
            <a:r>
              <a:rPr lang="en-US" sz="4000" b="1" dirty="0" err="1"/>
              <a:t>isoimmunization</a:t>
            </a:r>
            <a:r>
              <a:rPr lang="en-US" sz="4000" b="1" dirty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(</a:t>
            </a:r>
            <a:r>
              <a:rPr lang="en-US" sz="4000" b="1" dirty="0"/>
              <a:t>Rh incompatibility):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THE END</a:t>
            </a:r>
          </a:p>
          <a:p>
            <a:pPr algn="ctr" rtl="0">
              <a:buNone/>
            </a:pP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Content Placeholder 5" descr="Copy of Picture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928" y="404664"/>
            <a:ext cx="6943402" cy="604867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IN THE TROPHOBLAST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040560"/>
          </a:xfrm>
          <a:noFill/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Stem (anchoring) </a:t>
            </a:r>
            <a:r>
              <a:rPr lang="en-US" dirty="0" err="1" smtClean="0"/>
              <a:t>villi</a:t>
            </a:r>
            <a:r>
              <a:rPr lang="en-US" dirty="0" smtClean="0"/>
              <a:t> extend from the mesoderm of </a:t>
            </a:r>
            <a:r>
              <a:rPr lang="en-US" b="1" dirty="0" smtClean="0"/>
              <a:t>the chorionic plate </a:t>
            </a:r>
            <a:r>
              <a:rPr lang="en-US" dirty="0" smtClean="0"/>
              <a:t>to the </a:t>
            </a:r>
            <a:r>
              <a:rPr lang="en-US" dirty="0" err="1" smtClean="0"/>
              <a:t>cytotrophoblast</a:t>
            </a:r>
            <a:r>
              <a:rPr lang="en-US" dirty="0" smtClean="0"/>
              <a:t> shell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smtClean="0"/>
              <a:t>The surface of the </a:t>
            </a:r>
            <a:r>
              <a:rPr lang="en-US" dirty="0" err="1" smtClean="0"/>
              <a:t>villi</a:t>
            </a:r>
            <a:r>
              <a:rPr lang="en-US" dirty="0" smtClean="0"/>
              <a:t> is formed by the </a:t>
            </a:r>
            <a:r>
              <a:rPr lang="en-US" dirty="0" err="1" smtClean="0"/>
              <a:t>syncytium</a:t>
            </a:r>
            <a:r>
              <a:rPr lang="en-US" dirty="0" smtClean="0"/>
              <a:t>, resting on a layer of </a:t>
            </a:r>
            <a:r>
              <a:rPr lang="en-US" dirty="0" err="1" smtClean="0"/>
              <a:t>cytotrophoblastic</a:t>
            </a:r>
            <a:r>
              <a:rPr lang="en-US" dirty="0" smtClean="0"/>
              <a:t> cells that in turn cover a core of vascular mesoderm 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4525963"/>
          </a:xfrm>
        </p:spPr>
        <p:txBody>
          <a:bodyPr/>
          <a:lstStyle/>
          <a:p>
            <a:pPr algn="l" rtl="0"/>
            <a:r>
              <a:rPr lang="en-US" dirty="0" smtClean="0"/>
              <a:t>The capillary system developing in the core of the villous  stems soon comes in contact with capillaries of the chorionic plate and connecting stalk, thus giving rise to the </a:t>
            </a:r>
            <a:r>
              <a:rPr lang="en-US" dirty="0" err="1" smtClean="0"/>
              <a:t>extraembryonic</a:t>
            </a:r>
            <a:r>
              <a:rPr lang="en-US" dirty="0" smtClean="0"/>
              <a:t> vascular system</a:t>
            </a:r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1759" y="4286256"/>
            <a:ext cx="7287880" cy="2571744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Development of the placenta</a:t>
            </a:r>
            <a:r>
              <a:rPr lang="en-US" sz="3200" dirty="0"/>
              <a:t>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algn="just" rtl="0">
              <a:lnSpc>
                <a:spcPct val="9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Definition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development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placenta: (villous structure)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trophoblast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as following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 rtl="0">
              <a:lnSpc>
                <a:spcPct val="90000"/>
              </a:lnSpc>
              <a:buAutoNum type="arabi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primary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(2</a:t>
            </a:r>
            <a:r>
              <a:rPr lang="en-US" sz="2800" b="1" i="1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W)</a:t>
            </a:r>
          </a:p>
          <a:p>
            <a:pPr marL="514350" indent="-514350" algn="just" rtl="0">
              <a:lnSpc>
                <a:spcPct val="90000"/>
              </a:lnSpc>
              <a:buAutoNum type="arabi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secondary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(3</a:t>
            </a:r>
            <a:r>
              <a:rPr lang="en-US" sz="2800" b="1" i="1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W)</a:t>
            </a:r>
          </a:p>
          <a:p>
            <a:pPr marL="514350" indent="-514350" algn="just" rtl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tertiary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(3</a:t>
            </a:r>
            <a:r>
              <a:rPr lang="en-US" sz="2800" b="1" i="1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W)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lnSpc>
                <a:spcPct val="90000"/>
              </a:lnSpc>
            </a:pPr>
            <a:endParaRPr lang="en-US" dirty="0"/>
          </a:p>
          <a:p>
            <a:pPr algn="l" rtl="0"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Development of the placenta</a:t>
            </a:r>
            <a:r>
              <a:rPr lang="en-US" sz="3200" dirty="0"/>
              <a:t>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marL="514350" indent="-514350" algn="just" rtl="0">
              <a:lnSpc>
                <a:spcPct val="90000"/>
              </a:lnSpc>
              <a:buAutoNum type="arabi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primary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(2</a:t>
            </a:r>
            <a:r>
              <a:rPr lang="en-US" sz="2800" b="1" i="1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W)</a:t>
            </a:r>
          </a:p>
          <a:p>
            <a:pPr marL="514350" indent="-514350" algn="just" rtl="0">
              <a:lnSpc>
                <a:spcPct val="90000"/>
              </a:lnSpc>
              <a:buAutoNum type="arabi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secondary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(3</a:t>
            </a:r>
            <a:r>
              <a:rPr lang="en-US" sz="2800" b="1" i="1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W)</a:t>
            </a:r>
          </a:p>
          <a:p>
            <a:pPr marL="514350" indent="-514350" algn="just" rtl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tertiary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(3</a:t>
            </a:r>
            <a:r>
              <a:rPr lang="en-US" sz="2800" b="1" i="1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W)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lnSpc>
                <a:spcPct val="90000"/>
              </a:lnSpc>
              <a:buNone/>
            </a:pPr>
            <a:r>
              <a:rPr lang="en-US" b="1" dirty="0" smtClean="0"/>
              <a:t>     </a:t>
            </a:r>
            <a:r>
              <a:rPr lang="en-US" b="1" dirty="0" err="1" smtClean="0"/>
              <a:t>EmbryoPlacental</a:t>
            </a:r>
            <a:r>
              <a:rPr lang="en-US" b="1" dirty="0" smtClean="0"/>
              <a:t> Circulation</a:t>
            </a:r>
            <a:endParaRPr lang="en-US" dirty="0"/>
          </a:p>
          <a:p>
            <a:pPr algn="l" rtl="0">
              <a:buFontTx/>
              <a:buNone/>
            </a:pPr>
            <a:endParaRPr lang="en-US" sz="2800" dirty="0"/>
          </a:p>
        </p:txBody>
      </p:sp>
      <p:pic>
        <p:nvPicPr>
          <p:cNvPr id="6" name="Picture 5" descr="Picture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4686"/>
            <a:ext cx="3143240" cy="3643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icture 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7" y="3214686"/>
            <a:ext cx="3214679" cy="3643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icture 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1" y="2403861"/>
            <a:ext cx="2500299" cy="4454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etus and Placenta II&amp;quot;&quot;/&gt;&lt;property id=&quot;20307&quot; value=&quot;304&quot;/&gt;&lt;/object&gt;&lt;object type=&quot;3&quot; unique_id=&quot;10005&quot;&gt;&lt;property id=&quot;20148&quot; value=&quot;5&quot;/&gt;&lt;property id=&quot;20300&quot; value=&quot;Slide 3 - &amp;quot;CHANGES IN THE TROPHOBLAST&amp;quot;&quot;/&gt;&lt;property id=&quot;20307&quot; value=&quot;306&quot;/&gt;&lt;/object&gt;&lt;object type=&quot;3&quot; unique_id=&quot;10006&quot;&gt;&lt;property id=&quot;20148&quot; value=&quot;5&quot;/&gt;&lt;property id=&quot;20300&quot; value=&quot;Slide 6&quot;/&gt;&lt;property id=&quot;20307&quot; value=&quot;307&quot;/&gt;&lt;/object&gt;&lt;object type=&quot;3&quot; unique_id=&quot;10007&quot;&gt;&lt;property id=&quot;20148&quot; value=&quot;5&quot;/&gt;&lt;property id=&quot;20300&quot; value=&quot;Slide 8 - &amp;quot;Development of the placenta:&amp;quot;&quot;/&gt;&lt;property id=&quot;20307&quot; value=&quot;257&quot;/&gt;&lt;/object&gt;&lt;object type=&quot;3&quot; unique_id=&quot;10008&quot;&gt;&lt;property id=&quot;20148&quot; value=&quot;5&quot;/&gt;&lt;property id=&quot;20300&quot; value=&quot;Slide 9 - &amp;quot;Development of the placenta:&amp;quot;&quot;/&gt;&lt;property id=&quot;20307&quot; value=&quot;299&quot;/&gt;&lt;/object&gt;&lt;object type=&quot;3&quot; unique_id=&quot;10009&quot;&gt;&lt;property id=&quot;20148&quot; value=&quot;5&quot;/&gt;&lt;property id=&quot;20300&quot; value=&quot;Slide 10&quot;/&gt;&lt;property id=&quot;20307&quot; value=&quot;308&quot;/&gt;&lt;/object&gt;&lt;object type=&quot;3&quot; unique_id=&quot;10010&quot;&gt;&lt;property id=&quot;20148&quot; value=&quot;5&quot;/&gt;&lt;property id=&quot;20300&quot; value=&quot;Slide 11&quot;/&gt;&lt;property id=&quot;20307&quot; value=&quot;309&quot;/&gt;&lt;/object&gt;&lt;object type=&quot;3&quot; unique_id=&quot;10011&quot;&gt;&lt;property id=&quot;20148&quot; value=&quot;5&quot;/&gt;&lt;property id=&quot;20300&quot; value=&quot;Slide 15 - &amp;quot;CHORION FRONDOSUM AND DECIDUA BASALIS Development of the placenta:&amp;quot;&quot;/&gt;&lt;property id=&quot;20307&quot; value=&quot;300&quot;/&gt;&lt;/object&gt;&lt;object type=&quot;3&quot; unique_id=&quot;10012&quot;&gt;&lt;property id=&quot;20148&quot; value=&quot;5&quot;/&gt;&lt;property id=&quot;20300&quot; value=&quot;Slide 17&quot;/&gt;&lt;property id=&quot;20307&quot; value=&quot;263&quot;/&gt;&lt;/object&gt;&lt;object type=&quot;3&quot; unique_id=&quot;10013&quot;&gt;&lt;property id=&quot;20148&quot; value=&quot;5&quot;/&gt;&lt;property id=&quot;20300&quot; value=&quot;Slide 18 - &amp;quot;Development of the placenta:&amp;quot;&quot;/&gt;&lt;property id=&quot;20307&quot; value=&quot;301&quot;/&gt;&lt;/object&gt;&lt;object type=&quot;3&quot; unique_id=&quot;10014&quot;&gt;&lt;property id=&quot;20148&quot; value=&quot;5&quot;/&gt;&lt;property id=&quot;20300&quot; value=&quot;Slide 19 - &amp;quot;Development of the placenta:&amp;quot;&quot;/&gt;&lt;property id=&quot;20307&quot; value=&quot;264&quot;/&gt;&lt;/object&gt;&lt;object type=&quot;3&quot; unique_id=&quot;10015&quot;&gt;&lt;property id=&quot;20148&quot; value=&quot;5&quot;/&gt;&lt;property id=&quot;20300&quot; value=&quot;Slide 20 - &amp;quot;Development of the placenta:&amp;quot;&quot;/&gt;&lt;property id=&quot;20307&quot; value=&quot;302&quot;/&gt;&lt;/object&gt;&lt;object type=&quot;3&quot; unique_id=&quot;10016&quot;&gt;&lt;property id=&quot;20148&quot; value=&quot;5&quot;/&gt;&lt;property id=&quot;20300&quot; value=&quot;Slide 21 - &amp;quot;Development of the placenta:&amp;quot;&quot;/&gt;&lt;property id=&quot;20307&quot; value=&quot;266&quot;/&gt;&lt;/object&gt;&lt;object type=&quot;3&quot; unique_id=&quot;10017&quot;&gt;&lt;property id=&quot;20148&quot; value=&quot;5&quot;/&gt;&lt;property id=&quot;20300&quot; value=&quot;Slide 22 - &amp;quot;Structures of the placenta:&amp;quot;&quot;/&gt;&lt;property id=&quot;20307&quot; value=&quot;268&quot;/&gt;&lt;/object&gt;&lt;object type=&quot;3&quot; unique_id=&quot;10018&quot;&gt;&lt;property id=&quot;20148&quot; value=&quot;5&quot;/&gt;&lt;property id=&quot;20300&quot; value=&quot;Slide 23 - &amp;quot;Structures of the placenta:&amp;quot;&quot;/&gt;&lt;property id=&quot;20307&quot; value=&quot;269&quot;/&gt;&lt;/object&gt;&lt;object type=&quot;3&quot; unique_id=&quot;10019&quot;&gt;&lt;property id=&quot;20148&quot; value=&quot;5&quot;/&gt;&lt;property id=&quot;20300&quot; value=&quot;Slide 24 - &amp;quot;Structures of the placenta:&amp;quot;&quot;/&gt;&lt;property id=&quot;20307&quot; value=&quot;270&quot;/&gt;&lt;/object&gt;&lt;object type=&quot;3&quot; unique_id=&quot;10020&quot;&gt;&lt;property id=&quot;20148&quot; value=&quot;5&quot;/&gt;&lt;property id=&quot;20300&quot; value=&quot;Slide 25 - &amp;quot;Structures of the placenta:&amp;quot;&quot;/&gt;&lt;property id=&quot;20307&quot; value=&quot;271&quot;/&gt;&lt;/object&gt;&lt;object type=&quot;3&quot; unique_id=&quot;10021&quot;&gt;&lt;property id=&quot;20148&quot; value=&quot;5&quot;/&gt;&lt;property id=&quot;20300&quot; value=&quot;Slide 26 - &amp;quot;Features of full term placenta:&amp;quot;&quot;/&gt;&lt;property id=&quot;20307&quot; value=&quot;273&quot;/&gt;&lt;/object&gt;&lt;object type=&quot;3&quot; unique_id=&quot;10022&quot;&gt;&lt;property id=&quot;20148&quot; value=&quot;5&quot;/&gt;&lt;property id=&quot;20300&quot; value=&quot;Slide 27 - &amp;quot;Features of full term placenta:&amp;quot;&quot;/&gt;&lt;property id=&quot;20307&quot; value=&quot;275&quot;/&gt;&lt;/object&gt;&lt;object type=&quot;3&quot; unique_id=&quot;10023&quot;&gt;&lt;property id=&quot;20148&quot; value=&quot;5&quot;/&gt;&lt;property id=&quot;20300&quot; value=&quot;Slide 28 - &amp;quot;Features of full term placenta:&amp;quot;&quot;/&gt;&lt;property id=&quot;20307&quot; value=&quot;276&quot;/&gt;&lt;/object&gt;&lt;object type=&quot;3&quot; unique_id=&quot;10024&quot;&gt;&lt;property id=&quot;20148&quot; value=&quot;5&quot;/&gt;&lt;property id=&quot;20300&quot; value=&quot;Slide 29 - &amp;quot;Features of full term placenta:&amp;quot;&quot;/&gt;&lt;property id=&quot;20307&quot; value=&quot;277&quot;/&gt;&lt;/object&gt;&lt;object type=&quot;3&quot; unique_id=&quot;10025&quot;&gt;&lt;property id=&quot;20148&quot; value=&quot;5&quot;/&gt;&lt;property id=&quot;20300&quot; value=&quot;Slide 30 - &amp;quot;Features of full term placenta:&amp;quot;&quot;/&gt;&lt;property id=&quot;20307&quot; value=&quot;278&quot;/&gt;&lt;/object&gt;&lt;object type=&quot;3&quot; unique_id=&quot;10026&quot;&gt;&lt;property id=&quot;20148&quot; value=&quot;5&quot;/&gt;&lt;property id=&quot;20300&quot; value=&quot;Slide 31 - &amp;quot;Function of the placenta:&amp;quot;&quot;/&gt;&lt;property id=&quot;20307&quot; value=&quot;279&quot;/&gt;&lt;/object&gt;&lt;object type=&quot;3&quot; unique_id=&quot;10027&quot;&gt;&lt;property id=&quot;20148&quot; value=&quot;5&quot;/&gt;&lt;property id=&quot;20300&quot; value=&quot;Slide 32 - &amp;quot;Function of the placenta:&amp;quot;&quot;/&gt;&lt;property id=&quot;20307&quot; value=&quot;280&quot;/&gt;&lt;/object&gt;&lt;object type=&quot;3&quot; unique_id=&quot;10028&quot;&gt;&lt;property id=&quot;20148&quot; value=&quot;5&quot;/&gt;&lt;property id=&quot;20300&quot; value=&quot;Slide 33 - &amp;quot;Function of the placenta:&amp;quot;&quot;/&gt;&lt;property id=&quot;20307&quot; value=&quot;281&quot;/&gt;&lt;/object&gt;&lt;object type=&quot;3&quot; unique_id=&quot;10029&quot;&gt;&lt;property id=&quot;20148&quot; value=&quot;5&quot;/&gt;&lt;property id=&quot;20300&quot; value=&quot;Slide 34 - &amp;quot;Rh isoimmunization &amp;#x0D;&amp;#x0A;(Rh incompatibility):&amp;quot;&quot;/&gt;&lt;property id=&quot;20307&quot; value=&quot;283&quot;/&gt;&lt;/object&gt;&lt;object type=&quot;3&quot; unique_id=&quot;10030&quot;&gt;&lt;property id=&quot;20148&quot; value=&quot;5&quot;/&gt;&lt;property id=&quot;20300&quot; value=&quot;Slide 35&quot;/&gt;&lt;property id=&quot;20307&quot; value=&quot;305&quot;/&gt;&lt;/object&gt;&lt;object type=&quot;3&quot; unique_id=&quot;10205&quot;&gt;&lt;property id=&quot;20148&quot; value=&quot;5&quot;/&gt;&lt;property id=&quot;20300&quot; value=&quot;Slide 13 - &amp;quot;CHORION FRONDOSUM AND DECIDUA BASALIS&amp;quot;&quot;/&gt;&lt;property id=&quot;20307&quot; value=&quot;310&quot;/&gt;&lt;/object&gt;&lt;object type=&quot;3&quot; unique_id=&quot;10206&quot;&gt;&lt;property id=&quot;20148&quot; value=&quot;5&quot;/&gt;&lt;property id=&quot;20300&quot; value=&quot;Slide 14&quot;/&gt;&lt;property id=&quot;20307&quot; value=&quot;311&quot;/&gt;&lt;/object&gt;&lt;object type=&quot;3&quot; unique_id=&quot;10207&quot;&gt;&lt;property id=&quot;20148&quot; value=&quot;5&quot;/&gt;&lt;property id=&quot;20300&quot; value=&quot;Slide 16&quot;/&gt;&lt;property id=&quot;20307&quot; value=&quot;312&quot;/&gt;&lt;/object&gt;&lt;object type=&quot;3&quot; unique_id=&quot;10240&quot;&gt;&lt;property id=&quot;20148&quot; value=&quot;5&quot;/&gt;&lt;property id=&quot;20300&quot; value=&quot;Slide 12&quot;/&gt;&lt;property id=&quot;20307&quot; value=&quot;313&quot;/&gt;&lt;/object&gt;&lt;object type=&quot;3&quot; unique_id=&quot;10472&quot;&gt;&lt;property id=&quot;20148&quot; value=&quot;5&quot;/&gt;&lt;property id=&quot;20300&quot; value=&quot;Slide 2 - &amp;quot;FETAL MEMBRANES AND PLACENTA&amp;#x0D;&amp;#x0A;&amp;quot;&quot;/&gt;&lt;property id=&quot;20307&quot; value=&quot;315&quot;/&gt;&lt;/object&gt;&lt;object type=&quot;3&quot; unique_id=&quot;10473&quot;&gt;&lt;property id=&quot;20148&quot; value=&quot;5&quot;/&gt;&lt;property id=&quot;20300&quot; value=&quot;Slide 4&quot;/&gt;&lt;property id=&quot;20307&quot; value=&quot;316&quot;/&gt;&lt;/object&gt;&lt;object type=&quot;3&quot; unique_id=&quot;10474&quot;&gt;&lt;property id=&quot;20148&quot; value=&quot;5&quot;/&gt;&lt;property id=&quot;20300&quot; value=&quot;Slide 5 - &amp;quot;CHANGES IN THE TROPHOBLAST&amp;quot;&quot;/&gt;&lt;property id=&quot;20307&quot; value=&quot;314&quot;/&gt;&lt;/object&gt;&lt;object type=&quot;3&quot; unique_id=&quot;10475&quot;&gt;&lt;property id=&quot;20148&quot; value=&quot;5&quot;/&gt;&lt;property id=&quot;20300&quot; value=&quot;Slide 7&quot;/&gt;&lt;property id=&quot;20307&quot; value=&quot;31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وحدة نمطية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1217</TotalTime>
  <Words>1598</Words>
  <Application>Microsoft Office PowerPoint</Application>
  <PresentationFormat>عرض على الشاشة (3:4)‏</PresentationFormat>
  <Paragraphs>156</Paragraphs>
  <Slides>35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انقلاب</vt:lpstr>
      <vt:lpstr>Fetus and Placenta II</vt:lpstr>
      <vt:lpstr>FETAL MEMBRANES AND PLACENTA </vt:lpstr>
      <vt:lpstr>CHANGES IN THE TROPHOBLAST</vt:lpstr>
      <vt:lpstr>الشريحة 4</vt:lpstr>
      <vt:lpstr>CHANGES IN THE TROPHOBLAST</vt:lpstr>
      <vt:lpstr>الشريحة 6</vt:lpstr>
      <vt:lpstr>الشريحة 7</vt:lpstr>
      <vt:lpstr>Development of the placenta:</vt:lpstr>
      <vt:lpstr>Development of the placenta:</vt:lpstr>
      <vt:lpstr>الشريحة 10</vt:lpstr>
      <vt:lpstr>الشريحة 11</vt:lpstr>
      <vt:lpstr>الشريحة 12</vt:lpstr>
      <vt:lpstr>CHORION FRONDOSUM AND DECIDUA BASALIS</vt:lpstr>
      <vt:lpstr>الشريحة 14</vt:lpstr>
      <vt:lpstr>CHORION FRONDOSUM AND DECIDUA BASALIS Development of the placenta:</vt:lpstr>
      <vt:lpstr>الشريحة 16</vt:lpstr>
      <vt:lpstr>الشريحة 17</vt:lpstr>
      <vt:lpstr>Development of the placenta:</vt:lpstr>
      <vt:lpstr>Development of the placenta:</vt:lpstr>
      <vt:lpstr>Development of the placenta:</vt:lpstr>
      <vt:lpstr>Development of the placenta:</vt:lpstr>
      <vt:lpstr>Structures of the placenta:</vt:lpstr>
      <vt:lpstr>Structures of the placenta:</vt:lpstr>
      <vt:lpstr>Structures of the placenta:</vt:lpstr>
      <vt:lpstr>Structures of the placenta:</vt:lpstr>
      <vt:lpstr>Features of full term placenta:</vt:lpstr>
      <vt:lpstr>Features of full term placenta:</vt:lpstr>
      <vt:lpstr>Features of full term placenta:</vt:lpstr>
      <vt:lpstr>Features of full term placenta:</vt:lpstr>
      <vt:lpstr>Features of full term placenta:</vt:lpstr>
      <vt:lpstr>Function of the placenta:</vt:lpstr>
      <vt:lpstr>Function of the placenta:</vt:lpstr>
      <vt:lpstr>Function of the placenta:</vt:lpstr>
      <vt:lpstr>Rh isoimmunization  (Rh incompatibility):</vt:lpstr>
      <vt:lpstr>الشريحة 35</vt:lpstr>
    </vt:vector>
  </TitlesOfParts>
  <Company>family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the placenta:</dc:title>
  <dc:creator>dr.hussein</dc:creator>
  <cp:lastModifiedBy>Hi</cp:lastModifiedBy>
  <cp:revision>76</cp:revision>
  <dcterms:created xsi:type="dcterms:W3CDTF">2010-12-27T14:04:26Z</dcterms:created>
  <dcterms:modified xsi:type="dcterms:W3CDTF">2017-03-09T00:36:40Z</dcterms:modified>
</cp:coreProperties>
</file>