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57" r:id="rId3"/>
    <p:sldId id="290" r:id="rId4"/>
    <p:sldId id="258" r:id="rId5"/>
    <p:sldId id="292" r:id="rId6"/>
    <p:sldId id="259" r:id="rId7"/>
    <p:sldId id="260" r:id="rId8"/>
    <p:sldId id="261" r:id="rId9"/>
    <p:sldId id="262" r:id="rId10"/>
    <p:sldId id="263" r:id="rId11"/>
    <p:sldId id="264" r:id="rId12"/>
    <p:sldId id="265" r:id="rId13"/>
    <p:sldId id="266" r:id="rId14"/>
    <p:sldId id="291" r:id="rId15"/>
    <p:sldId id="267" r:id="rId16"/>
    <p:sldId id="268" r:id="rId17"/>
    <p:sldId id="269" r:id="rId18"/>
    <p:sldId id="270" r:id="rId19"/>
    <p:sldId id="271" r:id="rId20"/>
    <p:sldId id="272" r:id="rId21"/>
    <p:sldId id="273" r:id="rId22"/>
    <p:sldId id="274" r:id="rId23"/>
    <p:sldId id="275" r:id="rId24"/>
    <p:sldId id="276" r:id="rId25"/>
    <p:sldId id="280" r:id="rId26"/>
    <p:sldId id="277" r:id="rId27"/>
    <p:sldId id="278" r:id="rId28"/>
    <p:sldId id="279" r:id="rId29"/>
    <p:sldId id="281" r:id="rId30"/>
    <p:sldId id="293" r:id="rId31"/>
    <p:sldId id="282" r:id="rId32"/>
    <p:sldId id="283" r:id="rId33"/>
    <p:sldId id="284" r:id="rId34"/>
    <p:sldId id="285" r:id="rId35"/>
    <p:sldId id="286" r:id="rId36"/>
    <p:sldId id="287" r:id="rId37"/>
    <p:sldId id="288" r:id="rId38"/>
    <p:sldId id="28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64" d="100"/>
          <a:sy n="64" d="100"/>
        </p:scale>
        <p:origin x="-948"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819ACD-9CA9-6445-AFFA-4033A27256CD}" type="datetimeFigureOut">
              <a:rPr lang="en-US" smtClean="0"/>
              <a:t>3/11/2017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D497CF-134F-1248-8189-26A449FD42ED}" type="slidenum">
              <a:rPr lang="en-US" smtClean="0"/>
              <a:t>‹#›</a:t>
            </a:fld>
            <a:endParaRPr lang="en-US"/>
          </a:p>
        </p:txBody>
      </p:sp>
    </p:spTree>
    <p:extLst>
      <p:ext uri="{BB962C8B-B14F-4D97-AF65-F5344CB8AC3E}">
        <p14:creationId xmlns:p14="http://schemas.microsoft.com/office/powerpoint/2010/main" val="2067494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5873D-223F-5E45-8DF4-32CBD6970A7A}" type="datetimeFigureOut">
              <a:rPr lang="en-US" smtClean="0"/>
              <a:t>3/11/2017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57243-64DB-A245-9E34-5E37DA56A9A8}" type="slidenum">
              <a:rPr lang="en-US" smtClean="0"/>
              <a:t>‹#›</a:t>
            </a:fld>
            <a:endParaRPr lang="en-US"/>
          </a:p>
        </p:txBody>
      </p:sp>
    </p:spTree>
    <p:extLst>
      <p:ext uri="{BB962C8B-B14F-4D97-AF65-F5344CB8AC3E}">
        <p14:creationId xmlns:p14="http://schemas.microsoft.com/office/powerpoint/2010/main" val="6968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Tuberculosis</a:t>
            </a:r>
          </a:p>
        </p:txBody>
      </p:sp>
      <p:sp>
        <p:nvSpPr>
          <p:cNvPr id="3" name="Subtitle 2"/>
          <p:cNvSpPr>
            <a:spLocks noGrp="1"/>
          </p:cNvSpPr>
          <p:nvPr>
            <p:ph type="subTitle" idx="1"/>
          </p:nvPr>
        </p:nvSpPr>
        <p:spPr/>
        <p:txBody>
          <a:bodyPr/>
          <a:lstStyle/>
          <a:p>
            <a:r>
              <a:rPr lang="en-US" dirty="0" smtClean="0"/>
              <a:t>Part 1</a:t>
            </a:r>
            <a:endParaRPr lang="en-US" dirty="0"/>
          </a:p>
        </p:txBody>
      </p:sp>
    </p:spTree>
    <p:extLst>
      <p:ext uri="{BB962C8B-B14F-4D97-AF65-F5344CB8AC3E}">
        <p14:creationId xmlns:p14="http://schemas.microsoft.com/office/powerpoint/2010/main" val="734481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5666"/>
            <a:ext cx="10515600" cy="4101297"/>
          </a:xfrm>
        </p:spPr>
        <p:txBody>
          <a:bodyPr/>
          <a:lstStyle/>
          <a:p>
            <a:pPr marL="0" indent="0">
              <a:buNone/>
            </a:pPr>
            <a:r>
              <a:rPr lang="en-US" dirty="0"/>
              <a:t> </a:t>
            </a:r>
            <a:r>
              <a:rPr lang="en-US" dirty="0" smtClean="0"/>
              <a:t>lymphatic </a:t>
            </a:r>
            <a:r>
              <a:rPr lang="en-US" dirty="0"/>
              <a:t>or </a:t>
            </a:r>
            <a:r>
              <a:rPr lang="en-US" dirty="0" err="1"/>
              <a:t>haematogenous</a:t>
            </a:r>
            <a:r>
              <a:rPr lang="en-US" dirty="0"/>
              <a:t> spread may occur before </a:t>
            </a:r>
            <a:r>
              <a:rPr lang="en-US" dirty="0" smtClean="0"/>
              <a:t>immunity </a:t>
            </a:r>
            <a:r>
              <a:rPr lang="en-US" dirty="0"/>
              <a:t>is established, seeding secondary foci in other </a:t>
            </a:r>
            <a:r>
              <a:rPr lang="en-US" dirty="0" smtClean="0"/>
              <a:t>organs</a:t>
            </a:r>
            <a:r>
              <a:rPr lang="en-US" dirty="0"/>
              <a:t>, including lymph nodes, serous membranes, </a:t>
            </a:r>
            <a:r>
              <a:rPr lang="en-US" dirty="0" smtClean="0"/>
              <a:t>meninges</a:t>
            </a:r>
            <a:r>
              <a:rPr lang="en-US" dirty="0"/>
              <a:t>, bones, liver, kidneys and lungs, which may </a:t>
            </a:r>
            <a:r>
              <a:rPr lang="en-US" dirty="0" smtClean="0"/>
              <a:t>lie </a:t>
            </a:r>
            <a:r>
              <a:rPr lang="en-US" dirty="0"/>
              <a:t>dormant for years. </a:t>
            </a:r>
          </a:p>
        </p:txBody>
      </p:sp>
    </p:spTree>
    <p:extLst>
      <p:ext uri="{BB962C8B-B14F-4D97-AF65-F5344CB8AC3E}">
        <p14:creationId xmlns:p14="http://schemas.microsoft.com/office/powerpoint/2010/main" val="57692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99132"/>
            <a:ext cx="12192000" cy="2058868"/>
          </a:xfrm>
        </p:spPr>
        <p:txBody>
          <a:bodyPr>
            <a:normAutofit/>
          </a:bodyPr>
          <a:lstStyle/>
          <a:p>
            <a:pPr algn="ctr"/>
            <a:r>
              <a:rPr lang="en-US" sz="1800" dirty="0" smtClean="0"/>
              <a:t>   Primary </a:t>
            </a:r>
            <a:r>
              <a:rPr lang="en-US" sz="1800" dirty="0"/>
              <a:t>pulmonary </a:t>
            </a:r>
            <a:r>
              <a:rPr lang="en-US" sz="1800" dirty="0" smtClean="0"/>
              <a:t>TB</a:t>
            </a:r>
          </a:p>
          <a:p>
            <a:pPr marL="342900" indent="-342900">
              <a:buAutoNum type="arabicParenBoth"/>
            </a:pPr>
            <a:r>
              <a:rPr lang="en-US" sz="1800" dirty="0" smtClean="0"/>
              <a:t>Spread </a:t>
            </a:r>
            <a:r>
              <a:rPr lang="en-US" sz="1800" dirty="0"/>
              <a:t>from the primary focus </a:t>
            </a:r>
            <a:r>
              <a:rPr lang="en-US" sz="1800" dirty="0" smtClean="0"/>
              <a:t>to </a:t>
            </a:r>
            <a:r>
              <a:rPr lang="en-US" sz="1800" dirty="0" err="1"/>
              <a:t>hilar</a:t>
            </a:r>
            <a:r>
              <a:rPr lang="en-US" sz="1800" dirty="0"/>
              <a:t> and mediastinal lymph glands to form the ‘primary complex’, which </a:t>
            </a:r>
            <a:r>
              <a:rPr lang="en-US" sz="1800" dirty="0" smtClean="0"/>
              <a:t>inmost </a:t>
            </a:r>
            <a:r>
              <a:rPr lang="en-US" sz="1800" dirty="0"/>
              <a:t>cases heals spontaneously. </a:t>
            </a:r>
          </a:p>
          <a:p>
            <a:r>
              <a:rPr lang="en-US" sz="1800" dirty="0" smtClean="0"/>
              <a:t>(</a:t>
            </a:r>
            <a:r>
              <a:rPr lang="en-US" sz="1800" dirty="0"/>
              <a:t>2) Direct extension of the primary </a:t>
            </a:r>
            <a:r>
              <a:rPr lang="en-US" sz="1800" dirty="0" smtClean="0"/>
              <a:t>focus </a:t>
            </a:r>
            <a:r>
              <a:rPr lang="en-US" sz="1800" dirty="0"/>
              <a:t>– progressive pulmonary TB</a:t>
            </a:r>
            <a:r>
              <a:rPr lang="en-US" sz="1800" dirty="0" smtClean="0"/>
              <a:t>.</a:t>
            </a:r>
          </a:p>
          <a:p>
            <a:r>
              <a:rPr lang="en-US" sz="1800" dirty="0" smtClean="0"/>
              <a:t> </a:t>
            </a:r>
            <a:r>
              <a:rPr lang="en-US" sz="1800" dirty="0"/>
              <a:t>(3) Spread to the pleura – tuberculous </a:t>
            </a:r>
            <a:r>
              <a:rPr lang="en-US" sz="1800" dirty="0" smtClean="0"/>
              <a:t>pleurisy </a:t>
            </a:r>
            <a:r>
              <a:rPr lang="en-US" sz="1800" dirty="0"/>
              <a:t>and pleural effusion</a:t>
            </a:r>
            <a:r>
              <a:rPr lang="en-US" sz="1800" dirty="0" smtClean="0"/>
              <a:t>.</a:t>
            </a:r>
          </a:p>
          <a:p>
            <a:r>
              <a:rPr lang="en-US" sz="1800" dirty="0" smtClean="0"/>
              <a:t> </a:t>
            </a:r>
            <a:r>
              <a:rPr lang="en-US" sz="1800" dirty="0"/>
              <a:t>(4) Blood-borne spread: few </a:t>
            </a:r>
            <a:r>
              <a:rPr lang="en-US" sz="1800" dirty="0" smtClean="0"/>
              <a:t>bacilli </a:t>
            </a:r>
            <a:r>
              <a:rPr lang="en-US" sz="1800" dirty="0"/>
              <a:t>pulmonary, skeletal, renal, genitourinary infection, often months or years </a:t>
            </a:r>
            <a:r>
              <a:rPr lang="en-US" sz="1800" dirty="0" smtClean="0"/>
              <a:t>later</a:t>
            </a:r>
            <a:r>
              <a:rPr lang="en-US" sz="1800" dirty="0"/>
              <a:t>; massive spread – </a:t>
            </a:r>
            <a:r>
              <a:rPr lang="en-US" sz="1800" dirty="0" err="1"/>
              <a:t>miliary</a:t>
            </a:r>
            <a:r>
              <a:rPr lang="en-US" sz="1800" dirty="0"/>
              <a:t> TB and meningitis.</a:t>
            </a:r>
          </a:p>
        </p:txBody>
      </p:sp>
      <p:pic>
        <p:nvPicPr>
          <p:cNvPr id="4" name="Content Placeholder 3"/>
          <p:cNvPicPr>
            <a:picLocks noGrp="1" noChangeAspect="1"/>
          </p:cNvPicPr>
          <p:nvPr>
            <p:ph idx="1"/>
          </p:nvPr>
        </p:nvPicPr>
        <p:blipFill>
          <a:blip r:embed="rId2"/>
          <a:stretch>
            <a:fillRect/>
          </a:stretch>
        </p:blipFill>
        <p:spPr>
          <a:xfrm>
            <a:off x="2467735" y="0"/>
            <a:ext cx="6990843" cy="4799132"/>
          </a:xfrm>
        </p:spPr>
      </p:pic>
    </p:spTree>
    <p:extLst>
      <p:ext uri="{BB962C8B-B14F-4D97-AF65-F5344CB8AC3E}">
        <p14:creationId xmlns:p14="http://schemas.microsoft.com/office/powerpoint/2010/main" val="493018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6900" y="0"/>
            <a:ext cx="5898748" cy="6858000"/>
          </a:xfrm>
          <a:prstGeom prst="rect">
            <a:avLst/>
          </a:prstGeom>
        </p:spPr>
      </p:pic>
    </p:spTree>
    <p:extLst>
      <p:ext uri="{BB962C8B-B14F-4D97-AF65-F5344CB8AC3E}">
        <p14:creationId xmlns:p14="http://schemas.microsoft.com/office/powerpoint/2010/main" val="117727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4800" y="0"/>
            <a:ext cx="9032006" cy="6858000"/>
          </a:xfrm>
          <a:prstGeom prst="rect">
            <a:avLst/>
          </a:prstGeom>
        </p:spPr>
      </p:pic>
    </p:spTree>
    <p:extLst>
      <p:ext uri="{BB962C8B-B14F-4D97-AF65-F5344CB8AC3E}">
        <p14:creationId xmlns:p14="http://schemas.microsoft.com/office/powerpoint/2010/main" val="177808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5463152"/>
            <a:ext cx="10515600" cy="929899"/>
          </a:xfrm>
        </p:spPr>
        <p:txBody>
          <a:bodyPr/>
          <a:lstStyle/>
          <a:p>
            <a:pPr algn="ctr"/>
            <a:r>
              <a:rPr lang="en-US" dirty="0">
                <a:solidFill>
                  <a:schemeClr val="tx1"/>
                </a:solidFill>
              </a:rPr>
              <a:t>Consequences of exposure to an infectious source case of tuberculosis depending on the status of immunity. </a:t>
            </a:r>
          </a:p>
        </p:txBody>
      </p:sp>
      <p:pic>
        <p:nvPicPr>
          <p:cNvPr id="4" name="Picture 3"/>
          <p:cNvPicPr>
            <a:picLocks noChangeAspect="1"/>
          </p:cNvPicPr>
          <p:nvPr/>
        </p:nvPicPr>
        <p:blipFill>
          <a:blip r:embed="rId2"/>
          <a:stretch>
            <a:fillRect/>
          </a:stretch>
        </p:blipFill>
        <p:spPr>
          <a:xfrm>
            <a:off x="1060450" y="-1"/>
            <a:ext cx="10058400" cy="4865361"/>
          </a:xfrm>
          <a:prstGeom prst="rect">
            <a:avLst/>
          </a:prstGeom>
        </p:spPr>
      </p:pic>
    </p:spTree>
    <p:extLst>
      <p:ext uri="{BB962C8B-B14F-4D97-AF65-F5344CB8AC3E}">
        <p14:creationId xmlns:p14="http://schemas.microsoft.com/office/powerpoint/2010/main" val="2066455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Clinical features: pulmonary disease</a:t>
            </a:r>
          </a:p>
        </p:txBody>
      </p:sp>
      <p:sp>
        <p:nvSpPr>
          <p:cNvPr id="3" name="Content Placeholder 2"/>
          <p:cNvSpPr>
            <a:spLocks noGrp="1"/>
          </p:cNvSpPr>
          <p:nvPr>
            <p:ph idx="1"/>
          </p:nvPr>
        </p:nvSpPr>
        <p:spPr/>
        <p:txBody>
          <a:bodyPr/>
          <a:lstStyle/>
          <a:p>
            <a:pPr marL="0" indent="0" algn="ctr">
              <a:buNone/>
            </a:pPr>
            <a:r>
              <a:rPr lang="en-US" dirty="0">
                <a:solidFill>
                  <a:srgbClr val="FF0000"/>
                </a:solidFill>
              </a:rPr>
              <a:t>Primary pulmonary </a:t>
            </a:r>
            <a:r>
              <a:rPr lang="en-US" dirty="0" smtClean="0">
                <a:solidFill>
                  <a:srgbClr val="FF0000"/>
                </a:solidFill>
              </a:rPr>
              <a:t>TB</a:t>
            </a:r>
          </a:p>
          <a:p>
            <a:r>
              <a:rPr lang="en-US" dirty="0" smtClean="0"/>
              <a:t>Primary </a:t>
            </a:r>
            <a:r>
              <a:rPr lang="en-US" dirty="0"/>
              <a:t>TB refers to the infection of a previously </a:t>
            </a:r>
            <a:r>
              <a:rPr lang="en-US" dirty="0" smtClean="0"/>
              <a:t>uninfected </a:t>
            </a:r>
            <a:r>
              <a:rPr lang="en-US" dirty="0"/>
              <a:t>(</a:t>
            </a:r>
            <a:r>
              <a:rPr lang="en-US" dirty="0">
                <a:solidFill>
                  <a:srgbClr val="FF0000"/>
                </a:solidFill>
              </a:rPr>
              <a:t>tuberculin-negative</a:t>
            </a:r>
            <a:r>
              <a:rPr lang="en-US" dirty="0"/>
              <a:t>) individual. </a:t>
            </a:r>
            <a:endParaRPr lang="en-US" dirty="0" smtClean="0"/>
          </a:p>
          <a:p>
            <a:r>
              <a:rPr lang="en-US" dirty="0" smtClean="0"/>
              <a:t>A </a:t>
            </a:r>
            <a:r>
              <a:rPr lang="en-US" dirty="0"/>
              <a:t>few patients develop a </a:t>
            </a:r>
            <a:r>
              <a:rPr lang="en-US" dirty="0">
                <a:solidFill>
                  <a:srgbClr val="FF0000"/>
                </a:solidFill>
              </a:rPr>
              <a:t>self-limiting </a:t>
            </a:r>
            <a:r>
              <a:rPr lang="en-US" dirty="0"/>
              <a:t>febrile illness but clinical disease </a:t>
            </a:r>
            <a:r>
              <a:rPr lang="en-US" dirty="0" smtClean="0"/>
              <a:t>only </a:t>
            </a:r>
            <a:r>
              <a:rPr lang="en-US" dirty="0"/>
              <a:t>occurs if there is a hypersensitivity reaction or </a:t>
            </a:r>
            <a:r>
              <a:rPr lang="en-US" dirty="0" smtClean="0"/>
              <a:t>progressive infection.</a:t>
            </a:r>
          </a:p>
          <a:p>
            <a:r>
              <a:rPr lang="en-US" dirty="0" smtClean="0"/>
              <a:t> </a:t>
            </a:r>
            <a:r>
              <a:rPr lang="en-US" dirty="0"/>
              <a:t>Progressive primary </a:t>
            </a:r>
            <a:r>
              <a:rPr lang="en-US" dirty="0" smtClean="0"/>
              <a:t>disease </a:t>
            </a:r>
            <a:r>
              <a:rPr lang="en-US" dirty="0"/>
              <a:t>may appear during the course of the </a:t>
            </a:r>
            <a:r>
              <a:rPr lang="en-US" dirty="0" smtClean="0"/>
              <a:t>initial illness </a:t>
            </a:r>
            <a:r>
              <a:rPr lang="en-US" dirty="0"/>
              <a:t>or after a latent period of weeks or months</a:t>
            </a:r>
          </a:p>
        </p:txBody>
      </p:sp>
    </p:spTree>
    <p:extLst>
      <p:ext uri="{BB962C8B-B14F-4D97-AF65-F5344CB8AC3E}">
        <p14:creationId xmlns:p14="http://schemas.microsoft.com/office/powerpoint/2010/main" val="202300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23274" y="0"/>
            <a:ext cx="7040658" cy="6691947"/>
          </a:xfrm>
        </p:spPr>
      </p:pic>
    </p:spTree>
    <p:extLst>
      <p:ext uri="{BB962C8B-B14F-4D97-AF65-F5344CB8AC3E}">
        <p14:creationId xmlns:p14="http://schemas.microsoft.com/office/powerpoint/2010/main" val="1657851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1002"/>
            <a:ext cx="10515600" cy="5545961"/>
          </a:xfrm>
        </p:spPr>
        <p:txBody>
          <a:bodyPr>
            <a:normAutofit lnSpcReduction="10000"/>
          </a:bodyPr>
          <a:lstStyle/>
          <a:p>
            <a:pPr marL="0" indent="0" algn="ctr">
              <a:buNone/>
            </a:pPr>
            <a:r>
              <a:rPr lang="en-US" dirty="0" err="1">
                <a:solidFill>
                  <a:srgbClr val="FF0000"/>
                </a:solidFill>
              </a:rPr>
              <a:t>Miliary</a:t>
            </a:r>
            <a:r>
              <a:rPr lang="en-US" dirty="0">
                <a:solidFill>
                  <a:srgbClr val="FF0000"/>
                </a:solidFill>
              </a:rPr>
              <a:t> </a:t>
            </a:r>
            <a:r>
              <a:rPr lang="en-US" dirty="0" smtClean="0">
                <a:solidFill>
                  <a:srgbClr val="FF0000"/>
                </a:solidFill>
              </a:rPr>
              <a:t>TB</a:t>
            </a:r>
            <a:endParaRPr lang="en-US" dirty="0">
              <a:solidFill>
                <a:srgbClr val="FF0000"/>
              </a:solidFill>
            </a:endParaRPr>
          </a:p>
          <a:p>
            <a:r>
              <a:rPr lang="en-US" dirty="0"/>
              <a:t>Blood-borne dissemination gives rise to </a:t>
            </a:r>
            <a:r>
              <a:rPr lang="en-US" dirty="0" err="1"/>
              <a:t>miliary</a:t>
            </a:r>
            <a:r>
              <a:rPr lang="en-US" dirty="0"/>
              <a:t> TB, </a:t>
            </a:r>
            <a:r>
              <a:rPr lang="en-US" dirty="0" smtClean="0"/>
              <a:t>which </a:t>
            </a:r>
            <a:r>
              <a:rPr lang="en-US" dirty="0"/>
              <a:t>may present acutely but more frequently is </a:t>
            </a:r>
            <a:r>
              <a:rPr lang="en-US" dirty="0" smtClean="0"/>
              <a:t>characterised </a:t>
            </a:r>
            <a:r>
              <a:rPr lang="en-US" dirty="0"/>
              <a:t>by 2–3 weeks of fever, night sweats, anorexia, </a:t>
            </a:r>
            <a:r>
              <a:rPr lang="en-US" dirty="0" smtClean="0"/>
              <a:t>weight </a:t>
            </a:r>
            <a:r>
              <a:rPr lang="en-US" dirty="0"/>
              <a:t>loss and a dry </a:t>
            </a:r>
            <a:r>
              <a:rPr lang="en-US" dirty="0" smtClean="0"/>
              <a:t>cough.</a:t>
            </a:r>
          </a:p>
          <a:p>
            <a:r>
              <a:rPr lang="en-US" dirty="0" err="1" smtClean="0"/>
              <a:t>Hepatosplenomegaly</a:t>
            </a:r>
            <a:r>
              <a:rPr lang="en-US" dirty="0" smtClean="0"/>
              <a:t> </a:t>
            </a:r>
            <a:r>
              <a:rPr lang="en-US" dirty="0"/>
              <a:t>may </a:t>
            </a:r>
            <a:r>
              <a:rPr lang="en-US" dirty="0" smtClean="0"/>
              <a:t>develop </a:t>
            </a:r>
            <a:endParaRPr lang="en-US" dirty="0"/>
          </a:p>
          <a:p>
            <a:r>
              <a:rPr lang="en-US" dirty="0" smtClean="0"/>
              <a:t>the </a:t>
            </a:r>
            <a:r>
              <a:rPr lang="en-US" dirty="0"/>
              <a:t>presence of a headache may </a:t>
            </a:r>
            <a:r>
              <a:rPr lang="en-US" dirty="0" smtClean="0"/>
              <a:t>indicate tuberculous </a:t>
            </a:r>
            <a:r>
              <a:rPr lang="en-US" dirty="0"/>
              <a:t>meningitis. </a:t>
            </a:r>
            <a:endParaRPr lang="en-US" dirty="0" smtClean="0"/>
          </a:p>
          <a:p>
            <a:r>
              <a:rPr lang="en-US" dirty="0" smtClean="0"/>
              <a:t>Auscultation </a:t>
            </a:r>
            <a:r>
              <a:rPr lang="en-US" dirty="0"/>
              <a:t>of the </a:t>
            </a:r>
            <a:r>
              <a:rPr lang="en-US" dirty="0" smtClean="0"/>
              <a:t>chest </a:t>
            </a:r>
            <a:r>
              <a:rPr lang="en-US" dirty="0"/>
              <a:t>is frequently normal, but in more advanced </a:t>
            </a:r>
          </a:p>
          <a:p>
            <a:pPr marL="0" indent="0">
              <a:buNone/>
            </a:pPr>
            <a:r>
              <a:rPr lang="en-US" dirty="0" smtClean="0"/>
              <a:t>disease</a:t>
            </a:r>
            <a:r>
              <a:rPr lang="en-US" dirty="0"/>
              <a:t>, widespread crackles are </a:t>
            </a:r>
            <a:r>
              <a:rPr lang="en-US" dirty="0" smtClean="0"/>
              <a:t>evident.</a:t>
            </a:r>
          </a:p>
          <a:p>
            <a:pPr>
              <a:buFont typeface="Arial" charset="0"/>
              <a:buChar char="•"/>
            </a:pPr>
            <a:r>
              <a:rPr lang="en-US" dirty="0" err="1" smtClean="0"/>
              <a:t>Fundoscopy</a:t>
            </a:r>
            <a:r>
              <a:rPr lang="en-US" dirty="0" smtClean="0"/>
              <a:t> may </a:t>
            </a:r>
            <a:r>
              <a:rPr lang="en-US" dirty="0"/>
              <a:t>show choroidal tubercles. </a:t>
            </a:r>
            <a:endParaRPr lang="en-US" dirty="0" smtClean="0"/>
          </a:p>
          <a:p>
            <a:pPr>
              <a:buFont typeface="Arial" charset="0"/>
              <a:buChar char="•"/>
            </a:pPr>
            <a:r>
              <a:rPr lang="en-US" dirty="0" smtClean="0"/>
              <a:t>The </a:t>
            </a:r>
            <a:r>
              <a:rPr lang="en-US" dirty="0"/>
              <a:t>classical appearances </a:t>
            </a:r>
            <a:r>
              <a:rPr lang="en-US" dirty="0" smtClean="0"/>
              <a:t>on </a:t>
            </a:r>
            <a:r>
              <a:rPr lang="en-US" dirty="0"/>
              <a:t>chest X-ray are of fine 1–2 mm lesions (‘</a:t>
            </a:r>
            <a:r>
              <a:rPr lang="en-US" dirty="0">
                <a:solidFill>
                  <a:srgbClr val="FF0000"/>
                </a:solidFill>
              </a:rPr>
              <a:t>millet seed</a:t>
            </a:r>
            <a:r>
              <a:rPr lang="en-US" dirty="0"/>
              <a:t>’) </a:t>
            </a:r>
            <a:r>
              <a:rPr lang="en-US" dirty="0" smtClean="0"/>
              <a:t>distributed </a:t>
            </a:r>
            <a:r>
              <a:rPr lang="en-US" dirty="0"/>
              <a:t>throughout the lung fields, although </a:t>
            </a:r>
            <a:r>
              <a:rPr lang="en-US" dirty="0" smtClean="0"/>
              <a:t>occasionally </a:t>
            </a:r>
            <a:r>
              <a:rPr lang="en-US" dirty="0"/>
              <a:t>the appearances are coarser. </a:t>
            </a:r>
            <a:endParaRPr lang="en-US" dirty="0" smtClean="0"/>
          </a:p>
          <a:p>
            <a:pPr>
              <a:buFont typeface="Arial" charset="0"/>
              <a:buChar char="•"/>
            </a:pPr>
            <a:r>
              <a:rPr lang="en-US" dirty="0" smtClean="0"/>
              <a:t>Anemia </a:t>
            </a:r>
            <a:r>
              <a:rPr lang="en-US" dirty="0"/>
              <a:t>and leucopenia reflect bone marrow involvement.</a:t>
            </a:r>
          </a:p>
        </p:txBody>
      </p:sp>
    </p:spTree>
    <p:extLst>
      <p:ext uri="{BB962C8B-B14F-4D97-AF65-F5344CB8AC3E}">
        <p14:creationId xmlns:p14="http://schemas.microsoft.com/office/powerpoint/2010/main" val="205282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65" y="481554"/>
            <a:ext cx="11308228" cy="5695409"/>
          </a:xfrm>
        </p:spPr>
        <p:txBody>
          <a:bodyPr/>
          <a:lstStyle/>
          <a:p>
            <a:r>
              <a:rPr lang="en-US" dirty="0"/>
              <a:t>‘</a:t>
            </a:r>
            <a:r>
              <a:rPr lang="en-US" dirty="0">
                <a:solidFill>
                  <a:srgbClr val="FF0000"/>
                </a:solidFill>
              </a:rPr>
              <a:t>Cryptic’ </a:t>
            </a:r>
            <a:r>
              <a:rPr lang="en-US" dirty="0" err="1" smtClean="0">
                <a:solidFill>
                  <a:srgbClr val="FF0000"/>
                </a:solidFill>
              </a:rPr>
              <a:t>miliary</a:t>
            </a:r>
            <a:r>
              <a:rPr lang="en-US" dirty="0" smtClean="0">
                <a:solidFill>
                  <a:srgbClr val="FF0000"/>
                </a:solidFill>
              </a:rPr>
              <a:t> </a:t>
            </a:r>
            <a:r>
              <a:rPr lang="en-US" dirty="0">
                <a:solidFill>
                  <a:srgbClr val="FF0000"/>
                </a:solidFill>
              </a:rPr>
              <a:t>TB </a:t>
            </a:r>
            <a:r>
              <a:rPr lang="en-US" dirty="0"/>
              <a:t>is an unusual presentation sometimes seen in </a:t>
            </a:r>
            <a:r>
              <a:rPr lang="en-US" dirty="0" smtClean="0"/>
              <a:t>old age.</a:t>
            </a:r>
            <a:endParaRPr lang="en-US" dirty="0"/>
          </a:p>
        </p:txBody>
      </p:sp>
      <p:pic>
        <p:nvPicPr>
          <p:cNvPr id="4" name="Picture 3"/>
          <p:cNvPicPr>
            <a:picLocks noChangeAspect="1"/>
          </p:cNvPicPr>
          <p:nvPr/>
        </p:nvPicPr>
        <p:blipFill>
          <a:blip r:embed="rId2"/>
          <a:stretch>
            <a:fillRect/>
          </a:stretch>
        </p:blipFill>
        <p:spPr>
          <a:xfrm>
            <a:off x="1139679" y="1143000"/>
            <a:ext cx="10058400" cy="5715000"/>
          </a:xfrm>
          <a:prstGeom prst="rect">
            <a:avLst/>
          </a:prstGeom>
        </p:spPr>
      </p:pic>
    </p:spTree>
    <p:extLst>
      <p:ext uri="{BB962C8B-B14F-4D97-AF65-F5344CB8AC3E}">
        <p14:creationId xmlns:p14="http://schemas.microsoft.com/office/powerpoint/2010/main" val="27424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7608"/>
            <a:ext cx="10515600" cy="5529355"/>
          </a:xfrm>
        </p:spPr>
        <p:txBody>
          <a:bodyPr/>
          <a:lstStyle/>
          <a:p>
            <a:pPr marL="0" indent="0" algn="ctr">
              <a:buNone/>
            </a:pPr>
            <a:r>
              <a:rPr lang="en-US" dirty="0">
                <a:solidFill>
                  <a:srgbClr val="FF0000"/>
                </a:solidFill>
              </a:rPr>
              <a:t>Post-primary pulmonary </a:t>
            </a:r>
            <a:r>
              <a:rPr lang="en-US" dirty="0" smtClean="0">
                <a:solidFill>
                  <a:srgbClr val="FF0000"/>
                </a:solidFill>
              </a:rPr>
              <a:t>TB</a:t>
            </a:r>
            <a:endParaRPr lang="en-US" dirty="0">
              <a:solidFill>
                <a:srgbClr val="FF0000"/>
              </a:solidFill>
            </a:endParaRPr>
          </a:p>
          <a:p>
            <a:r>
              <a:rPr lang="en-US" dirty="0"/>
              <a:t>Post-primary disease refers to exogenous (‘</a:t>
            </a:r>
            <a:r>
              <a:rPr lang="en-US" dirty="0">
                <a:solidFill>
                  <a:srgbClr val="FF0000"/>
                </a:solidFill>
              </a:rPr>
              <a:t>new’ </a:t>
            </a:r>
            <a:r>
              <a:rPr lang="en-US" dirty="0" smtClean="0">
                <a:solidFill>
                  <a:srgbClr val="FF0000"/>
                </a:solidFill>
              </a:rPr>
              <a:t>infection</a:t>
            </a:r>
            <a:r>
              <a:rPr lang="en-US" dirty="0"/>
              <a:t>) or endogenous (</a:t>
            </a:r>
            <a:r>
              <a:rPr lang="en-US" dirty="0">
                <a:solidFill>
                  <a:srgbClr val="FF0000"/>
                </a:solidFill>
              </a:rPr>
              <a:t>reactivation</a:t>
            </a:r>
            <a:r>
              <a:rPr lang="en-US" dirty="0"/>
              <a:t> of a dormant primary </a:t>
            </a:r>
            <a:r>
              <a:rPr lang="en-US" dirty="0" smtClean="0"/>
              <a:t>lesion</a:t>
            </a:r>
            <a:r>
              <a:rPr lang="en-US" dirty="0"/>
              <a:t>) infection in a person who has been </a:t>
            </a:r>
            <a:r>
              <a:rPr lang="en-US" dirty="0" err="1"/>
              <a:t>sensitised</a:t>
            </a:r>
            <a:r>
              <a:rPr lang="en-US" dirty="0"/>
              <a:t> by </a:t>
            </a:r>
            <a:r>
              <a:rPr lang="en-US" dirty="0" smtClean="0"/>
              <a:t>earlier </a:t>
            </a:r>
            <a:r>
              <a:rPr lang="en-US" dirty="0"/>
              <a:t>exposure. </a:t>
            </a:r>
            <a:endParaRPr lang="en-US" dirty="0" smtClean="0"/>
          </a:p>
          <a:p>
            <a:r>
              <a:rPr lang="en-US" dirty="0" smtClean="0"/>
              <a:t>It </a:t>
            </a:r>
            <a:r>
              <a:rPr lang="en-US" dirty="0"/>
              <a:t>is most frequently </a:t>
            </a:r>
            <a:r>
              <a:rPr lang="en-US" dirty="0">
                <a:solidFill>
                  <a:srgbClr val="FF0000"/>
                </a:solidFill>
              </a:rPr>
              <a:t>pulmonary</a:t>
            </a:r>
            <a:r>
              <a:rPr lang="en-US" dirty="0"/>
              <a:t> and </a:t>
            </a:r>
            <a:r>
              <a:rPr lang="en-US" dirty="0" smtClean="0"/>
              <a:t>characteristically </a:t>
            </a:r>
            <a:r>
              <a:rPr lang="en-US" dirty="0"/>
              <a:t>occurs in the apex of an upper lobe, </a:t>
            </a:r>
            <a:r>
              <a:rPr lang="en-US" dirty="0" smtClean="0"/>
              <a:t>where </a:t>
            </a:r>
            <a:r>
              <a:rPr lang="en-US" dirty="0"/>
              <a:t>the oxygen tension </a:t>
            </a:r>
            <a:r>
              <a:rPr lang="en-US" dirty="0" err="1"/>
              <a:t>favours</a:t>
            </a:r>
            <a:r>
              <a:rPr lang="en-US" dirty="0"/>
              <a:t> survival of </a:t>
            </a:r>
            <a:r>
              <a:rPr lang="en-US" dirty="0" smtClean="0"/>
              <a:t>the </a:t>
            </a:r>
            <a:r>
              <a:rPr lang="en-US" dirty="0" smtClean="0"/>
              <a:t>aerobic </a:t>
            </a:r>
            <a:r>
              <a:rPr lang="en-US" dirty="0"/>
              <a:t>organism. </a:t>
            </a:r>
            <a:endParaRPr lang="en-US" dirty="0" smtClean="0"/>
          </a:p>
          <a:p>
            <a:r>
              <a:rPr lang="en-US" dirty="0" smtClean="0"/>
              <a:t>The </a:t>
            </a:r>
            <a:r>
              <a:rPr lang="en-US" dirty="0"/>
              <a:t>onset is usually </a:t>
            </a:r>
            <a:r>
              <a:rPr lang="en-US" dirty="0">
                <a:solidFill>
                  <a:srgbClr val="FF0000"/>
                </a:solidFill>
              </a:rPr>
              <a:t>insidious</a:t>
            </a:r>
            <a:r>
              <a:rPr lang="en-US" dirty="0"/>
              <a:t>, </a:t>
            </a:r>
            <a:r>
              <a:rPr lang="en-US" dirty="0" smtClean="0"/>
              <a:t>developing </a:t>
            </a:r>
            <a:r>
              <a:rPr lang="en-US" dirty="0"/>
              <a:t>slowly over several </a:t>
            </a:r>
            <a:r>
              <a:rPr lang="en-US" dirty="0" smtClean="0"/>
              <a:t>weeks.</a:t>
            </a:r>
          </a:p>
          <a:p>
            <a:r>
              <a:rPr lang="en-US" dirty="0" smtClean="0">
                <a:solidFill>
                  <a:srgbClr val="FF0000"/>
                </a:solidFill>
              </a:rPr>
              <a:t>Systemic </a:t>
            </a:r>
            <a:r>
              <a:rPr lang="en-US" dirty="0">
                <a:solidFill>
                  <a:srgbClr val="FF0000"/>
                </a:solidFill>
              </a:rPr>
              <a:t>symptoms </a:t>
            </a:r>
            <a:r>
              <a:rPr lang="en-US" dirty="0" smtClean="0"/>
              <a:t>include </a:t>
            </a:r>
            <a:r>
              <a:rPr lang="en-US" dirty="0"/>
              <a:t>fever, night sweats, malaise, and loss of appetite </a:t>
            </a:r>
            <a:r>
              <a:rPr lang="en-US" dirty="0" smtClean="0"/>
              <a:t>and </a:t>
            </a:r>
            <a:r>
              <a:rPr lang="en-US" dirty="0"/>
              <a:t>weight, and are accompanied by progressive </a:t>
            </a:r>
            <a:r>
              <a:rPr lang="en-US" dirty="0" smtClean="0"/>
              <a:t>pulmonary symptoms.</a:t>
            </a:r>
            <a:endParaRPr lang="en-US" dirty="0"/>
          </a:p>
        </p:txBody>
      </p:sp>
    </p:spTree>
    <p:extLst>
      <p:ext uri="{BB962C8B-B14F-4D97-AF65-F5344CB8AC3E}">
        <p14:creationId xmlns:p14="http://schemas.microsoft.com/office/powerpoint/2010/main" val="65883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657" y="415135"/>
            <a:ext cx="10515600" cy="1311820"/>
          </a:xfrm>
        </p:spPr>
        <p:txBody>
          <a:bodyPr/>
          <a:lstStyle/>
          <a:p>
            <a:pPr algn="ctr"/>
            <a:r>
              <a:rPr lang="en-US" dirty="0"/>
              <a:t>Epidemiology</a:t>
            </a:r>
          </a:p>
        </p:txBody>
      </p:sp>
      <p:sp>
        <p:nvSpPr>
          <p:cNvPr id="3" name="Content Placeholder 2"/>
          <p:cNvSpPr>
            <a:spLocks noGrp="1"/>
          </p:cNvSpPr>
          <p:nvPr>
            <p:ph idx="1"/>
          </p:nvPr>
        </p:nvSpPr>
        <p:spPr>
          <a:xfrm>
            <a:off x="464949" y="2108877"/>
            <a:ext cx="11275017" cy="4068086"/>
          </a:xfrm>
        </p:spPr>
        <p:txBody>
          <a:bodyPr/>
          <a:lstStyle/>
          <a:p>
            <a:r>
              <a:rPr lang="en-US" dirty="0"/>
              <a:t>Tuberculosis (TB) is caused by infection with </a:t>
            </a:r>
            <a:r>
              <a:rPr lang="en-US" dirty="0" smtClean="0"/>
              <a:t>Mycobacterium </a:t>
            </a:r>
            <a:r>
              <a:rPr lang="en-US" dirty="0"/>
              <a:t>tuberculosis (MTB), which is part of a complex of </a:t>
            </a:r>
            <a:r>
              <a:rPr lang="en-US" dirty="0" smtClean="0"/>
              <a:t>organisms </a:t>
            </a:r>
            <a:r>
              <a:rPr lang="en-US" dirty="0"/>
              <a:t>including M. </a:t>
            </a:r>
            <a:r>
              <a:rPr lang="en-US" dirty="0" err="1"/>
              <a:t>bovis</a:t>
            </a:r>
            <a:r>
              <a:rPr lang="en-US" dirty="0"/>
              <a:t> (reservoir cattle) and M. </a:t>
            </a:r>
            <a:r>
              <a:rPr lang="en-US" dirty="0" err="1" smtClean="0"/>
              <a:t>africanum</a:t>
            </a:r>
            <a:r>
              <a:rPr lang="en-US" dirty="0" smtClean="0"/>
              <a:t> </a:t>
            </a:r>
            <a:r>
              <a:rPr lang="en-US" dirty="0"/>
              <a:t>(reservoir human). </a:t>
            </a:r>
          </a:p>
          <a:p>
            <a:r>
              <a:rPr lang="en-US" dirty="0" smtClean="0"/>
              <a:t>In </a:t>
            </a:r>
            <a:r>
              <a:rPr lang="en-US" dirty="0"/>
              <a:t>2010, an estimated </a:t>
            </a:r>
            <a:r>
              <a:rPr lang="en-US" dirty="0" smtClean="0">
                <a:solidFill>
                  <a:srgbClr val="FF0000"/>
                </a:solidFill>
              </a:rPr>
              <a:t>8.8 </a:t>
            </a:r>
            <a:r>
              <a:rPr lang="en-US" dirty="0">
                <a:solidFill>
                  <a:srgbClr val="FF0000"/>
                </a:solidFill>
              </a:rPr>
              <a:t>million incident cases </a:t>
            </a:r>
            <a:r>
              <a:rPr lang="en-US" dirty="0"/>
              <a:t>occurred and TB was </a:t>
            </a:r>
            <a:r>
              <a:rPr lang="en-US" dirty="0" smtClean="0"/>
              <a:t>estimated </a:t>
            </a:r>
            <a:r>
              <a:rPr lang="en-US" dirty="0"/>
              <a:t>to account for nearly </a:t>
            </a:r>
            <a:r>
              <a:rPr lang="en-US" dirty="0">
                <a:solidFill>
                  <a:srgbClr val="FF0000"/>
                </a:solidFill>
              </a:rPr>
              <a:t>1.5 million deaths</a:t>
            </a:r>
            <a:r>
              <a:rPr lang="en-US" dirty="0"/>
              <a:t>, making </a:t>
            </a:r>
            <a:r>
              <a:rPr lang="en-US" dirty="0" smtClean="0"/>
              <a:t>it </a:t>
            </a:r>
            <a:r>
              <a:rPr lang="en-US" dirty="0"/>
              <a:t>the second most common cause of death due to an </a:t>
            </a:r>
            <a:r>
              <a:rPr lang="en-US" dirty="0" smtClean="0"/>
              <a:t>infective </a:t>
            </a:r>
            <a:r>
              <a:rPr lang="en-US" dirty="0"/>
              <a:t>disease. </a:t>
            </a:r>
          </a:p>
          <a:p>
            <a:r>
              <a:rPr lang="en-US" dirty="0" smtClean="0"/>
              <a:t> </a:t>
            </a:r>
            <a:r>
              <a:rPr lang="en-US" dirty="0">
                <a:solidFill>
                  <a:srgbClr val="FF0000"/>
                </a:solidFill>
              </a:rPr>
              <a:t>one-third </a:t>
            </a:r>
            <a:r>
              <a:rPr lang="en-US" dirty="0"/>
              <a:t>of the world’s population has latent </a:t>
            </a:r>
            <a:r>
              <a:rPr lang="en-US" dirty="0" smtClean="0"/>
              <a:t>TB.</a:t>
            </a:r>
          </a:p>
        </p:txBody>
      </p:sp>
    </p:spTree>
    <p:extLst>
      <p:ext uri="{BB962C8B-B14F-4D97-AF65-F5344CB8AC3E}">
        <p14:creationId xmlns:p14="http://schemas.microsoft.com/office/powerpoint/2010/main" val="2086753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3661" y="1282669"/>
            <a:ext cx="10776857" cy="4313326"/>
          </a:xfrm>
          <a:prstGeom prst="rect">
            <a:avLst/>
          </a:prstGeom>
        </p:spPr>
      </p:pic>
    </p:spTree>
    <p:extLst>
      <p:ext uri="{BB962C8B-B14F-4D97-AF65-F5344CB8AC3E}">
        <p14:creationId xmlns:p14="http://schemas.microsoft.com/office/powerpoint/2010/main" val="571773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5501"/>
            <a:ext cx="10515600" cy="5861462"/>
          </a:xfrm>
        </p:spPr>
        <p:txBody>
          <a:bodyPr/>
          <a:lstStyle/>
          <a:p>
            <a:pPr marL="0" indent="0">
              <a:buNone/>
            </a:pPr>
            <a:r>
              <a:rPr lang="en-US" dirty="0"/>
              <a:t> </a:t>
            </a:r>
            <a:r>
              <a:rPr lang="en-US" dirty="0" smtClean="0"/>
              <a:t>        T</a:t>
            </a:r>
            <a:r>
              <a:rPr lang="en-US" dirty="0" smtClean="0"/>
              <a:t>his </a:t>
            </a:r>
            <a:r>
              <a:rPr lang="en-US" dirty="0" smtClean="0"/>
              <a:t>form </a:t>
            </a:r>
            <a:r>
              <a:rPr lang="en-US" dirty="0"/>
              <a:t>of TB may present with one of the </a:t>
            </a:r>
            <a:r>
              <a:rPr lang="en-US" dirty="0" smtClean="0"/>
              <a:t>complications:</a:t>
            </a:r>
          </a:p>
          <a:p>
            <a:endParaRPr lang="en-US" dirty="0"/>
          </a:p>
        </p:txBody>
      </p:sp>
      <p:pic>
        <p:nvPicPr>
          <p:cNvPr id="4" name="Picture 3"/>
          <p:cNvPicPr>
            <a:picLocks noChangeAspect="1"/>
          </p:cNvPicPr>
          <p:nvPr/>
        </p:nvPicPr>
        <p:blipFill>
          <a:blip r:embed="rId2"/>
          <a:stretch>
            <a:fillRect/>
          </a:stretch>
        </p:blipFill>
        <p:spPr>
          <a:xfrm>
            <a:off x="1358900" y="1129161"/>
            <a:ext cx="9456245" cy="5728839"/>
          </a:xfrm>
          <a:prstGeom prst="rect">
            <a:avLst/>
          </a:prstGeom>
        </p:spPr>
      </p:pic>
    </p:spTree>
    <p:extLst>
      <p:ext uri="{BB962C8B-B14F-4D97-AF65-F5344CB8AC3E}">
        <p14:creationId xmlns:p14="http://schemas.microsoft.com/office/powerpoint/2010/main" val="196065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10515600" cy="5465919"/>
          </a:xfrm>
        </p:spPr>
        <p:txBody>
          <a:bodyPr/>
          <a:lstStyle/>
          <a:p>
            <a:r>
              <a:rPr lang="en-US" dirty="0">
                <a:solidFill>
                  <a:srgbClr val="FF0000"/>
                </a:solidFill>
              </a:rPr>
              <a:t>Radiological changes </a:t>
            </a:r>
            <a:r>
              <a:rPr lang="en-US" dirty="0"/>
              <a:t>include </a:t>
            </a:r>
            <a:r>
              <a:rPr lang="en-US" dirty="0" smtClean="0"/>
              <a:t>ill-defined </a:t>
            </a:r>
            <a:r>
              <a:rPr lang="en-US" dirty="0"/>
              <a:t>opacification in one or both of the upper lobes, </a:t>
            </a:r>
            <a:r>
              <a:rPr lang="en-US" dirty="0" smtClean="0"/>
              <a:t>and </a:t>
            </a:r>
            <a:r>
              <a:rPr lang="en-US" dirty="0"/>
              <a:t>as progression occurs, consolidation, collapse and </a:t>
            </a:r>
            <a:r>
              <a:rPr lang="en-US" dirty="0" smtClean="0"/>
              <a:t>cavitation </a:t>
            </a:r>
            <a:r>
              <a:rPr lang="en-US" dirty="0"/>
              <a:t>develop to varying </a:t>
            </a:r>
            <a:r>
              <a:rPr lang="en-US" dirty="0" smtClean="0"/>
              <a:t>degrees.</a:t>
            </a:r>
          </a:p>
          <a:p>
            <a:r>
              <a:rPr lang="en-US" dirty="0" smtClean="0"/>
              <a:t> </a:t>
            </a:r>
            <a:r>
              <a:rPr lang="en-US" dirty="0"/>
              <a:t>It is </a:t>
            </a:r>
            <a:r>
              <a:rPr lang="en-US" dirty="0" smtClean="0"/>
              <a:t>often </a:t>
            </a:r>
            <a:r>
              <a:rPr lang="en-US" dirty="0"/>
              <a:t>difficult to distinguish active from quiescent </a:t>
            </a:r>
            <a:r>
              <a:rPr lang="en-US" dirty="0" smtClean="0"/>
              <a:t>disease </a:t>
            </a:r>
            <a:r>
              <a:rPr lang="en-US" dirty="0"/>
              <a:t>on radiological criteria alone, but the presence </a:t>
            </a:r>
            <a:r>
              <a:rPr lang="en-US" dirty="0" smtClean="0"/>
              <a:t>of </a:t>
            </a:r>
            <a:r>
              <a:rPr lang="en-US" dirty="0"/>
              <a:t>a </a:t>
            </a:r>
            <a:r>
              <a:rPr lang="en-US" dirty="0" err="1">
                <a:solidFill>
                  <a:srgbClr val="FF0000"/>
                </a:solidFill>
              </a:rPr>
              <a:t>miliary</a:t>
            </a:r>
            <a:r>
              <a:rPr lang="en-US" dirty="0">
                <a:solidFill>
                  <a:srgbClr val="FF0000"/>
                </a:solidFill>
              </a:rPr>
              <a:t> pattern or cavitation </a:t>
            </a:r>
            <a:r>
              <a:rPr lang="en-US" dirty="0" err="1">
                <a:solidFill>
                  <a:srgbClr val="FF0000"/>
                </a:solidFill>
              </a:rPr>
              <a:t>favours</a:t>
            </a:r>
            <a:r>
              <a:rPr lang="en-US" dirty="0">
                <a:solidFill>
                  <a:srgbClr val="FF0000"/>
                </a:solidFill>
              </a:rPr>
              <a:t> active disease. </a:t>
            </a:r>
            <a:endParaRPr lang="en-US" dirty="0" smtClean="0">
              <a:solidFill>
                <a:srgbClr val="FF0000"/>
              </a:solidFill>
            </a:endParaRPr>
          </a:p>
          <a:p>
            <a:r>
              <a:rPr lang="en-US" dirty="0" smtClean="0"/>
              <a:t>In </a:t>
            </a:r>
            <a:r>
              <a:rPr lang="en-US" dirty="0"/>
              <a:t>extensive disease, collapse may be marked and results </a:t>
            </a:r>
            <a:r>
              <a:rPr lang="en-US" dirty="0" smtClean="0"/>
              <a:t>in </a:t>
            </a:r>
            <a:r>
              <a:rPr lang="en-US" dirty="0"/>
              <a:t>significant displacement of the trachea and </a:t>
            </a:r>
            <a:r>
              <a:rPr lang="en-US" dirty="0" smtClean="0"/>
              <a:t>mediastinum.</a:t>
            </a:r>
          </a:p>
          <a:p>
            <a:r>
              <a:rPr lang="en-US" dirty="0" smtClean="0"/>
              <a:t> </a:t>
            </a:r>
            <a:r>
              <a:rPr lang="en-US" dirty="0"/>
              <a:t>A</a:t>
            </a:r>
            <a:r>
              <a:rPr lang="en-US" dirty="0" smtClean="0"/>
              <a:t> </a:t>
            </a:r>
            <a:r>
              <a:rPr lang="en-US" dirty="0"/>
              <a:t>caseous lymph node may drain </a:t>
            </a:r>
            <a:r>
              <a:rPr lang="en-US" dirty="0" smtClean="0"/>
              <a:t>into </a:t>
            </a:r>
            <a:r>
              <a:rPr lang="en-US" dirty="0"/>
              <a:t>an adjoining bronchus, leading to tuberculous </a:t>
            </a:r>
            <a:r>
              <a:rPr lang="en-US" dirty="0" smtClean="0"/>
              <a:t>pneumonia</a:t>
            </a:r>
            <a:endParaRPr lang="en-US" dirty="0"/>
          </a:p>
        </p:txBody>
      </p:sp>
    </p:spTree>
    <p:extLst>
      <p:ext uri="{BB962C8B-B14F-4D97-AF65-F5344CB8AC3E}">
        <p14:creationId xmlns:p14="http://schemas.microsoft.com/office/powerpoint/2010/main" val="1743202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18121" y="0"/>
            <a:ext cx="5828469" cy="6858000"/>
          </a:xfrm>
          <a:prstGeom prst="rect">
            <a:avLst/>
          </a:prstGeom>
        </p:spPr>
      </p:pic>
      <p:sp>
        <p:nvSpPr>
          <p:cNvPr id="3" name="Rectangle 2"/>
          <p:cNvSpPr txBox="1"/>
          <p:nvPr/>
        </p:nvSpPr>
        <p:spPr>
          <a:xfrm>
            <a:off x="304800" y="2411329"/>
            <a:ext cx="3674391" cy="923330"/>
          </a:xfrm>
          <a:prstGeom prst="rect">
            <a:avLst/>
          </a:prstGeom>
        </p:spPr>
        <p:txBody>
          <a:bodyPr wrap="square">
            <a:spAutoFit/>
          </a:bodyPr>
          <a:lstStyle/>
          <a:p>
            <a:r>
              <a:rPr lang="en-US" dirty="0"/>
              <a:t>Less common manifestations include </a:t>
            </a:r>
            <a:r>
              <a:rPr lang="en-US" dirty="0" smtClean="0"/>
              <a:t>pneumothorax</a:t>
            </a:r>
            <a:r>
              <a:rPr lang="en-US" dirty="0"/>
              <a:t>, </a:t>
            </a:r>
            <a:r>
              <a:rPr lang="en-US" dirty="0" smtClean="0"/>
              <a:t>ARDS, </a:t>
            </a:r>
            <a:r>
              <a:rPr lang="en-US" dirty="0" err="1"/>
              <a:t>cor</a:t>
            </a:r>
            <a:r>
              <a:rPr lang="en-US" dirty="0"/>
              <a:t> </a:t>
            </a:r>
            <a:r>
              <a:rPr lang="en-US" dirty="0" err="1"/>
              <a:t>pulmonale</a:t>
            </a:r>
            <a:r>
              <a:rPr lang="en-US" dirty="0"/>
              <a:t> and </a:t>
            </a:r>
            <a:r>
              <a:rPr lang="en-US" dirty="0" err="1"/>
              <a:t>localised</a:t>
            </a:r>
            <a:r>
              <a:rPr lang="en-US" dirty="0"/>
              <a:t> emphysema.</a:t>
            </a:r>
          </a:p>
        </p:txBody>
      </p:sp>
    </p:spTree>
    <p:extLst>
      <p:ext uri="{BB962C8B-B14F-4D97-AF65-F5344CB8AC3E}">
        <p14:creationId xmlns:p14="http://schemas.microsoft.com/office/powerpoint/2010/main" val="2040438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10515600" cy="1325563"/>
          </a:xfrm>
        </p:spPr>
        <p:txBody>
          <a:bodyPr/>
          <a:lstStyle/>
          <a:p>
            <a:pPr algn="ctr"/>
            <a:r>
              <a:rPr lang="en-US" dirty="0"/>
              <a:t>Clinical features: </a:t>
            </a:r>
            <a:r>
              <a:rPr lang="en-US" dirty="0" err="1"/>
              <a:t>extrapulmonary</a:t>
            </a:r>
            <a:r>
              <a:rPr lang="en-US" dirty="0"/>
              <a:t> </a:t>
            </a:r>
            <a:r>
              <a:rPr lang="en-US" dirty="0" smtClean="0"/>
              <a:t>disease</a:t>
            </a:r>
            <a:endParaRPr lang="en-US" dirty="0"/>
          </a:p>
        </p:txBody>
      </p:sp>
      <p:sp>
        <p:nvSpPr>
          <p:cNvPr id="3" name="Content Placeholder 2"/>
          <p:cNvSpPr>
            <a:spLocks noGrp="1"/>
          </p:cNvSpPr>
          <p:nvPr>
            <p:ph idx="1"/>
          </p:nvPr>
        </p:nvSpPr>
        <p:spPr>
          <a:xfrm>
            <a:off x="838200" y="2507403"/>
            <a:ext cx="10515600" cy="3669559"/>
          </a:xfrm>
        </p:spPr>
        <p:txBody>
          <a:bodyPr/>
          <a:lstStyle/>
          <a:p>
            <a:r>
              <a:rPr lang="en-US" dirty="0" err="1"/>
              <a:t>Extrapulmonary</a:t>
            </a:r>
            <a:r>
              <a:rPr lang="en-US" dirty="0"/>
              <a:t> tuberculosis accounts for about </a:t>
            </a:r>
            <a:r>
              <a:rPr lang="en-US" dirty="0">
                <a:solidFill>
                  <a:srgbClr val="FF0000"/>
                </a:solidFill>
              </a:rPr>
              <a:t>20% of </a:t>
            </a:r>
            <a:r>
              <a:rPr lang="en-US" dirty="0" smtClean="0">
                <a:solidFill>
                  <a:srgbClr val="FF0000"/>
                </a:solidFill>
              </a:rPr>
              <a:t>cases </a:t>
            </a:r>
            <a:r>
              <a:rPr lang="en-US" dirty="0"/>
              <a:t>in those who are HIV-negative but is more common </a:t>
            </a:r>
            <a:r>
              <a:rPr lang="en-US" dirty="0" smtClean="0"/>
              <a:t>in </a:t>
            </a:r>
            <a:r>
              <a:rPr lang="en-US" dirty="0"/>
              <a:t>HIV-positive individuals</a:t>
            </a:r>
          </a:p>
        </p:txBody>
      </p:sp>
    </p:spTree>
    <p:extLst>
      <p:ext uri="{BB962C8B-B14F-4D97-AF65-F5344CB8AC3E}">
        <p14:creationId xmlns:p14="http://schemas.microsoft.com/office/powerpoint/2010/main" val="475611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00" y="0"/>
            <a:ext cx="7088909" cy="6858000"/>
          </a:xfrm>
          <a:prstGeom prst="rect">
            <a:avLst/>
          </a:prstGeom>
        </p:spPr>
      </p:pic>
    </p:spTree>
    <p:extLst>
      <p:ext uri="{BB962C8B-B14F-4D97-AF65-F5344CB8AC3E}">
        <p14:creationId xmlns:p14="http://schemas.microsoft.com/office/powerpoint/2010/main" val="759841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253" y="664214"/>
            <a:ext cx="10515600" cy="5545961"/>
          </a:xfrm>
        </p:spPr>
        <p:txBody>
          <a:bodyPr/>
          <a:lstStyle/>
          <a:p>
            <a:pPr marL="0" indent="0" algn="ctr">
              <a:buNone/>
            </a:pPr>
            <a:r>
              <a:rPr lang="en-US" dirty="0">
                <a:solidFill>
                  <a:srgbClr val="FF0000"/>
                </a:solidFill>
              </a:rPr>
              <a:t>Lymphadenitis</a:t>
            </a:r>
          </a:p>
          <a:p>
            <a:endParaRPr lang="en-US" dirty="0"/>
          </a:p>
          <a:p>
            <a:r>
              <a:rPr lang="en-US" dirty="0"/>
              <a:t>Lymph nodes are the </a:t>
            </a:r>
            <a:r>
              <a:rPr lang="en-US" dirty="0">
                <a:solidFill>
                  <a:srgbClr val="FF0000"/>
                </a:solidFill>
              </a:rPr>
              <a:t>most common </a:t>
            </a:r>
            <a:r>
              <a:rPr lang="en-US" dirty="0" err="1">
                <a:solidFill>
                  <a:srgbClr val="FF0000"/>
                </a:solidFill>
              </a:rPr>
              <a:t>extrapulmonary</a:t>
            </a:r>
            <a:r>
              <a:rPr lang="en-US" dirty="0">
                <a:solidFill>
                  <a:srgbClr val="FF0000"/>
                </a:solidFill>
              </a:rPr>
              <a:t> </a:t>
            </a:r>
            <a:r>
              <a:rPr lang="en-US" dirty="0" smtClean="0"/>
              <a:t>site </a:t>
            </a:r>
            <a:r>
              <a:rPr lang="en-US" dirty="0"/>
              <a:t>of disease. Cervical and mediastinal glands are </a:t>
            </a:r>
            <a:r>
              <a:rPr lang="en-US" dirty="0" smtClean="0"/>
              <a:t>affected </a:t>
            </a:r>
            <a:r>
              <a:rPr lang="en-US" dirty="0"/>
              <a:t>most frequently, followed by axillary and </a:t>
            </a:r>
            <a:r>
              <a:rPr lang="en-US" dirty="0" smtClean="0"/>
              <a:t>inguinal</a:t>
            </a:r>
            <a:r>
              <a:rPr lang="en-US" dirty="0"/>
              <a:t>, and more than one region may be involved. </a:t>
            </a:r>
            <a:endParaRPr lang="en-US" dirty="0" smtClean="0"/>
          </a:p>
          <a:p>
            <a:r>
              <a:rPr lang="en-US" dirty="0" smtClean="0"/>
              <a:t>Disease </a:t>
            </a:r>
            <a:r>
              <a:rPr lang="en-US" dirty="0"/>
              <a:t>may represent </a:t>
            </a:r>
            <a:r>
              <a:rPr lang="en-US" dirty="0">
                <a:solidFill>
                  <a:srgbClr val="FF0000"/>
                </a:solidFill>
              </a:rPr>
              <a:t>primary</a:t>
            </a:r>
            <a:r>
              <a:rPr lang="en-US" dirty="0"/>
              <a:t> infection, spread from </a:t>
            </a:r>
            <a:r>
              <a:rPr lang="en-US" dirty="0" smtClean="0"/>
              <a:t>contiguous </a:t>
            </a:r>
            <a:r>
              <a:rPr lang="en-US" dirty="0"/>
              <a:t>sites, or </a:t>
            </a:r>
            <a:r>
              <a:rPr lang="en-US" dirty="0">
                <a:solidFill>
                  <a:srgbClr val="FF0000"/>
                </a:solidFill>
              </a:rPr>
              <a:t>reactivation.</a:t>
            </a:r>
            <a:r>
              <a:rPr lang="en-US" dirty="0"/>
              <a:t> </a:t>
            </a:r>
          </a:p>
          <a:p>
            <a:r>
              <a:rPr lang="en-US" dirty="0" smtClean="0"/>
              <a:t>The </a:t>
            </a:r>
            <a:r>
              <a:rPr lang="en-US" dirty="0"/>
              <a:t>nodes are usually painless and </a:t>
            </a:r>
            <a:r>
              <a:rPr lang="en-US" dirty="0" smtClean="0"/>
              <a:t>initially </a:t>
            </a:r>
            <a:r>
              <a:rPr lang="en-US" dirty="0"/>
              <a:t>mobile but become matted together with time. </a:t>
            </a:r>
          </a:p>
          <a:p>
            <a:endParaRPr lang="en-US" dirty="0"/>
          </a:p>
        </p:txBody>
      </p:sp>
    </p:spTree>
    <p:extLst>
      <p:ext uri="{BB962C8B-B14F-4D97-AF65-F5344CB8AC3E}">
        <p14:creationId xmlns:p14="http://schemas.microsoft.com/office/powerpoint/2010/main" val="66443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79346"/>
            <a:ext cx="10515600" cy="5097617"/>
          </a:xfrm>
        </p:spPr>
        <p:txBody>
          <a:bodyPr/>
          <a:lstStyle/>
          <a:p>
            <a:r>
              <a:rPr lang="en-US" dirty="0"/>
              <a:t>When caseation and liquefaction occur, the swelling </a:t>
            </a:r>
            <a:r>
              <a:rPr lang="en-US" dirty="0" smtClean="0"/>
              <a:t>becomes </a:t>
            </a:r>
            <a:r>
              <a:rPr lang="en-US" dirty="0"/>
              <a:t>fluctuant and may discharge through the skin </a:t>
            </a:r>
            <a:r>
              <a:rPr lang="en-US" dirty="0" smtClean="0"/>
              <a:t>with </a:t>
            </a:r>
            <a:r>
              <a:rPr lang="en-US" dirty="0"/>
              <a:t>the formation of a ‘</a:t>
            </a:r>
            <a:r>
              <a:rPr lang="en-US" dirty="0">
                <a:solidFill>
                  <a:srgbClr val="FF0000"/>
                </a:solidFill>
              </a:rPr>
              <a:t>collar-stud’ abscess and sinus </a:t>
            </a:r>
            <a:r>
              <a:rPr lang="en-US" dirty="0" smtClean="0">
                <a:solidFill>
                  <a:srgbClr val="FF0000"/>
                </a:solidFill>
              </a:rPr>
              <a:t>formation</a:t>
            </a:r>
            <a:r>
              <a:rPr lang="en-US" dirty="0"/>
              <a:t>. </a:t>
            </a:r>
            <a:endParaRPr lang="en-US" dirty="0" smtClean="0"/>
          </a:p>
          <a:p>
            <a:r>
              <a:rPr lang="en-US" dirty="0"/>
              <a:t>H</a:t>
            </a:r>
            <a:r>
              <a:rPr lang="en-US" dirty="0" smtClean="0"/>
              <a:t>alf </a:t>
            </a:r>
            <a:r>
              <a:rPr lang="en-US" dirty="0"/>
              <a:t>of cases fail to show </a:t>
            </a:r>
            <a:r>
              <a:rPr lang="en-US" dirty="0" smtClean="0"/>
              <a:t>any </a:t>
            </a:r>
            <a:r>
              <a:rPr lang="en-US" dirty="0"/>
              <a:t>constitutional features, such as fevers or night </a:t>
            </a:r>
            <a:r>
              <a:rPr lang="en-US" dirty="0" smtClean="0"/>
              <a:t>sweats</a:t>
            </a:r>
            <a:r>
              <a:rPr lang="en-US" dirty="0"/>
              <a:t>. </a:t>
            </a:r>
            <a:endParaRPr lang="en-US" dirty="0" smtClean="0"/>
          </a:p>
          <a:p>
            <a:r>
              <a:rPr lang="en-US" dirty="0" smtClean="0"/>
              <a:t>The </a:t>
            </a:r>
            <a:r>
              <a:rPr lang="en-US" dirty="0"/>
              <a:t>tuberculin test is </a:t>
            </a:r>
            <a:r>
              <a:rPr lang="en-US" dirty="0">
                <a:solidFill>
                  <a:srgbClr val="FF0000"/>
                </a:solidFill>
              </a:rPr>
              <a:t>usually strongly positive</a:t>
            </a:r>
            <a:r>
              <a:rPr lang="en-US" dirty="0"/>
              <a:t>. </a:t>
            </a:r>
          </a:p>
          <a:p>
            <a:r>
              <a:rPr lang="en-US" dirty="0"/>
              <a:t>During or after treatment, paradoxical enlargement, development of new nodes and suppuration may all </a:t>
            </a:r>
            <a:r>
              <a:rPr lang="en-US" dirty="0" smtClean="0"/>
              <a:t>occur </a:t>
            </a:r>
            <a:r>
              <a:rPr lang="en-US" dirty="0"/>
              <a:t>but without evidence of continued </a:t>
            </a:r>
            <a:r>
              <a:rPr lang="en-US" dirty="0" smtClean="0"/>
              <a:t>infection</a:t>
            </a:r>
            <a:r>
              <a:rPr lang="en-US" dirty="0"/>
              <a:t>.</a:t>
            </a:r>
          </a:p>
          <a:p>
            <a:endParaRPr lang="en-US" dirty="0"/>
          </a:p>
        </p:txBody>
      </p:sp>
    </p:spTree>
    <p:extLst>
      <p:ext uri="{BB962C8B-B14F-4D97-AF65-F5344CB8AC3E}">
        <p14:creationId xmlns:p14="http://schemas.microsoft.com/office/powerpoint/2010/main" val="165675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186"/>
            <a:ext cx="10515600" cy="5595777"/>
          </a:xfrm>
        </p:spPr>
        <p:txBody>
          <a:bodyPr/>
          <a:lstStyle/>
          <a:p>
            <a:pPr marL="0" indent="0" algn="ctr">
              <a:buNone/>
            </a:pPr>
            <a:r>
              <a:rPr lang="en-US" dirty="0">
                <a:solidFill>
                  <a:srgbClr val="FF0000"/>
                </a:solidFill>
              </a:rPr>
              <a:t>Gastrointestinal tuberculosis</a:t>
            </a:r>
          </a:p>
          <a:p>
            <a:endParaRPr lang="en-US" dirty="0"/>
          </a:p>
          <a:p>
            <a:r>
              <a:rPr lang="en-US" dirty="0"/>
              <a:t>TB can affect any part of the </a:t>
            </a:r>
            <a:r>
              <a:rPr lang="en-US" dirty="0" smtClean="0"/>
              <a:t>bowel. </a:t>
            </a:r>
            <a:endParaRPr lang="en-US" dirty="0" smtClean="0"/>
          </a:p>
          <a:p>
            <a:r>
              <a:rPr lang="en-US" dirty="0" smtClean="0"/>
              <a:t>Upper </a:t>
            </a:r>
            <a:r>
              <a:rPr lang="en-US" dirty="0"/>
              <a:t>gastrointestinal tract involvement is </a:t>
            </a:r>
            <a:r>
              <a:rPr lang="en-US" dirty="0" smtClean="0"/>
              <a:t>rare. </a:t>
            </a:r>
          </a:p>
          <a:p>
            <a:r>
              <a:rPr lang="en-US" dirty="0" err="1" smtClean="0"/>
              <a:t>Ileocaecal</a:t>
            </a:r>
            <a:r>
              <a:rPr lang="en-US" dirty="0" smtClean="0"/>
              <a:t> </a:t>
            </a:r>
            <a:r>
              <a:rPr lang="en-US" dirty="0"/>
              <a:t>disease </a:t>
            </a:r>
            <a:r>
              <a:rPr lang="en-US" dirty="0" smtClean="0"/>
              <a:t>accounts </a:t>
            </a:r>
            <a:r>
              <a:rPr lang="en-US" dirty="0"/>
              <a:t>for approximately </a:t>
            </a:r>
            <a:r>
              <a:rPr lang="en-US" dirty="0">
                <a:solidFill>
                  <a:srgbClr val="FF0000"/>
                </a:solidFill>
              </a:rPr>
              <a:t>half of abdominal TB </a:t>
            </a:r>
            <a:r>
              <a:rPr lang="en-US" dirty="0"/>
              <a:t>cases. </a:t>
            </a:r>
          </a:p>
          <a:p>
            <a:r>
              <a:rPr lang="en-US" dirty="0"/>
              <a:t>Fever, night sweats, anorexia and weight loss are usually </a:t>
            </a:r>
            <a:r>
              <a:rPr lang="en-US" dirty="0" smtClean="0"/>
              <a:t>prominent </a:t>
            </a:r>
            <a:r>
              <a:rPr lang="en-US" dirty="0"/>
              <a:t>and a right iliac fossa mass may be palpable. </a:t>
            </a:r>
            <a:endParaRPr lang="en-US" dirty="0" smtClean="0"/>
          </a:p>
          <a:p>
            <a:r>
              <a:rPr lang="en-US" dirty="0" smtClean="0"/>
              <a:t>Up </a:t>
            </a:r>
            <a:r>
              <a:rPr lang="en-US" dirty="0"/>
              <a:t>to 30% of cases present with an acute abdomen.</a:t>
            </a:r>
          </a:p>
        </p:txBody>
      </p:sp>
    </p:spTree>
    <p:extLst>
      <p:ext uri="{BB962C8B-B14F-4D97-AF65-F5344CB8AC3E}">
        <p14:creationId xmlns:p14="http://schemas.microsoft.com/office/powerpoint/2010/main" val="1376801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10515600" cy="4576763"/>
          </a:xfrm>
        </p:spPr>
        <p:txBody>
          <a:bodyPr/>
          <a:lstStyle/>
          <a:p>
            <a:r>
              <a:rPr lang="en-US" dirty="0"/>
              <a:t>Ultrasound or CT may reveal thickened bowel wall, </a:t>
            </a:r>
            <a:r>
              <a:rPr lang="en-US" dirty="0" smtClean="0"/>
              <a:t>abdominal </a:t>
            </a:r>
            <a:r>
              <a:rPr lang="en-US" dirty="0"/>
              <a:t>lymphadenopathy, mesenteric thickening or </a:t>
            </a:r>
            <a:r>
              <a:rPr lang="en-US" dirty="0" smtClean="0"/>
              <a:t>ascites</a:t>
            </a:r>
            <a:r>
              <a:rPr lang="en-US" dirty="0"/>
              <a:t>. </a:t>
            </a:r>
            <a:endParaRPr lang="en-US" dirty="0" smtClean="0"/>
          </a:p>
          <a:p>
            <a:r>
              <a:rPr lang="en-US" dirty="0" smtClean="0"/>
              <a:t>Barium enema </a:t>
            </a:r>
            <a:r>
              <a:rPr lang="en-US" dirty="0"/>
              <a:t>reveal </a:t>
            </a:r>
            <a:r>
              <a:rPr lang="en-US" dirty="0" smtClean="0"/>
              <a:t>narrowing</a:t>
            </a:r>
            <a:r>
              <a:rPr lang="en-US" dirty="0"/>
              <a:t>, shortening and distortion of the bowel, with </a:t>
            </a:r>
            <a:r>
              <a:rPr lang="en-US" dirty="0" err="1" smtClean="0"/>
              <a:t>caecal</a:t>
            </a:r>
            <a:r>
              <a:rPr lang="en-US" dirty="0" smtClean="0"/>
              <a:t> </a:t>
            </a:r>
            <a:r>
              <a:rPr lang="en-US" dirty="0"/>
              <a:t>involvement predominating. </a:t>
            </a:r>
            <a:endParaRPr lang="en-US" dirty="0" smtClean="0"/>
          </a:p>
          <a:p>
            <a:r>
              <a:rPr lang="en-US" dirty="0" smtClean="0"/>
              <a:t>Diagnosis </a:t>
            </a:r>
            <a:r>
              <a:rPr lang="en-US" dirty="0"/>
              <a:t>rests on </a:t>
            </a:r>
            <a:r>
              <a:rPr lang="en-US" dirty="0" smtClean="0">
                <a:solidFill>
                  <a:srgbClr val="FF0000"/>
                </a:solidFill>
              </a:rPr>
              <a:t>obtaining </a:t>
            </a:r>
            <a:r>
              <a:rPr lang="en-US" dirty="0">
                <a:solidFill>
                  <a:srgbClr val="FF0000"/>
                </a:solidFill>
              </a:rPr>
              <a:t>histology </a:t>
            </a:r>
            <a:r>
              <a:rPr lang="en-US" dirty="0"/>
              <a:t>by either colonoscopy or </a:t>
            </a:r>
            <a:r>
              <a:rPr lang="en-US" dirty="0" err="1" smtClean="0"/>
              <a:t>minilaparotomy</a:t>
            </a:r>
            <a:r>
              <a:rPr lang="en-US" dirty="0"/>
              <a:t>. </a:t>
            </a:r>
            <a:endParaRPr lang="en-US" dirty="0" smtClean="0"/>
          </a:p>
          <a:p>
            <a:r>
              <a:rPr lang="en-US" dirty="0" smtClean="0"/>
              <a:t>The </a:t>
            </a:r>
            <a:r>
              <a:rPr lang="en-US" dirty="0"/>
              <a:t>main differential diagnosis is </a:t>
            </a:r>
            <a:r>
              <a:rPr lang="en-US" dirty="0" smtClean="0"/>
              <a:t>Crohn's disease</a:t>
            </a:r>
            <a:r>
              <a:rPr lang="en-US" dirty="0" smtClean="0"/>
              <a:t>. </a:t>
            </a:r>
            <a:endParaRPr lang="en-US" dirty="0"/>
          </a:p>
        </p:txBody>
      </p:sp>
    </p:spTree>
    <p:extLst>
      <p:ext uri="{BB962C8B-B14F-4D97-AF65-F5344CB8AC3E}">
        <p14:creationId xmlns:p14="http://schemas.microsoft.com/office/powerpoint/2010/main" val="34508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Members of the Mycobacterium </a:t>
            </a:r>
            <a:r>
              <a:rPr lang="en-US" sz="3600" dirty="0" smtClean="0"/>
              <a:t>Tuberculosis </a:t>
            </a:r>
            <a:r>
              <a:rPr lang="en-US" sz="3600" dirty="0"/>
              <a:t>Complex (MTBC)</a:t>
            </a:r>
          </a:p>
        </p:txBody>
      </p:sp>
      <p:pic>
        <p:nvPicPr>
          <p:cNvPr id="4" name="Content Placeholder 3"/>
          <p:cNvPicPr>
            <a:picLocks noGrp="1" noChangeAspect="1"/>
          </p:cNvPicPr>
          <p:nvPr>
            <p:ph idx="1"/>
          </p:nvPr>
        </p:nvPicPr>
        <p:blipFill>
          <a:blip r:embed="rId2"/>
          <a:stretch>
            <a:fillRect/>
          </a:stretch>
        </p:blipFill>
        <p:spPr>
          <a:xfrm>
            <a:off x="1444663" y="1825625"/>
            <a:ext cx="9614485" cy="4816506"/>
          </a:xfrm>
        </p:spPr>
      </p:pic>
    </p:spTree>
    <p:extLst>
      <p:ext uri="{BB962C8B-B14F-4D97-AF65-F5344CB8AC3E}">
        <p14:creationId xmlns:p14="http://schemas.microsoft.com/office/powerpoint/2010/main" val="107580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831850" y="1905000"/>
            <a:ext cx="10515600" cy="4184650"/>
          </a:xfrm>
        </p:spPr>
        <p:txBody>
          <a:bodyPr>
            <a:normAutofit/>
          </a:bodyPr>
          <a:lstStyle/>
          <a:p>
            <a:r>
              <a:rPr lang="en-US" sz="2800" dirty="0">
                <a:solidFill>
                  <a:srgbClr val="FF0000"/>
                </a:solidFill>
              </a:rPr>
              <a:t>Tuberculous peritonitis </a:t>
            </a:r>
            <a:r>
              <a:rPr lang="en-US" sz="2800" dirty="0">
                <a:solidFill>
                  <a:prstClr val="black"/>
                </a:solidFill>
              </a:rPr>
              <a:t>is </a:t>
            </a:r>
            <a:r>
              <a:rPr lang="en-US" sz="2800" dirty="0" err="1">
                <a:solidFill>
                  <a:prstClr val="black"/>
                </a:solidFill>
              </a:rPr>
              <a:t>characterised</a:t>
            </a:r>
            <a:r>
              <a:rPr lang="en-US" sz="2800" dirty="0">
                <a:solidFill>
                  <a:prstClr val="black"/>
                </a:solidFill>
              </a:rPr>
              <a:t> by abdominal distension, pain and constitutional symptoms. </a:t>
            </a:r>
            <a:endParaRPr lang="en-US" sz="2800" dirty="0" smtClean="0">
              <a:solidFill>
                <a:prstClr val="black"/>
              </a:solidFill>
            </a:endParaRPr>
          </a:p>
          <a:p>
            <a:r>
              <a:rPr lang="en-US" sz="2800" dirty="0" smtClean="0">
                <a:solidFill>
                  <a:prstClr val="black"/>
                </a:solidFill>
              </a:rPr>
              <a:t>The </a:t>
            </a:r>
            <a:r>
              <a:rPr lang="en-US" sz="2800" dirty="0" err="1">
                <a:solidFill>
                  <a:prstClr val="black"/>
                </a:solidFill>
              </a:rPr>
              <a:t>ascitic</a:t>
            </a:r>
            <a:r>
              <a:rPr lang="en-US" sz="2800" dirty="0">
                <a:solidFill>
                  <a:prstClr val="black"/>
                </a:solidFill>
              </a:rPr>
              <a:t> fluid is exudative and cellular, with a predominance of lymphocytes. </a:t>
            </a:r>
            <a:endParaRPr lang="en-US" sz="2800" dirty="0" smtClean="0">
              <a:solidFill>
                <a:prstClr val="black"/>
              </a:solidFill>
            </a:endParaRPr>
          </a:p>
          <a:p>
            <a:r>
              <a:rPr lang="en-US" sz="2800" dirty="0" smtClean="0">
                <a:solidFill>
                  <a:prstClr val="black"/>
                </a:solidFill>
              </a:rPr>
              <a:t>Laparoscopy </a:t>
            </a:r>
            <a:r>
              <a:rPr lang="en-US" sz="2800" dirty="0">
                <a:solidFill>
                  <a:prstClr val="black"/>
                </a:solidFill>
              </a:rPr>
              <a:t>reveals multiple white ‘tubercles’ over the peritoneal and omental surfaces.</a:t>
            </a:r>
            <a:endParaRPr lang="ar-IQ" dirty="0"/>
          </a:p>
        </p:txBody>
      </p:sp>
    </p:spTree>
    <p:extLst>
      <p:ext uri="{BB962C8B-B14F-4D97-AF65-F5344CB8AC3E}">
        <p14:creationId xmlns:p14="http://schemas.microsoft.com/office/powerpoint/2010/main" val="2170089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Low-grade </a:t>
            </a:r>
            <a:r>
              <a:rPr lang="en-US" dirty="0">
                <a:solidFill>
                  <a:srgbClr val="FF0000"/>
                </a:solidFill>
              </a:rPr>
              <a:t>hepatic dysfunction </a:t>
            </a:r>
            <a:r>
              <a:rPr lang="en-US" dirty="0"/>
              <a:t>is common in </a:t>
            </a:r>
            <a:r>
              <a:rPr lang="en-US" dirty="0" err="1"/>
              <a:t>miliary</a:t>
            </a:r>
            <a:r>
              <a:rPr lang="en-US" dirty="0"/>
              <a:t> disease, in which biopsy reveals granulomas. </a:t>
            </a:r>
          </a:p>
          <a:p>
            <a:r>
              <a:rPr lang="en-US" dirty="0" smtClean="0"/>
              <a:t>Patients </a:t>
            </a:r>
            <a:r>
              <a:rPr lang="en-US" dirty="0"/>
              <a:t>may be frankly icteric, with a mixed hepatic/</a:t>
            </a:r>
            <a:r>
              <a:rPr lang="en-US" dirty="0" err="1"/>
              <a:t>cholestatic</a:t>
            </a:r>
            <a:r>
              <a:rPr lang="en-US" dirty="0"/>
              <a:t> picture</a:t>
            </a:r>
          </a:p>
        </p:txBody>
      </p:sp>
    </p:spTree>
    <p:extLst>
      <p:ext uri="{BB962C8B-B14F-4D97-AF65-F5344CB8AC3E}">
        <p14:creationId xmlns:p14="http://schemas.microsoft.com/office/powerpoint/2010/main" val="1583864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623" y="514766"/>
            <a:ext cx="10515600" cy="5845074"/>
          </a:xfrm>
        </p:spPr>
        <p:txBody>
          <a:bodyPr/>
          <a:lstStyle/>
          <a:p>
            <a:pPr marL="0" indent="0" algn="ctr">
              <a:buNone/>
            </a:pPr>
            <a:r>
              <a:rPr lang="en-US" dirty="0">
                <a:solidFill>
                  <a:srgbClr val="FF0000"/>
                </a:solidFill>
              </a:rPr>
              <a:t>Pericardial disease</a:t>
            </a:r>
          </a:p>
          <a:p>
            <a:endParaRPr lang="en-US" dirty="0"/>
          </a:p>
          <a:p>
            <a:r>
              <a:rPr lang="en-US" dirty="0"/>
              <a:t>Disease occurs in two forms </a:t>
            </a:r>
            <a:r>
              <a:rPr lang="en-US" dirty="0" smtClean="0"/>
              <a:t>: </a:t>
            </a:r>
            <a:r>
              <a:rPr lang="en-US" dirty="0" smtClean="0">
                <a:solidFill>
                  <a:srgbClr val="FF0000"/>
                </a:solidFill>
              </a:rPr>
              <a:t>pericardial </a:t>
            </a:r>
            <a:r>
              <a:rPr lang="en-US" dirty="0">
                <a:solidFill>
                  <a:srgbClr val="FF0000"/>
                </a:solidFill>
              </a:rPr>
              <a:t>effusion and constrictive pericarditis</a:t>
            </a:r>
            <a:r>
              <a:rPr lang="en-US" dirty="0" smtClean="0"/>
              <a:t>.</a:t>
            </a:r>
          </a:p>
          <a:p>
            <a:r>
              <a:rPr lang="en-US" dirty="0" smtClean="0"/>
              <a:t> </a:t>
            </a:r>
            <a:r>
              <a:rPr lang="en-US" dirty="0"/>
              <a:t>Fever </a:t>
            </a:r>
            <a:r>
              <a:rPr lang="en-US" dirty="0" smtClean="0"/>
              <a:t>and </a:t>
            </a:r>
            <a:r>
              <a:rPr lang="en-US" dirty="0"/>
              <a:t>night sweats are rarely prominent and the </a:t>
            </a:r>
            <a:r>
              <a:rPr lang="en-US" dirty="0" smtClean="0"/>
              <a:t>presenta</a:t>
            </a:r>
            <a:r>
              <a:rPr lang="en-US" dirty="0"/>
              <a:t>t</a:t>
            </a:r>
            <a:r>
              <a:rPr lang="en-US" dirty="0" smtClean="0"/>
              <a:t>ion </a:t>
            </a:r>
            <a:r>
              <a:rPr lang="en-US" dirty="0"/>
              <a:t>is usually insidious, with breathlessness and </a:t>
            </a:r>
            <a:r>
              <a:rPr lang="en-US" dirty="0" smtClean="0"/>
              <a:t>abdominal </a:t>
            </a:r>
            <a:r>
              <a:rPr lang="en-US" dirty="0"/>
              <a:t>swelling. Coexistent pulmonary disease is </a:t>
            </a:r>
            <a:r>
              <a:rPr lang="en-US" dirty="0" smtClean="0"/>
              <a:t>very </a:t>
            </a:r>
            <a:r>
              <a:rPr lang="en-US" dirty="0"/>
              <a:t>rare, with the exception of pleural effusion</a:t>
            </a:r>
            <a:r>
              <a:rPr lang="en-US" dirty="0" smtClean="0"/>
              <a:t>.</a:t>
            </a:r>
          </a:p>
          <a:p>
            <a:r>
              <a:rPr lang="en-US" dirty="0" smtClean="0"/>
              <a:t> </a:t>
            </a:r>
            <a:r>
              <a:rPr lang="en-US" dirty="0" err="1"/>
              <a:t>Pulsus</a:t>
            </a:r>
            <a:r>
              <a:rPr lang="en-US" dirty="0"/>
              <a:t> </a:t>
            </a:r>
            <a:r>
              <a:rPr lang="en-US" dirty="0" err="1" smtClean="0"/>
              <a:t>paradoxus</a:t>
            </a:r>
            <a:r>
              <a:rPr lang="en-US" dirty="0"/>
              <a:t>, a raised JVP, hepatomegaly, prominent </a:t>
            </a:r>
            <a:r>
              <a:rPr lang="en-US" dirty="0" smtClean="0"/>
              <a:t>ascites </a:t>
            </a:r>
            <a:r>
              <a:rPr lang="en-US" dirty="0"/>
              <a:t>and peripheral </a:t>
            </a:r>
            <a:r>
              <a:rPr lang="en-US" dirty="0" err="1"/>
              <a:t>oedema</a:t>
            </a:r>
            <a:r>
              <a:rPr lang="en-US" dirty="0"/>
              <a:t> are common to both </a:t>
            </a:r>
            <a:r>
              <a:rPr lang="en-US" dirty="0" smtClean="0"/>
              <a:t>types.</a:t>
            </a:r>
          </a:p>
          <a:p>
            <a:endParaRPr lang="en-US" dirty="0"/>
          </a:p>
        </p:txBody>
      </p:sp>
    </p:spTree>
    <p:extLst>
      <p:ext uri="{BB962C8B-B14F-4D97-AF65-F5344CB8AC3E}">
        <p14:creationId xmlns:p14="http://schemas.microsoft.com/office/powerpoint/2010/main" val="1956863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1002"/>
            <a:ext cx="10515600" cy="5529356"/>
          </a:xfrm>
        </p:spPr>
        <p:txBody>
          <a:bodyPr/>
          <a:lstStyle/>
          <a:p>
            <a:r>
              <a:rPr lang="en-US" dirty="0">
                <a:solidFill>
                  <a:srgbClr val="FF0000"/>
                </a:solidFill>
              </a:rPr>
              <a:t>Pericardial effusion </a:t>
            </a:r>
            <a:r>
              <a:rPr lang="en-US" dirty="0"/>
              <a:t>is associated with increased pericardial dullness and a globular enlarged heart on chest X-ray, and pericardial calcification occurs in </a:t>
            </a:r>
            <a:r>
              <a:rPr lang="en-US" dirty="0" smtClean="0"/>
              <a:t>around </a:t>
            </a:r>
            <a:r>
              <a:rPr lang="en-US" dirty="0"/>
              <a:t>25% of cases. </a:t>
            </a:r>
            <a:endParaRPr lang="en-US" dirty="0" smtClean="0"/>
          </a:p>
          <a:p>
            <a:r>
              <a:rPr lang="en-US" dirty="0" smtClean="0">
                <a:solidFill>
                  <a:srgbClr val="FF0000"/>
                </a:solidFill>
              </a:rPr>
              <a:t>Constriction</a:t>
            </a:r>
            <a:r>
              <a:rPr lang="en-US" dirty="0" smtClean="0"/>
              <a:t> </a:t>
            </a:r>
            <a:r>
              <a:rPr lang="en-US" dirty="0"/>
              <a:t>is associated with </a:t>
            </a:r>
            <a:r>
              <a:rPr lang="en-US" dirty="0" smtClean="0"/>
              <a:t>an </a:t>
            </a:r>
            <a:r>
              <a:rPr lang="en-US" dirty="0"/>
              <a:t>early third heart sound </a:t>
            </a:r>
            <a:r>
              <a:rPr lang="en-US" dirty="0" smtClean="0"/>
              <a:t>and, occasionally</a:t>
            </a:r>
            <a:r>
              <a:rPr lang="en-US" dirty="0"/>
              <a:t>, atrial </a:t>
            </a:r>
            <a:r>
              <a:rPr lang="en-US" dirty="0" smtClean="0"/>
              <a:t>fibrillation</a:t>
            </a:r>
            <a:r>
              <a:rPr lang="en-US" dirty="0"/>
              <a:t>. Diagnosis is based on the clinical, radiological and echocardiographic </a:t>
            </a:r>
            <a:r>
              <a:rPr lang="en-US" dirty="0" smtClean="0"/>
              <a:t>findings.</a:t>
            </a:r>
          </a:p>
          <a:p>
            <a:r>
              <a:rPr lang="en-US" dirty="0" smtClean="0"/>
              <a:t> </a:t>
            </a:r>
            <a:r>
              <a:rPr lang="en-US" dirty="0"/>
              <a:t>The effusion is frequently blood-stained. Open pericardial </a:t>
            </a:r>
            <a:r>
              <a:rPr lang="en-US" dirty="0" smtClean="0"/>
              <a:t>biopsy </a:t>
            </a:r>
            <a:r>
              <a:rPr lang="en-US" dirty="0"/>
              <a:t>can be performed where there is diagnostic </a:t>
            </a:r>
            <a:r>
              <a:rPr lang="en-US" dirty="0" smtClean="0"/>
              <a:t>uncertainty</a:t>
            </a:r>
            <a:r>
              <a:rPr lang="en-US" dirty="0"/>
              <a:t>. </a:t>
            </a:r>
            <a:endParaRPr lang="en-US" dirty="0" smtClean="0"/>
          </a:p>
          <a:p>
            <a:r>
              <a:rPr lang="en-US" dirty="0" smtClean="0"/>
              <a:t>The </a:t>
            </a:r>
            <a:r>
              <a:rPr lang="en-US" dirty="0"/>
              <a:t>addition of </a:t>
            </a:r>
            <a:r>
              <a:rPr lang="en-US" dirty="0">
                <a:solidFill>
                  <a:srgbClr val="FF0000"/>
                </a:solidFill>
              </a:rPr>
              <a:t>corticosteroids</a:t>
            </a:r>
            <a:r>
              <a:rPr lang="en-US" dirty="0"/>
              <a:t> to antituberculosis treatment has been shown to help both </a:t>
            </a:r>
            <a:r>
              <a:rPr lang="en-US" dirty="0" smtClean="0"/>
              <a:t>forms </a:t>
            </a:r>
            <a:r>
              <a:rPr lang="en-US" dirty="0"/>
              <a:t>of pericardial disease</a:t>
            </a:r>
          </a:p>
          <a:p>
            <a:endParaRPr lang="en-US" dirty="0"/>
          </a:p>
        </p:txBody>
      </p:sp>
    </p:spTree>
    <p:extLst>
      <p:ext uri="{BB962C8B-B14F-4D97-AF65-F5344CB8AC3E}">
        <p14:creationId xmlns:p14="http://schemas.microsoft.com/office/powerpoint/2010/main" val="298521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1085"/>
            <a:ext cx="10515600" cy="4665878"/>
          </a:xfrm>
        </p:spPr>
        <p:txBody>
          <a:bodyPr/>
          <a:lstStyle/>
          <a:p>
            <a:pPr marL="0" indent="0" algn="ctr">
              <a:buNone/>
            </a:pPr>
            <a:r>
              <a:rPr lang="en-US" dirty="0">
                <a:solidFill>
                  <a:srgbClr val="FF0000"/>
                </a:solidFill>
              </a:rPr>
              <a:t>Central nervous system disease</a:t>
            </a:r>
          </a:p>
          <a:p>
            <a:endParaRPr lang="en-US" dirty="0"/>
          </a:p>
          <a:p>
            <a:r>
              <a:rPr lang="en-US" dirty="0"/>
              <a:t>Meningeal disease represents the most important form </a:t>
            </a:r>
            <a:r>
              <a:rPr lang="en-US" dirty="0" smtClean="0"/>
              <a:t>of </a:t>
            </a:r>
            <a:r>
              <a:rPr lang="en-US" dirty="0"/>
              <a:t>central nervous system TB. </a:t>
            </a:r>
            <a:r>
              <a:rPr lang="en-US" dirty="0" err="1">
                <a:solidFill>
                  <a:srgbClr val="FF0000"/>
                </a:solidFill>
              </a:rPr>
              <a:t>Unrecognised</a:t>
            </a:r>
            <a:r>
              <a:rPr lang="en-US" dirty="0">
                <a:solidFill>
                  <a:srgbClr val="FF0000"/>
                </a:solidFill>
              </a:rPr>
              <a:t> and </a:t>
            </a:r>
            <a:r>
              <a:rPr lang="en-US" dirty="0" smtClean="0">
                <a:solidFill>
                  <a:srgbClr val="FF0000"/>
                </a:solidFill>
              </a:rPr>
              <a:t>untreated</a:t>
            </a:r>
            <a:r>
              <a:rPr lang="en-US" dirty="0">
                <a:solidFill>
                  <a:srgbClr val="FF0000"/>
                </a:solidFill>
              </a:rPr>
              <a:t>, it is rapidly </a:t>
            </a:r>
            <a:r>
              <a:rPr lang="en-US" dirty="0" smtClean="0">
                <a:solidFill>
                  <a:srgbClr val="FF0000"/>
                </a:solidFill>
              </a:rPr>
              <a:t>fatal</a:t>
            </a:r>
          </a:p>
          <a:p>
            <a:r>
              <a:rPr lang="en-US" dirty="0" smtClean="0"/>
              <a:t>Even </a:t>
            </a:r>
            <a:r>
              <a:rPr lang="en-US" dirty="0"/>
              <a:t>when appropriate </a:t>
            </a:r>
            <a:r>
              <a:rPr lang="en-US" dirty="0" smtClean="0"/>
              <a:t>treatment </a:t>
            </a:r>
            <a:r>
              <a:rPr lang="en-US" dirty="0"/>
              <a:t>is prescribed, </a:t>
            </a:r>
            <a:r>
              <a:rPr lang="en-US" dirty="0">
                <a:solidFill>
                  <a:srgbClr val="FF0000"/>
                </a:solidFill>
              </a:rPr>
              <a:t>mortality rates of 30%</a:t>
            </a:r>
            <a:r>
              <a:rPr lang="en-US" dirty="0"/>
              <a:t> have been </a:t>
            </a:r>
            <a:r>
              <a:rPr lang="en-US" dirty="0" smtClean="0"/>
              <a:t>reported</a:t>
            </a:r>
            <a:r>
              <a:rPr lang="en-US" dirty="0"/>
              <a:t>, whilst survivors may be left </a:t>
            </a:r>
            <a:r>
              <a:rPr lang="en-US" dirty="0" smtClean="0"/>
              <a:t>with neurological sequelae.</a:t>
            </a:r>
            <a:endParaRPr lang="en-US" dirty="0"/>
          </a:p>
        </p:txBody>
      </p:sp>
    </p:spTree>
    <p:extLst>
      <p:ext uri="{BB962C8B-B14F-4D97-AF65-F5344CB8AC3E}">
        <p14:creationId xmlns:p14="http://schemas.microsoft.com/office/powerpoint/2010/main" val="281927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0818"/>
            <a:ext cx="10515600" cy="5496145"/>
          </a:xfrm>
        </p:spPr>
        <p:txBody>
          <a:bodyPr>
            <a:normAutofit lnSpcReduction="10000"/>
          </a:bodyPr>
          <a:lstStyle/>
          <a:p>
            <a:pPr marL="0" indent="0" algn="ctr">
              <a:buNone/>
            </a:pPr>
            <a:r>
              <a:rPr lang="en-US" dirty="0">
                <a:solidFill>
                  <a:srgbClr val="FF0000"/>
                </a:solidFill>
              </a:rPr>
              <a:t>Bone and joint disease</a:t>
            </a:r>
          </a:p>
          <a:p>
            <a:endParaRPr lang="en-US" dirty="0"/>
          </a:p>
          <a:p>
            <a:r>
              <a:rPr lang="en-US" dirty="0"/>
              <a:t>The spine is the most common site for bony TB (</a:t>
            </a:r>
            <a:r>
              <a:rPr lang="en-US" dirty="0" err="1">
                <a:solidFill>
                  <a:srgbClr val="FF0000"/>
                </a:solidFill>
              </a:rPr>
              <a:t>Pott’s</a:t>
            </a:r>
            <a:r>
              <a:rPr lang="en-US" dirty="0">
                <a:solidFill>
                  <a:srgbClr val="FF0000"/>
                </a:solidFill>
              </a:rPr>
              <a:t> </a:t>
            </a:r>
            <a:r>
              <a:rPr lang="en-US" dirty="0" smtClean="0">
                <a:solidFill>
                  <a:srgbClr val="FF0000"/>
                </a:solidFill>
              </a:rPr>
              <a:t>disease</a:t>
            </a:r>
            <a:r>
              <a:rPr lang="en-US" dirty="0"/>
              <a:t>), which usually presents with chronic back pain </a:t>
            </a:r>
            <a:r>
              <a:rPr lang="en-US" dirty="0" smtClean="0"/>
              <a:t>and </a:t>
            </a:r>
            <a:r>
              <a:rPr lang="en-US" dirty="0"/>
              <a:t>typically involves the lower thoracic and lumbar </a:t>
            </a:r>
            <a:r>
              <a:rPr lang="en-US" dirty="0" smtClean="0"/>
              <a:t>spine.</a:t>
            </a:r>
          </a:p>
          <a:p>
            <a:r>
              <a:rPr lang="en-US" dirty="0" smtClean="0"/>
              <a:t>The </a:t>
            </a:r>
            <a:r>
              <a:rPr lang="en-US" dirty="0"/>
              <a:t>infection starts as a </a:t>
            </a:r>
            <a:r>
              <a:rPr lang="en-US" dirty="0" err="1">
                <a:solidFill>
                  <a:srgbClr val="FF0000"/>
                </a:solidFill>
              </a:rPr>
              <a:t>discitis</a:t>
            </a:r>
            <a:r>
              <a:rPr lang="en-US" dirty="0"/>
              <a:t> and </a:t>
            </a:r>
            <a:r>
              <a:rPr lang="en-US" dirty="0" smtClean="0"/>
              <a:t>then </a:t>
            </a:r>
            <a:r>
              <a:rPr lang="en-US" dirty="0"/>
              <a:t>spreads along the spinal ligaments to involve the </a:t>
            </a:r>
            <a:r>
              <a:rPr lang="en-US" dirty="0" smtClean="0"/>
              <a:t>adjacent </a:t>
            </a:r>
            <a:r>
              <a:rPr lang="en-US" dirty="0"/>
              <a:t>anterior vertebral bodies, causing angulation of </a:t>
            </a:r>
            <a:r>
              <a:rPr lang="en-US" dirty="0" smtClean="0"/>
              <a:t>the </a:t>
            </a:r>
            <a:r>
              <a:rPr lang="en-US" dirty="0"/>
              <a:t>vertebrae with subsequent kyphosis. </a:t>
            </a:r>
            <a:endParaRPr lang="en-US" dirty="0" smtClean="0"/>
          </a:p>
          <a:p>
            <a:r>
              <a:rPr lang="en-US" dirty="0" err="1" smtClean="0">
                <a:solidFill>
                  <a:srgbClr val="FF0000"/>
                </a:solidFill>
              </a:rPr>
              <a:t>Paravertebral</a:t>
            </a:r>
            <a:r>
              <a:rPr lang="en-US" dirty="0" smtClean="0">
                <a:solidFill>
                  <a:srgbClr val="FF0000"/>
                </a:solidFill>
              </a:rPr>
              <a:t> and </a:t>
            </a:r>
            <a:r>
              <a:rPr lang="en-US" dirty="0" err="1">
                <a:solidFill>
                  <a:srgbClr val="FF0000"/>
                </a:solidFill>
              </a:rPr>
              <a:t>psoas</a:t>
            </a:r>
            <a:r>
              <a:rPr lang="en-US" dirty="0">
                <a:solidFill>
                  <a:srgbClr val="FF0000"/>
                </a:solidFill>
              </a:rPr>
              <a:t> abscess formation </a:t>
            </a:r>
            <a:r>
              <a:rPr lang="en-US" dirty="0"/>
              <a:t>is common and the disease </a:t>
            </a:r>
            <a:r>
              <a:rPr lang="en-US" dirty="0" smtClean="0"/>
              <a:t>may </a:t>
            </a:r>
            <a:r>
              <a:rPr lang="en-US" dirty="0"/>
              <a:t>present with a large (cold) abscess in the inguinal </a:t>
            </a:r>
            <a:r>
              <a:rPr lang="en-US" dirty="0" smtClean="0"/>
              <a:t>region</a:t>
            </a:r>
            <a:r>
              <a:rPr lang="en-US" dirty="0"/>
              <a:t>. CT or MRI is valuable in gauging the extent </a:t>
            </a:r>
            <a:r>
              <a:rPr lang="en-US" dirty="0" smtClean="0"/>
              <a:t>of disease</a:t>
            </a:r>
            <a:r>
              <a:rPr lang="en-US" dirty="0"/>
              <a:t>, the amount of cord compression, and the site </a:t>
            </a:r>
            <a:r>
              <a:rPr lang="en-US" dirty="0" smtClean="0"/>
              <a:t>for </a:t>
            </a:r>
            <a:r>
              <a:rPr lang="en-US" dirty="0"/>
              <a:t>needle biopsy or open exploration, if required</a:t>
            </a:r>
            <a:r>
              <a:rPr lang="en-US" dirty="0" smtClean="0"/>
              <a:t>.</a:t>
            </a:r>
          </a:p>
        </p:txBody>
      </p:sp>
    </p:spTree>
    <p:extLst>
      <p:ext uri="{BB962C8B-B14F-4D97-AF65-F5344CB8AC3E}">
        <p14:creationId xmlns:p14="http://schemas.microsoft.com/office/powerpoint/2010/main" val="1010785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90431"/>
            <a:ext cx="10515600" cy="3586532"/>
          </a:xfrm>
        </p:spPr>
        <p:txBody>
          <a:bodyPr/>
          <a:lstStyle/>
          <a:p>
            <a:r>
              <a:rPr lang="en-US" dirty="0"/>
              <a:t> The </a:t>
            </a:r>
            <a:r>
              <a:rPr lang="en-US" dirty="0" smtClean="0"/>
              <a:t>major </a:t>
            </a:r>
            <a:r>
              <a:rPr lang="en-US" dirty="0">
                <a:solidFill>
                  <a:srgbClr val="FF0000"/>
                </a:solidFill>
              </a:rPr>
              <a:t>differential diagnosis </a:t>
            </a:r>
            <a:r>
              <a:rPr lang="en-US" dirty="0"/>
              <a:t>is malignancy, which tends </a:t>
            </a:r>
            <a:r>
              <a:rPr lang="en-US" dirty="0" smtClean="0"/>
              <a:t>to </a:t>
            </a:r>
            <a:r>
              <a:rPr lang="en-US" dirty="0"/>
              <a:t>affect the vertebral body and leave the disc intact. </a:t>
            </a:r>
            <a:r>
              <a:rPr lang="en-US" dirty="0" smtClean="0"/>
              <a:t>Important </a:t>
            </a:r>
            <a:r>
              <a:rPr lang="en-US" dirty="0"/>
              <a:t>complications include spinal instability or </a:t>
            </a:r>
            <a:r>
              <a:rPr lang="en-US" dirty="0" smtClean="0"/>
              <a:t>cord compression </a:t>
            </a:r>
            <a:endParaRPr lang="en-US" dirty="0"/>
          </a:p>
        </p:txBody>
      </p:sp>
    </p:spTree>
    <p:extLst>
      <p:ext uri="{BB962C8B-B14F-4D97-AF65-F5344CB8AC3E}">
        <p14:creationId xmlns:p14="http://schemas.microsoft.com/office/powerpoint/2010/main" val="1680872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635" y="1643927"/>
            <a:ext cx="10942910" cy="4533036"/>
          </a:xfrm>
        </p:spPr>
        <p:txBody>
          <a:bodyPr/>
          <a:lstStyle/>
          <a:p>
            <a:r>
              <a:rPr lang="en-US" dirty="0"/>
              <a:t>TB can affect any joint but most frequently involves </a:t>
            </a:r>
            <a:r>
              <a:rPr lang="en-US" dirty="0" smtClean="0"/>
              <a:t>the </a:t>
            </a:r>
            <a:r>
              <a:rPr lang="en-US" dirty="0">
                <a:solidFill>
                  <a:srgbClr val="FF0000"/>
                </a:solidFill>
              </a:rPr>
              <a:t>hip or knee</a:t>
            </a:r>
            <a:r>
              <a:rPr lang="en-US" dirty="0"/>
              <a:t>. Presentation is usually insidious, with </a:t>
            </a:r>
            <a:r>
              <a:rPr lang="en-US" dirty="0" smtClean="0"/>
              <a:t>pain </a:t>
            </a:r>
            <a:r>
              <a:rPr lang="en-US" dirty="0"/>
              <a:t>and swelling; fever and night sweats are </a:t>
            </a:r>
            <a:r>
              <a:rPr lang="en-US" dirty="0" smtClean="0"/>
              <a:t>uncommon</a:t>
            </a:r>
            <a:r>
              <a:rPr lang="en-US" dirty="0"/>
              <a:t>. </a:t>
            </a:r>
            <a:endParaRPr lang="en-US" dirty="0" smtClean="0"/>
          </a:p>
          <a:p>
            <a:r>
              <a:rPr lang="en-US" dirty="0" smtClean="0"/>
              <a:t>Radiological </a:t>
            </a:r>
            <a:r>
              <a:rPr lang="en-US" dirty="0"/>
              <a:t>changes are often non-specific but, </a:t>
            </a:r>
            <a:r>
              <a:rPr lang="en-US" dirty="0" smtClean="0"/>
              <a:t>as </a:t>
            </a:r>
            <a:r>
              <a:rPr lang="en-US" dirty="0"/>
              <a:t>disease progresses, reduction in joint space and </a:t>
            </a:r>
            <a:r>
              <a:rPr lang="en-US" dirty="0" smtClean="0"/>
              <a:t>erosions </a:t>
            </a:r>
            <a:r>
              <a:rPr lang="en-US" dirty="0"/>
              <a:t>appear</a:t>
            </a:r>
            <a:r>
              <a:rPr lang="en-US" dirty="0" smtClean="0"/>
              <a:t>.</a:t>
            </a:r>
          </a:p>
          <a:p>
            <a:r>
              <a:rPr lang="en-US" dirty="0" smtClean="0"/>
              <a:t> </a:t>
            </a:r>
            <a:r>
              <a:rPr lang="en-US" dirty="0" err="1">
                <a:solidFill>
                  <a:srgbClr val="FF0000"/>
                </a:solidFill>
              </a:rPr>
              <a:t>Poncet’s</a:t>
            </a:r>
            <a:r>
              <a:rPr lang="en-US" dirty="0">
                <a:solidFill>
                  <a:srgbClr val="FF0000"/>
                </a:solidFill>
              </a:rPr>
              <a:t> </a:t>
            </a:r>
            <a:r>
              <a:rPr lang="en-US" dirty="0" err="1">
                <a:solidFill>
                  <a:srgbClr val="FF0000"/>
                </a:solidFill>
              </a:rPr>
              <a:t>arthropathy</a:t>
            </a:r>
            <a:r>
              <a:rPr lang="en-US" dirty="0">
                <a:solidFill>
                  <a:srgbClr val="FF0000"/>
                </a:solidFill>
              </a:rPr>
              <a:t> </a:t>
            </a:r>
            <a:r>
              <a:rPr lang="en-US" dirty="0"/>
              <a:t>is an </a:t>
            </a:r>
            <a:r>
              <a:rPr lang="en-US" dirty="0" smtClean="0"/>
              <a:t>immunologically </a:t>
            </a:r>
            <a:r>
              <a:rPr lang="en-US" dirty="0"/>
              <a:t>mediated </a:t>
            </a:r>
            <a:r>
              <a:rPr lang="en-US" dirty="0" err="1"/>
              <a:t>polyarthritis</a:t>
            </a:r>
            <a:r>
              <a:rPr lang="en-US" dirty="0"/>
              <a:t> that usually resolves within </a:t>
            </a:r>
            <a:r>
              <a:rPr lang="en-US" dirty="0" smtClean="0"/>
              <a:t>2 </a:t>
            </a:r>
            <a:r>
              <a:rPr lang="en-US" dirty="0"/>
              <a:t>months of starting treatment</a:t>
            </a:r>
          </a:p>
        </p:txBody>
      </p:sp>
    </p:spTree>
    <p:extLst>
      <p:ext uri="{BB962C8B-B14F-4D97-AF65-F5344CB8AC3E}">
        <p14:creationId xmlns:p14="http://schemas.microsoft.com/office/powerpoint/2010/main" val="279336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3109"/>
            <a:ext cx="10515600" cy="5213854"/>
          </a:xfrm>
        </p:spPr>
        <p:txBody>
          <a:bodyPr/>
          <a:lstStyle/>
          <a:p>
            <a:pPr marL="0" indent="0" algn="ctr">
              <a:buNone/>
            </a:pPr>
            <a:r>
              <a:rPr lang="en-US" dirty="0">
                <a:solidFill>
                  <a:srgbClr val="FF0000"/>
                </a:solidFill>
              </a:rPr>
              <a:t>Genitourinary disease</a:t>
            </a:r>
          </a:p>
          <a:p>
            <a:endParaRPr lang="en-US" dirty="0"/>
          </a:p>
          <a:p>
            <a:r>
              <a:rPr lang="en-US" dirty="0"/>
              <a:t>Fever and night sweats are rare with renal tract TB and </a:t>
            </a:r>
            <a:r>
              <a:rPr lang="en-US" dirty="0" smtClean="0"/>
              <a:t>patients </a:t>
            </a:r>
            <a:r>
              <a:rPr lang="en-US" dirty="0"/>
              <a:t>are often only mildly symptomatic for many </a:t>
            </a:r>
            <a:r>
              <a:rPr lang="en-US" dirty="0" smtClean="0"/>
              <a:t>years.</a:t>
            </a:r>
          </a:p>
          <a:p>
            <a:r>
              <a:rPr lang="en-US" dirty="0" smtClean="0"/>
              <a:t> </a:t>
            </a:r>
            <a:r>
              <a:rPr lang="en-US" dirty="0" err="1"/>
              <a:t>Haematuria</a:t>
            </a:r>
            <a:r>
              <a:rPr lang="en-US" dirty="0"/>
              <a:t>, frequency and dysuria are often </a:t>
            </a:r>
            <a:r>
              <a:rPr lang="en-US" dirty="0" smtClean="0"/>
              <a:t>present</a:t>
            </a:r>
            <a:r>
              <a:rPr lang="en-US" dirty="0"/>
              <a:t>, with sterile pyuria found on urine microscopy </a:t>
            </a:r>
            <a:r>
              <a:rPr lang="en-US" dirty="0" smtClean="0"/>
              <a:t>and </a:t>
            </a:r>
            <a:r>
              <a:rPr lang="en-US" dirty="0"/>
              <a:t>culture</a:t>
            </a:r>
            <a:r>
              <a:rPr lang="en-US" dirty="0" smtClean="0"/>
              <a:t>.</a:t>
            </a:r>
          </a:p>
          <a:p>
            <a:r>
              <a:rPr lang="en-US" dirty="0" smtClean="0"/>
              <a:t> </a:t>
            </a:r>
            <a:r>
              <a:rPr lang="en-US" dirty="0"/>
              <a:t>In women, infertility from endometritis, or </a:t>
            </a:r>
            <a:r>
              <a:rPr lang="en-US" dirty="0" smtClean="0"/>
              <a:t>pelvic </a:t>
            </a:r>
            <a:r>
              <a:rPr lang="en-US" dirty="0"/>
              <a:t>pain and swelling from salpingitis or a </a:t>
            </a:r>
            <a:r>
              <a:rPr lang="en-US" dirty="0" err="1" smtClean="0"/>
              <a:t>tuboovarian</a:t>
            </a:r>
            <a:r>
              <a:rPr lang="en-US" dirty="0" smtClean="0"/>
              <a:t> </a:t>
            </a:r>
            <a:r>
              <a:rPr lang="en-US" dirty="0"/>
              <a:t>abscess occurs occasionally. </a:t>
            </a:r>
            <a:endParaRPr lang="en-US" dirty="0" smtClean="0"/>
          </a:p>
          <a:p>
            <a:r>
              <a:rPr lang="en-US" dirty="0" smtClean="0"/>
              <a:t>In </a:t>
            </a:r>
            <a:r>
              <a:rPr lang="en-US" dirty="0"/>
              <a:t>men, </a:t>
            </a:r>
            <a:r>
              <a:rPr lang="en-US" dirty="0" smtClean="0"/>
              <a:t>genitourinary </a:t>
            </a:r>
            <a:r>
              <a:rPr lang="en-US" dirty="0"/>
              <a:t>TB may present as </a:t>
            </a:r>
            <a:r>
              <a:rPr lang="en-US" dirty="0" err="1"/>
              <a:t>epididymitis</a:t>
            </a:r>
            <a:r>
              <a:rPr lang="en-US" dirty="0"/>
              <a:t> or prostatitis</a:t>
            </a:r>
          </a:p>
        </p:txBody>
      </p:sp>
    </p:spTree>
    <p:extLst>
      <p:ext uri="{BB962C8B-B14F-4D97-AF65-F5344CB8AC3E}">
        <p14:creationId xmlns:p14="http://schemas.microsoft.com/office/powerpoint/2010/main" val="40594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5429" y="5220465"/>
            <a:ext cx="10515600" cy="1500187"/>
          </a:xfrm>
        </p:spPr>
        <p:txBody>
          <a:bodyPr>
            <a:normAutofit/>
          </a:bodyPr>
          <a:lstStyle/>
          <a:p>
            <a:pPr algn="ctr"/>
            <a:r>
              <a:rPr lang="en-US" sz="2800" dirty="0">
                <a:solidFill>
                  <a:schemeClr val="tx1"/>
                </a:solidFill>
              </a:rPr>
              <a:t>Worldwide incidence of </a:t>
            </a:r>
            <a:r>
              <a:rPr lang="en-US" sz="2800" dirty="0" smtClean="0">
                <a:solidFill>
                  <a:schemeClr val="tx1"/>
                </a:solidFill>
              </a:rPr>
              <a:t>tuberculosis</a:t>
            </a:r>
          </a:p>
          <a:p>
            <a:pPr algn="ctr"/>
            <a:r>
              <a:rPr lang="en-US" sz="2800" dirty="0" smtClean="0">
                <a:solidFill>
                  <a:schemeClr val="tx1"/>
                </a:solidFill>
              </a:rPr>
              <a:t> </a:t>
            </a:r>
            <a:r>
              <a:rPr lang="en-US" sz="2800" dirty="0">
                <a:solidFill>
                  <a:schemeClr val="tx1"/>
                </a:solidFill>
              </a:rPr>
              <a:t>Estimated new cases (all forms) per 100 000 population (WHO</a:t>
            </a:r>
            <a:r>
              <a:rPr lang="en-US" sz="2800" dirty="0" smtClean="0">
                <a:solidFill>
                  <a:schemeClr val="tx1"/>
                </a:solidFill>
              </a:rPr>
              <a:t>)</a:t>
            </a:r>
            <a:endParaRPr lang="en-US" sz="2800" dirty="0">
              <a:solidFill>
                <a:schemeClr val="tx1"/>
              </a:solidFill>
            </a:endParaRPr>
          </a:p>
        </p:txBody>
      </p:sp>
      <p:pic>
        <p:nvPicPr>
          <p:cNvPr id="4" name="Picture 3"/>
          <p:cNvPicPr>
            <a:picLocks noChangeAspect="1"/>
          </p:cNvPicPr>
          <p:nvPr/>
        </p:nvPicPr>
        <p:blipFill>
          <a:blip r:embed="rId2"/>
          <a:stretch>
            <a:fillRect/>
          </a:stretch>
        </p:blipFill>
        <p:spPr>
          <a:xfrm>
            <a:off x="714029" y="-1"/>
            <a:ext cx="10058400" cy="5220465"/>
          </a:xfrm>
          <a:prstGeom prst="rect">
            <a:avLst/>
          </a:prstGeom>
        </p:spPr>
      </p:pic>
    </p:spTree>
    <p:extLst>
      <p:ext uri="{BB962C8B-B14F-4D97-AF65-F5344CB8AC3E}">
        <p14:creationId xmlns:p14="http://schemas.microsoft.com/office/powerpoint/2010/main" val="1514837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5977918"/>
            <a:ext cx="10515600" cy="894878"/>
          </a:xfrm>
        </p:spPr>
        <p:txBody>
          <a:bodyPr>
            <a:normAutofit/>
          </a:bodyPr>
          <a:lstStyle/>
          <a:p>
            <a:pPr algn="ctr"/>
            <a:r>
              <a:rPr lang="en-US" sz="2600" dirty="0">
                <a:solidFill>
                  <a:schemeClr val="tx1"/>
                </a:solidFill>
              </a:rPr>
              <a:t>Estimated numbers of tuberculosis-related deaths in </a:t>
            </a:r>
            <a:r>
              <a:rPr lang="en-US" sz="2600" dirty="0" smtClean="0">
                <a:solidFill>
                  <a:schemeClr val="tx1"/>
                </a:solidFill>
              </a:rPr>
              <a:t>2013</a:t>
            </a:r>
            <a:endParaRPr lang="en-US" sz="2600" dirty="0">
              <a:solidFill>
                <a:schemeClr val="tx1"/>
              </a:solidFill>
            </a:endParaRPr>
          </a:p>
        </p:txBody>
      </p:sp>
      <p:pic>
        <p:nvPicPr>
          <p:cNvPr id="4" name="Picture 3"/>
          <p:cNvPicPr>
            <a:picLocks noChangeAspect="1"/>
          </p:cNvPicPr>
          <p:nvPr/>
        </p:nvPicPr>
        <p:blipFill>
          <a:blip r:embed="rId2"/>
          <a:stretch>
            <a:fillRect/>
          </a:stretch>
        </p:blipFill>
        <p:spPr>
          <a:xfrm>
            <a:off x="1060450" y="311179"/>
            <a:ext cx="10058400" cy="5179706"/>
          </a:xfrm>
          <a:prstGeom prst="rect">
            <a:avLst/>
          </a:prstGeom>
        </p:spPr>
      </p:pic>
    </p:spTree>
    <p:extLst>
      <p:ext uri="{BB962C8B-B14F-4D97-AF65-F5344CB8AC3E}">
        <p14:creationId xmlns:p14="http://schemas.microsoft.com/office/powerpoint/2010/main" val="206136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Pathology and </a:t>
            </a:r>
            <a:r>
              <a:rPr lang="en-US" dirty="0" smtClean="0"/>
              <a:t>pathogenesis</a:t>
            </a:r>
            <a:endParaRPr lang="en-US" dirty="0"/>
          </a:p>
        </p:txBody>
      </p:sp>
      <p:sp>
        <p:nvSpPr>
          <p:cNvPr id="3" name="Content Placeholder 2"/>
          <p:cNvSpPr>
            <a:spLocks noGrp="1"/>
          </p:cNvSpPr>
          <p:nvPr>
            <p:ph idx="1"/>
          </p:nvPr>
        </p:nvSpPr>
        <p:spPr/>
        <p:txBody>
          <a:bodyPr/>
          <a:lstStyle/>
          <a:p>
            <a:r>
              <a:rPr lang="en-US" dirty="0"/>
              <a:t>M. </a:t>
            </a:r>
            <a:r>
              <a:rPr lang="en-US" dirty="0" err="1"/>
              <a:t>bovis</a:t>
            </a:r>
            <a:r>
              <a:rPr lang="en-US" dirty="0"/>
              <a:t> infection arises from drinking </a:t>
            </a:r>
            <a:r>
              <a:rPr lang="en-US" dirty="0" err="1"/>
              <a:t>non-sterilised</a:t>
            </a:r>
            <a:r>
              <a:rPr lang="en-US" dirty="0"/>
              <a:t> </a:t>
            </a:r>
            <a:r>
              <a:rPr lang="en-US" dirty="0" smtClean="0"/>
              <a:t>milk </a:t>
            </a:r>
            <a:r>
              <a:rPr lang="en-US" dirty="0"/>
              <a:t>from infected cows. </a:t>
            </a:r>
            <a:endParaRPr lang="en-US" dirty="0" smtClean="0"/>
          </a:p>
          <a:p>
            <a:r>
              <a:rPr lang="en-US" dirty="0" smtClean="0"/>
              <a:t>M</a:t>
            </a:r>
            <a:r>
              <a:rPr lang="en-US" dirty="0"/>
              <a:t>. tuberculosis is spread by the </a:t>
            </a:r>
            <a:r>
              <a:rPr lang="en-US" dirty="0" smtClean="0"/>
              <a:t>inhalation </a:t>
            </a:r>
            <a:r>
              <a:rPr lang="en-US" dirty="0"/>
              <a:t>of </a:t>
            </a:r>
            <a:r>
              <a:rPr lang="en-US" dirty="0" err="1"/>
              <a:t>aerosolised</a:t>
            </a:r>
            <a:r>
              <a:rPr lang="en-US" dirty="0"/>
              <a:t> droplet nuclei from other </a:t>
            </a:r>
            <a:r>
              <a:rPr lang="en-US" dirty="0" smtClean="0"/>
              <a:t>infected </a:t>
            </a:r>
            <a:r>
              <a:rPr lang="en-US" dirty="0"/>
              <a:t>patients. </a:t>
            </a:r>
            <a:endParaRPr lang="en-US" dirty="0" smtClean="0"/>
          </a:p>
          <a:p>
            <a:r>
              <a:rPr lang="en-US" dirty="0" smtClean="0"/>
              <a:t>Once </a:t>
            </a:r>
            <a:r>
              <a:rPr lang="en-US" dirty="0"/>
              <a:t>inhaled, the organisms lodge in </a:t>
            </a:r>
            <a:r>
              <a:rPr lang="en-US" dirty="0" smtClean="0"/>
              <a:t>the </a:t>
            </a:r>
            <a:r>
              <a:rPr lang="en-US" dirty="0"/>
              <a:t>alveoli and initiate the recruitment of macrophages </a:t>
            </a:r>
            <a:r>
              <a:rPr lang="en-US" dirty="0" smtClean="0"/>
              <a:t>and </a:t>
            </a:r>
            <a:r>
              <a:rPr lang="en-US" dirty="0"/>
              <a:t>lymphocytes. Macrophages undergo </a:t>
            </a:r>
            <a:r>
              <a:rPr lang="en-US" dirty="0" smtClean="0"/>
              <a:t>transformation </a:t>
            </a:r>
            <a:r>
              <a:rPr lang="en-US" dirty="0"/>
              <a:t>into </a:t>
            </a:r>
            <a:r>
              <a:rPr lang="en-US" dirty="0" err="1"/>
              <a:t>epithelioid</a:t>
            </a:r>
            <a:r>
              <a:rPr lang="en-US" dirty="0"/>
              <a:t> and </a:t>
            </a:r>
            <a:r>
              <a:rPr lang="en-US" dirty="0" err="1"/>
              <a:t>Langhans</a:t>
            </a:r>
            <a:r>
              <a:rPr lang="en-US" dirty="0"/>
              <a:t> cells, which </a:t>
            </a:r>
            <a:r>
              <a:rPr lang="en-US" dirty="0" smtClean="0"/>
              <a:t>aggregate </a:t>
            </a:r>
            <a:r>
              <a:rPr lang="en-US" dirty="0"/>
              <a:t>with the lymphocytes to form the classical </a:t>
            </a:r>
            <a:r>
              <a:rPr lang="en-US" dirty="0" smtClean="0"/>
              <a:t>tuberculous granuloma.</a:t>
            </a:r>
            <a:endParaRPr lang="en-US" dirty="0"/>
          </a:p>
        </p:txBody>
      </p:sp>
    </p:spTree>
    <p:extLst>
      <p:ext uri="{BB962C8B-B14F-4D97-AF65-F5344CB8AC3E}">
        <p14:creationId xmlns:p14="http://schemas.microsoft.com/office/powerpoint/2010/main" val="202760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24376" y="0"/>
            <a:ext cx="7273133" cy="4981598"/>
          </a:xfrm>
        </p:spPr>
      </p:pic>
      <p:sp>
        <p:nvSpPr>
          <p:cNvPr id="5" name="Rectangle 4"/>
          <p:cNvSpPr txBox="1"/>
          <p:nvPr/>
        </p:nvSpPr>
        <p:spPr>
          <a:xfrm>
            <a:off x="431738" y="4981598"/>
            <a:ext cx="11258411" cy="1200329"/>
          </a:xfrm>
          <a:prstGeom prst="rect">
            <a:avLst/>
          </a:prstGeom>
        </p:spPr>
        <p:txBody>
          <a:bodyPr wrap="square">
            <a:spAutoFit/>
          </a:bodyPr>
          <a:lstStyle/>
          <a:p>
            <a:pPr algn="ctr"/>
            <a:r>
              <a:rPr lang="en-US" dirty="0"/>
              <a:t>Tuberculous </a:t>
            </a:r>
            <a:r>
              <a:rPr lang="en-US" dirty="0" smtClean="0"/>
              <a:t>granuloma</a:t>
            </a:r>
          </a:p>
          <a:p>
            <a:r>
              <a:rPr lang="en-US" dirty="0" smtClean="0"/>
              <a:t>Normal </a:t>
            </a:r>
            <a:r>
              <a:rPr lang="en-US" dirty="0"/>
              <a:t>lung tissue is lost and </a:t>
            </a:r>
            <a:r>
              <a:rPr lang="en-US" dirty="0" smtClean="0"/>
              <a:t>replaced </a:t>
            </a:r>
            <a:r>
              <a:rPr lang="en-US" dirty="0"/>
              <a:t>by a mass of fibrous tissue with granulomatous </a:t>
            </a:r>
            <a:r>
              <a:rPr lang="en-US" dirty="0" smtClean="0"/>
              <a:t>inflammation characterised </a:t>
            </a:r>
            <a:r>
              <a:rPr lang="en-US" dirty="0"/>
              <a:t>by large numbers of macrophages and multinucleate giant </a:t>
            </a:r>
            <a:r>
              <a:rPr lang="en-US" dirty="0" smtClean="0"/>
              <a:t>cells </a:t>
            </a:r>
            <a:r>
              <a:rPr lang="en-US" dirty="0"/>
              <a:t>(white arrow). The central area of this focus shows caseous </a:t>
            </a:r>
            <a:r>
              <a:rPr lang="en-US" dirty="0" smtClean="0"/>
              <a:t>degeneration </a:t>
            </a:r>
            <a:r>
              <a:rPr lang="en-US" dirty="0"/>
              <a:t>(black arrow). </a:t>
            </a:r>
          </a:p>
        </p:txBody>
      </p:sp>
    </p:spTree>
    <p:extLst>
      <p:ext uri="{BB962C8B-B14F-4D97-AF65-F5344CB8AC3E}">
        <p14:creationId xmlns:p14="http://schemas.microsoft.com/office/powerpoint/2010/main" val="166842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10820400" cy="5257800"/>
          </a:xfrm>
        </p:spPr>
        <p:txBody>
          <a:bodyPr/>
          <a:lstStyle/>
          <a:p>
            <a:r>
              <a:rPr lang="en-US" dirty="0"/>
              <a:t>Numerous </a:t>
            </a:r>
            <a:r>
              <a:rPr lang="en-US" dirty="0" smtClean="0"/>
              <a:t>granulomas </a:t>
            </a:r>
            <a:r>
              <a:rPr lang="en-US" dirty="0"/>
              <a:t>aggregate to form a </a:t>
            </a:r>
            <a:r>
              <a:rPr lang="en-US" dirty="0">
                <a:solidFill>
                  <a:srgbClr val="FF0000"/>
                </a:solidFill>
              </a:rPr>
              <a:t>primary lesion or ‘</a:t>
            </a:r>
            <a:r>
              <a:rPr lang="en-US" dirty="0" err="1">
                <a:solidFill>
                  <a:srgbClr val="FF0000"/>
                </a:solidFill>
              </a:rPr>
              <a:t>Ghon</a:t>
            </a:r>
            <a:r>
              <a:rPr lang="en-US" dirty="0">
                <a:solidFill>
                  <a:srgbClr val="FF0000"/>
                </a:solidFill>
              </a:rPr>
              <a:t> focus’ </a:t>
            </a:r>
            <a:r>
              <a:rPr lang="en-US" dirty="0" smtClean="0"/>
              <a:t>(</a:t>
            </a:r>
            <a:r>
              <a:rPr lang="en-US" dirty="0"/>
              <a:t>a pale yellow, caseous nodule, usually a few </a:t>
            </a:r>
            <a:r>
              <a:rPr lang="en-US" dirty="0" err="1"/>
              <a:t>millimetres</a:t>
            </a:r>
            <a:r>
              <a:rPr lang="en-US" dirty="0"/>
              <a:t> </a:t>
            </a:r>
            <a:r>
              <a:rPr lang="en-US" dirty="0" smtClean="0"/>
              <a:t>to </a:t>
            </a:r>
            <a:r>
              <a:rPr lang="en-US" dirty="0"/>
              <a:t>1–2 cm in diameter), which is characteristically </a:t>
            </a:r>
            <a:r>
              <a:rPr lang="en-US" dirty="0" smtClean="0"/>
              <a:t>situ</a:t>
            </a:r>
            <a:r>
              <a:rPr lang="en-US" dirty="0"/>
              <a:t>a</a:t>
            </a:r>
            <a:r>
              <a:rPr lang="en-US" dirty="0" smtClean="0"/>
              <a:t>ted </a:t>
            </a:r>
            <a:r>
              <a:rPr lang="en-US" dirty="0"/>
              <a:t>in the periphery of the lung. </a:t>
            </a:r>
            <a:endParaRPr lang="en-US" dirty="0" smtClean="0"/>
          </a:p>
          <a:p>
            <a:endParaRPr lang="en-US" dirty="0"/>
          </a:p>
          <a:p>
            <a:r>
              <a:rPr lang="en-US" dirty="0" smtClean="0"/>
              <a:t>Spread </a:t>
            </a:r>
            <a:r>
              <a:rPr lang="en-US" dirty="0"/>
              <a:t>of organisms </a:t>
            </a:r>
            <a:r>
              <a:rPr lang="en-US" dirty="0" smtClean="0"/>
              <a:t>to </a:t>
            </a:r>
            <a:r>
              <a:rPr lang="en-US" dirty="0"/>
              <a:t>the </a:t>
            </a:r>
            <a:r>
              <a:rPr lang="en-US" dirty="0" err="1"/>
              <a:t>hilar</a:t>
            </a:r>
            <a:r>
              <a:rPr lang="en-US" dirty="0"/>
              <a:t> lymph nodes is followed by a similar </a:t>
            </a:r>
            <a:r>
              <a:rPr lang="en-US" dirty="0" smtClean="0"/>
              <a:t>pathological </a:t>
            </a:r>
            <a:r>
              <a:rPr lang="en-US" dirty="0"/>
              <a:t>reaction, and the combination of the primary </a:t>
            </a:r>
            <a:r>
              <a:rPr lang="en-US" dirty="0" smtClean="0"/>
              <a:t>lesion </a:t>
            </a:r>
            <a:r>
              <a:rPr lang="en-US" dirty="0"/>
              <a:t>and regional lymph nodes is referred to as the </a:t>
            </a:r>
            <a:r>
              <a:rPr lang="en-US" dirty="0" smtClean="0">
                <a:solidFill>
                  <a:srgbClr val="FF0000"/>
                </a:solidFill>
              </a:rPr>
              <a:t>‘</a:t>
            </a:r>
            <a:r>
              <a:rPr lang="en-US" dirty="0">
                <a:solidFill>
                  <a:srgbClr val="FF0000"/>
                </a:solidFill>
              </a:rPr>
              <a:t>primary complex of </a:t>
            </a:r>
            <a:r>
              <a:rPr lang="en-US" dirty="0" err="1">
                <a:solidFill>
                  <a:srgbClr val="FF0000"/>
                </a:solidFill>
              </a:rPr>
              <a:t>Ranke</a:t>
            </a:r>
            <a:r>
              <a:rPr lang="en-US" dirty="0"/>
              <a:t>’. </a:t>
            </a:r>
          </a:p>
        </p:txBody>
      </p:sp>
    </p:spTree>
    <p:extLst>
      <p:ext uri="{BB962C8B-B14F-4D97-AF65-F5344CB8AC3E}">
        <p14:creationId xmlns:p14="http://schemas.microsoft.com/office/powerpoint/2010/main" val="146753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8137"/>
            <a:ext cx="10515600" cy="4108826"/>
          </a:xfrm>
        </p:spPr>
        <p:txBody>
          <a:bodyPr/>
          <a:lstStyle/>
          <a:p>
            <a:r>
              <a:rPr lang="en-US" dirty="0"/>
              <a:t>Reparative processes </a:t>
            </a:r>
            <a:r>
              <a:rPr lang="en-US" dirty="0" smtClean="0"/>
              <a:t>encase </a:t>
            </a:r>
            <a:r>
              <a:rPr lang="en-US" dirty="0"/>
              <a:t>the primary complex in a fibrous capsule, limiting the spread of bacilli: so-called </a:t>
            </a:r>
            <a:r>
              <a:rPr lang="en-US" dirty="0">
                <a:solidFill>
                  <a:srgbClr val="FF0000"/>
                </a:solidFill>
              </a:rPr>
              <a:t>latent </a:t>
            </a:r>
            <a:r>
              <a:rPr lang="en-US" dirty="0" smtClean="0">
                <a:solidFill>
                  <a:srgbClr val="FF0000"/>
                </a:solidFill>
              </a:rPr>
              <a:t>TB</a:t>
            </a:r>
            <a:r>
              <a:rPr lang="en-US" dirty="0" smtClean="0"/>
              <a:t>.</a:t>
            </a:r>
          </a:p>
          <a:p>
            <a:endParaRPr lang="en-US" dirty="0"/>
          </a:p>
          <a:p>
            <a:r>
              <a:rPr lang="en-US" dirty="0"/>
              <a:t>If </a:t>
            </a:r>
            <a:r>
              <a:rPr lang="en-US" dirty="0" smtClean="0"/>
              <a:t>no </a:t>
            </a:r>
            <a:r>
              <a:rPr lang="en-US" dirty="0"/>
              <a:t>further complications ensue, this lesion eventually calcifies and is clearly seen on a chest X-ray</a:t>
            </a:r>
            <a:r>
              <a:rPr lang="en-US" dirty="0" smtClean="0"/>
              <a:t>.</a:t>
            </a:r>
            <a:endParaRPr lang="en-US" dirty="0"/>
          </a:p>
        </p:txBody>
      </p:sp>
    </p:spTree>
    <p:extLst>
      <p:ext uri="{BB962C8B-B14F-4D97-AF65-F5344CB8AC3E}">
        <p14:creationId xmlns:p14="http://schemas.microsoft.com/office/powerpoint/2010/main" val="9772435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299</TotalTime>
  <Words>1780</Words>
  <Application>Microsoft Office PowerPoint</Application>
  <PresentationFormat>مخصص</PresentationFormat>
  <Paragraphs>110</Paragraphs>
  <Slides>38</Slides>
  <Notes>0</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Office Theme</vt:lpstr>
      <vt:lpstr>Tuberculosis</vt:lpstr>
      <vt:lpstr>Epidemiology</vt:lpstr>
      <vt:lpstr>Members of the Mycobacterium Tuberculosis Complex (MTBC)</vt:lpstr>
      <vt:lpstr>عرض تقديمي في PowerPoint</vt:lpstr>
      <vt:lpstr>عرض تقديمي في PowerPoint</vt:lpstr>
      <vt:lpstr>Pathology and pathogenesis</vt:lpstr>
      <vt:lpstr>عرض تقديمي في PowerPoint</vt:lpstr>
      <vt:lpstr>عرض تقديمي في PowerPoint</vt:lpstr>
      <vt:lpstr>عرض تقديمي في PowerPoint</vt:lpstr>
      <vt:lpstr>عرض تقديمي في PowerPoint</vt:lpstr>
      <vt:lpstr>   Primary pulmonary TB Spread from the primary focus to hilar and mediastinal lymph glands to form the ‘primary complex’, which inmost cases heals spontaneously.  (2) Direct extension of the primary focus – progressive pulmonary TB.  (3) Spread to the pleura – tuberculous pleurisy and pleural effusion.  (4) Blood-borne spread: few bacilli pulmonary, skeletal, renal, genitourinary infection, often months or years later; massive spread – miliary TB and meningitis.</vt:lpstr>
      <vt:lpstr>عرض تقديمي في PowerPoint</vt:lpstr>
      <vt:lpstr>عرض تقديمي في PowerPoint</vt:lpstr>
      <vt:lpstr>عرض تقديمي في PowerPoint</vt:lpstr>
      <vt:lpstr>Clinical features: pulmonary disease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Clinical features: extrapulmonary disease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haydar aljobouri</dc:creator>
  <cp:lastModifiedBy>marwa.english</cp:lastModifiedBy>
  <cp:revision>146</cp:revision>
  <dcterms:created xsi:type="dcterms:W3CDTF">2017-02-21T21:40:39Z</dcterms:created>
  <dcterms:modified xsi:type="dcterms:W3CDTF">2017-03-11T06:22:09Z</dcterms:modified>
</cp:coreProperties>
</file>