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69" r:id="rId3"/>
    <p:sldId id="270" r:id="rId4"/>
    <p:sldId id="271" r:id="rId5"/>
    <p:sldId id="257" r:id="rId6"/>
    <p:sldId id="288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9" r:id="rId34"/>
    <p:sldId id="287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70" d="100"/>
          <a:sy n="70" d="100"/>
        </p:scale>
        <p:origin x="-68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F24E9-4ED8-9A43-8447-02A78BBE94BB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710F4-C492-6344-96CE-B5A25BF39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80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C5DAC-40B8-A845-98D5-7C2021D07E49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8C166-8211-1848-AE74-4A7C2E603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57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Bronchial </a:t>
            </a:r>
            <a:r>
              <a:rPr lang="en-US" dirty="0" smtClean="0"/>
              <a:t>Carcinoma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Part 1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012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63477"/>
            <a:ext cx="10515600" cy="531348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Haemoptysis</a:t>
            </a:r>
            <a:endParaRPr lang="en-US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err="1" smtClean="0"/>
              <a:t>Haemoptysis</a:t>
            </a:r>
            <a:r>
              <a:rPr lang="en-US" dirty="0" smtClean="0"/>
              <a:t> </a:t>
            </a:r>
            <a:r>
              <a:rPr lang="en-US" dirty="0"/>
              <a:t>is common, especially </a:t>
            </a:r>
            <a:r>
              <a:rPr lang="en-US" dirty="0" smtClean="0"/>
              <a:t>with </a:t>
            </a:r>
            <a:r>
              <a:rPr lang="en-US" dirty="0"/>
              <a:t>central bronchial </a:t>
            </a:r>
            <a:r>
              <a:rPr lang="en-US" dirty="0" err="1" smtClean="0"/>
              <a:t>tumours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Occasionally</a:t>
            </a:r>
            <a:r>
              <a:rPr lang="en-US" dirty="0"/>
              <a:t>, central </a:t>
            </a:r>
            <a:r>
              <a:rPr lang="en-US" dirty="0" err="1"/>
              <a:t>tumours</a:t>
            </a:r>
            <a:r>
              <a:rPr lang="en-US" dirty="0"/>
              <a:t> </a:t>
            </a:r>
            <a:r>
              <a:rPr lang="en-US" dirty="0" smtClean="0"/>
              <a:t>invade </a:t>
            </a:r>
            <a:r>
              <a:rPr lang="en-US" dirty="0"/>
              <a:t>large vessels, causing sudden massive </a:t>
            </a:r>
            <a:r>
              <a:rPr lang="en-US" dirty="0" err="1" smtClean="0"/>
              <a:t>haemoptysis</a:t>
            </a:r>
            <a:r>
              <a:rPr lang="en-US" dirty="0" smtClean="0"/>
              <a:t> </a:t>
            </a:r>
            <a:r>
              <a:rPr lang="en-US" dirty="0"/>
              <a:t>that may be fatal</a:t>
            </a:r>
          </a:p>
        </p:txBody>
      </p:sp>
    </p:spTree>
    <p:extLst>
      <p:ext uri="{BB962C8B-B14F-4D97-AF65-F5344CB8AC3E}">
        <p14:creationId xmlns:p14="http://schemas.microsoft.com/office/powerpoint/2010/main" val="2094768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14765"/>
            <a:ext cx="11201400" cy="566219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Bronchial </a:t>
            </a:r>
            <a:r>
              <a:rPr lang="en-US" dirty="0" smtClean="0">
                <a:solidFill>
                  <a:srgbClr val="FF0000"/>
                </a:solidFill>
              </a:rPr>
              <a:t>obstruction</a:t>
            </a:r>
          </a:p>
          <a:p>
            <a:pPr marL="0" indent="0" algn="ctr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This </a:t>
            </a:r>
            <a:r>
              <a:rPr lang="en-US" dirty="0"/>
              <a:t>is another common </a:t>
            </a:r>
            <a:r>
              <a:rPr lang="en-US" dirty="0" smtClean="0"/>
              <a:t>presentation</a:t>
            </a:r>
            <a:r>
              <a:rPr lang="en-US" dirty="0"/>
              <a:t>, and the clinical and radiological </a:t>
            </a:r>
          </a:p>
          <a:p>
            <a:pPr marL="0" indent="0">
              <a:buNone/>
            </a:pPr>
            <a:r>
              <a:rPr lang="en-US" dirty="0"/>
              <a:t>m</a:t>
            </a:r>
            <a:r>
              <a:rPr lang="en-US" dirty="0" smtClean="0"/>
              <a:t>anifestations </a:t>
            </a:r>
            <a:r>
              <a:rPr lang="en-US" dirty="0" smtClean="0"/>
              <a:t>depend </a:t>
            </a:r>
            <a:r>
              <a:rPr lang="en-US" dirty="0"/>
              <a:t>on the site and extent of the </a:t>
            </a:r>
            <a:r>
              <a:rPr lang="en-US" dirty="0" smtClean="0"/>
              <a:t>obstruction</a:t>
            </a:r>
            <a:r>
              <a:rPr lang="en-US" dirty="0"/>
              <a:t>, any secondary infection, and the extent </a:t>
            </a:r>
            <a:r>
              <a:rPr lang="en-US" dirty="0" smtClean="0"/>
              <a:t>of </a:t>
            </a:r>
            <a:r>
              <a:rPr lang="en-US" dirty="0"/>
              <a:t>coexisting lung </a:t>
            </a:r>
            <a:r>
              <a:rPr lang="en-US" dirty="0" smtClean="0"/>
              <a:t>disease.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Complete </a:t>
            </a:r>
            <a:r>
              <a:rPr lang="en-US" dirty="0">
                <a:solidFill>
                  <a:srgbClr val="FF0000"/>
                </a:solidFill>
              </a:rPr>
              <a:t>obstruction </a:t>
            </a:r>
            <a:r>
              <a:rPr lang="en-US" dirty="0" smtClean="0"/>
              <a:t>causes </a:t>
            </a:r>
            <a:r>
              <a:rPr lang="en-US" dirty="0"/>
              <a:t>collapse of a lobe or lung, </a:t>
            </a:r>
            <a:r>
              <a:rPr lang="en-US" dirty="0" smtClean="0"/>
              <a:t>with breathlessness</a:t>
            </a:r>
            <a:r>
              <a:rPr lang="en-US" dirty="0"/>
              <a:t>, mediastinal displacement and </a:t>
            </a:r>
            <a:r>
              <a:rPr lang="en-US" dirty="0" smtClean="0"/>
              <a:t>dullness </a:t>
            </a:r>
            <a:r>
              <a:rPr lang="en-US" dirty="0"/>
              <a:t>to percussion with reduced breath sounds.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Partial </a:t>
            </a:r>
            <a:r>
              <a:rPr lang="en-US" dirty="0">
                <a:solidFill>
                  <a:srgbClr val="FF0000"/>
                </a:solidFill>
              </a:rPr>
              <a:t>bronchial obstruction </a:t>
            </a:r>
            <a:r>
              <a:rPr lang="en-US" dirty="0"/>
              <a:t>may cause a </a:t>
            </a:r>
            <a:r>
              <a:rPr lang="en-US" dirty="0" smtClean="0"/>
              <a:t>monophonic</a:t>
            </a:r>
            <a:r>
              <a:rPr lang="en-US" dirty="0"/>
              <a:t>, unilateral wheeze that fails to </a:t>
            </a:r>
            <a:r>
              <a:rPr lang="en-US" dirty="0" smtClean="0"/>
              <a:t>clear with </a:t>
            </a:r>
            <a:r>
              <a:rPr lang="en-US" dirty="0"/>
              <a:t>coughing, and may also impair the drainage of </a:t>
            </a:r>
            <a:r>
              <a:rPr lang="en-US" dirty="0" smtClean="0"/>
              <a:t>secretions </a:t>
            </a:r>
            <a:r>
              <a:rPr lang="en-US" dirty="0"/>
              <a:t>to cause pneumonia or lung abscess as a </a:t>
            </a:r>
            <a:r>
              <a:rPr lang="en-US" dirty="0" smtClean="0"/>
              <a:t>presenting </a:t>
            </a:r>
            <a:r>
              <a:rPr lang="en-US" dirty="0"/>
              <a:t>problem. </a:t>
            </a:r>
          </a:p>
        </p:txBody>
      </p:sp>
    </p:spTree>
    <p:extLst>
      <p:ext uri="{BB962C8B-B14F-4D97-AF65-F5344CB8AC3E}">
        <p14:creationId xmlns:p14="http://schemas.microsoft.com/office/powerpoint/2010/main" val="1024683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87" y="1726954"/>
            <a:ext cx="11142174" cy="445000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Pneumonia that </a:t>
            </a:r>
            <a:r>
              <a:rPr lang="en-US" dirty="0">
                <a:solidFill>
                  <a:srgbClr val="FF0000"/>
                </a:solidFill>
              </a:rPr>
              <a:t>recurs at the </a:t>
            </a:r>
            <a:r>
              <a:rPr lang="en-US" dirty="0" smtClean="0">
                <a:solidFill>
                  <a:srgbClr val="FF0000"/>
                </a:solidFill>
              </a:rPr>
              <a:t>same </a:t>
            </a:r>
            <a:r>
              <a:rPr lang="en-US" dirty="0">
                <a:solidFill>
                  <a:srgbClr val="FF0000"/>
                </a:solidFill>
              </a:rPr>
              <a:t>site </a:t>
            </a:r>
            <a:r>
              <a:rPr lang="en-US" dirty="0"/>
              <a:t>or responds slowly </a:t>
            </a:r>
            <a:r>
              <a:rPr lang="en-US" dirty="0" smtClean="0"/>
              <a:t>to treatment</a:t>
            </a:r>
            <a:r>
              <a:rPr lang="en-US" dirty="0"/>
              <a:t>, </a:t>
            </a:r>
          </a:p>
          <a:p>
            <a:pPr marL="0" indent="0">
              <a:buNone/>
            </a:pPr>
            <a:r>
              <a:rPr lang="en-US" dirty="0" smtClean="0"/>
              <a:t>particularly </a:t>
            </a:r>
            <a:r>
              <a:rPr lang="en-US" dirty="0"/>
              <a:t>in a smoker, should always suggest an </a:t>
            </a:r>
            <a:r>
              <a:rPr lang="en-US" dirty="0" smtClean="0"/>
              <a:t>underlying </a:t>
            </a:r>
            <a:r>
              <a:rPr lang="en-US" dirty="0"/>
              <a:t>bronchial carcinoma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Stridor </a:t>
            </a:r>
            <a:r>
              <a:rPr lang="en-US" dirty="0"/>
              <a:t>(a harsh </a:t>
            </a:r>
            <a:r>
              <a:rPr lang="en-US" dirty="0" smtClean="0"/>
              <a:t>inspiratory </a:t>
            </a:r>
            <a:r>
              <a:rPr lang="en-US" dirty="0"/>
              <a:t>noise) occurs when the larynx, trachea or </a:t>
            </a:r>
            <a:r>
              <a:rPr lang="en-US" dirty="0" smtClean="0"/>
              <a:t>a </a:t>
            </a:r>
            <a:r>
              <a:rPr lang="en-US" dirty="0"/>
              <a:t>main bronchus is narrowed by the primary </a:t>
            </a:r>
            <a:r>
              <a:rPr lang="en-US" dirty="0" err="1"/>
              <a:t>tumour</a:t>
            </a:r>
            <a:r>
              <a:rPr lang="en-US" dirty="0"/>
              <a:t> </a:t>
            </a:r>
            <a:r>
              <a:rPr lang="en-US" dirty="0" smtClean="0"/>
              <a:t>or </a:t>
            </a:r>
            <a:r>
              <a:rPr lang="en-US" dirty="0"/>
              <a:t>by compression from malignant enlargement of </a:t>
            </a:r>
            <a:r>
              <a:rPr lang="en-US" dirty="0" smtClean="0"/>
              <a:t>the </a:t>
            </a:r>
            <a:r>
              <a:rPr lang="en-US" dirty="0" err="1"/>
              <a:t>subcarinal</a:t>
            </a:r>
            <a:r>
              <a:rPr lang="en-US" dirty="0"/>
              <a:t> and </a:t>
            </a:r>
            <a:r>
              <a:rPr lang="en-US" dirty="0" err="1"/>
              <a:t>paratracheal</a:t>
            </a:r>
            <a:r>
              <a:rPr lang="en-US" dirty="0"/>
              <a:t> lymph nodes.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000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494" y="0"/>
            <a:ext cx="4583069" cy="6858000"/>
          </a:xfrm>
          <a:prstGeom prst="rect">
            <a:avLst/>
          </a:prstGeom>
        </p:spPr>
      </p:pic>
      <p:sp>
        <p:nvSpPr>
          <p:cNvPr id="3" name="Rectangle 2"/>
          <p:cNvSpPr txBox="1"/>
          <p:nvPr/>
        </p:nvSpPr>
        <p:spPr>
          <a:xfrm>
            <a:off x="405612" y="1330746"/>
            <a:ext cx="45593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Radiological features of lobar collapse caused by </a:t>
            </a:r>
            <a:r>
              <a:rPr lang="en-US" dirty="0" smtClean="0"/>
              <a:t>bronchial </a:t>
            </a:r>
            <a:r>
              <a:rPr lang="en-US" dirty="0"/>
              <a:t>obstruction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The dotted line in the drawings represents the </a:t>
            </a:r>
          </a:p>
          <a:p>
            <a:r>
              <a:rPr lang="en-US" dirty="0" smtClean="0"/>
              <a:t>normal </a:t>
            </a:r>
            <a:r>
              <a:rPr lang="en-US" dirty="0"/>
              <a:t>position of the diaphragm.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dark pink area represents the extent </a:t>
            </a:r>
          </a:p>
          <a:p>
            <a:r>
              <a:rPr lang="en-US" dirty="0" smtClean="0"/>
              <a:t>of </a:t>
            </a:r>
            <a:r>
              <a:rPr lang="en-US" dirty="0"/>
              <a:t>shadowing seen on the X-ray. </a:t>
            </a:r>
          </a:p>
        </p:txBody>
      </p:sp>
    </p:spTree>
    <p:extLst>
      <p:ext uri="{BB962C8B-B14F-4D97-AF65-F5344CB8AC3E}">
        <p14:creationId xmlns:p14="http://schemas.microsoft.com/office/powerpoint/2010/main" val="1661744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329" y="0"/>
            <a:ext cx="4782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822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0"/>
            <a:ext cx="67776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575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41719"/>
            <a:ext cx="10515600" cy="393524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Breathlessness</a:t>
            </a:r>
          </a:p>
          <a:p>
            <a:r>
              <a:rPr lang="en-US" dirty="0" smtClean="0"/>
              <a:t> </a:t>
            </a:r>
            <a:r>
              <a:rPr lang="en-US" dirty="0"/>
              <a:t>Breathlessness may be caused by </a:t>
            </a:r>
            <a:r>
              <a:rPr lang="en-US" dirty="0" smtClean="0"/>
              <a:t>collapse </a:t>
            </a:r>
            <a:r>
              <a:rPr lang="en-US" dirty="0"/>
              <a:t>or pneumonia, or by </a:t>
            </a:r>
            <a:r>
              <a:rPr lang="en-US" dirty="0" err="1"/>
              <a:t>tumour</a:t>
            </a:r>
            <a:r>
              <a:rPr lang="en-US" dirty="0"/>
              <a:t> causing a </a:t>
            </a:r>
            <a:r>
              <a:rPr lang="en-US" dirty="0" smtClean="0"/>
              <a:t>large </a:t>
            </a:r>
            <a:r>
              <a:rPr lang="en-US" dirty="0"/>
              <a:t>pleural effusion or compressing a phrenic </a:t>
            </a:r>
            <a:r>
              <a:rPr lang="en-US" dirty="0" smtClean="0"/>
              <a:t>nerve </a:t>
            </a:r>
            <a:r>
              <a:rPr lang="en-US" dirty="0"/>
              <a:t>and leading to diaphragmatic paralysis</a:t>
            </a:r>
          </a:p>
        </p:txBody>
      </p:sp>
    </p:spTree>
    <p:extLst>
      <p:ext uri="{BB962C8B-B14F-4D97-AF65-F5344CB8AC3E}">
        <p14:creationId xmlns:p14="http://schemas.microsoft.com/office/powerpoint/2010/main" val="411365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12925"/>
            <a:ext cx="10515600" cy="51640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Pain and nerve </a:t>
            </a:r>
            <a:r>
              <a:rPr lang="en-US" dirty="0" smtClean="0">
                <a:solidFill>
                  <a:srgbClr val="FF0000"/>
                </a:solidFill>
              </a:rPr>
              <a:t>entrapment</a:t>
            </a:r>
          </a:p>
          <a:p>
            <a:r>
              <a:rPr lang="en-US" dirty="0" smtClean="0"/>
              <a:t>Pleural </a:t>
            </a:r>
            <a:r>
              <a:rPr lang="en-US" dirty="0"/>
              <a:t>pain usually </a:t>
            </a:r>
            <a:r>
              <a:rPr lang="en-US" dirty="0" smtClean="0"/>
              <a:t>indicates </a:t>
            </a:r>
            <a:r>
              <a:rPr lang="en-US" dirty="0"/>
              <a:t>malignant pleural invasion, although it </a:t>
            </a:r>
            <a:r>
              <a:rPr lang="en-US" dirty="0" smtClean="0"/>
              <a:t>can </a:t>
            </a:r>
            <a:r>
              <a:rPr lang="en-US" dirty="0"/>
              <a:t>occur with distal infection. Intercostal nerve </a:t>
            </a:r>
            <a:r>
              <a:rPr lang="en-US" dirty="0" smtClean="0"/>
              <a:t>involvement </a:t>
            </a:r>
            <a:r>
              <a:rPr lang="en-US" dirty="0"/>
              <a:t>causes pain in the distribution of a </a:t>
            </a:r>
            <a:r>
              <a:rPr lang="en-US" dirty="0" smtClean="0"/>
              <a:t>thoracic </a:t>
            </a:r>
            <a:r>
              <a:rPr lang="en-US" dirty="0"/>
              <a:t>dermatome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Carcinoma in the lung apex </a:t>
            </a:r>
            <a:r>
              <a:rPr lang="en-US" dirty="0" smtClean="0"/>
              <a:t>may </a:t>
            </a:r>
            <a:r>
              <a:rPr lang="en-US" dirty="0"/>
              <a:t>cause </a:t>
            </a:r>
            <a:r>
              <a:rPr lang="en-US" dirty="0">
                <a:solidFill>
                  <a:srgbClr val="FF0000"/>
                </a:solidFill>
              </a:rPr>
              <a:t>Horner’s syndrome </a:t>
            </a:r>
            <a:r>
              <a:rPr lang="en-US" dirty="0"/>
              <a:t>(ipsilateral partial </a:t>
            </a:r>
            <a:r>
              <a:rPr lang="en-US" dirty="0" smtClean="0"/>
              <a:t>ptosis</a:t>
            </a:r>
            <a:r>
              <a:rPr lang="en-US" dirty="0"/>
              <a:t>, </a:t>
            </a:r>
            <a:r>
              <a:rPr lang="en-US" dirty="0" err="1"/>
              <a:t>enophthalmos</a:t>
            </a:r>
            <a:r>
              <a:rPr lang="en-US" dirty="0"/>
              <a:t>, </a:t>
            </a:r>
            <a:r>
              <a:rPr lang="en-US" dirty="0" err="1"/>
              <a:t>miosis</a:t>
            </a:r>
            <a:r>
              <a:rPr lang="en-US" dirty="0"/>
              <a:t> and </a:t>
            </a:r>
            <a:r>
              <a:rPr lang="en-US" dirty="0" err="1"/>
              <a:t>hypohidrosis</a:t>
            </a:r>
            <a:r>
              <a:rPr lang="en-US" dirty="0"/>
              <a:t> </a:t>
            </a:r>
            <a:r>
              <a:rPr lang="en-US" dirty="0" smtClean="0"/>
              <a:t>of </a:t>
            </a:r>
            <a:r>
              <a:rPr lang="en-US" dirty="0"/>
              <a:t>the face </a:t>
            </a:r>
            <a:r>
              <a:rPr lang="en-US" dirty="0" smtClean="0"/>
              <a:t>) due </a:t>
            </a:r>
            <a:r>
              <a:rPr lang="en-US" dirty="0"/>
              <a:t>to involvement of the </a:t>
            </a:r>
            <a:r>
              <a:rPr lang="en-US" dirty="0" smtClean="0"/>
              <a:t>sympathetic </a:t>
            </a:r>
            <a:r>
              <a:rPr lang="en-US" dirty="0"/>
              <a:t>chain at or above the stellate ganglion. </a:t>
            </a:r>
          </a:p>
          <a:p>
            <a:r>
              <a:rPr lang="en-US" dirty="0" err="1">
                <a:solidFill>
                  <a:srgbClr val="FF0000"/>
                </a:solidFill>
              </a:rPr>
              <a:t>Pancoast’s</a:t>
            </a:r>
            <a:r>
              <a:rPr lang="en-US" dirty="0">
                <a:solidFill>
                  <a:srgbClr val="FF0000"/>
                </a:solidFill>
              </a:rPr>
              <a:t> syndrome </a:t>
            </a:r>
            <a:r>
              <a:rPr lang="en-US" dirty="0"/>
              <a:t>(pain in the inner aspect of the </a:t>
            </a:r>
            <a:r>
              <a:rPr lang="en-US" dirty="0" smtClean="0"/>
              <a:t>arm</a:t>
            </a:r>
            <a:r>
              <a:rPr lang="en-US" dirty="0"/>
              <a:t>, sometimes with small muscle wasting in the </a:t>
            </a:r>
            <a:r>
              <a:rPr lang="en-US" dirty="0" smtClean="0"/>
              <a:t>hand</a:t>
            </a:r>
            <a:r>
              <a:rPr lang="en-US" dirty="0"/>
              <a:t>) indicates malignant destruction of the T1 and </a:t>
            </a:r>
            <a:r>
              <a:rPr lang="en-US" dirty="0" smtClean="0"/>
              <a:t>C8 </a:t>
            </a:r>
            <a:r>
              <a:rPr lang="en-US" dirty="0"/>
              <a:t>roots in the lower part of the brachial plexus by </a:t>
            </a:r>
            <a:r>
              <a:rPr lang="en-US" dirty="0" smtClean="0"/>
              <a:t>an </a:t>
            </a:r>
            <a:r>
              <a:rPr lang="en-US" dirty="0"/>
              <a:t>apical lung </a:t>
            </a:r>
            <a:r>
              <a:rPr lang="en-US" dirty="0" err="1"/>
              <a:t>tumour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334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133" y="547976"/>
            <a:ext cx="11308228" cy="562898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Mediastinal </a:t>
            </a:r>
            <a:r>
              <a:rPr lang="en-US" dirty="0" smtClean="0">
                <a:solidFill>
                  <a:srgbClr val="FF0000"/>
                </a:solidFill>
              </a:rPr>
              <a:t>spread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Involvement </a:t>
            </a:r>
            <a:r>
              <a:rPr lang="en-US" dirty="0"/>
              <a:t>of the </a:t>
            </a:r>
            <a:r>
              <a:rPr lang="en-US" dirty="0">
                <a:solidFill>
                  <a:srgbClr val="FF0000"/>
                </a:solidFill>
              </a:rPr>
              <a:t>oesophagus</a:t>
            </a:r>
            <a:r>
              <a:rPr lang="en-US" dirty="0"/>
              <a:t> </a:t>
            </a:r>
            <a:r>
              <a:rPr lang="en-US" dirty="0" smtClean="0"/>
              <a:t>may </a:t>
            </a:r>
            <a:r>
              <a:rPr lang="en-US" dirty="0"/>
              <a:t>cause dysphagia.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pericardium </a:t>
            </a:r>
            <a:r>
              <a:rPr lang="en-US" dirty="0"/>
              <a:t>is invaded, </a:t>
            </a:r>
            <a:r>
              <a:rPr lang="en-US" dirty="0" smtClean="0"/>
              <a:t>arrhythmia </a:t>
            </a:r>
            <a:r>
              <a:rPr lang="en-US" dirty="0"/>
              <a:t>or pericardial effusion may occur. 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Superior </a:t>
            </a:r>
            <a:r>
              <a:rPr lang="en-US" dirty="0">
                <a:solidFill>
                  <a:srgbClr val="FF0000"/>
                </a:solidFill>
              </a:rPr>
              <a:t>vena cava obstruction </a:t>
            </a:r>
            <a:r>
              <a:rPr lang="en-US" dirty="0"/>
              <a:t>by malignant nodes </a:t>
            </a:r>
            <a:r>
              <a:rPr lang="en-US" dirty="0" smtClean="0"/>
              <a:t>causes </a:t>
            </a:r>
            <a:r>
              <a:rPr lang="en-US" dirty="0"/>
              <a:t>swelling of the neck and face, </a:t>
            </a:r>
            <a:r>
              <a:rPr lang="en-US" dirty="0" smtClean="0"/>
              <a:t>conjunctival </a:t>
            </a:r>
            <a:r>
              <a:rPr lang="en-US" dirty="0" err="1"/>
              <a:t>oedema</a:t>
            </a:r>
            <a:r>
              <a:rPr lang="en-US" dirty="0"/>
              <a:t>, headache and dilated veins on </a:t>
            </a:r>
            <a:r>
              <a:rPr lang="en-US" dirty="0" smtClean="0"/>
              <a:t>the </a:t>
            </a:r>
            <a:r>
              <a:rPr lang="en-US" dirty="0"/>
              <a:t>chest wall, and is most commonly due to </a:t>
            </a:r>
            <a:r>
              <a:rPr lang="en-US" dirty="0" smtClean="0"/>
              <a:t>bronchial </a:t>
            </a:r>
            <a:r>
              <a:rPr lang="en-US" dirty="0"/>
              <a:t>carcinoma. </a:t>
            </a:r>
            <a:endParaRPr lang="en-US" dirty="0" smtClean="0"/>
          </a:p>
          <a:p>
            <a:r>
              <a:rPr lang="en-US" dirty="0" smtClean="0"/>
              <a:t>Involvement </a:t>
            </a:r>
            <a:r>
              <a:rPr lang="en-US" dirty="0"/>
              <a:t>of the </a:t>
            </a:r>
            <a:r>
              <a:rPr lang="en-US" dirty="0">
                <a:solidFill>
                  <a:srgbClr val="FF0000"/>
                </a:solidFill>
              </a:rPr>
              <a:t>left </a:t>
            </a:r>
            <a:r>
              <a:rPr lang="en-US" dirty="0" smtClean="0">
                <a:solidFill>
                  <a:srgbClr val="FF0000"/>
                </a:solidFill>
              </a:rPr>
              <a:t>recurrent </a:t>
            </a:r>
            <a:r>
              <a:rPr lang="en-US" dirty="0">
                <a:solidFill>
                  <a:srgbClr val="FF0000"/>
                </a:solidFill>
              </a:rPr>
              <a:t>laryngeal nerve </a:t>
            </a:r>
            <a:r>
              <a:rPr lang="en-US" dirty="0"/>
              <a:t>by </a:t>
            </a:r>
            <a:r>
              <a:rPr lang="en-US" dirty="0" err="1"/>
              <a:t>tumours</a:t>
            </a:r>
            <a:r>
              <a:rPr lang="en-US" dirty="0"/>
              <a:t> at the left </a:t>
            </a:r>
            <a:r>
              <a:rPr lang="en-US" dirty="0" smtClean="0"/>
              <a:t>hilum </a:t>
            </a:r>
            <a:r>
              <a:rPr lang="en-US" dirty="0"/>
              <a:t>causes vocal cord paralysis, voice alteration </a:t>
            </a:r>
            <a:r>
              <a:rPr lang="en-US" dirty="0" smtClean="0"/>
              <a:t>and </a:t>
            </a:r>
            <a:r>
              <a:rPr lang="en-US" dirty="0"/>
              <a:t>a ‘bovine’ cough (lacking the normal explosive </a:t>
            </a:r>
            <a:r>
              <a:rPr lang="en-US" dirty="0" smtClean="0"/>
              <a:t>character</a:t>
            </a:r>
            <a:r>
              <a:rPr lang="en-US" dirty="0"/>
              <a:t>). 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Supraclavicular </a:t>
            </a:r>
            <a:r>
              <a:rPr lang="en-US" dirty="0">
                <a:solidFill>
                  <a:srgbClr val="FF0000"/>
                </a:solidFill>
              </a:rPr>
              <a:t>lymph nodes </a:t>
            </a:r>
            <a:r>
              <a:rPr lang="en-US" dirty="0"/>
              <a:t>may be </a:t>
            </a:r>
            <a:r>
              <a:rPr lang="en-US" dirty="0" smtClean="0"/>
              <a:t>palpably </a:t>
            </a:r>
            <a:r>
              <a:rPr lang="en-US" dirty="0"/>
              <a:t>enlarged or identified using ultrasound; if </a:t>
            </a:r>
            <a:r>
              <a:rPr lang="en-US" dirty="0" smtClean="0"/>
              <a:t>so</a:t>
            </a:r>
            <a:r>
              <a:rPr lang="en-US" dirty="0"/>
              <a:t>, a needle aspirate may provide a simple means </a:t>
            </a:r>
            <a:r>
              <a:rPr lang="en-US" dirty="0" smtClean="0"/>
              <a:t>of </a:t>
            </a:r>
            <a:r>
              <a:rPr lang="en-US" dirty="0"/>
              <a:t>cytological diagnosis</a:t>
            </a:r>
          </a:p>
        </p:txBody>
      </p:sp>
    </p:spTree>
    <p:extLst>
      <p:ext uri="{BB962C8B-B14F-4D97-AF65-F5344CB8AC3E}">
        <p14:creationId xmlns:p14="http://schemas.microsoft.com/office/powerpoint/2010/main" val="1939876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0901"/>
            <a:ext cx="10515600" cy="461606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Metastatic </a:t>
            </a:r>
            <a:r>
              <a:rPr lang="en-US" dirty="0" smtClean="0">
                <a:solidFill>
                  <a:srgbClr val="FF0000"/>
                </a:solidFill>
              </a:rPr>
              <a:t>spread</a:t>
            </a:r>
          </a:p>
          <a:p>
            <a:r>
              <a:rPr lang="en-US" dirty="0" smtClean="0"/>
              <a:t>This </a:t>
            </a:r>
            <a:r>
              <a:rPr lang="en-US" dirty="0"/>
              <a:t>may lead to focal neurological </a:t>
            </a:r>
            <a:r>
              <a:rPr lang="en-US" dirty="0" smtClean="0"/>
              <a:t>defects</a:t>
            </a:r>
            <a:r>
              <a:rPr lang="en-US" dirty="0"/>
              <a:t>, epileptic seizures, personality change, </a:t>
            </a:r>
            <a:r>
              <a:rPr lang="en-US" dirty="0" smtClean="0"/>
              <a:t>jaundice</a:t>
            </a:r>
            <a:r>
              <a:rPr lang="en-US" dirty="0"/>
              <a:t>, bone pain or skin nodules. Lassitude, </a:t>
            </a:r>
            <a:r>
              <a:rPr lang="en-US" dirty="0" smtClean="0"/>
              <a:t>anorexia </a:t>
            </a:r>
            <a:r>
              <a:rPr lang="en-US" dirty="0"/>
              <a:t>and weight loss usually indicate metastatic </a:t>
            </a:r>
            <a:r>
              <a:rPr lang="en-US" dirty="0" smtClean="0"/>
              <a:t>spread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54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Cigarette smoking </a:t>
            </a:r>
            <a:r>
              <a:rPr lang="en-US" dirty="0"/>
              <a:t>is by far the most important cause of </a:t>
            </a:r>
            <a:r>
              <a:rPr lang="en-US" dirty="0" smtClean="0"/>
              <a:t>lung </a:t>
            </a:r>
            <a:r>
              <a:rPr lang="en-US" dirty="0"/>
              <a:t>cancer. It is thought to be directly responsible for </a:t>
            </a:r>
            <a:r>
              <a:rPr lang="en-US" dirty="0" smtClean="0">
                <a:solidFill>
                  <a:srgbClr val="FF0000"/>
                </a:solidFill>
              </a:rPr>
              <a:t>at </a:t>
            </a:r>
            <a:r>
              <a:rPr lang="en-US" dirty="0">
                <a:solidFill>
                  <a:srgbClr val="FF0000"/>
                </a:solidFill>
              </a:rPr>
              <a:t>least 90% </a:t>
            </a:r>
            <a:r>
              <a:rPr lang="en-US" dirty="0"/>
              <a:t>of lung carcinomas, the risk being </a:t>
            </a:r>
            <a:r>
              <a:rPr lang="en-US" dirty="0" err="1"/>
              <a:t>propor</a:t>
            </a:r>
            <a:r>
              <a:rPr lang="en-US" dirty="0"/>
              <a:t>tional to the amount smoked and to the tar content of </a:t>
            </a:r>
            <a:r>
              <a:rPr lang="en-US" dirty="0" smtClean="0"/>
              <a:t>cigarettes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9420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1637"/>
            <a:ext cx="10515600" cy="481532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Finger clubbing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Overgrowth </a:t>
            </a:r>
            <a:r>
              <a:rPr lang="en-US" dirty="0"/>
              <a:t>of the soft tissue of </a:t>
            </a:r>
            <a:r>
              <a:rPr lang="en-US" dirty="0" smtClean="0"/>
              <a:t>the </a:t>
            </a:r>
            <a:r>
              <a:rPr lang="en-US" dirty="0"/>
              <a:t>terminal phalanx, leading to increased nail </a:t>
            </a:r>
            <a:r>
              <a:rPr lang="en-US" dirty="0" smtClean="0"/>
              <a:t>curvature </a:t>
            </a:r>
            <a:r>
              <a:rPr lang="en-US" dirty="0"/>
              <a:t>and nail bed fluctuation, is often seen </a:t>
            </a:r>
          </a:p>
        </p:txBody>
      </p:sp>
    </p:spTree>
    <p:extLst>
      <p:ext uri="{BB962C8B-B14F-4D97-AF65-F5344CB8AC3E}">
        <p14:creationId xmlns:p14="http://schemas.microsoft.com/office/powerpoint/2010/main" val="888700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5952"/>
            <a:ext cx="10515600" cy="508101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Hypertrophic pulmonary </a:t>
            </a:r>
            <a:r>
              <a:rPr lang="en-US" dirty="0" err="1">
                <a:solidFill>
                  <a:srgbClr val="FF0000"/>
                </a:solidFill>
              </a:rPr>
              <a:t>osteoarthropathy</a:t>
            </a:r>
            <a:r>
              <a:rPr lang="en-US" dirty="0">
                <a:solidFill>
                  <a:srgbClr val="FF0000"/>
                </a:solidFill>
              </a:rPr>
              <a:t> (HPOA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/>
              <a:t>This is a </a:t>
            </a:r>
            <a:r>
              <a:rPr lang="en-US" dirty="0">
                <a:solidFill>
                  <a:srgbClr val="FF0000"/>
                </a:solidFill>
              </a:rPr>
              <a:t>painful periostitis </a:t>
            </a:r>
            <a:r>
              <a:rPr lang="en-US" dirty="0"/>
              <a:t>of the distal tibia, fibula, </a:t>
            </a:r>
            <a:r>
              <a:rPr lang="en-US" dirty="0" smtClean="0"/>
              <a:t>radius </a:t>
            </a:r>
            <a:r>
              <a:rPr lang="en-US" dirty="0"/>
              <a:t>and ulna, with local tenderness and </a:t>
            </a:r>
            <a:r>
              <a:rPr lang="en-US" dirty="0" smtClean="0"/>
              <a:t>sometimes </a:t>
            </a:r>
            <a:r>
              <a:rPr lang="en-US" dirty="0"/>
              <a:t>pitting </a:t>
            </a:r>
            <a:r>
              <a:rPr lang="en-US" dirty="0" err="1"/>
              <a:t>oedema</a:t>
            </a:r>
            <a:r>
              <a:rPr lang="en-US" dirty="0"/>
              <a:t> over the anterior shin</a:t>
            </a:r>
            <a:r>
              <a:rPr lang="en-US" dirty="0" smtClean="0"/>
              <a:t>. </a:t>
            </a:r>
            <a:r>
              <a:rPr lang="en-US" dirty="0" smtClean="0"/>
              <a:t>X-rays </a:t>
            </a:r>
            <a:r>
              <a:rPr lang="en-US" dirty="0"/>
              <a:t>reveal </a:t>
            </a:r>
            <a:r>
              <a:rPr lang="en-US" dirty="0" err="1"/>
              <a:t>subperiosteal</a:t>
            </a:r>
            <a:r>
              <a:rPr lang="en-US" dirty="0"/>
              <a:t> new bone formation. </a:t>
            </a:r>
            <a:endParaRPr lang="en-US" dirty="0" smtClean="0"/>
          </a:p>
          <a:p>
            <a:r>
              <a:rPr lang="en-US" dirty="0" smtClean="0"/>
              <a:t>While </a:t>
            </a:r>
            <a:r>
              <a:rPr lang="en-US" dirty="0"/>
              <a:t>most frequently associated with bronchial </a:t>
            </a:r>
            <a:r>
              <a:rPr lang="en-US" dirty="0" smtClean="0"/>
              <a:t>carcinoma</a:t>
            </a:r>
            <a:r>
              <a:rPr lang="en-US" dirty="0"/>
              <a:t>, HPOA can occur with other </a:t>
            </a:r>
            <a:r>
              <a:rPr lang="en-US" dirty="0" err="1"/>
              <a:t>tumours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5219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80082"/>
            <a:ext cx="10515600" cy="529688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Non-metastatic </a:t>
            </a:r>
            <a:r>
              <a:rPr lang="en-US" dirty="0" err="1">
                <a:solidFill>
                  <a:srgbClr val="FF0000"/>
                </a:solidFill>
              </a:rPr>
              <a:t>extrapulmonary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effects 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The syndrome of inappropriate antidiuretic </a:t>
            </a:r>
            <a:r>
              <a:rPr lang="en-US" dirty="0" smtClean="0"/>
              <a:t>hormone secretion </a:t>
            </a:r>
            <a:r>
              <a:rPr lang="en-US" dirty="0"/>
              <a:t>and ectopic </a:t>
            </a:r>
            <a:r>
              <a:rPr lang="en-US" dirty="0" smtClean="0"/>
              <a:t>adrenocorticotrophic </a:t>
            </a:r>
            <a:r>
              <a:rPr lang="en-US" dirty="0"/>
              <a:t>hormone </a:t>
            </a:r>
            <a:r>
              <a:rPr lang="en-US" dirty="0" smtClean="0"/>
              <a:t>secretion are usually </a:t>
            </a:r>
            <a:r>
              <a:rPr lang="en-US" dirty="0"/>
              <a:t>associated with small-cell lung cancer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Hypercalcaemia</a:t>
            </a:r>
            <a:r>
              <a:rPr lang="en-US" dirty="0" smtClean="0"/>
              <a:t> </a:t>
            </a:r>
            <a:r>
              <a:rPr lang="en-US" dirty="0"/>
              <a:t>may indicate malignant bone destruction or production of hormone-like peptides </a:t>
            </a:r>
            <a:r>
              <a:rPr lang="en-US" dirty="0" smtClean="0"/>
              <a:t>by </a:t>
            </a:r>
            <a:r>
              <a:rPr lang="en-US" dirty="0"/>
              <a:t>a </a:t>
            </a:r>
            <a:r>
              <a:rPr lang="en-US" dirty="0" err="1"/>
              <a:t>tumour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Associated </a:t>
            </a:r>
            <a:r>
              <a:rPr lang="en-US" dirty="0"/>
              <a:t>neurological syndromes </a:t>
            </a:r>
            <a:r>
              <a:rPr lang="en-US" dirty="0" smtClean="0"/>
              <a:t>may </a:t>
            </a:r>
            <a:r>
              <a:rPr lang="en-US" dirty="0"/>
              <a:t>occur with any type of bronchial carcinoma</a:t>
            </a:r>
          </a:p>
        </p:txBody>
      </p:sp>
    </p:spTree>
    <p:extLst>
      <p:ext uri="{BB962C8B-B14F-4D97-AF65-F5344CB8AC3E}">
        <p14:creationId xmlns:p14="http://schemas.microsoft.com/office/powerpoint/2010/main" val="19739207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900" y="0"/>
            <a:ext cx="6410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033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10515600" cy="5033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Investigations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    The </a:t>
            </a:r>
            <a:r>
              <a:rPr lang="en-US" dirty="0"/>
              <a:t>main aims of investigation are </a:t>
            </a:r>
            <a:r>
              <a:rPr lang="en-US" dirty="0" smtClean="0"/>
              <a:t>:</a:t>
            </a:r>
          </a:p>
          <a:p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confirm the </a:t>
            </a:r>
            <a:r>
              <a:rPr lang="en-US" dirty="0" smtClean="0"/>
              <a:t>diagnosis</a:t>
            </a:r>
          </a:p>
          <a:p>
            <a:r>
              <a:rPr lang="en-US" dirty="0" smtClean="0"/>
              <a:t>To establish </a:t>
            </a:r>
            <a:r>
              <a:rPr lang="en-US" dirty="0"/>
              <a:t>the histological cell type </a:t>
            </a:r>
          </a:p>
          <a:p>
            <a:r>
              <a:rPr lang="en-US" dirty="0" smtClean="0"/>
              <a:t>To define </a:t>
            </a:r>
            <a:r>
              <a:rPr lang="en-US" dirty="0"/>
              <a:t>the </a:t>
            </a:r>
            <a:r>
              <a:rPr lang="en-US" dirty="0" smtClean="0"/>
              <a:t>extent </a:t>
            </a:r>
            <a:r>
              <a:rPr lang="en-US" dirty="0"/>
              <a:t>of the disease</a:t>
            </a:r>
          </a:p>
        </p:txBody>
      </p:sp>
    </p:spTree>
    <p:extLst>
      <p:ext uri="{BB962C8B-B14F-4D97-AF65-F5344CB8AC3E}">
        <p14:creationId xmlns:p14="http://schemas.microsoft.com/office/powerpoint/2010/main" val="11070655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2557"/>
            <a:ext cx="10515600" cy="506440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Imaging</a:t>
            </a:r>
          </a:p>
          <a:p>
            <a:endParaRPr lang="en-US" dirty="0"/>
          </a:p>
          <a:p>
            <a:r>
              <a:rPr lang="en-US" dirty="0"/>
              <a:t>Bronchial carcinoma produces a range of appearances </a:t>
            </a:r>
            <a:r>
              <a:rPr lang="en-US" dirty="0" smtClean="0"/>
              <a:t>on </a:t>
            </a:r>
            <a:r>
              <a:rPr lang="en-US" dirty="0"/>
              <a:t>chest X-ray, from lobar </a:t>
            </a:r>
            <a:r>
              <a:rPr lang="en-US" dirty="0" smtClean="0"/>
              <a:t>collapse to </a:t>
            </a:r>
            <a:r>
              <a:rPr lang="en-US" dirty="0"/>
              <a:t>mass lesions, effusion or malignant rib destruction </a:t>
            </a:r>
            <a:endParaRPr lang="en-US" dirty="0"/>
          </a:p>
          <a:p>
            <a:r>
              <a:rPr lang="en-US" dirty="0" smtClean="0"/>
              <a:t>CT </a:t>
            </a:r>
            <a:r>
              <a:rPr lang="en-US" dirty="0"/>
              <a:t>should be performed early </a:t>
            </a:r>
            <a:r>
              <a:rPr lang="en-US" dirty="0" smtClean="0"/>
              <a:t>as </a:t>
            </a:r>
            <a:r>
              <a:rPr lang="en-US" dirty="0"/>
              <a:t>it may reveal mediastinal or metastatic spread and is </a:t>
            </a:r>
            <a:r>
              <a:rPr lang="en-US" dirty="0" smtClean="0"/>
              <a:t>helpful </a:t>
            </a:r>
            <a:r>
              <a:rPr lang="en-US" dirty="0"/>
              <a:t>for planning biopsy </a:t>
            </a:r>
            <a:r>
              <a:rPr lang="en-US" dirty="0" smtClean="0"/>
              <a:t>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8770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100" y="0"/>
            <a:ext cx="47440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4740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215"/>
            <a:ext cx="10515600" cy="488174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Biopsy and histopathology</a:t>
            </a:r>
          </a:p>
          <a:p>
            <a:endParaRPr lang="en-US" dirty="0"/>
          </a:p>
          <a:p>
            <a:r>
              <a:rPr lang="en-US" dirty="0"/>
              <a:t>Around three-quarters of primary lung </a:t>
            </a:r>
            <a:r>
              <a:rPr lang="en-US" dirty="0" err="1"/>
              <a:t>tumours</a:t>
            </a:r>
            <a:r>
              <a:rPr lang="en-US" dirty="0"/>
              <a:t> can be </a:t>
            </a:r>
            <a:r>
              <a:rPr lang="en-US" dirty="0" err="1" smtClean="0"/>
              <a:t>visualised</a:t>
            </a:r>
            <a:r>
              <a:rPr lang="en-US" dirty="0" smtClean="0"/>
              <a:t> </a:t>
            </a:r>
            <a:r>
              <a:rPr lang="en-US" dirty="0"/>
              <a:t>and sampled directly by biopsy and brushing </a:t>
            </a:r>
            <a:r>
              <a:rPr lang="en-US" dirty="0" smtClean="0"/>
              <a:t>using </a:t>
            </a:r>
            <a:r>
              <a:rPr lang="en-US" dirty="0"/>
              <a:t>a flexible bronchoscope. </a:t>
            </a:r>
            <a:endParaRPr lang="en-US" dirty="0" smtClean="0"/>
          </a:p>
          <a:p>
            <a:r>
              <a:rPr lang="en-US" dirty="0" smtClean="0"/>
              <a:t>Bronchoscopy </a:t>
            </a:r>
            <a:r>
              <a:rPr lang="en-US" dirty="0"/>
              <a:t>also allows </a:t>
            </a:r>
            <a:r>
              <a:rPr lang="en-US" dirty="0" smtClean="0"/>
              <a:t>an </a:t>
            </a:r>
            <a:r>
              <a:rPr lang="en-US" dirty="0"/>
              <a:t>assessment of operability, from the proximity of </a:t>
            </a:r>
            <a:r>
              <a:rPr lang="en-US" dirty="0" smtClean="0"/>
              <a:t>central </a:t>
            </a:r>
            <a:r>
              <a:rPr lang="en-US" dirty="0" err="1"/>
              <a:t>tumours</a:t>
            </a:r>
            <a:r>
              <a:rPr lang="en-US" dirty="0"/>
              <a:t> to the main </a:t>
            </a:r>
            <a:r>
              <a:rPr lang="en-US" dirty="0" smtClean="0"/>
              <a:t>carina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1864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23999"/>
            <a:ext cx="11018003" cy="4652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For </a:t>
            </a:r>
            <a:r>
              <a:rPr lang="en-US" dirty="0" err="1"/>
              <a:t>tumours</a:t>
            </a:r>
            <a:r>
              <a:rPr lang="en-US" dirty="0"/>
              <a:t> which are too </a:t>
            </a:r>
            <a:r>
              <a:rPr lang="en-US" dirty="0">
                <a:solidFill>
                  <a:srgbClr val="FF0000"/>
                </a:solidFill>
              </a:rPr>
              <a:t>peripheral</a:t>
            </a:r>
            <a:r>
              <a:rPr lang="en-US" dirty="0"/>
              <a:t> to be accessible </a:t>
            </a:r>
            <a:r>
              <a:rPr lang="en-US" dirty="0" smtClean="0"/>
              <a:t>by </a:t>
            </a:r>
            <a:r>
              <a:rPr lang="en-US" dirty="0"/>
              <a:t>bronchoscope, the yield of ‘blind’ </a:t>
            </a:r>
            <a:r>
              <a:rPr lang="en-US" dirty="0" err="1"/>
              <a:t>bronchoscopic</a:t>
            </a:r>
            <a:r>
              <a:rPr lang="en-US" dirty="0"/>
              <a:t> </a:t>
            </a:r>
            <a:r>
              <a:rPr lang="en-US" dirty="0" smtClean="0"/>
              <a:t>washings </a:t>
            </a:r>
            <a:r>
              <a:rPr lang="en-US" dirty="0"/>
              <a:t>and brushings from the radiologically affected </a:t>
            </a:r>
            <a:r>
              <a:rPr lang="en-US" dirty="0" smtClean="0"/>
              <a:t>area </a:t>
            </a:r>
            <a:r>
              <a:rPr lang="en-US" dirty="0"/>
              <a:t>is low, and </a:t>
            </a:r>
            <a:r>
              <a:rPr lang="en-US" dirty="0">
                <a:solidFill>
                  <a:srgbClr val="FF0000"/>
                </a:solidFill>
              </a:rPr>
              <a:t>percutaneous needle biopsy </a:t>
            </a:r>
            <a:r>
              <a:rPr lang="en-US" dirty="0"/>
              <a:t>under CT </a:t>
            </a:r>
            <a:r>
              <a:rPr lang="en-US" dirty="0" smtClean="0"/>
              <a:t>or </a:t>
            </a:r>
            <a:r>
              <a:rPr lang="en-US" dirty="0"/>
              <a:t>ultrasound guidance is a more reliable way to obtain </a:t>
            </a:r>
            <a:r>
              <a:rPr lang="en-US" dirty="0" smtClean="0"/>
              <a:t>a </a:t>
            </a:r>
            <a:r>
              <a:rPr lang="en-US" dirty="0"/>
              <a:t>histological diagnosis.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/>
              <a:t>patients </a:t>
            </a:r>
            <a:r>
              <a:rPr lang="en-US" dirty="0" smtClean="0"/>
              <a:t>who </a:t>
            </a:r>
            <a:r>
              <a:rPr lang="en-US" dirty="0"/>
              <a:t>are unfit for invasive investigation, </a:t>
            </a:r>
            <a:r>
              <a:rPr lang="en-US" dirty="0">
                <a:solidFill>
                  <a:srgbClr val="FF0000"/>
                </a:solidFill>
              </a:rPr>
              <a:t>sputum </a:t>
            </a:r>
            <a:r>
              <a:rPr lang="en-US" dirty="0" smtClean="0">
                <a:solidFill>
                  <a:srgbClr val="FF0000"/>
                </a:solidFill>
              </a:rPr>
              <a:t>cytology</a:t>
            </a:r>
            <a:r>
              <a:rPr lang="en-US" dirty="0" smtClean="0"/>
              <a:t> </a:t>
            </a:r>
            <a:r>
              <a:rPr lang="en-US" dirty="0"/>
              <a:t>can reveal malignant </a:t>
            </a:r>
            <a:r>
              <a:rPr lang="en-US" dirty="0" smtClean="0"/>
              <a:t>cells </a:t>
            </a:r>
            <a:r>
              <a:rPr lang="en-US" dirty="0"/>
              <a:t>although the </a:t>
            </a:r>
            <a:r>
              <a:rPr lang="en-US" dirty="0" smtClean="0"/>
              <a:t>yield </a:t>
            </a:r>
            <a:r>
              <a:rPr lang="en-US" dirty="0"/>
              <a:t>is low</a:t>
            </a:r>
          </a:p>
        </p:txBody>
      </p:sp>
    </p:spTree>
    <p:extLst>
      <p:ext uri="{BB962C8B-B14F-4D97-AF65-F5344CB8AC3E}">
        <p14:creationId xmlns:p14="http://schemas.microsoft.com/office/powerpoint/2010/main" val="15562096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800" y="0"/>
            <a:ext cx="72452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45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9797"/>
            <a:ext cx="10515600" cy="4317166"/>
          </a:xfrm>
        </p:spPr>
        <p:txBody>
          <a:bodyPr/>
          <a:lstStyle/>
          <a:p>
            <a:r>
              <a:rPr lang="en-US" dirty="0"/>
              <a:t>The death rate from the disease in heavy </a:t>
            </a:r>
            <a:r>
              <a:rPr lang="en-US" dirty="0" smtClean="0"/>
              <a:t>smokers </a:t>
            </a:r>
            <a:r>
              <a:rPr lang="en-US" dirty="0"/>
              <a:t>is </a:t>
            </a:r>
            <a:r>
              <a:rPr lang="en-US" dirty="0">
                <a:solidFill>
                  <a:srgbClr val="FF0000"/>
                </a:solidFill>
              </a:rPr>
              <a:t>40 times </a:t>
            </a:r>
            <a:r>
              <a:rPr lang="en-US" dirty="0"/>
              <a:t>that in non-smokers. </a:t>
            </a:r>
            <a:endParaRPr lang="en-US" dirty="0" smtClean="0"/>
          </a:p>
          <a:p>
            <a:r>
              <a:rPr lang="en-US" dirty="0" smtClean="0"/>
              <a:t>Risk </a:t>
            </a:r>
            <a:r>
              <a:rPr lang="en-US" dirty="0"/>
              <a:t>falls </a:t>
            </a:r>
            <a:r>
              <a:rPr lang="en-US" dirty="0" smtClean="0"/>
              <a:t>slowly </a:t>
            </a:r>
            <a:r>
              <a:rPr lang="en-US" dirty="0"/>
              <a:t>after smoking cessation, but remains above that </a:t>
            </a:r>
            <a:r>
              <a:rPr lang="en-US" dirty="0" smtClean="0"/>
              <a:t>in </a:t>
            </a:r>
            <a:r>
              <a:rPr lang="en-US" dirty="0"/>
              <a:t>non-smokers for many years.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estimated that </a:t>
            </a:r>
            <a:r>
              <a:rPr lang="en-US" dirty="0">
                <a:solidFill>
                  <a:srgbClr val="FF0000"/>
                </a:solidFill>
              </a:rPr>
              <a:t>1 in </a:t>
            </a:r>
            <a:r>
              <a:rPr lang="en-US" dirty="0" smtClean="0">
                <a:solidFill>
                  <a:srgbClr val="FF0000"/>
                </a:solidFill>
              </a:rPr>
              <a:t>2 </a:t>
            </a:r>
            <a:r>
              <a:rPr lang="en-US" dirty="0">
                <a:solidFill>
                  <a:srgbClr val="FF0000"/>
                </a:solidFill>
              </a:rPr>
              <a:t>smokers </a:t>
            </a:r>
            <a:r>
              <a:rPr lang="en-US" dirty="0"/>
              <a:t>dies from a smoking-related disease, about </a:t>
            </a:r>
            <a:r>
              <a:rPr lang="en-US" dirty="0" smtClean="0"/>
              <a:t>half </a:t>
            </a:r>
            <a:r>
              <a:rPr lang="en-US" dirty="0"/>
              <a:t>in middle age. </a:t>
            </a:r>
          </a:p>
        </p:txBody>
      </p:sp>
    </p:spTree>
    <p:extLst>
      <p:ext uri="{BB962C8B-B14F-4D97-AF65-F5344CB8AC3E}">
        <p14:creationId xmlns:p14="http://schemas.microsoft.com/office/powerpoint/2010/main" val="106728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976" y="1447800"/>
            <a:ext cx="11191990" cy="4729163"/>
          </a:xfrm>
        </p:spPr>
        <p:txBody>
          <a:bodyPr/>
          <a:lstStyle/>
          <a:p>
            <a:r>
              <a:rPr lang="en-US" dirty="0"/>
              <a:t>In patients with pleural effusions, </a:t>
            </a:r>
            <a:r>
              <a:rPr lang="en-US" dirty="0">
                <a:solidFill>
                  <a:srgbClr val="FF0000"/>
                </a:solidFill>
              </a:rPr>
              <a:t>pleural aspiration </a:t>
            </a:r>
            <a:r>
              <a:rPr lang="en-US" dirty="0" smtClean="0">
                <a:solidFill>
                  <a:srgbClr val="FF0000"/>
                </a:solidFill>
              </a:rPr>
              <a:t>and </a:t>
            </a:r>
            <a:r>
              <a:rPr lang="en-US" dirty="0">
                <a:solidFill>
                  <a:srgbClr val="FF0000"/>
                </a:solidFill>
              </a:rPr>
              <a:t>biopsy </a:t>
            </a:r>
            <a:r>
              <a:rPr lang="en-US" dirty="0"/>
              <a:t>is the preferred investigation. </a:t>
            </a:r>
            <a:endParaRPr lang="en-US" dirty="0" smtClean="0"/>
          </a:p>
          <a:p>
            <a:r>
              <a:rPr lang="en-US" dirty="0" smtClean="0"/>
              <a:t>Where facilities </a:t>
            </a:r>
            <a:r>
              <a:rPr lang="en-US" dirty="0"/>
              <a:t>exist, </a:t>
            </a:r>
            <a:r>
              <a:rPr lang="en-US" dirty="0" err="1">
                <a:solidFill>
                  <a:srgbClr val="FF0000"/>
                </a:solidFill>
              </a:rPr>
              <a:t>thoracoscopy</a:t>
            </a:r>
            <a:r>
              <a:rPr lang="en-US" dirty="0"/>
              <a:t> increases yield by allowing </a:t>
            </a:r>
            <a:r>
              <a:rPr lang="en-US" dirty="0" smtClean="0"/>
              <a:t>targeted </a:t>
            </a:r>
            <a:r>
              <a:rPr lang="en-US" dirty="0"/>
              <a:t>biopsies under direct vision.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patients with </a:t>
            </a:r>
            <a:r>
              <a:rPr lang="en-US" dirty="0" smtClean="0"/>
              <a:t>metastatic </a:t>
            </a:r>
            <a:r>
              <a:rPr lang="en-US" dirty="0"/>
              <a:t>disease, the diagnosis can often be confirmed by needle aspiration or biopsy of affected lymph nodes, </a:t>
            </a:r>
            <a:r>
              <a:rPr lang="en-US" dirty="0" smtClean="0"/>
              <a:t>skin </a:t>
            </a:r>
            <a:r>
              <a:rPr lang="en-US" dirty="0"/>
              <a:t>lesions, liver or bone marrow</a:t>
            </a:r>
          </a:p>
        </p:txBody>
      </p:sp>
    </p:spTree>
    <p:extLst>
      <p:ext uri="{BB962C8B-B14F-4D97-AF65-F5344CB8AC3E}">
        <p14:creationId xmlns:p14="http://schemas.microsoft.com/office/powerpoint/2010/main" val="11009944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29" y="581186"/>
            <a:ext cx="11225201" cy="546293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Staging to guide treatment</a:t>
            </a:r>
          </a:p>
          <a:p>
            <a:endParaRPr lang="en-US" dirty="0"/>
          </a:p>
          <a:p>
            <a:r>
              <a:rPr lang="en-US" dirty="0"/>
              <a:t>The propensity of </a:t>
            </a:r>
            <a:r>
              <a:rPr lang="en-US" dirty="0">
                <a:solidFill>
                  <a:srgbClr val="FF0000"/>
                </a:solidFill>
              </a:rPr>
              <a:t>small-cell lung cancer </a:t>
            </a:r>
            <a:r>
              <a:rPr lang="en-US" dirty="0"/>
              <a:t>to </a:t>
            </a:r>
            <a:r>
              <a:rPr lang="en-US" dirty="0" err="1"/>
              <a:t>metastasise</a:t>
            </a:r>
            <a:r>
              <a:rPr lang="en-US" dirty="0"/>
              <a:t> </a:t>
            </a:r>
            <a:r>
              <a:rPr lang="en-US" dirty="0" smtClean="0"/>
              <a:t>early </a:t>
            </a:r>
            <a:r>
              <a:rPr lang="en-US" dirty="0"/>
              <a:t>dictates that patients with this are usually not </a:t>
            </a:r>
            <a:r>
              <a:rPr lang="en-US" dirty="0" smtClean="0"/>
              <a:t>suitable </a:t>
            </a:r>
            <a:r>
              <a:rPr lang="en-US" dirty="0"/>
              <a:t>for </a:t>
            </a:r>
            <a:r>
              <a:rPr lang="en-US" dirty="0" smtClean="0"/>
              <a:t>surgical intervention.</a:t>
            </a:r>
          </a:p>
          <a:p>
            <a:r>
              <a:rPr lang="en-US" dirty="0" smtClean="0"/>
              <a:t> </a:t>
            </a:r>
            <a:r>
              <a:rPr lang="en-US" dirty="0"/>
              <a:t>In patients with </a:t>
            </a:r>
            <a:r>
              <a:rPr lang="en-US" dirty="0" smtClean="0">
                <a:solidFill>
                  <a:srgbClr val="FF0000"/>
                </a:solidFill>
              </a:rPr>
              <a:t>non-small-cell </a:t>
            </a:r>
            <a:r>
              <a:rPr lang="en-US" dirty="0">
                <a:solidFill>
                  <a:srgbClr val="FF0000"/>
                </a:solidFill>
              </a:rPr>
              <a:t>cancer</a:t>
            </a:r>
            <a:r>
              <a:rPr lang="en-US" dirty="0"/>
              <a:t>, appropriate treatment and </a:t>
            </a:r>
            <a:r>
              <a:rPr lang="en-US" dirty="0" smtClean="0"/>
              <a:t>prognosis </a:t>
            </a:r>
            <a:r>
              <a:rPr lang="en-US" dirty="0"/>
              <a:t>are determined by disease extent, so careful staging </a:t>
            </a:r>
            <a:r>
              <a:rPr lang="en-US" dirty="0" smtClean="0"/>
              <a:t>is </a:t>
            </a:r>
            <a:r>
              <a:rPr lang="en-US" dirty="0"/>
              <a:t>required. </a:t>
            </a:r>
            <a:endParaRPr lang="en-US" dirty="0" smtClean="0"/>
          </a:p>
          <a:p>
            <a:r>
              <a:rPr lang="en-US" dirty="0" smtClean="0"/>
              <a:t>CT </a:t>
            </a:r>
            <a:r>
              <a:rPr lang="en-US" dirty="0"/>
              <a:t>scanning is used early to detect obvious </a:t>
            </a:r>
            <a:r>
              <a:rPr lang="en-US" dirty="0" smtClean="0"/>
              <a:t>local </a:t>
            </a:r>
            <a:r>
              <a:rPr lang="en-US" dirty="0"/>
              <a:t>or distant </a:t>
            </a:r>
            <a:r>
              <a:rPr lang="en-US" dirty="0" smtClean="0"/>
              <a:t>spread.</a:t>
            </a:r>
          </a:p>
          <a:p>
            <a:r>
              <a:rPr lang="en-US" dirty="0" smtClean="0"/>
              <a:t>Enlarged </a:t>
            </a:r>
            <a:r>
              <a:rPr lang="en-US" dirty="0"/>
              <a:t>upper mediastinal </a:t>
            </a:r>
            <a:r>
              <a:rPr lang="en-US" dirty="0" smtClean="0"/>
              <a:t>nodes </a:t>
            </a:r>
            <a:r>
              <a:rPr lang="en-US" dirty="0"/>
              <a:t>may be sampled using a bronchoscope equipped </a:t>
            </a:r>
            <a:r>
              <a:rPr lang="en-US" dirty="0" smtClean="0"/>
              <a:t>with </a:t>
            </a:r>
            <a:r>
              <a:rPr lang="en-US" dirty="0"/>
              <a:t>endobronchial ultrasound (EBUS) or by </a:t>
            </a:r>
            <a:r>
              <a:rPr lang="en-US" dirty="0" err="1" smtClean="0"/>
              <a:t>media</a:t>
            </a:r>
            <a:r>
              <a:rPr lang="en-US" dirty="0" err="1"/>
              <a:t>s</a:t>
            </a:r>
            <a:r>
              <a:rPr lang="en-US" dirty="0" err="1" smtClean="0"/>
              <a:t>tinoscopy</a:t>
            </a:r>
            <a:r>
              <a:rPr lang="en-US" dirty="0"/>
              <a:t>. Nodes in the lower mediastinum can be sampled through the </a:t>
            </a:r>
            <a:r>
              <a:rPr lang="en-US" dirty="0" err="1"/>
              <a:t>oesophageal</a:t>
            </a:r>
            <a:r>
              <a:rPr lang="en-US" dirty="0"/>
              <a:t> wall using endoscopic </a:t>
            </a:r>
            <a:r>
              <a:rPr lang="en-US" dirty="0" smtClean="0"/>
              <a:t>ultrasound</a:t>
            </a:r>
            <a:r>
              <a:rPr lang="en-US" dirty="0"/>
              <a:t>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953917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4119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Combined CT and PET imaging </a:t>
            </a:r>
            <a:r>
              <a:rPr lang="en-US" dirty="0" smtClean="0"/>
              <a:t>is </a:t>
            </a:r>
            <a:r>
              <a:rPr lang="en-US" dirty="0"/>
              <a:t>used increasingly to detect metabolically </a:t>
            </a:r>
            <a:r>
              <a:rPr lang="en-US" dirty="0" smtClean="0"/>
              <a:t>active </a:t>
            </a:r>
            <a:r>
              <a:rPr lang="en-US" dirty="0" err="1"/>
              <a:t>tumour</a:t>
            </a:r>
            <a:r>
              <a:rPr lang="en-US" dirty="0"/>
              <a:t> metastases. </a:t>
            </a:r>
            <a:endParaRPr lang="en-US" dirty="0" smtClean="0"/>
          </a:p>
          <a:p>
            <a:r>
              <a:rPr lang="en-US" dirty="0" smtClean="0"/>
              <a:t>Head </a:t>
            </a:r>
            <a:r>
              <a:rPr lang="en-US" dirty="0"/>
              <a:t>CT, radionuclide bone </a:t>
            </a:r>
            <a:r>
              <a:rPr lang="en-US" dirty="0" smtClean="0"/>
              <a:t>scanning</a:t>
            </a:r>
            <a:r>
              <a:rPr lang="en-US" dirty="0"/>
              <a:t>, liver ultrasound and bone marrow biopsy are </a:t>
            </a:r>
            <a:r>
              <a:rPr lang="en-US" dirty="0" smtClean="0"/>
              <a:t>generally </a:t>
            </a:r>
            <a:r>
              <a:rPr lang="en-US" dirty="0"/>
              <a:t>reserved for patients with clinical, </a:t>
            </a:r>
            <a:r>
              <a:rPr lang="en-US" dirty="0" err="1"/>
              <a:t>haematological</a:t>
            </a:r>
            <a:r>
              <a:rPr lang="en-US" dirty="0"/>
              <a:t> or biochemical evidence of </a:t>
            </a:r>
            <a:r>
              <a:rPr lang="en-US" dirty="0" err="1"/>
              <a:t>tumour</a:t>
            </a:r>
            <a:r>
              <a:rPr lang="en-US" dirty="0"/>
              <a:t> spread to </a:t>
            </a:r>
            <a:r>
              <a:rPr lang="en-US" dirty="0" smtClean="0"/>
              <a:t>these </a:t>
            </a:r>
            <a:r>
              <a:rPr lang="en-US" dirty="0"/>
              <a:t>sites.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356096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66800" y="1219200"/>
            <a:ext cx="9829800" cy="4495800"/>
          </a:xfrm>
        </p:spPr>
        <p:txBody>
          <a:bodyPr>
            <a:normAutofit/>
          </a:bodyPr>
          <a:lstStyle/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Information on </a:t>
            </a:r>
            <a:r>
              <a:rPr lang="en-US" sz="2800" dirty="0" err="1">
                <a:solidFill>
                  <a:prstClr val="black"/>
                </a:solidFill>
              </a:rPr>
              <a:t>tumour</a:t>
            </a:r>
            <a:r>
              <a:rPr lang="en-US" sz="2800" dirty="0">
                <a:solidFill>
                  <a:prstClr val="black"/>
                </a:solidFill>
              </a:rPr>
              <a:t> size and nodal and metastatic spread is then collated to assign the patient to one of </a:t>
            </a:r>
            <a:r>
              <a:rPr lang="en-US" sz="2800" dirty="0">
                <a:solidFill>
                  <a:srgbClr val="FF0000"/>
                </a:solidFill>
              </a:rPr>
              <a:t>seven staging groups</a:t>
            </a:r>
            <a:r>
              <a:rPr lang="en-US" sz="2800" dirty="0">
                <a:solidFill>
                  <a:prstClr val="black"/>
                </a:solidFill>
              </a:rPr>
              <a:t> that determine optimal management and prognosis </a:t>
            </a:r>
            <a:endParaRPr lang="en-US" sz="2800" dirty="0" smtClean="0">
              <a:solidFill>
                <a:prstClr val="black"/>
              </a:solidFill>
            </a:endParaRPr>
          </a:p>
          <a:p>
            <a:pPr marL="228600" lvl="0" indent="-22860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</a:endParaRP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Detailed </a:t>
            </a:r>
            <a:r>
              <a:rPr lang="en-US" sz="2800" dirty="0">
                <a:solidFill>
                  <a:srgbClr val="FF0000"/>
                </a:solidFill>
              </a:rPr>
              <a:t>physiological testing </a:t>
            </a:r>
            <a:r>
              <a:rPr lang="en-US" sz="2800" dirty="0">
                <a:solidFill>
                  <a:prstClr val="black"/>
                </a:solidFill>
              </a:rPr>
              <a:t>is required to assess whether the patient’s respiratory and cardiac function is sufficient to allow aggressive treatment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972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159" y="315501"/>
            <a:ext cx="11374649" cy="632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605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7321"/>
            <a:ext cx="10515600" cy="4549641"/>
          </a:xfrm>
        </p:spPr>
        <p:txBody>
          <a:bodyPr/>
          <a:lstStyle/>
          <a:p>
            <a:r>
              <a:rPr lang="en-US" dirty="0"/>
              <a:t>The effect of ‘</a:t>
            </a:r>
            <a:r>
              <a:rPr lang="en-US" dirty="0">
                <a:solidFill>
                  <a:srgbClr val="FF0000"/>
                </a:solidFill>
              </a:rPr>
              <a:t>passive</a:t>
            </a:r>
            <a:r>
              <a:rPr lang="en-US" dirty="0"/>
              <a:t>’ smoking </a:t>
            </a:r>
            <a:r>
              <a:rPr lang="en-US" dirty="0" smtClean="0"/>
              <a:t>is </a:t>
            </a:r>
            <a:r>
              <a:rPr lang="en-US" dirty="0"/>
              <a:t>thought to be </a:t>
            </a:r>
            <a:r>
              <a:rPr lang="en-US" dirty="0" smtClean="0"/>
              <a:t>a </a:t>
            </a:r>
            <a:r>
              <a:rPr lang="en-US" dirty="0"/>
              <a:t>factor in 5% of all lung cancer deaths. </a:t>
            </a:r>
            <a:endParaRPr lang="en-US" dirty="0" smtClean="0"/>
          </a:p>
          <a:p>
            <a:r>
              <a:rPr lang="en-US" dirty="0"/>
              <a:t>Exposure to </a:t>
            </a:r>
            <a:r>
              <a:rPr lang="en-US" dirty="0" smtClean="0"/>
              <a:t>naturally </a:t>
            </a:r>
            <a:r>
              <a:rPr lang="en-US" dirty="0"/>
              <a:t>occurring </a:t>
            </a:r>
            <a:r>
              <a:rPr lang="en-US" dirty="0">
                <a:solidFill>
                  <a:srgbClr val="FF0000"/>
                </a:solidFill>
              </a:rPr>
              <a:t>radon</a:t>
            </a:r>
            <a:r>
              <a:rPr lang="en-US" dirty="0"/>
              <a:t> is another risk.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incidence </a:t>
            </a:r>
            <a:r>
              <a:rPr lang="en-US" dirty="0" smtClean="0"/>
              <a:t>of </a:t>
            </a:r>
            <a:r>
              <a:rPr lang="en-US" dirty="0"/>
              <a:t>lung cancer is slightly higher in </a:t>
            </a:r>
            <a:r>
              <a:rPr lang="en-US" dirty="0">
                <a:solidFill>
                  <a:srgbClr val="FF0000"/>
                </a:solidFill>
              </a:rPr>
              <a:t>urban than in rural </a:t>
            </a:r>
            <a:r>
              <a:rPr lang="en-US" dirty="0" smtClean="0"/>
              <a:t>dwellers</a:t>
            </a:r>
            <a:r>
              <a:rPr lang="en-US" dirty="0"/>
              <a:t>, which may reflect differences in atmospheric </a:t>
            </a:r>
            <a:r>
              <a:rPr lang="en-US" dirty="0" smtClean="0"/>
              <a:t>pollution </a:t>
            </a:r>
            <a:r>
              <a:rPr lang="en-US" dirty="0"/>
              <a:t>(including tobacco smoke) or </a:t>
            </a:r>
            <a:r>
              <a:rPr lang="en-US" dirty="0" smtClean="0"/>
              <a:t>occupation.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4576763"/>
          </a:xfrm>
        </p:spPr>
        <p:txBody>
          <a:bodyPr/>
          <a:lstStyle/>
          <a:p>
            <a:r>
              <a:rPr lang="en-US" dirty="0"/>
              <a:t>The incidence of bronchial carcinoma increased </a:t>
            </a:r>
            <a:r>
              <a:rPr lang="en-US" dirty="0" smtClean="0"/>
              <a:t>dramatically </a:t>
            </a:r>
            <a:r>
              <a:rPr lang="en-US" dirty="0"/>
              <a:t>during the 20th century as a direct result of the </a:t>
            </a:r>
            <a:r>
              <a:rPr lang="en-US" dirty="0" smtClean="0"/>
              <a:t>tobacco epidemic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In women</a:t>
            </a:r>
            <a:r>
              <a:rPr lang="en-US" dirty="0"/>
              <a:t>, smoking </a:t>
            </a:r>
            <a:r>
              <a:rPr lang="en-US" dirty="0" smtClean="0"/>
              <a:t>prevalence </a:t>
            </a:r>
            <a:r>
              <a:rPr lang="en-US" dirty="0"/>
              <a:t>and deaths from lung cancer continue to </a:t>
            </a:r>
            <a:r>
              <a:rPr lang="en-US" dirty="0" smtClean="0"/>
              <a:t>increase</a:t>
            </a:r>
            <a:r>
              <a:rPr lang="en-US" dirty="0"/>
              <a:t>, and more women now die of lung cancer than </a:t>
            </a:r>
            <a:r>
              <a:rPr lang="en-US" dirty="0" smtClean="0"/>
              <a:t>breast </a:t>
            </a:r>
            <a:r>
              <a:rPr lang="en-US" dirty="0"/>
              <a:t>cancer in the USA and the UK</a:t>
            </a:r>
          </a:p>
        </p:txBody>
      </p:sp>
    </p:spTree>
    <p:extLst>
      <p:ext uri="{BB962C8B-B14F-4D97-AF65-F5344CB8AC3E}">
        <p14:creationId xmlns:p14="http://schemas.microsoft.com/office/powerpoint/2010/main" val="293874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900" y="0"/>
            <a:ext cx="87081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810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74" y="1"/>
            <a:ext cx="11555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793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8712"/>
            <a:ext cx="12192000" cy="631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254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14029"/>
            <a:ext cx="10515600" cy="5462934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>
                <a:solidFill>
                  <a:srgbClr val="FF0000"/>
                </a:solidFill>
              </a:rPr>
              <a:t>Clinical </a:t>
            </a:r>
            <a:r>
              <a:rPr lang="en-US" sz="3600" dirty="0" smtClean="0">
                <a:solidFill>
                  <a:srgbClr val="FF0000"/>
                </a:solidFill>
              </a:rPr>
              <a:t>features</a:t>
            </a:r>
          </a:p>
          <a:p>
            <a:pPr marL="0" indent="0" algn="ctr">
              <a:buNone/>
            </a:pPr>
            <a:endParaRPr lang="en-US" dirty="0"/>
          </a:p>
          <a:p>
            <a:r>
              <a:rPr lang="en-US" dirty="0"/>
              <a:t>Lung cancer presents in many different ways, reflecting </a:t>
            </a:r>
            <a:r>
              <a:rPr lang="en-US" dirty="0" smtClean="0"/>
              <a:t>local</a:t>
            </a:r>
            <a:r>
              <a:rPr lang="en-US" dirty="0"/>
              <a:t>, metastatic or </a:t>
            </a:r>
            <a:r>
              <a:rPr lang="en-US" dirty="0" err="1"/>
              <a:t>paraneoplastic</a:t>
            </a:r>
            <a:r>
              <a:rPr lang="en-US" dirty="0"/>
              <a:t> </a:t>
            </a:r>
            <a:r>
              <a:rPr lang="en-US" dirty="0" err="1"/>
              <a:t>tumour</a:t>
            </a:r>
            <a:r>
              <a:rPr lang="en-US" dirty="0"/>
              <a:t> effects.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Cough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This is the most common early symptom. </a:t>
            </a:r>
            <a:r>
              <a:rPr lang="en-US" dirty="0" smtClean="0"/>
              <a:t>It </a:t>
            </a:r>
            <a:r>
              <a:rPr lang="en-US" dirty="0"/>
              <a:t>is often dry but secondary infection may cause </a:t>
            </a:r>
            <a:r>
              <a:rPr lang="en-US" dirty="0" smtClean="0"/>
              <a:t>purulent </a:t>
            </a:r>
            <a:r>
              <a:rPr lang="en-US" dirty="0"/>
              <a:t>sputum.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>
                <a:solidFill>
                  <a:srgbClr val="FF0000"/>
                </a:solidFill>
              </a:rPr>
              <a:t>change in the character </a:t>
            </a:r>
            <a:r>
              <a:rPr lang="en-US" dirty="0"/>
              <a:t>of a </a:t>
            </a:r>
            <a:r>
              <a:rPr lang="en-US" dirty="0" smtClean="0"/>
              <a:t>smoker’s </a:t>
            </a:r>
            <a:r>
              <a:rPr lang="en-US" dirty="0"/>
              <a:t>cough, particularly if associated with other </a:t>
            </a:r>
            <a:r>
              <a:rPr lang="en-US" dirty="0" smtClean="0"/>
              <a:t>new </a:t>
            </a:r>
            <a:r>
              <a:rPr lang="en-US" dirty="0"/>
              <a:t>symptoms, should always raise suspicion of </a:t>
            </a:r>
            <a:r>
              <a:rPr lang="en-US" dirty="0" smtClean="0"/>
              <a:t>bronchial </a:t>
            </a:r>
            <a:r>
              <a:rPr lang="en-US" dirty="0"/>
              <a:t>carcinoma</a:t>
            </a:r>
          </a:p>
        </p:txBody>
      </p:sp>
    </p:spTree>
    <p:extLst>
      <p:ext uri="{BB962C8B-B14F-4D97-AF65-F5344CB8AC3E}">
        <p14:creationId xmlns:p14="http://schemas.microsoft.com/office/powerpoint/2010/main" val="1141522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OfficeLight_16x9</Template>
  <TotalTime>284</TotalTime>
  <Words>1370</Words>
  <Application>Microsoft Office PowerPoint</Application>
  <PresentationFormat>مخصص</PresentationFormat>
  <Paragraphs>94</Paragraphs>
  <Slides>34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34</vt:i4>
      </vt:variant>
    </vt:vector>
  </HeadingPairs>
  <TitlesOfParts>
    <vt:vector size="35" baseType="lpstr">
      <vt:lpstr>Office Theme</vt:lpstr>
      <vt:lpstr>Bronchial Carcinoma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haydar aljobouri</dc:creator>
  <cp:lastModifiedBy>marwa.english</cp:lastModifiedBy>
  <cp:revision>84</cp:revision>
  <dcterms:created xsi:type="dcterms:W3CDTF">2017-03-06T19:27:16Z</dcterms:created>
  <dcterms:modified xsi:type="dcterms:W3CDTF">2017-03-17T20:43:56Z</dcterms:modified>
</cp:coreProperties>
</file>