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68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4103C-8D59-E94D-ABDB-65288373FA4F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2D180-977B-D04E-B81D-8CC3AE7B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53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2E82C-ECFB-5949-BDC8-C4383ADDE58B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6BEFF-A573-FC4E-B074-A471BDC3F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Bronchial </a:t>
            </a:r>
            <a:r>
              <a:rPr lang="en-US" dirty="0" smtClean="0"/>
              <a:t>Carcinoma</a:t>
            </a:r>
          </a:p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1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0450"/>
            <a:ext cx="10515600" cy="53965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General aspects of </a:t>
            </a:r>
            <a:r>
              <a:rPr lang="en-US" dirty="0" smtClean="0">
                <a:solidFill>
                  <a:srgbClr val="FF0000"/>
                </a:solidFill>
              </a:rPr>
              <a:t>management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ultidisciplinary teams</a:t>
            </a:r>
            <a:r>
              <a:rPr lang="en-US" dirty="0"/>
              <a:t>, including oncologists, thoracic surgeons, respiratory physicians and specialist </a:t>
            </a:r>
            <a:r>
              <a:rPr lang="en-US" dirty="0" smtClean="0"/>
              <a:t>nurses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epression and anxiety </a:t>
            </a:r>
            <a:r>
              <a:rPr lang="en-US" dirty="0"/>
              <a:t>may need specific therapy.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management </a:t>
            </a:r>
            <a:r>
              <a:rPr lang="en-US" dirty="0"/>
              <a:t>of non-metastatic endocrine </a:t>
            </a:r>
            <a:r>
              <a:rPr lang="en-US" dirty="0" smtClean="0"/>
              <a:t>manifestations</a:t>
            </a:r>
          </a:p>
          <a:p>
            <a:endParaRPr lang="en-US" dirty="0" smtClean="0"/>
          </a:p>
          <a:p>
            <a:r>
              <a:rPr lang="en-US" dirty="0" err="1" smtClean="0"/>
              <a:t>Managemen</a:t>
            </a:r>
            <a:r>
              <a:rPr lang="en-US" dirty="0" smtClean="0"/>
              <a:t> of </a:t>
            </a:r>
            <a:r>
              <a:rPr lang="en-US" dirty="0"/>
              <a:t>malignant </a:t>
            </a:r>
            <a:r>
              <a:rPr lang="en-US" dirty="0" smtClean="0"/>
              <a:t>pleural </a:t>
            </a:r>
            <a:r>
              <a:rPr lang="en-US" dirty="0"/>
              <a:t>effusion </a:t>
            </a:r>
            <a:r>
              <a:rPr lang="en-US" dirty="0" smtClean="0"/>
              <a:t>if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9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Prognosis</a:t>
            </a:r>
          </a:p>
          <a:p>
            <a:endParaRPr lang="en-US" dirty="0"/>
          </a:p>
          <a:p>
            <a:r>
              <a:rPr lang="en-US" dirty="0"/>
              <a:t>The overall prognosis in bronchial carcinoma is </a:t>
            </a:r>
            <a:r>
              <a:rPr lang="en-US" dirty="0">
                <a:solidFill>
                  <a:srgbClr val="FF0000"/>
                </a:solidFill>
              </a:rPr>
              <a:t>very </a:t>
            </a:r>
            <a:r>
              <a:rPr lang="en-US" dirty="0" smtClean="0">
                <a:solidFill>
                  <a:srgbClr val="FF0000"/>
                </a:solidFill>
              </a:rPr>
              <a:t>poor</a:t>
            </a:r>
            <a:r>
              <a:rPr lang="en-US" dirty="0"/>
              <a:t>, with around 70% of patients dying within a year </a:t>
            </a:r>
            <a:r>
              <a:rPr lang="en-US" dirty="0" smtClean="0"/>
              <a:t>of </a:t>
            </a:r>
            <a:r>
              <a:rPr lang="en-US" dirty="0"/>
              <a:t>diagnosis and only 6–8% of patients surviving 5 years </a:t>
            </a:r>
            <a:r>
              <a:rPr lang="en-US" dirty="0" smtClean="0"/>
              <a:t>after </a:t>
            </a:r>
            <a:r>
              <a:rPr lang="en-US" dirty="0"/>
              <a:t>diagnosis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best prognosis is with </a:t>
            </a:r>
            <a:r>
              <a:rPr lang="en-US" dirty="0" smtClean="0"/>
              <a:t>well-differentiated </a:t>
            </a:r>
            <a:r>
              <a:rPr lang="en-US" dirty="0"/>
              <a:t>squamous cell </a:t>
            </a:r>
            <a:r>
              <a:rPr lang="en-US" dirty="0" err="1"/>
              <a:t>tumours</a:t>
            </a:r>
            <a:r>
              <a:rPr lang="en-US" dirty="0"/>
              <a:t> that have not </a:t>
            </a:r>
            <a:r>
              <a:rPr lang="en-US" dirty="0" err="1" smtClean="0"/>
              <a:t>metastasised</a:t>
            </a:r>
            <a:r>
              <a:rPr lang="en-US" dirty="0" smtClean="0"/>
              <a:t> </a:t>
            </a:r>
            <a:r>
              <a:rPr lang="en-US" dirty="0"/>
              <a:t>and are amenable to surgical resection. </a:t>
            </a:r>
          </a:p>
        </p:txBody>
      </p:sp>
    </p:spTree>
    <p:extLst>
      <p:ext uri="{BB962C8B-B14F-4D97-AF65-F5344CB8AC3E}">
        <p14:creationId xmlns:p14="http://schemas.microsoft.com/office/powerpoint/2010/main" val="1494161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44" y="547976"/>
            <a:ext cx="11308227" cy="57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3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0634"/>
            <a:ext cx="10744200" cy="544632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Secondary </a:t>
            </a:r>
            <a:r>
              <a:rPr lang="en-US" dirty="0" err="1">
                <a:solidFill>
                  <a:srgbClr val="FF0000"/>
                </a:solidFill>
              </a:rPr>
              <a:t>tumours</a:t>
            </a:r>
            <a:r>
              <a:rPr lang="en-US" dirty="0">
                <a:solidFill>
                  <a:srgbClr val="FF0000"/>
                </a:solidFill>
              </a:rPr>
              <a:t> of the lung</a:t>
            </a:r>
          </a:p>
          <a:p>
            <a:endParaRPr lang="en-US" dirty="0"/>
          </a:p>
          <a:p>
            <a:r>
              <a:rPr lang="en-US" dirty="0"/>
              <a:t>Blood-borne metastatic deposits in the lungs may be </a:t>
            </a:r>
            <a:r>
              <a:rPr lang="en-US" dirty="0" smtClean="0"/>
              <a:t>derived </a:t>
            </a:r>
            <a:r>
              <a:rPr lang="en-US" dirty="0"/>
              <a:t>from many primary </a:t>
            </a:r>
            <a:r>
              <a:rPr lang="en-US" dirty="0" err="1"/>
              <a:t>tumours</a:t>
            </a:r>
            <a:r>
              <a:rPr lang="en-US" dirty="0"/>
              <a:t>, in particular those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breast, kidney, uterus, ovary, testes and thyroid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secondary deposits are usually multiple and </a:t>
            </a:r>
            <a:r>
              <a:rPr lang="en-US" dirty="0" err="1"/>
              <a:t>bilat</a:t>
            </a:r>
            <a:r>
              <a:rPr lang="en-US" dirty="0"/>
              <a:t>eral. Often there are no respiratory symptoms and </a:t>
            </a:r>
            <a:r>
              <a:rPr lang="en-US" dirty="0" smtClean="0"/>
              <a:t>the </a:t>
            </a:r>
            <a:r>
              <a:rPr lang="en-US" dirty="0"/>
              <a:t>diagnosis is made on radiological examination.</a:t>
            </a:r>
          </a:p>
        </p:txBody>
      </p:sp>
    </p:spTree>
    <p:extLst>
      <p:ext uri="{BB962C8B-B14F-4D97-AF65-F5344CB8AC3E}">
        <p14:creationId xmlns:p14="http://schemas.microsoft.com/office/powerpoint/2010/main" val="1179850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6320"/>
            <a:ext cx="10515600" cy="518064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Endobronchial</a:t>
            </a:r>
            <a:r>
              <a:rPr lang="en-US" dirty="0">
                <a:solidFill>
                  <a:srgbClr val="FF0000"/>
                </a:solidFill>
              </a:rPr>
              <a:t> deposits </a:t>
            </a:r>
            <a:r>
              <a:rPr lang="en-US" dirty="0"/>
              <a:t>are uncommon but can cause </a:t>
            </a:r>
            <a:r>
              <a:rPr lang="en-US" dirty="0" err="1" smtClean="0"/>
              <a:t>haemoptysis</a:t>
            </a:r>
            <a:r>
              <a:rPr lang="en-US" dirty="0" smtClean="0"/>
              <a:t> and lobar collapse.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Lymphatic infiltration </a:t>
            </a:r>
            <a:r>
              <a:rPr lang="en-US" dirty="0"/>
              <a:t>may develop in patients with </a:t>
            </a:r>
            <a:r>
              <a:rPr lang="en-US" dirty="0" smtClean="0"/>
              <a:t>carcinoma </a:t>
            </a:r>
            <a:r>
              <a:rPr lang="en-US" dirty="0"/>
              <a:t>of the breast, stomach, bowel, pancreas or </a:t>
            </a:r>
            <a:r>
              <a:rPr lang="en-US" dirty="0" smtClean="0"/>
              <a:t>bronchus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‘</a:t>
            </a:r>
            <a:r>
              <a:rPr lang="en-US" dirty="0" err="1">
                <a:solidFill>
                  <a:srgbClr val="FF0000"/>
                </a:solidFill>
              </a:rPr>
              <a:t>Lymphangitic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carcinomatosis</a:t>
            </a:r>
            <a:r>
              <a:rPr lang="en-US" dirty="0"/>
              <a:t>’ causes severe </a:t>
            </a:r>
            <a:r>
              <a:rPr lang="en-US" dirty="0" smtClean="0"/>
              <a:t>and </a:t>
            </a:r>
            <a:r>
              <a:rPr lang="en-US" dirty="0"/>
              <a:t>rapidly progressive breathlessness associated with </a:t>
            </a:r>
            <a:r>
              <a:rPr lang="en-US" dirty="0" smtClean="0"/>
              <a:t>marked </a:t>
            </a:r>
            <a:r>
              <a:rPr lang="en-US" dirty="0" err="1"/>
              <a:t>hypoxaemia</a:t>
            </a:r>
            <a:r>
              <a:rPr lang="en-US" dirty="0"/>
              <a:t>. The chest X-ray shows diffuse pulmonary shadowing radiating from the hilar regions, </a:t>
            </a:r>
            <a:r>
              <a:rPr lang="en-US" dirty="0" smtClean="0"/>
              <a:t>often </a:t>
            </a:r>
            <a:r>
              <a:rPr lang="en-US" dirty="0"/>
              <a:t>associated with septal lines, and CT demonstrates </a:t>
            </a:r>
            <a:r>
              <a:rPr lang="en-US" dirty="0" smtClean="0"/>
              <a:t>characteristic </a:t>
            </a:r>
            <a:r>
              <a:rPr lang="en-US" dirty="0"/>
              <a:t>polygonal thickened interlobular </a:t>
            </a:r>
            <a:r>
              <a:rPr lang="en-US" dirty="0" smtClean="0"/>
              <a:t>septa</a:t>
            </a:r>
            <a:r>
              <a:rPr lang="en-US" dirty="0" smtClean="0"/>
              <a:t>. Palliation </a:t>
            </a:r>
            <a:r>
              <a:rPr lang="en-US" dirty="0"/>
              <a:t>of breathlessness with opiates may help</a:t>
            </a:r>
          </a:p>
        </p:txBody>
      </p:sp>
    </p:spTree>
    <p:extLst>
      <p:ext uri="{BB962C8B-B14F-4D97-AF65-F5344CB8AC3E}">
        <p14:creationId xmlns:p14="http://schemas.microsoft.com/office/powerpoint/2010/main" val="203341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Tumours</a:t>
            </a:r>
            <a:r>
              <a:rPr lang="en-US" dirty="0"/>
              <a:t> of the mediastinum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061" y="1825625"/>
            <a:ext cx="9753877" cy="4351338"/>
          </a:xfrm>
        </p:spPr>
      </p:pic>
    </p:spTree>
    <p:extLst>
      <p:ext uri="{BB962C8B-B14F-4D97-AF65-F5344CB8AC3E}">
        <p14:creationId xmlns:p14="http://schemas.microsoft.com/office/powerpoint/2010/main" val="504423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0"/>
            <a:ext cx="6009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06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0"/>
            <a:ext cx="5925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5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0"/>
            <a:ext cx="6138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2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45" y="0"/>
            <a:ext cx="5346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8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7976"/>
            <a:ext cx="10515600" cy="56289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Management</a:t>
            </a:r>
          </a:p>
          <a:p>
            <a:endParaRPr lang="en-US" dirty="0"/>
          </a:p>
          <a:p>
            <a:r>
              <a:rPr lang="en-US" dirty="0"/>
              <a:t>Surgical resection carries the best hope of long-term </a:t>
            </a:r>
            <a:r>
              <a:rPr lang="en-US" dirty="0" smtClean="0"/>
              <a:t>survival</a:t>
            </a:r>
            <a:r>
              <a:rPr lang="en-US" dirty="0"/>
              <a:t>, but some patients treated with radical </a:t>
            </a:r>
            <a:r>
              <a:rPr lang="en-US" dirty="0" smtClean="0"/>
              <a:t>radiotherapy </a:t>
            </a:r>
            <a:r>
              <a:rPr lang="en-US" dirty="0"/>
              <a:t>and chemotherapy also achieve prolonged remission </a:t>
            </a:r>
            <a:r>
              <a:rPr lang="en-US" dirty="0" smtClean="0"/>
              <a:t>or </a:t>
            </a:r>
            <a:r>
              <a:rPr lang="en-US" dirty="0"/>
              <a:t>cure.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Unfortunately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in over 75% of cases</a:t>
            </a:r>
            <a:r>
              <a:rPr lang="en-US" dirty="0"/>
              <a:t>, treatment </a:t>
            </a:r>
            <a:r>
              <a:rPr lang="en-US" dirty="0" smtClean="0"/>
              <a:t>with </a:t>
            </a:r>
            <a:r>
              <a:rPr lang="en-US" dirty="0"/>
              <a:t>the aim of cure is not possible, or is inappropriate </a:t>
            </a:r>
            <a:r>
              <a:rPr lang="en-US" dirty="0" smtClean="0"/>
              <a:t>due </a:t>
            </a:r>
            <a:r>
              <a:rPr lang="en-US" dirty="0"/>
              <a:t>to extensive spread or comorbidity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Radiotherapy </a:t>
            </a:r>
            <a:r>
              <a:rPr lang="en-US" dirty="0"/>
              <a:t>and in some cases chemotherapy can </a:t>
            </a:r>
            <a:r>
              <a:rPr lang="en-US" dirty="0" smtClean="0"/>
              <a:t>relieve </a:t>
            </a:r>
            <a:r>
              <a:rPr lang="en-US" dirty="0"/>
              <a:t>distressing symptoms</a:t>
            </a:r>
          </a:p>
        </p:txBody>
      </p:sp>
    </p:spTree>
    <p:extLst>
      <p:ext uri="{BB962C8B-B14F-4D97-AF65-F5344CB8AC3E}">
        <p14:creationId xmlns:p14="http://schemas.microsoft.com/office/powerpoint/2010/main" val="156366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0"/>
            <a:ext cx="9664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8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0082"/>
            <a:ext cx="10515600" cy="529688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Surgical treatment</a:t>
            </a:r>
          </a:p>
          <a:p>
            <a:endParaRPr lang="en-US" dirty="0"/>
          </a:p>
          <a:p>
            <a:r>
              <a:rPr lang="en-US" dirty="0"/>
              <a:t>Accurate pre-operative staging, coupled with </a:t>
            </a:r>
            <a:r>
              <a:rPr lang="en-US" dirty="0" smtClean="0"/>
              <a:t>improvements </a:t>
            </a:r>
            <a:r>
              <a:rPr lang="en-US" dirty="0"/>
              <a:t>in surgical and post-operative care, now offers </a:t>
            </a:r>
            <a:r>
              <a:rPr lang="en-US" dirty="0" smtClean="0">
                <a:solidFill>
                  <a:srgbClr val="FF0000"/>
                </a:solidFill>
              </a:rPr>
              <a:t>5-year </a:t>
            </a:r>
            <a:r>
              <a:rPr lang="en-US" dirty="0">
                <a:solidFill>
                  <a:srgbClr val="FF0000"/>
                </a:solidFill>
              </a:rPr>
              <a:t>survival rates of over 75% in stage I disease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N0, </a:t>
            </a:r>
            <a:r>
              <a:rPr lang="en-US" dirty="0" err="1"/>
              <a:t>tumour</a:t>
            </a:r>
            <a:r>
              <a:rPr lang="en-US" dirty="0"/>
              <a:t> confined within visceral pleura) and </a:t>
            </a:r>
            <a:r>
              <a:rPr lang="en-US" dirty="0" smtClean="0">
                <a:solidFill>
                  <a:srgbClr val="FF0000"/>
                </a:solidFill>
              </a:rPr>
              <a:t>55</a:t>
            </a:r>
            <a:r>
              <a:rPr lang="en-US" dirty="0">
                <a:solidFill>
                  <a:srgbClr val="FF0000"/>
                </a:solidFill>
              </a:rPr>
              <a:t>% in stage II disease</a:t>
            </a:r>
            <a:r>
              <a:rPr lang="en-US" dirty="0"/>
              <a:t>, which includes resection </a:t>
            </a:r>
            <a:r>
              <a:rPr lang="en-US" dirty="0" smtClean="0"/>
              <a:t>in patients </a:t>
            </a:r>
            <a:r>
              <a:rPr lang="en-US" dirty="0"/>
              <a:t>with ipsilateral </a:t>
            </a:r>
            <a:r>
              <a:rPr lang="en-US" dirty="0" err="1"/>
              <a:t>peribronchial</a:t>
            </a:r>
            <a:r>
              <a:rPr lang="en-US" dirty="0"/>
              <a:t> or </a:t>
            </a:r>
            <a:r>
              <a:rPr lang="en-US" dirty="0" err="1"/>
              <a:t>hilar</a:t>
            </a:r>
            <a:r>
              <a:rPr lang="en-US" dirty="0"/>
              <a:t> node </a:t>
            </a:r>
            <a:r>
              <a:rPr lang="en-US" dirty="0" smtClean="0"/>
              <a:t>involvement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40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5952"/>
            <a:ext cx="10515600" cy="50810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Radiotherapy</a:t>
            </a:r>
          </a:p>
          <a:p>
            <a:pPr marL="0" indent="0">
              <a:buNone/>
            </a:pPr>
            <a:r>
              <a:rPr lang="en-US" dirty="0" smtClean="0"/>
              <a:t>Radical radiotherapy </a:t>
            </a:r>
            <a:r>
              <a:rPr lang="en-US" dirty="0"/>
              <a:t>can offer long-term survival in selected patients  </a:t>
            </a:r>
            <a:r>
              <a:rPr lang="en-US" dirty="0" smtClean="0"/>
              <a:t> with </a:t>
            </a:r>
            <a:r>
              <a:rPr lang="en-US" dirty="0" err="1"/>
              <a:t>localised</a:t>
            </a:r>
            <a:r>
              <a:rPr lang="en-US" dirty="0"/>
              <a:t> disease in whom comorbidity precludes </a:t>
            </a:r>
            <a:r>
              <a:rPr lang="en-US" dirty="0" smtClean="0"/>
              <a:t>surgery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Radical </a:t>
            </a:r>
            <a:r>
              <a:rPr lang="en-US" dirty="0"/>
              <a:t>radiotherapy is usually combined with </a:t>
            </a:r>
            <a:r>
              <a:rPr lang="en-US" dirty="0" smtClean="0"/>
              <a:t>chemotherapy </a:t>
            </a:r>
            <a:r>
              <a:rPr lang="en-US" dirty="0"/>
              <a:t>when lymph nodes are involved (stage III).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Highly </a:t>
            </a:r>
            <a:r>
              <a:rPr lang="en-US" dirty="0"/>
              <a:t>targeted (stereotactic) radiotherapy may be given </a:t>
            </a:r>
            <a:r>
              <a:rPr lang="en-US" dirty="0" smtClean="0"/>
              <a:t>in </a:t>
            </a:r>
            <a:r>
              <a:rPr lang="en-US" dirty="0"/>
              <a:t>3–5 treatments for small lesions</a:t>
            </a:r>
          </a:p>
        </p:txBody>
      </p:sp>
    </p:spTree>
    <p:extLst>
      <p:ext uri="{BB962C8B-B14F-4D97-AF65-F5344CB8AC3E}">
        <p14:creationId xmlns:p14="http://schemas.microsoft.com/office/powerpoint/2010/main" val="131701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60" y="914400"/>
            <a:ext cx="11291622" cy="5262563"/>
          </a:xfrm>
        </p:spPr>
        <p:txBody>
          <a:bodyPr>
            <a:normAutofit/>
          </a:bodyPr>
          <a:lstStyle/>
          <a:p>
            <a:r>
              <a:rPr lang="en-US" dirty="0"/>
              <a:t>The greatest value of </a:t>
            </a:r>
            <a:r>
              <a:rPr lang="en-US" dirty="0" smtClean="0"/>
              <a:t>radiotherapy is </a:t>
            </a:r>
            <a:r>
              <a:rPr lang="en-US" dirty="0"/>
              <a:t>in the </a:t>
            </a:r>
            <a:r>
              <a:rPr lang="en-US" dirty="0" smtClean="0"/>
              <a:t>palliation </a:t>
            </a:r>
            <a:r>
              <a:rPr lang="en-US" dirty="0"/>
              <a:t>of distressing complications, such as superior vena cava obstruction, recurrent </a:t>
            </a:r>
            <a:r>
              <a:rPr lang="en-US" dirty="0" err="1"/>
              <a:t>haemoptysis</a:t>
            </a:r>
            <a:r>
              <a:rPr lang="en-US" dirty="0"/>
              <a:t>, and pain </a:t>
            </a:r>
            <a:r>
              <a:rPr lang="en-US" dirty="0" smtClean="0"/>
              <a:t>caused </a:t>
            </a:r>
            <a:r>
              <a:rPr lang="en-US" dirty="0"/>
              <a:t>by chest wall invasion or by skeletal metastatic </a:t>
            </a:r>
            <a:r>
              <a:rPr lang="en-US" dirty="0" smtClean="0"/>
              <a:t>deposits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Obstruction </a:t>
            </a:r>
            <a:r>
              <a:rPr lang="en-US" dirty="0"/>
              <a:t>of the trachea and main bronchi </a:t>
            </a:r>
            <a:r>
              <a:rPr lang="en-US" dirty="0" smtClean="0"/>
              <a:t>can </a:t>
            </a:r>
            <a:r>
              <a:rPr lang="en-US" dirty="0"/>
              <a:t>also be relieved temporarily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Radiotherapy can be </a:t>
            </a:r>
            <a:r>
              <a:rPr lang="en-US" dirty="0" smtClean="0"/>
              <a:t>used </a:t>
            </a:r>
            <a:r>
              <a:rPr lang="en-US" dirty="0"/>
              <a:t>in conjunction with chemotherapy in the treatment </a:t>
            </a:r>
            <a:r>
              <a:rPr lang="en-US" dirty="0" smtClean="0"/>
              <a:t>of </a:t>
            </a:r>
            <a:r>
              <a:rPr lang="en-US" dirty="0"/>
              <a:t>small-cell carcinoma, and is particularly efficient at </a:t>
            </a:r>
            <a:r>
              <a:rPr lang="en-US" dirty="0" smtClean="0"/>
              <a:t>preventing </a:t>
            </a:r>
            <a:r>
              <a:rPr lang="en-US" dirty="0"/>
              <a:t>the development of brain metastases in </a:t>
            </a:r>
            <a:r>
              <a:rPr lang="en-US" dirty="0" smtClean="0"/>
              <a:t>patients </a:t>
            </a:r>
            <a:r>
              <a:rPr lang="en-US" dirty="0"/>
              <a:t>who have had a complete response to </a:t>
            </a:r>
            <a:r>
              <a:rPr lang="en-US" dirty="0" smtClean="0"/>
              <a:t>chemotherapy.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1370"/>
            <a:ext cx="10515600" cy="5645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Chemotherapy</a:t>
            </a:r>
          </a:p>
          <a:p>
            <a:endParaRPr lang="en-US" dirty="0"/>
          </a:p>
          <a:p>
            <a:r>
              <a:rPr lang="en-US" dirty="0"/>
              <a:t>The treatment of small-cell carcinoma with </a:t>
            </a:r>
            <a:r>
              <a:rPr lang="en-US" dirty="0" smtClean="0"/>
              <a:t>combinations </a:t>
            </a:r>
            <a:r>
              <a:rPr lang="en-US" dirty="0"/>
              <a:t>of cytotoxic drugs, sometimes in combination with </a:t>
            </a:r>
            <a:r>
              <a:rPr lang="en-US" dirty="0" smtClean="0"/>
              <a:t>radiotherapy</a:t>
            </a:r>
            <a:r>
              <a:rPr lang="en-US" dirty="0"/>
              <a:t>, can increase the median survival from </a:t>
            </a:r>
            <a:r>
              <a:rPr lang="en-US" dirty="0" smtClean="0"/>
              <a:t>3 </a:t>
            </a:r>
            <a:r>
              <a:rPr lang="en-US" dirty="0"/>
              <a:t>months to well over a year.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general</a:t>
            </a:r>
            <a:r>
              <a:rPr lang="en-US" dirty="0"/>
              <a:t>, chemotherapy is less effective in non-small-cell </a:t>
            </a:r>
            <a:r>
              <a:rPr lang="en-US" dirty="0" smtClean="0"/>
              <a:t>bronchial </a:t>
            </a:r>
            <a:r>
              <a:rPr lang="en-US" dirty="0"/>
              <a:t>cancers.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non-small-cell lung </a:t>
            </a:r>
            <a:r>
              <a:rPr lang="en-US" dirty="0" err="1"/>
              <a:t>tumours</a:t>
            </a:r>
            <a:r>
              <a:rPr lang="en-US" dirty="0"/>
              <a:t>, </a:t>
            </a:r>
            <a:r>
              <a:rPr lang="en-US" dirty="0" smtClean="0"/>
              <a:t>particularly </a:t>
            </a:r>
            <a:r>
              <a:rPr lang="en-US" dirty="0"/>
              <a:t>adenocarcinomas, carry detectable </a:t>
            </a:r>
            <a:r>
              <a:rPr lang="en-US" dirty="0" smtClean="0">
                <a:solidFill>
                  <a:srgbClr val="FF0000"/>
                </a:solidFill>
              </a:rPr>
              <a:t>mutations</a:t>
            </a:r>
            <a:r>
              <a:rPr lang="en-US" dirty="0" smtClean="0"/>
              <a:t> </a:t>
            </a:r>
            <a:r>
              <a:rPr lang="en-US" dirty="0"/>
              <a:t>in the epidermal growth factor receptor (</a:t>
            </a:r>
            <a:r>
              <a:rPr lang="en-US" dirty="0" smtClean="0"/>
              <a:t>EGFR) gene</a:t>
            </a:r>
            <a:r>
              <a:rPr lang="en-US" dirty="0"/>
              <a:t>. Patients with these mutations are particularly </a:t>
            </a:r>
            <a:r>
              <a:rPr lang="en-US" dirty="0" smtClean="0"/>
              <a:t>responsive </a:t>
            </a:r>
            <a:r>
              <a:rPr lang="en-US" dirty="0"/>
              <a:t>to the tyrosine kinase inhibitors </a:t>
            </a:r>
            <a:r>
              <a:rPr lang="en-US" dirty="0" err="1"/>
              <a:t>gefitinib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Erlotinib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1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1903"/>
            <a:ext cx="10515600" cy="3985060"/>
          </a:xfrm>
        </p:spPr>
        <p:txBody>
          <a:bodyPr/>
          <a:lstStyle/>
          <a:p>
            <a:r>
              <a:rPr lang="en-US" dirty="0"/>
              <a:t>Nausea and vomiting are common side-effects of </a:t>
            </a:r>
            <a:r>
              <a:rPr lang="en-US" dirty="0" smtClean="0"/>
              <a:t>chemotherapy </a:t>
            </a:r>
            <a:r>
              <a:rPr lang="en-US" dirty="0"/>
              <a:t>and are best treated with 5-HT3 receptor </a:t>
            </a:r>
            <a:r>
              <a:rPr lang="en-US" dirty="0" smtClean="0"/>
              <a:t>antagonists.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4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Laser therapy and </a:t>
            </a:r>
            <a:r>
              <a:rPr lang="en-US" dirty="0" err="1" smtClean="0">
                <a:solidFill>
                  <a:srgbClr val="FF0000"/>
                </a:solidFill>
              </a:rPr>
              <a:t>stenting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Palliation </a:t>
            </a:r>
            <a:r>
              <a:rPr lang="en-US" dirty="0"/>
              <a:t>of symptoms caused by major airway </a:t>
            </a:r>
            <a:r>
              <a:rPr lang="en-US" dirty="0" smtClean="0"/>
              <a:t>obstruction </a:t>
            </a:r>
            <a:r>
              <a:rPr lang="en-US" dirty="0"/>
              <a:t>can be achieved in selected patients using </a:t>
            </a:r>
            <a:r>
              <a:rPr lang="en-US" dirty="0" err="1"/>
              <a:t>bronchoscopic</a:t>
            </a:r>
            <a:r>
              <a:rPr lang="en-US" dirty="0"/>
              <a:t> laser treatment to clear </a:t>
            </a:r>
            <a:r>
              <a:rPr lang="en-US" dirty="0" err="1"/>
              <a:t>tumour</a:t>
            </a:r>
            <a:r>
              <a:rPr lang="en-US" dirty="0"/>
              <a:t> tissue </a:t>
            </a:r>
            <a:r>
              <a:rPr lang="en-US" dirty="0" smtClean="0"/>
              <a:t>and </a:t>
            </a:r>
            <a:r>
              <a:rPr lang="en-US" dirty="0"/>
              <a:t>allow re-aeration of collapsed lung.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Endobronchial</a:t>
            </a:r>
            <a:r>
              <a:rPr lang="en-US" dirty="0"/>
              <a:t> stents can be used to maintain airway </a:t>
            </a:r>
            <a:r>
              <a:rPr lang="en-US" dirty="0" err="1" smtClean="0"/>
              <a:t>patency</a:t>
            </a:r>
            <a:r>
              <a:rPr lang="en-US" dirty="0" smtClean="0"/>
              <a:t> </a:t>
            </a:r>
            <a:r>
              <a:rPr lang="en-US" dirty="0"/>
              <a:t>in the face of extrinsic compression by </a:t>
            </a:r>
            <a:r>
              <a:rPr lang="en-US" dirty="0" smtClean="0"/>
              <a:t>malignant </a:t>
            </a:r>
            <a:r>
              <a:rPr lang="en-US" dirty="0"/>
              <a:t>nodes</a:t>
            </a:r>
          </a:p>
        </p:txBody>
      </p:sp>
    </p:spTree>
    <p:extLst>
      <p:ext uri="{BB962C8B-B14F-4D97-AF65-F5344CB8AC3E}">
        <p14:creationId xmlns:p14="http://schemas.microsoft.com/office/powerpoint/2010/main" val="1740685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65</TotalTime>
  <Words>656</Words>
  <Application>Microsoft Office PowerPoint</Application>
  <PresentationFormat>مخصص</PresentationFormat>
  <Paragraphs>56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Office Theme</vt:lpstr>
      <vt:lpstr>Bronchial Carcinoma Part 2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Tumours of the mediastinum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haydar aljobouri</dc:creator>
  <cp:lastModifiedBy>marwa.english</cp:lastModifiedBy>
  <cp:revision>48</cp:revision>
  <dcterms:created xsi:type="dcterms:W3CDTF">2017-03-15T20:56:24Z</dcterms:created>
  <dcterms:modified xsi:type="dcterms:W3CDTF">2017-03-17T20:53:36Z</dcterms:modified>
</cp:coreProperties>
</file>